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650" r:id="rId1"/>
    <p:sldMasterId id="2147498687" r:id="rId2"/>
  </p:sldMasterIdLst>
  <p:notesMasterIdLst>
    <p:notesMasterId r:id="rId3"/>
  </p:notesMasterIdLst>
  <p:sldIdLst>
    <p:sldId id="7341" r:id="rId4"/>
    <p:sldId id="7344" r:id="rId5"/>
    <p:sldId id="7347" r:id="rId6"/>
    <p:sldId id="7350" r:id="rId7"/>
    <p:sldId id="7356" r:id="rId9"/>
    <p:sldId id="7359" r:id="rId10"/>
    <p:sldId id="7362" r:id="rId11"/>
    <p:sldId id="7365" r:id="rId12"/>
    <p:sldId id="7371" r:id="rId14"/>
    <p:sldId id="7374" r:id="rId15"/>
    <p:sldId id="7377" r:id="rId16"/>
    <p:sldId id="7380" r:id="rId17"/>
    <p:sldId id="7383" r:id="rId18"/>
    <p:sldId id="7389" r:id="rId20"/>
    <p:sldId id="7392" r:id="rId21"/>
    <p:sldId id="7395" r:id="rId22"/>
    <p:sldId id="7398" r:id="rId23"/>
    <p:sldId id="7401" r:id="rId24"/>
    <p:sldId id="7407" r:id="rId26"/>
    <p:sldId id="7410" r:id="rId27"/>
    <p:sldId id="7413" r:id="rId28"/>
    <p:sldId id="7416" r:id="rId29"/>
    <p:sldId id="7422" r:id="rId31"/>
    <p:sldId id="7425" r:id="rId32"/>
    <p:sldId id="7429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651" r:id="rId1"/>
    <p:sldLayoutId id="2147498652" r:id="rId2"/>
    <p:sldLayoutId id="2147498653" r:id="rId3"/>
    <p:sldLayoutId id="2147498654" r:id="rId4"/>
    <p:sldLayoutId id="2147498655" r:id="rId5"/>
    <p:sldLayoutId id="2147498656" r:id="rId6"/>
    <p:sldLayoutId id="2147498657" r:id="rId7"/>
    <p:sldLayoutId id="2147498658" r:id="rId8"/>
    <p:sldLayoutId id="2147498659" r:id="rId9"/>
    <p:sldLayoutId id="2147498660" r:id="rId10"/>
    <p:sldLayoutId id="214749866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688" r:id="rId1"/>
    <p:sldLayoutId id="2147498689" r:id="rId2"/>
    <p:sldLayoutId id="2147498690" r:id="rId3"/>
    <p:sldLayoutId id="2147498691" r:id="rId4"/>
    <p:sldLayoutId id="2147498692" r:id="rId5"/>
    <p:sldLayoutId id="2147498693" r:id="rId6"/>
    <p:sldLayoutId id="2147498694" r:id="rId7"/>
    <p:sldLayoutId id="2147498695" r:id="rId8"/>
    <p:sldLayoutId id="2147498696" r:id="rId9"/>
    <p:sldLayoutId id="2147498697" r:id="rId10"/>
    <p:sldLayoutId id="21474986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tags" Target="../tags/tag239.xml"/><Relationship Id="rId22" Type="http://schemas.openxmlformats.org/officeDocument/2006/relationships/tags" Target="../tags/tag240.xml"/><Relationship Id="rId23" Type="http://schemas.openxmlformats.org/officeDocument/2006/relationships/tags" Target="../tags/tag241.xml"/><Relationship Id="rId24" Type="http://schemas.openxmlformats.org/officeDocument/2006/relationships/tags" Target="../tags/tag242.xml"/><Relationship Id="rId25" Type="http://schemas.openxmlformats.org/officeDocument/2006/relationships/tags" Target="../tags/tag243.xml"/><Relationship Id="rId26" Type="http://schemas.openxmlformats.org/officeDocument/2006/relationships/tags" Target="../tags/tag244.xml"/><Relationship Id="rId27" Type="http://schemas.openxmlformats.org/officeDocument/2006/relationships/tags" Target="../tags/tag245.xml"/><Relationship Id="rId28" Type="http://schemas.openxmlformats.org/officeDocument/2006/relationships/tags" Target="../tags/tag246.xml"/><Relationship Id="rId29" Type="http://schemas.openxmlformats.org/officeDocument/2006/relationships/tags" Target="../tags/tag247.xml"/><Relationship Id="rId30" Type="http://schemas.openxmlformats.org/officeDocument/2006/relationships/tags" Target="../tags/tag248.xml"/><Relationship Id="rId31" Type="http://schemas.openxmlformats.org/officeDocument/2006/relationships/tags" Target="../tags/tag249.xml"/><Relationship Id="rId32" Type="http://schemas.openxmlformats.org/officeDocument/2006/relationships/tags" Target="../tags/tag250.xml"/><Relationship Id="rId33" Type="http://schemas.openxmlformats.org/officeDocument/2006/relationships/tags" Target="../tags/tag251.xml"/><Relationship Id="rId34" Type="http://schemas.openxmlformats.org/officeDocument/2006/relationships/tags" Target="../tags/tag252.xml"/><Relationship Id="rId35" Type="http://schemas.openxmlformats.org/officeDocument/2006/relationships/tags" Target="../tags/tag253.xml"/><Relationship Id="rId36" Type="http://schemas.openxmlformats.org/officeDocument/2006/relationships/tags" Target="../tags/tag254.xml"/><Relationship Id="rId37" Type="http://schemas.openxmlformats.org/officeDocument/2006/relationships/tags" Target="../tags/tag255.xml"/><Relationship Id="rId38" Type="http://schemas.openxmlformats.org/officeDocument/2006/relationships/tags" Target="../tags/tag256.xml"/><Relationship Id="rId39" Type="http://schemas.openxmlformats.org/officeDocument/2006/relationships/tags" Target="../tags/tag257.xml"/><Relationship Id="rId40" Type="http://schemas.openxmlformats.org/officeDocument/2006/relationships/tags" Target="../tags/tag258.xml"/><Relationship Id="rId4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tags" Target="../tags/tag371.xml"/><Relationship Id="rId18" Type="http://schemas.openxmlformats.org/officeDocument/2006/relationships/tags" Target="../tags/tag372.xml"/><Relationship Id="rId19" Type="http://schemas.openxmlformats.org/officeDocument/2006/relationships/tags" Target="../tags/tag373.xml"/><Relationship Id="rId20" Type="http://schemas.openxmlformats.org/officeDocument/2006/relationships/tags" Target="../tags/tag374.xml"/><Relationship Id="rId21" Type="http://schemas.openxmlformats.org/officeDocument/2006/relationships/tags" Target="../tags/tag375.xml"/><Relationship Id="rId22" Type="http://schemas.openxmlformats.org/officeDocument/2006/relationships/tags" Target="../tags/tag376.xml"/><Relationship Id="rId23" Type="http://schemas.openxmlformats.org/officeDocument/2006/relationships/tags" Target="../tags/tag377.xml"/><Relationship Id="rId24" Type="http://schemas.openxmlformats.org/officeDocument/2006/relationships/tags" Target="../tags/tag378.xml"/><Relationship Id="rId25" Type="http://schemas.openxmlformats.org/officeDocument/2006/relationships/tags" Target="../tags/tag379.xml"/><Relationship Id="rId26" Type="http://schemas.openxmlformats.org/officeDocument/2006/relationships/tags" Target="../tags/tag380.xml"/><Relationship Id="rId27" Type="http://schemas.openxmlformats.org/officeDocument/2006/relationships/tags" Target="../tags/tag381.xml"/><Relationship Id="rId28" Type="http://schemas.openxmlformats.org/officeDocument/2006/relationships/tags" Target="../tags/tag382.xml"/><Relationship Id="rId29" Type="http://schemas.openxmlformats.org/officeDocument/2006/relationships/tags" Target="../tags/tag383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推动企业创新文化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企业创新文化的内涵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如何推动企业创新文化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企业创新文化的实践案例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企业创新文化的挑战与对策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企业创新文化的内涵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创新文化的定义</a:t>
            </a:r>
            <a:endParaRPr altLang="en-US" lang="zh-CN"/>
          </a:p>
        </p:txBody>
      </p:sp>
      <p:sp>
        <p:nvSpPr>
          <p:cNvPr id="10490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创新文化的内涵：强调创新思维、创新精神、创新行为等方面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创新文化的重要性：推动企业持续发展、提高竞争力、激发员工创造力等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如何建设创新文化：建立鼓励创新的机制、营造开放包容的文化氛围、培养员工的创新思维等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创新文化的特点：开放、包容、鼓励尝试、追求卓越等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创新文化的特点</a:t>
            </a:r>
            <a:endParaRPr altLang="en-US" lang="zh-CN"/>
          </a:p>
        </p:txBody>
      </p:sp>
      <p:sp>
        <p:nvSpPr>
          <p:cNvPr id="10490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鼓励创新思维：鼓励员工提出新的想法和解决方案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容忍失败：鼓励员工尝试新的想法，即使失败也不会受到惩罚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强调团队合作：鼓励员工之间相互合作，共同推动创新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持续学习：鼓励员工不断学习新的知识和技能，以适应不断变化的市场环境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创新文化的重要性</a:t>
            </a:r>
            <a:endParaRPr altLang="en-US" lang="zh-CN"/>
          </a:p>
        </p:txBody>
      </p:sp>
      <p:sp>
        <p:nvSpPr>
          <p:cNvPr id="10491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促进企业可持续发展：创新是企业发展的核心动力，能够提高企业的竞争力和市场份额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激发员工创造力：鼓励员工提出新想法、新方法，提高工作效率和创造力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增强企业凝聚力：创新文化能够激发员工的归属感和自豪感，提高企业的凝聚力和向心力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推动社会进步：企业的创新成果能够推动社会进步和发展，提高人民的生活水平和质量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如何推动企业创新文化</a:t>
            </a:r>
            <a:endParaRPr altLang="en-US" dirty="0" lang="zh-CN"/>
          </a:p>
        </p:txBody>
      </p:sp>
      <p:sp>
        <p:nvSpPr>
          <p:cNvPr id="10492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建立创新激励机制</a:t>
            </a:r>
            <a:endParaRPr altLang="en-US" lang="zh-CN"/>
          </a:p>
        </p:txBody>
      </p:sp>
      <p:sp>
        <p:nvSpPr>
          <p:cNvPr id="10492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设立创新奖励制度，鼓励员工提出创新想法和方案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提供创新培训和技能提升机会，激发员工创新潜力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建立容错机制，鼓励员工勇于尝试和承担风险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营造开放包容的创新氛围，鼓励员工跨界合作和交流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培养员工的创新意识</a:t>
            </a:r>
            <a:endParaRPr altLang="en-US" lang="zh-CN"/>
          </a:p>
        </p:txBody>
      </p:sp>
      <p:sp>
        <p:nvSpPr>
          <p:cNvPr id="10493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激发员工的好奇心和求知欲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提供培训和发展机会，提高员工创新能力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营造开放和包容的工作氛围，鼓励员工敢于尝试和冒险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鼓励员工提出新想法和解决方案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营造开放包容的创新氛围</a:t>
            </a:r>
            <a:endParaRPr altLang="en-US" lang="zh-CN"/>
          </a:p>
        </p:txBody>
      </p:sp>
      <p:sp>
        <p:nvSpPr>
          <p:cNvPr id="10494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鼓励员工提出新想法和创意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包容失败和错误，鼓励员工勇于尝试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跨部门合作，促进不同领域之间的交流与碰撞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定期举办创新活动，激发员工的创新精神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加强创新团队建设</a:t>
            </a:r>
            <a:endParaRPr altLang="en-US" lang="zh-CN"/>
          </a:p>
        </p:txBody>
      </p:sp>
      <p:sp>
        <p:nvSpPr>
          <p:cNvPr id="10494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组建专业、多元化的创新团队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鼓励团队成员之间的交流与合作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提供必要的资源和支持，促进创新成果的转化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建立激励机制，激发团队成员的创造力和创新精神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企业创新文化的实践案例</a:t>
            </a:r>
            <a:endParaRPr altLang="en-US" dirty="0" lang="zh-CN"/>
          </a:p>
        </p:txBody>
      </p:sp>
      <p:sp>
        <p:nvSpPr>
          <p:cNvPr id="10495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阿里巴巴的创新文化</a:t>
            </a:r>
            <a:endParaRPr altLang="en-US" lang="zh-CN"/>
          </a:p>
        </p:txBody>
      </p:sp>
      <p:sp>
        <p:nvSpPr>
          <p:cNvPr id="1049588" name="六边形 7"/>
          <p:cNvSpPr/>
          <p:nvPr>
            <p:custDataLst>
              <p:tags r:id="rId1"/>
            </p:custDataLst>
          </p:nvPr>
        </p:nvSpPr>
        <p:spPr>
          <a:xfrm rot="5400000">
            <a:off x="1410940" y="1554412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590" name="任意多边形 9"/>
          <p:cNvSpPr/>
          <p:nvPr>
            <p:custDataLst>
              <p:tags r:id="rId2"/>
            </p:custDataLst>
          </p:nvPr>
        </p:nvSpPr>
        <p:spPr>
          <a:xfrm>
            <a:off x="1593514" y="2113631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592" name="任意多边形 10"/>
          <p:cNvSpPr/>
          <p:nvPr>
            <p:custDataLst>
              <p:tags r:id="rId3"/>
            </p:custDataLst>
          </p:nvPr>
        </p:nvSpPr>
        <p:spPr>
          <a:xfrm>
            <a:off x="1592838" y="2527466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94" name="任意多边形 11"/>
          <p:cNvSpPr/>
          <p:nvPr>
            <p:custDataLst>
              <p:tags r:id="rId4"/>
            </p:custDataLst>
          </p:nvPr>
        </p:nvSpPr>
        <p:spPr>
          <a:xfrm>
            <a:off x="2312316" y="2534228"/>
            <a:ext cx="728269" cy="611286"/>
          </a:xfrm>
          <a:custGeom>
            <a:avLst/>
            <a:gdLst>
              <a:gd name="connsiteX0" fmla="*/ 1 w 1279"/>
              <a:gd name="connsiteY0" fmla="*/ 744 h 1074"/>
              <a:gd name="connsiteX1" fmla="*/ 1279 w 1279"/>
              <a:gd name="connsiteY1" fmla="*/ 0 h 1074"/>
              <a:gd name="connsiteX2" fmla="*/ 1275 w 1279"/>
              <a:gd name="connsiteY2" fmla="*/ 333 h 1074"/>
              <a:gd name="connsiteX3" fmla="*/ 0 w 1279"/>
              <a:gd name="connsiteY3" fmla="*/ 1074 h 1074"/>
              <a:gd name="connsiteX4" fmla="*/ 1 w 1279"/>
              <a:gd name="connsiteY4" fmla="*/ 744 h 1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9" h="1074">
                <a:moveTo>
                  <a:pt x="1" y="744"/>
                </a:moveTo>
                <a:lnTo>
                  <a:pt x="1279" y="0"/>
                </a:lnTo>
                <a:lnTo>
                  <a:pt x="1275" y="333"/>
                </a:lnTo>
                <a:lnTo>
                  <a:pt x="0" y="1074"/>
                </a:lnTo>
                <a:lnTo>
                  <a:pt x="1" y="74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96" name="任意多边形 12"/>
          <p:cNvSpPr/>
          <p:nvPr>
            <p:custDataLst>
              <p:tags r:id="rId5"/>
            </p:custDataLst>
          </p:nvPr>
        </p:nvSpPr>
        <p:spPr>
          <a:xfrm>
            <a:off x="1600276" y="1749158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产品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598" name="任意多边形 13"/>
          <p:cNvSpPr/>
          <p:nvPr>
            <p:custDataLst>
              <p:tags r:id="rId6"/>
            </p:custDataLst>
          </p:nvPr>
        </p:nvSpPr>
        <p:spPr>
          <a:xfrm>
            <a:off x="1591486" y="2162317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600" name="任意多边形 14"/>
          <p:cNvSpPr/>
          <p:nvPr>
            <p:custDataLst>
              <p:tags r:id="rId7"/>
            </p:custDataLst>
          </p:nvPr>
        </p:nvSpPr>
        <p:spPr>
          <a:xfrm>
            <a:off x="2310964" y="2169079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602" name="任意多边形 15"/>
          <p:cNvSpPr/>
          <p:nvPr>
            <p:custDataLst>
              <p:tags r:id="rId8"/>
            </p:custDataLst>
          </p:nvPr>
        </p:nvSpPr>
        <p:spPr>
          <a:xfrm>
            <a:off x="3179206" y="1868170"/>
            <a:ext cx="4824695" cy="485512"/>
          </a:xfrm>
          <a:custGeom>
            <a:avLst/>
            <a:gdLst>
              <a:gd name="connisteX0" fmla="*/ 0 w 5379720"/>
              <a:gd name="connsiteY0" fmla="*/ 541020 h 541020"/>
              <a:gd name="connisteX1" fmla="*/ 678180 w 5379720"/>
              <a:gd name="connsiteY1" fmla="*/ 0 h 541020"/>
              <a:gd name="connisteX2" fmla="*/ 5379720 w 5379720"/>
              <a:gd name="connsiteY2" fmla="*/ 0 h 5410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79720" h="541020">
                <a:moveTo>
                  <a:pt x="0" y="541020"/>
                </a:moveTo>
                <a:lnTo>
                  <a:pt x="678180" y="0"/>
                </a:lnTo>
                <a:lnTo>
                  <a:pt x="5379720" y="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604" name="六边形 20"/>
          <p:cNvSpPr/>
          <p:nvPr>
            <p:custDataLst>
              <p:tags r:id="rId9"/>
            </p:custDataLst>
          </p:nvPr>
        </p:nvSpPr>
        <p:spPr>
          <a:xfrm rot="5400000">
            <a:off x="8956669" y="1429315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606" name="任意多边形 23"/>
          <p:cNvSpPr/>
          <p:nvPr>
            <p:custDataLst>
              <p:tags r:id="rId10"/>
            </p:custDataLst>
          </p:nvPr>
        </p:nvSpPr>
        <p:spPr>
          <a:xfrm>
            <a:off x="9145329" y="1987857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608" name="任意多边形 29"/>
          <p:cNvSpPr/>
          <p:nvPr>
            <p:custDataLst>
              <p:tags r:id="rId11"/>
            </p:custDataLst>
          </p:nvPr>
        </p:nvSpPr>
        <p:spPr>
          <a:xfrm>
            <a:off x="9145329" y="2401693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610" name="任意多边形 33"/>
          <p:cNvSpPr/>
          <p:nvPr>
            <p:custDataLst>
              <p:tags r:id="rId12"/>
            </p:custDataLst>
          </p:nvPr>
        </p:nvSpPr>
        <p:spPr>
          <a:xfrm>
            <a:off x="9864131" y="2408455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612" name="任意多边形 34"/>
          <p:cNvSpPr/>
          <p:nvPr>
            <p:custDataLst>
              <p:tags r:id="rId13"/>
            </p:custDataLst>
          </p:nvPr>
        </p:nvSpPr>
        <p:spPr>
          <a:xfrm>
            <a:off x="9146005" y="1623385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价格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614" name="任意多边形 35"/>
          <p:cNvSpPr/>
          <p:nvPr>
            <p:custDataLst>
              <p:tags r:id="rId14"/>
            </p:custDataLst>
          </p:nvPr>
        </p:nvSpPr>
        <p:spPr>
          <a:xfrm>
            <a:off x="9137215" y="2037220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616" name="任意多边形 42"/>
          <p:cNvSpPr/>
          <p:nvPr>
            <p:custDataLst>
              <p:tags r:id="rId15"/>
            </p:custDataLst>
          </p:nvPr>
        </p:nvSpPr>
        <p:spPr>
          <a:xfrm>
            <a:off x="9856693" y="2043982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618" name="任意多边形 46"/>
          <p:cNvSpPr/>
          <p:nvPr>
            <p:custDataLst>
              <p:tags r:id="rId16"/>
            </p:custDataLst>
          </p:nvPr>
        </p:nvSpPr>
        <p:spPr>
          <a:xfrm>
            <a:off x="4224613" y="2447674"/>
            <a:ext cx="4792238" cy="495655"/>
          </a:xfrm>
          <a:custGeom>
            <a:avLst/>
            <a:gdLst>
              <a:gd name="connisteX0" fmla="*/ 5343525 w 5343525"/>
              <a:gd name="connsiteY0" fmla="*/ 0 h 552450"/>
              <a:gd name="connisteX1" fmla="*/ 4695825 w 5343525"/>
              <a:gd name="connsiteY1" fmla="*/ 552450 h 552450"/>
              <a:gd name="connisteX2" fmla="*/ 0 w 5343525"/>
              <a:gd name="connsiteY2" fmla="*/ 552450 h 5524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43525" h="552450">
                <a:moveTo>
                  <a:pt x="5343525" y="0"/>
                </a:moveTo>
                <a:lnTo>
                  <a:pt x="4695825" y="552450"/>
                </a:lnTo>
                <a:lnTo>
                  <a:pt x="0" y="55245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620" name="六边形 48"/>
          <p:cNvSpPr/>
          <p:nvPr>
            <p:custDataLst>
              <p:tags r:id="rId17"/>
            </p:custDataLst>
          </p:nvPr>
        </p:nvSpPr>
        <p:spPr>
          <a:xfrm rot="5400000">
            <a:off x="1410940" y="3875811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622" name="任意多边形 55"/>
          <p:cNvSpPr/>
          <p:nvPr>
            <p:custDataLst>
              <p:tags r:id="rId18"/>
            </p:custDataLst>
          </p:nvPr>
        </p:nvSpPr>
        <p:spPr>
          <a:xfrm>
            <a:off x="1599600" y="4435030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624" name="任意多边形 59"/>
          <p:cNvSpPr/>
          <p:nvPr>
            <p:custDataLst>
              <p:tags r:id="rId19"/>
            </p:custDataLst>
          </p:nvPr>
        </p:nvSpPr>
        <p:spPr>
          <a:xfrm>
            <a:off x="1599600" y="4848865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626" name="任意多边形 60"/>
          <p:cNvSpPr/>
          <p:nvPr>
            <p:custDataLst>
              <p:tags r:id="rId20"/>
            </p:custDataLst>
          </p:nvPr>
        </p:nvSpPr>
        <p:spPr>
          <a:xfrm>
            <a:off x="2318402" y="4855627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628" name="任意多边形 61"/>
          <p:cNvSpPr/>
          <p:nvPr>
            <p:custDataLst>
              <p:tags r:id="rId21"/>
            </p:custDataLst>
          </p:nvPr>
        </p:nvSpPr>
        <p:spPr>
          <a:xfrm>
            <a:off x="1600276" y="4069881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流通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630" name="任意多边形 63"/>
          <p:cNvSpPr/>
          <p:nvPr>
            <p:custDataLst>
              <p:tags r:id="rId22"/>
            </p:custDataLst>
          </p:nvPr>
        </p:nvSpPr>
        <p:spPr>
          <a:xfrm>
            <a:off x="1591486" y="4483716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632" name="任意多边形 64"/>
          <p:cNvSpPr/>
          <p:nvPr>
            <p:custDataLst>
              <p:tags r:id="rId23"/>
            </p:custDataLst>
          </p:nvPr>
        </p:nvSpPr>
        <p:spPr>
          <a:xfrm>
            <a:off x="2310964" y="4490478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634" name="任意多边形 65"/>
          <p:cNvSpPr/>
          <p:nvPr>
            <p:custDataLst>
              <p:tags r:id="rId24"/>
            </p:custDataLst>
          </p:nvPr>
        </p:nvSpPr>
        <p:spPr>
          <a:xfrm>
            <a:off x="3179206" y="4189568"/>
            <a:ext cx="4824695" cy="485512"/>
          </a:xfrm>
          <a:custGeom>
            <a:avLst/>
            <a:gdLst>
              <a:gd name="connisteX0" fmla="*/ 0 w 5379720"/>
              <a:gd name="connsiteY0" fmla="*/ 541020 h 541020"/>
              <a:gd name="connisteX1" fmla="*/ 678180 w 5379720"/>
              <a:gd name="connsiteY1" fmla="*/ 0 h 541020"/>
              <a:gd name="connisteX2" fmla="*/ 5379720 w 5379720"/>
              <a:gd name="connsiteY2" fmla="*/ 0 h 5410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79720" h="541020">
                <a:moveTo>
                  <a:pt x="0" y="541020"/>
                </a:moveTo>
                <a:lnTo>
                  <a:pt x="678180" y="0"/>
                </a:lnTo>
                <a:lnTo>
                  <a:pt x="5379720" y="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636" name="六边形 66"/>
          <p:cNvSpPr/>
          <p:nvPr>
            <p:custDataLst>
              <p:tags r:id="rId25"/>
            </p:custDataLst>
          </p:nvPr>
        </p:nvSpPr>
        <p:spPr>
          <a:xfrm rot="5400000">
            <a:off x="8956669" y="3875135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638" name="任意多边形 68"/>
          <p:cNvSpPr/>
          <p:nvPr>
            <p:custDataLst>
              <p:tags r:id="rId26"/>
            </p:custDataLst>
          </p:nvPr>
        </p:nvSpPr>
        <p:spPr>
          <a:xfrm>
            <a:off x="9145329" y="4434353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640" name="任意多边形 69"/>
          <p:cNvSpPr/>
          <p:nvPr>
            <p:custDataLst>
              <p:tags r:id="rId27"/>
            </p:custDataLst>
          </p:nvPr>
        </p:nvSpPr>
        <p:spPr>
          <a:xfrm>
            <a:off x="9145329" y="4848188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642" name="任意多边形 70"/>
          <p:cNvSpPr/>
          <p:nvPr>
            <p:custDataLst>
              <p:tags r:id="rId28"/>
            </p:custDataLst>
          </p:nvPr>
        </p:nvSpPr>
        <p:spPr>
          <a:xfrm>
            <a:off x="9864131" y="4854950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644" name="任意多边形 71"/>
          <p:cNvSpPr/>
          <p:nvPr>
            <p:custDataLst>
              <p:tags r:id="rId29"/>
            </p:custDataLst>
          </p:nvPr>
        </p:nvSpPr>
        <p:spPr>
          <a:xfrm>
            <a:off x="9146005" y="4069881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促销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646" name="任意多边形 72"/>
          <p:cNvSpPr/>
          <p:nvPr>
            <p:custDataLst>
              <p:tags r:id="rId30"/>
            </p:custDataLst>
          </p:nvPr>
        </p:nvSpPr>
        <p:spPr>
          <a:xfrm>
            <a:off x="9137215" y="4483040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648" name="任意多边形 73"/>
          <p:cNvSpPr/>
          <p:nvPr>
            <p:custDataLst>
              <p:tags r:id="rId31"/>
            </p:custDataLst>
          </p:nvPr>
        </p:nvSpPr>
        <p:spPr>
          <a:xfrm>
            <a:off x="9856693" y="4489802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650" name="任意多边形 74"/>
          <p:cNvSpPr/>
          <p:nvPr>
            <p:custDataLst>
              <p:tags r:id="rId32"/>
            </p:custDataLst>
          </p:nvPr>
        </p:nvSpPr>
        <p:spPr>
          <a:xfrm>
            <a:off x="4224613" y="4893494"/>
            <a:ext cx="4792238" cy="495655"/>
          </a:xfrm>
          <a:custGeom>
            <a:avLst/>
            <a:gdLst>
              <a:gd name="connisteX0" fmla="*/ 5343525 w 5343525"/>
              <a:gd name="connsiteY0" fmla="*/ 0 h 552450"/>
              <a:gd name="connisteX1" fmla="*/ 4695825 w 5343525"/>
              <a:gd name="connsiteY1" fmla="*/ 552450 h 552450"/>
              <a:gd name="connisteX2" fmla="*/ 0 w 5343525"/>
              <a:gd name="connsiteY2" fmla="*/ 552450 h 5524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43525" h="552450">
                <a:moveTo>
                  <a:pt x="5343525" y="0"/>
                </a:moveTo>
                <a:lnTo>
                  <a:pt x="4695825" y="552450"/>
                </a:lnTo>
                <a:lnTo>
                  <a:pt x="0" y="55245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652" name="正文"/>
          <p:cNvSpPr txBox="1"/>
          <p:nvPr>
            <p:custDataLst>
              <p:tags r:id="rId33"/>
            </p:custDataLst>
          </p:nvPr>
        </p:nvSpPr>
        <p:spPr>
          <a:xfrm>
            <a:off x="3814159" y="1908066"/>
            <a:ext cx="4189743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654" name="标题"/>
          <p:cNvSpPr txBox="1"/>
          <p:nvPr>
            <p:custDataLst>
              <p:tags r:id="rId34"/>
            </p:custDataLst>
          </p:nvPr>
        </p:nvSpPr>
        <p:spPr>
          <a:xfrm>
            <a:off x="3814159" y="1440134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r>
              <a:rPr altLang="zh-CN" b="1" dirty="0" lang="en-US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鼓励员工创新：阿里巴巴鼓励员工提出新的想法和解决方案，并给予他们足够的资源和支持来实现这些想法。 </a:t>
            </a:r>
            <a:endParaRPr altLang="zh-CN" b="1" dirty="0" lang="en-US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656" name="正文"/>
          <p:cNvSpPr txBox="1"/>
          <p:nvPr>
            <p:custDataLst>
              <p:tags r:id="rId35"/>
            </p:custDataLst>
          </p:nvPr>
        </p:nvSpPr>
        <p:spPr>
          <a:xfrm>
            <a:off x="4224613" y="2969702"/>
            <a:ext cx="4177571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658" name="标题"/>
          <p:cNvSpPr txBox="1"/>
          <p:nvPr>
            <p:custDataLst>
              <p:tags r:id="rId36"/>
            </p:custDataLst>
          </p:nvPr>
        </p:nvSpPr>
        <p:spPr>
          <a:xfrm>
            <a:off x="3920323" y="2501770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r"/>
            <a:r>
              <a:rPr altLang="zh-CN" b="1" dirty="0" lang="en-US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跨界合作：阿里巴巴积极与其他行业的企业合作，通过跨界合作来推动创新。 </a:t>
            </a:r>
            <a:endParaRPr altLang="zh-CN" b="1" dirty="0" lang="en-US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660" name="正文"/>
          <p:cNvSpPr txBox="1"/>
          <p:nvPr>
            <p:custDataLst>
              <p:tags r:id="rId37"/>
            </p:custDataLst>
          </p:nvPr>
        </p:nvSpPr>
        <p:spPr>
          <a:xfrm>
            <a:off x="3814159" y="4236903"/>
            <a:ext cx="4189743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662" name="标题"/>
          <p:cNvSpPr txBox="1"/>
          <p:nvPr>
            <p:custDataLst>
              <p:tags r:id="rId38"/>
            </p:custDataLst>
          </p:nvPr>
        </p:nvSpPr>
        <p:spPr>
          <a:xfrm>
            <a:off x="3814159" y="3768971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r>
              <a:rPr altLang="zh-CN" b="1" dirty="0" lang="en-US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不断尝试新的商业模式：阿里巴巴不断尝试新的商业模式，如电商、云计算、大数据等，以保持其市场领先地位。 </a:t>
            </a:r>
            <a:endParaRPr altLang="zh-CN" b="1" dirty="0" lang="en-US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664" name="正文"/>
          <p:cNvSpPr txBox="1"/>
          <p:nvPr>
            <p:custDataLst>
              <p:tags r:id="rId39"/>
            </p:custDataLst>
          </p:nvPr>
        </p:nvSpPr>
        <p:spPr>
          <a:xfrm>
            <a:off x="4224613" y="5429721"/>
            <a:ext cx="4177571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666" name="标题"/>
          <p:cNvSpPr txBox="1"/>
          <p:nvPr>
            <p:custDataLst>
              <p:tags r:id="rId40"/>
            </p:custDataLst>
          </p:nvPr>
        </p:nvSpPr>
        <p:spPr>
          <a:xfrm>
            <a:off x="3920323" y="4961790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r"/>
            <a:r>
              <a:rPr altLang="zh-CN" b="1" dirty="0" lang="en-US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营造开放的文化氛围：阿里巴巴倡导开放、包容、自由的文化氛围，让员工敢于表达自己的想法和意见。</a:t>
            </a:r>
            <a:endParaRPr altLang="zh-CN" b="1" dirty="0" lang="en-US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腾讯的创新文化</a:t>
            </a:r>
            <a:endParaRPr altLang="en-US" lang="zh-CN"/>
          </a:p>
        </p:txBody>
      </p:sp>
      <p:sp>
        <p:nvSpPr>
          <p:cNvPr id="10497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鼓励创新思维：鼓励员工提出新想法，不拘泥于传统思维模式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跨界合作：积极与其他行业合作，拓展业务领域，寻求新的增长点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创新激励机制：设立创新奖励机制，鼓励员工积极参与创新活动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开放交流平台：建立内部交流平台，促进员工之间的合作与分享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华为的创新文化</a:t>
            </a:r>
            <a:endParaRPr altLang="en-US" lang="zh-CN"/>
          </a:p>
        </p:txBody>
      </p:sp>
      <p:sp>
        <p:nvSpPr>
          <p:cNvPr id="1049776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华为的背景和概况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780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华为创新文化的启示和借鉴意义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784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华为的创新文化理念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788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华为的创新实践案例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小米的创新文化</a:t>
            </a:r>
            <a:endParaRPr altLang="en-US" lang="zh-CN"/>
          </a:p>
        </p:txBody>
      </p:sp>
      <p:sp>
        <p:nvSpPr>
          <p:cNvPr id="10498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创新理念：追求卓越，持续创新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创新实践：不断推出具有颠覆性的产品和服务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创新机制：建立鼓励创新、宽容失败的激励机制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创新成果：在多个领域取得了显著的创新成果，成为行业的领导者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企业创新文化的挑战与对策</a:t>
            </a:r>
            <a:endParaRPr altLang="en-US" dirty="0" lang="zh-CN"/>
          </a:p>
        </p:txBody>
      </p:sp>
      <p:sp>
        <p:nvSpPr>
          <p:cNvPr id="10498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创新文化的挑战</a:t>
            </a:r>
            <a:endParaRPr altLang="en-US" lang="zh-CN"/>
          </a:p>
        </p:txBody>
      </p:sp>
      <p:sp>
        <p:nvSpPr>
          <p:cNvPr id="104994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缺乏创新合作机制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5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缺乏创新激励机制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缺乏创新人才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传统观念的束缚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创新文化的对策</a:t>
            </a:r>
            <a:endParaRPr altLang="en-US" lang="zh-CN"/>
          </a:p>
        </p:txBody>
      </p:sp>
      <p:sp>
        <p:nvSpPr>
          <p:cNvPr id="10500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建立跨部门合作和知识共享机制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建立开放包容的文化氛围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鼓励员工提出创新想法和解决方案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定期组织创新培训和研讨会，提高员工创新能力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创新文化的未来发展</a:t>
            </a:r>
            <a:endParaRPr altLang="en-US" lang="zh-CN"/>
          </a:p>
        </p:txBody>
      </p:sp>
      <p:sp>
        <p:nvSpPr>
          <p:cNvPr id="10500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创新文化面临的挑战与问题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创新文化的内涵与特点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创新文化对企业发展的重要性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创新文化发展的对策与建议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1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企业创新文化的总结</a:t>
            </a:r>
            <a:endParaRPr altLang="en-US" lang="zh-CN"/>
          </a:p>
        </p:txBody>
      </p:sp>
      <p:sp>
        <p:nvSpPr>
          <p:cNvPr id="10502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创新文化对企业发展的影响和作用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创新文化在未来的发展趋势和展望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创新文化的定义和重要性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创新文化的核心价值观和特点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企业创新文化的展望</a:t>
            </a:r>
            <a:endParaRPr altLang="en-US" lang="zh-CN"/>
          </a:p>
        </p:txBody>
      </p:sp>
      <p:sp>
        <p:nvSpPr>
          <p:cNvPr id="10502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未来企业创新文化的趋势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如何推动企业创新文化的持续发展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未来企业创新文化的挑战与机遇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创新文化对企业发展的重要性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3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0946_1*l_h_i*1_1_3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0946_1*l_h_i*1_1_4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946_1*l_h_i*1_1_5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0946_1*l_h_i*1_1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0946_1*l_h_i*1_1_2"/>
  <p:tag name="KSO_WM_TEMPLATE_CATEGORY" val="diagram"/>
  <p:tag name="KSO_WM_TEMPLATE_INDEX" val="20230946"/>
  <p:tag name="KSO_WM_UNIT_LAYERLEVEL" val="1_1_1"/>
  <p:tag name="KSO_WM_TAG_VERSION" val="3.0"/>
  <p:tag name="KSO_WM_UNIT_PRESET_TEXT" val="产品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7"/>
  <p:tag name="KSO_WM_UNIT_ID" val="diagram20230946_1*l_h_i*1_1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8"/>
  <p:tag name="KSO_WM_UNIT_ID" val="diagram20230946_1*l_h_i*1_1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0946_1*l_h_i*1_1_1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0946_1*l_h_i*1_2_5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0946_1*l_h_i*1_2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0946_1*l_h_i*1_2_1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7"/>
  <p:tag name="KSO_WM_UNIT_ID" val="diagram20230946_1*l_h_i*1_2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0946_1*l_h_i*1_2_4"/>
  <p:tag name="KSO_WM_TEMPLATE_CATEGORY" val="diagram"/>
  <p:tag name="KSO_WM_TEMPLATE_INDEX" val="20230946"/>
  <p:tag name="KSO_WM_UNIT_LAYERLEVEL" val="1_1_1"/>
  <p:tag name="KSO_WM_TAG_VERSION" val="3.0"/>
  <p:tag name="KSO_WM_UNIT_PRESET_TEXT" val="价格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0946_1*l_h_i*1_2_2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8"/>
  <p:tag name="KSO_WM_UNIT_ID" val="diagram20230946_1*l_h_i*1_2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0946_1*l_h_i*1_2_3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0946_1*l_h_i*1_3_3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0946_1*l_h_i*1_3_4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0946_1*l_h_i*1_3_5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0946_1*l_h_i*1_3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0946_1*l_h_i*1_3_2"/>
  <p:tag name="KSO_WM_TEMPLATE_CATEGORY" val="diagram"/>
  <p:tag name="KSO_WM_TEMPLATE_INDEX" val="20230946"/>
  <p:tag name="KSO_WM_UNIT_LAYERLEVEL" val="1_1_1"/>
  <p:tag name="KSO_WM_TAG_VERSION" val="3.0"/>
  <p:tag name="KSO_WM_UNIT_PRESET_TEXT" val="流通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7"/>
  <p:tag name="KSO_WM_UNIT_ID" val="diagram20230946_1*l_h_i*1_3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8"/>
  <p:tag name="KSO_WM_UNIT_ID" val="diagram20230946_1*l_h_i*1_3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0946_1*l_h_i*1_3_1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0946_1*l_h_i*1_4_5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0946_1*l_h_i*1_4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0946_1*l_h_i*1_4_1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7"/>
  <p:tag name="KSO_WM_UNIT_ID" val="diagram20230946_1*l_h_i*1_4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0946_1*l_h_i*1_4_4"/>
  <p:tag name="KSO_WM_TEMPLATE_CATEGORY" val="diagram"/>
  <p:tag name="KSO_WM_TEMPLATE_INDEX" val="20230946"/>
  <p:tag name="KSO_WM_UNIT_LAYERLEVEL" val="1_1_1"/>
  <p:tag name="KSO_WM_TAG_VERSION" val="3.0"/>
  <p:tag name="KSO_WM_UNIT_PRESET_TEXT" val="促销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0946_1*l_h_i*1_4_2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8"/>
  <p:tag name="KSO_WM_UNIT_ID" val="diagram20230946_1*l_h_i*1_4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0946_1*l_h_i*1_4_3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46_1*l_h_f*1_1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46_1*l_h_a*1_1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roduct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46_1*l_h_f*1_2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46_1*l_h_a*1_2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rice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46_1*l_h_f*1_3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46_1*l_h_a*1_3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lace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46_1*l_h_f*1_4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46_1*l_h_a*1_4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romotion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9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4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2023-12-19T23:47:48Z</dcterms:created>
  <dcterms:modified xsi:type="dcterms:W3CDTF">2023-12-19T23:47:48Z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755495605db648dd8094071b3a9fc181_21</vt:lpwstr>
  </property>
</Properties>
</file>