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710" r:id="rId1"/>
    <p:sldMasterId id="2147491747" r:id="rId2"/>
  </p:sldMasterIdLst>
  <p:notesMasterIdLst>
    <p:notesMasterId r:id="rId3"/>
  </p:notesMasterIdLst>
  <p:sldIdLst>
    <p:sldId id="3695" r:id="rId4"/>
    <p:sldId id="3700" r:id="rId5"/>
    <p:sldId id="3704" r:id="rId6"/>
    <p:sldId id="3707" r:id="rId7"/>
    <p:sldId id="3710" r:id="rId8"/>
    <p:sldId id="3713" r:id="rId9"/>
    <p:sldId id="3716" r:id="rId10"/>
    <p:sldId id="3719" r:id="rId11"/>
    <p:sldId id="3722" r:id="rId12"/>
    <p:sldId id="3725" r:id="rId13"/>
    <p:sldId id="3728" r:id="rId14"/>
    <p:sldId id="3731" r:id="rId15"/>
    <p:sldId id="3734" r:id="rId16"/>
    <p:sldId id="3737" r:id="rId17"/>
    <p:sldId id="3740" r:id="rId18"/>
    <p:sldId id="3743" r:id="rId19"/>
    <p:sldId id="3746" r:id="rId20"/>
    <p:sldId id="3749" r:id="rId21"/>
    <p:sldId id="3752" r:id="rId22"/>
    <p:sldId id="3755" r:id="rId23"/>
    <p:sldId id="3758" r:id="rId24"/>
    <p:sldId id="3761" r:id="rId25"/>
    <p:sldId id="3764" r:id="rId26"/>
    <p:sldId id="3767" r:id="rId27"/>
    <p:sldId id="3770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3.jpe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image" Target="../media/image4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image" Target="../media/image1.png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image" Target="../media/image2.png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61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/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11600" i="0" kern="1200" kumimoji="0" lang="en-US" noProof="1" normalizeH="0" spc="0" strike="noStrike" u="none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711" r:id="rId1"/>
    <p:sldLayoutId id="2147491712" r:id="rId2"/>
    <p:sldLayoutId id="2147491713" r:id="rId3"/>
    <p:sldLayoutId id="2147491714" r:id="rId4"/>
    <p:sldLayoutId id="2147491715" r:id="rId5"/>
    <p:sldLayoutId id="2147491716" r:id="rId6"/>
    <p:sldLayoutId id="2147491717" r:id="rId7"/>
    <p:sldLayoutId id="2147491718" r:id="rId8"/>
    <p:sldLayoutId id="2147491719" r:id="rId9"/>
    <p:sldLayoutId id="2147491720" r:id="rId10"/>
    <p:sldLayoutId id="214749172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8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1748" r:id="rId1"/>
    <p:sldLayoutId id="2147491749" r:id="rId2"/>
    <p:sldLayoutId id="2147491750" r:id="rId3"/>
    <p:sldLayoutId id="2147491751" r:id="rId4"/>
    <p:sldLayoutId id="2147491752" r:id="rId5"/>
    <p:sldLayoutId id="2147491753" r:id="rId6"/>
    <p:sldLayoutId id="2147491754" r:id="rId7"/>
    <p:sldLayoutId id="2147491755" r:id="rId8"/>
    <p:sldLayoutId id="2147491756" r:id="rId9"/>
    <p:sldLayoutId id="2147491757" r:id="rId10"/>
    <p:sldLayoutId id="214749175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tags" Target="../tags/tag8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tags" Target="../tags/tag140.xml"/><Relationship Id="rId18" Type="http://schemas.openxmlformats.org/officeDocument/2006/relationships/tags" Target="../tags/tag141.xml"/><Relationship Id="rId19" Type="http://schemas.openxmlformats.org/officeDocument/2006/relationships/tags" Target="../tags/tag142.xml"/><Relationship Id="rId20" Type="http://schemas.openxmlformats.org/officeDocument/2006/relationships/tags" Target="../tags/tag14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tags" Target="../tags/tag181.xml"/><Relationship Id="rId20" Type="http://schemas.openxmlformats.org/officeDocument/2006/relationships/tags" Target="../tags/tag182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tags" Target="../tags/tag328.xml"/><Relationship Id="rId22" Type="http://schemas.openxmlformats.org/officeDocument/2006/relationships/tags" Target="../tags/tag329.xml"/><Relationship Id="rId23" Type="http://schemas.openxmlformats.org/officeDocument/2006/relationships/tags" Target="../tags/tag330.xml"/><Relationship Id="rId24" Type="http://schemas.openxmlformats.org/officeDocument/2006/relationships/tags" Target="../tags/tag331.xml"/><Relationship Id="rId25" Type="http://schemas.openxmlformats.org/officeDocument/2006/relationships/tags" Target="../tags/tag332.xml"/><Relationship Id="rId26" Type="http://schemas.openxmlformats.org/officeDocument/2006/relationships/tags" Target="../tags/tag333.xml"/><Relationship Id="rId27" Type="http://schemas.openxmlformats.org/officeDocument/2006/relationships/tags" Target="../tags/tag334.xml"/><Relationship Id="rId28" Type="http://schemas.openxmlformats.org/officeDocument/2006/relationships/tags" Target="../tags/tag335.xml"/><Relationship Id="rId29" Type="http://schemas.openxmlformats.org/officeDocument/2006/relationships/tags" Target="../tags/tag336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0909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/>
              <a:t>小学生智慧教育的实施策略与途径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2" name="序号"/>
          <p:cNvSpPr txBox="1"/>
          <p:nvPr>
            <p:custDataLst>
              <p:tags r:id="rId2"/>
            </p:custDataLst>
          </p:nvPr>
        </p:nvSpPr>
        <p:spPr>
          <a:xfrm>
            <a:off x="1352550" y="212407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3"/>
            </p:custDataLst>
          </p:nvPr>
        </p:nvSpPr>
        <p:spPr>
          <a:xfrm>
            <a:off x="1352550" y="286893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智慧教育概述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4"/>
            </p:custDataLst>
          </p:nvPr>
        </p:nvSpPr>
        <p:spPr>
          <a:xfrm>
            <a:off x="4210685" y="2124075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5"/>
            </p:custDataLst>
          </p:nvPr>
        </p:nvSpPr>
        <p:spPr>
          <a:xfrm>
            <a:off x="4210685" y="2868930"/>
            <a:ext cx="187960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小学生智慧教育的实施策略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6"/>
            </p:custDataLst>
          </p:nvPr>
        </p:nvSpPr>
        <p:spPr>
          <a:xfrm>
            <a:off x="7171055" y="2124075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7"/>
            </p:custDataLst>
          </p:nvPr>
        </p:nvSpPr>
        <p:spPr>
          <a:xfrm>
            <a:off x="7171055" y="2868930"/>
            <a:ext cx="1877695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小学生智慧教育的途径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8"/>
            </p:custDataLst>
          </p:nvPr>
        </p:nvSpPr>
        <p:spPr>
          <a:xfrm>
            <a:off x="2976245" y="421449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9"/>
            </p:custDataLst>
          </p:nvPr>
        </p:nvSpPr>
        <p:spPr>
          <a:xfrm>
            <a:off x="2976245" y="495935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小学生智慧教育的挑战与应对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0"/>
            </p:custDataLst>
          </p:nvPr>
        </p:nvSpPr>
        <p:spPr>
          <a:xfrm>
            <a:off x="5586730" y="4214495"/>
            <a:ext cx="162877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1"/>
            </p:custDataLst>
          </p:nvPr>
        </p:nvSpPr>
        <p:spPr>
          <a:xfrm>
            <a:off x="5586730" y="4959350"/>
            <a:ext cx="184023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案例分析与实践经验分享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智慧教育概述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智慧教育的定义与内涵</a:t>
            </a:r>
            <a:endParaRPr altLang="en-US" lang="zh-CN"/>
          </a:p>
        </p:txBody>
      </p:sp>
      <p:sp>
        <p:nvSpPr>
          <p:cNvPr id="104892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智慧教育是一种以培养学生创新思维和创新能力为核心的教育模式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强调学生的主体性，注重学生的个性发展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借助信息技术手段，实现教育资源的共享和教育教学的智能化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旨在提高学生的综合素质，为学生的终身发展奠定基础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智慧教育的发展历程</a:t>
            </a:r>
            <a:endParaRPr altLang="en-US" lang="zh-CN"/>
          </a:p>
        </p:txBody>
      </p:sp>
      <p:sp>
        <p:nvSpPr>
          <p:cNvPr id="104898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起源：20世纪90年代，美国提出“智慧地球”概念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发展：21世纪初，智慧教育成为教育信息化领域的重要方向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现状：全球范围内，智慧教育在教育领域中的应用越来越广泛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未来：随着技术的不断发展，智慧教育将更加深入人心，为教育带来更多可能性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智慧教育的主要特点</a:t>
            </a:r>
            <a:endParaRPr altLang="en-US" lang="zh-CN"/>
          </a:p>
        </p:txBody>
      </p:sp>
      <p:sp>
        <p:nvSpPr>
          <p:cNvPr id="10490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个性化：智慧教育注重学生的个性化需求，提供定制化的学习体验。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互动性：智慧教育注重师生之间的互动，提高学生的参与度和积极性。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高效性：通过智能化的教学管理，提高教育教学的效率和效果。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智能化：利用先进的技术手段，实现教育资源的智能化管理和学生的学习进度跟踪。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1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小学生智慧教育的实施策略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制定科学合理的教学目标</a:t>
            </a:r>
            <a:endParaRPr altLang="en-US" lang="zh-CN"/>
          </a:p>
        </p:txBody>
      </p:sp>
      <p:sp>
        <p:nvSpPr>
          <p:cNvPr id="10491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教学目标应注重培养学生的智慧能力而非单一的知识灌输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教学目标应明确具体，可衡量和达成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教学目标应符合学生的年龄特点和认知水平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教学目标应关注学生的全面发展，包括知识、技能、情感态度等多个方面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创设智慧教育环境</a:t>
            </a:r>
            <a:endParaRPr altLang="en-US" lang="zh-CN"/>
          </a:p>
        </p:txBody>
      </p:sp>
      <p:sp>
        <p:nvSpPr>
          <p:cNvPr id="10492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建设数字化校园环境，提供丰富的学习资源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利用信息技术手段，个性化推送学习资源，满足学生个性化需求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创设多元化的评价体系，关注学生的全面发展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创设开放、互动的课堂氛围，引导学生自主学习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创新教学方式方法</a:t>
            </a:r>
            <a:endParaRPr altLang="en-US" lang="zh-CN"/>
          </a:p>
        </p:txBody>
      </p:sp>
      <p:sp>
        <p:nvSpPr>
          <p:cNvPr id="104930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利用信息技术手段，如多媒体、网络等，提高学生的学习兴趣和自主学习能力。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引入游戏化教学，让学生在轻松愉快的氛围中学习知识，提高学习效果。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开展探究式学习，引导学生主动探究问题，培养创新思维和实践能力。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实施个性化教学，根据学生的个性特点和需求，制定个性化的教学方案，提高教学效果。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构建多元化评价体系</a:t>
            </a:r>
            <a:endParaRPr altLang="en-US" lang="zh-CN"/>
          </a:p>
        </p:txBody>
      </p:sp>
      <p:sp>
        <p:nvSpPr>
          <p:cNvPr id="10493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评价方式：采用多种评价方式，如观察、交流、作品展示等，以全面了解学生的表现。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评价内容：注重学生的综合素质和能力，不仅仅局限于学科知识。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评价主体：鼓励学生自我评价和同伴互评，同时教师和家长也可以参与评价。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评价反馈：及时向学生和家长反馈评价结果，以促进学生的改进和成长。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4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4545"/>
          </a:bodyPr>
          <a:p>
            <a:r>
              <a:rPr altLang="en-US" lang="zh-CN"/>
              <a:t>小学生智慧教育的途径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利用信息技术手段提升教学效果</a:t>
            </a:r>
            <a:endParaRPr altLang="en-US" lang="zh-CN"/>
          </a:p>
        </p:txBody>
      </p:sp>
      <p:sp>
        <p:nvSpPr>
          <p:cNvPr id="10494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利用多媒体课件，激发学生学习兴趣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利用网络资源，拓宽学生学习视野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利用在线教育平台，实现个性化教学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利用信息技术手段，提高课堂教学效率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开展跨学科融合教学</a:t>
            </a:r>
            <a:endParaRPr altLang="en-US" lang="zh-CN"/>
          </a:p>
        </p:txBody>
      </p:sp>
      <p:sp>
        <p:nvSpPr>
          <p:cNvPr id="1049524" name="任意多边形: 形状 11"/>
          <p:cNvSpPr/>
          <p:nvPr>
            <p:custDataLst>
              <p:tags r:id="rId1"/>
            </p:custDataLst>
          </p:nvPr>
        </p:nvSpPr>
        <p:spPr>
          <a:xfrm>
            <a:off x="608400" y="2325669"/>
            <a:ext cx="1595173" cy="552909"/>
          </a:xfrm>
          <a:custGeom>
            <a:avLst/>
            <a:gdLst>
              <a:gd name="connsiteX0" fmla="*/ 0 w 1225937"/>
              <a:gd name="connsiteY0" fmla="*/ 0 h 552450"/>
              <a:gd name="connsiteX1" fmla="*/ 833242 w 1225937"/>
              <a:gd name="connsiteY1" fmla="*/ 0 h 552450"/>
              <a:gd name="connsiteX2" fmla="*/ 1225937 w 1225937"/>
              <a:gd name="connsiteY2" fmla="*/ 552450 h 552450"/>
              <a:gd name="connsiteX3" fmla="*/ 0 w 1225937"/>
              <a:gd name="connsiteY3" fmla="*/ 55245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5937" h="552450">
                <a:moveTo>
                  <a:pt x="0" y="0"/>
                </a:moveTo>
                <a:lnTo>
                  <a:pt x="833242" y="0"/>
                </a:lnTo>
                <a:lnTo>
                  <a:pt x="1225937" y="552450"/>
                </a:lnTo>
                <a:lnTo>
                  <a:pt x="0" y="55245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6" name="矩形 13"/>
          <p:cNvSpPr/>
          <p:nvPr>
            <p:custDataLst>
              <p:tags r:id="rId2"/>
            </p:custDataLst>
          </p:nvPr>
        </p:nvSpPr>
        <p:spPr>
          <a:xfrm>
            <a:off x="820031" y="2579244"/>
            <a:ext cx="4882120" cy="1129332"/>
          </a:xfrm>
          <a:prstGeom prst="rect"/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文本框 10"/>
          <p:cNvSpPr txBox="1"/>
          <p:nvPr>
            <p:custDataLst>
              <p:tags r:id="rId3"/>
            </p:custDataLst>
          </p:nvPr>
        </p:nvSpPr>
        <p:spPr>
          <a:xfrm>
            <a:off x="985903" y="2685377"/>
            <a:ext cx="4709892" cy="917701"/>
          </a:xfrm>
          <a:prstGeom prst="rect"/>
          <a:noFill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300" lang="zh-CN" spc="150">
                <a:latin typeface="+mn-ea"/>
                <a:sym typeface="+mn-ea"/>
              </a:rPr>
              <a:t>定义：将不同学科的知识和技能融合在一起，以提高学生的综合素质和创新能力。</a:t>
            </a:r>
            <a:endParaRPr altLang="en-US" sz="1300" lang="zh-CN" spc="150">
              <a:latin typeface="+mn-ea"/>
              <a:sym typeface="+mn-ea"/>
            </a:endParaRPr>
          </a:p>
        </p:txBody>
      </p:sp>
      <p:sp>
        <p:nvSpPr>
          <p:cNvPr id="1049530" name="标题 5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20031" y="1910669"/>
            <a:ext cx="875121" cy="777250"/>
          </a:xfrm>
          <a:prstGeom prst="rect"/>
        </p:spPr>
        <p:txBody>
          <a:bodyPr anchor="ctr" anchorCtr="0" bIns="46800" lIns="90000" rIns="90000" rtlCol="0" tIns="46800" vert="horz" wrap="square">
            <a:normAutofit fontScale="93750" lnSpcReduction="20000"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altLang="en-US" baseline="0" b="0" cap="none" dirty="0" sz="2400" i="0" kern="1200" kumimoji="0" lang="zh-CN" noProof="1" normalizeH="0" spc="200" strike="noStrike" u="none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spcBef>
                <a:spcPts val="0"/>
              </a:spcBef>
              <a:buClrTx/>
              <a:buSzTx/>
              <a:buFont typeface="Arial" panose="02080604020202020204" pitchFamily="34" charset="0"/>
            </a:pPr>
            <a:r>
              <a:rPr altLang="zh-CN" b="1" sz="3200" lang="en-US" spc="3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altLang="zh-CN" b="1" sz="3200" lang="en-US" spc="300">
              <a:solidFill>
                <a:schemeClr val="accent1">
                  <a:lumMod val="5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9532" name="任意多边形: 形状 19"/>
          <p:cNvSpPr/>
          <p:nvPr>
            <p:custDataLst>
              <p:tags r:id="rId5"/>
            </p:custDataLst>
          </p:nvPr>
        </p:nvSpPr>
        <p:spPr>
          <a:xfrm>
            <a:off x="608400" y="4473115"/>
            <a:ext cx="1595173" cy="552909"/>
          </a:xfrm>
          <a:custGeom>
            <a:avLst/>
            <a:gdLst>
              <a:gd name="connsiteX0" fmla="*/ 0 w 1225937"/>
              <a:gd name="connsiteY0" fmla="*/ 0 h 552450"/>
              <a:gd name="connsiteX1" fmla="*/ 833242 w 1225937"/>
              <a:gd name="connsiteY1" fmla="*/ 0 h 552450"/>
              <a:gd name="connsiteX2" fmla="*/ 1225937 w 1225937"/>
              <a:gd name="connsiteY2" fmla="*/ 552450 h 552450"/>
              <a:gd name="connsiteX3" fmla="*/ 0 w 1225937"/>
              <a:gd name="connsiteY3" fmla="*/ 55245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5937" h="552450">
                <a:moveTo>
                  <a:pt x="0" y="0"/>
                </a:moveTo>
                <a:lnTo>
                  <a:pt x="833242" y="0"/>
                </a:lnTo>
                <a:lnTo>
                  <a:pt x="1225937" y="552450"/>
                </a:lnTo>
                <a:lnTo>
                  <a:pt x="0" y="552450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4" name="矩形 21"/>
          <p:cNvSpPr/>
          <p:nvPr>
            <p:custDataLst>
              <p:tags r:id="rId6"/>
            </p:custDataLst>
          </p:nvPr>
        </p:nvSpPr>
        <p:spPr>
          <a:xfrm>
            <a:off x="820031" y="4726691"/>
            <a:ext cx="4882120" cy="1129332"/>
          </a:xfrm>
          <a:prstGeom prst="rect"/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文本框 10"/>
          <p:cNvSpPr txBox="1"/>
          <p:nvPr>
            <p:custDataLst>
              <p:tags r:id="rId7"/>
            </p:custDataLst>
          </p:nvPr>
        </p:nvSpPr>
        <p:spPr>
          <a:xfrm>
            <a:off x="985903" y="4832824"/>
            <a:ext cx="4709892" cy="917701"/>
          </a:xfrm>
          <a:prstGeom prst="rect"/>
          <a:noFill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300" lang="zh-CN" spc="150">
                <a:latin typeface="+mn-ea"/>
                <a:sym typeface="+mn-ea"/>
              </a:rPr>
              <a:t>方法：设计跨学科的主题或项目，引导学生综合运用多学科知识解决问题。</a:t>
            </a:r>
            <a:endParaRPr altLang="en-US" sz="1300" lang="zh-CN" spc="150">
              <a:latin typeface="+mn-ea"/>
              <a:sym typeface="+mn-ea"/>
            </a:endParaRPr>
          </a:p>
        </p:txBody>
      </p:sp>
      <p:sp>
        <p:nvSpPr>
          <p:cNvPr id="1049538" name="标题 5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20031" y="4058752"/>
            <a:ext cx="875121" cy="777250"/>
          </a:xfrm>
          <a:prstGeom prst="rect"/>
        </p:spPr>
        <p:txBody>
          <a:bodyPr anchor="ctr" anchorCtr="0" bIns="46800" lIns="90000" rIns="90000" rtlCol="0" tIns="46800" vert="horz" wrap="square">
            <a:normAutofit fontScale="93750" lnSpcReduction="20000"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altLang="en-US" baseline="0" b="0" cap="none" dirty="0" sz="2400" i="0" kern="1200" kumimoji="0" lang="zh-CN" noProof="1" normalizeH="0" spc="200" strike="noStrike" u="none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ctr" indent="0">
              <a:lnSpc>
                <a:spcPct val="130000"/>
              </a:lnSpc>
              <a:spcBef>
                <a:spcPts val="0"/>
              </a:spcBef>
              <a:buFont typeface="Arial" panose="02080604020202020204" pitchFamily="34" charset="0"/>
            </a:pPr>
            <a:r>
              <a:rPr altLang="zh-CN" b="1" dirty="0" sz="3200" lang="en-US" spc="300">
                <a:solidFill>
                  <a:schemeClr val="accent3">
                    <a:lumMod val="50000"/>
                  </a:schemeClr>
                </a:solidFill>
                <a:latin typeface="+mn-ea"/>
                <a:ea typeface="+mn-ea"/>
              </a:rPr>
              <a:t>03</a:t>
            </a:r>
            <a:endParaRPr altLang="zh-CN" b="1" dirty="0" sz="3200" lang="en-US" spc="300">
              <a:solidFill>
                <a:schemeClr val="accent3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049540" name="任意多边形: 形状 35"/>
          <p:cNvSpPr/>
          <p:nvPr>
            <p:custDataLst>
              <p:tags r:id="rId9"/>
            </p:custDataLst>
          </p:nvPr>
        </p:nvSpPr>
        <p:spPr>
          <a:xfrm>
            <a:off x="6483214" y="2299612"/>
            <a:ext cx="1595173" cy="552909"/>
          </a:xfrm>
          <a:custGeom>
            <a:avLst/>
            <a:gdLst>
              <a:gd name="connsiteX0" fmla="*/ 0 w 1225937"/>
              <a:gd name="connsiteY0" fmla="*/ 0 h 552450"/>
              <a:gd name="connsiteX1" fmla="*/ 833242 w 1225937"/>
              <a:gd name="connsiteY1" fmla="*/ 0 h 552450"/>
              <a:gd name="connsiteX2" fmla="*/ 1225937 w 1225937"/>
              <a:gd name="connsiteY2" fmla="*/ 552450 h 552450"/>
              <a:gd name="connsiteX3" fmla="*/ 0 w 1225937"/>
              <a:gd name="connsiteY3" fmla="*/ 55245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5937" h="552450">
                <a:moveTo>
                  <a:pt x="0" y="0"/>
                </a:moveTo>
                <a:lnTo>
                  <a:pt x="833242" y="0"/>
                </a:lnTo>
                <a:lnTo>
                  <a:pt x="1225937" y="552450"/>
                </a:lnTo>
                <a:lnTo>
                  <a:pt x="0" y="55245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2" name="矩形 37"/>
          <p:cNvSpPr/>
          <p:nvPr>
            <p:custDataLst>
              <p:tags r:id="rId10"/>
            </p:custDataLst>
          </p:nvPr>
        </p:nvSpPr>
        <p:spPr>
          <a:xfrm>
            <a:off x="6695480" y="2553187"/>
            <a:ext cx="4882120" cy="1129332"/>
          </a:xfrm>
          <a:prstGeom prst="rect"/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文本框 10"/>
          <p:cNvSpPr txBox="1"/>
          <p:nvPr>
            <p:custDataLst>
              <p:tags r:id="rId11"/>
            </p:custDataLst>
          </p:nvPr>
        </p:nvSpPr>
        <p:spPr>
          <a:xfrm>
            <a:off x="6861353" y="2659321"/>
            <a:ext cx="4709892" cy="917701"/>
          </a:xfrm>
          <a:prstGeom prst="rect"/>
          <a:noFill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300" lang="zh-CN" spc="150">
                <a:latin typeface="+mn-ea"/>
                <a:sym typeface="+mn-ea"/>
              </a:rPr>
              <a:t>目的：打破传统学科界限，促进知识迁移和实际应用。</a:t>
            </a:r>
            <a:endParaRPr altLang="en-US" sz="1300" lang="zh-CN" spc="150">
              <a:latin typeface="+mn-ea"/>
              <a:sym typeface="+mn-ea"/>
            </a:endParaRPr>
          </a:p>
        </p:txBody>
      </p:sp>
      <p:sp>
        <p:nvSpPr>
          <p:cNvPr id="1049546" name="标题 5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6695480" y="1884613"/>
            <a:ext cx="875121" cy="777250"/>
          </a:xfrm>
          <a:prstGeom prst="rect"/>
        </p:spPr>
        <p:txBody>
          <a:bodyPr anchor="ctr" anchorCtr="0" bIns="46800" lIns="90000" rIns="90000" rtlCol="0" tIns="46800" vert="horz" wrap="square">
            <a:normAutofit fontScale="93750" lnSpcReduction="20000"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altLang="en-US" baseline="0" b="0" cap="none" dirty="0" sz="2400" i="0" kern="1200" kumimoji="0" lang="zh-CN" noProof="1" normalizeH="0" spc="200" strike="noStrike" u="none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ctr" indent="0">
              <a:lnSpc>
                <a:spcPct val="130000"/>
              </a:lnSpc>
              <a:spcBef>
                <a:spcPts val="0"/>
              </a:spcBef>
              <a:buFont typeface="Arial" panose="02080604020202020204" pitchFamily="34" charset="0"/>
            </a:pPr>
            <a:r>
              <a:rPr altLang="zh-CN" b="1" dirty="0" sz="3200" lang="en-US" spc="300">
                <a:solidFill>
                  <a:schemeClr val="accent2">
                    <a:lumMod val="50000"/>
                  </a:schemeClr>
                </a:solidFill>
                <a:latin typeface="+mn-ea"/>
                <a:ea typeface="+mn-ea"/>
              </a:rPr>
              <a:t>02</a:t>
            </a:r>
            <a:endParaRPr altLang="zh-CN" b="1" dirty="0" sz="3200" lang="en-US" spc="300">
              <a:solidFill>
                <a:schemeClr val="accent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049548" name="任意多边形: 形状 43"/>
          <p:cNvSpPr/>
          <p:nvPr>
            <p:custDataLst>
              <p:tags r:id="rId13"/>
            </p:custDataLst>
          </p:nvPr>
        </p:nvSpPr>
        <p:spPr>
          <a:xfrm>
            <a:off x="6483214" y="4454685"/>
            <a:ext cx="1595173" cy="552909"/>
          </a:xfrm>
          <a:custGeom>
            <a:avLst/>
            <a:gdLst>
              <a:gd name="connsiteX0" fmla="*/ 0 w 1225937"/>
              <a:gd name="connsiteY0" fmla="*/ 0 h 552450"/>
              <a:gd name="connsiteX1" fmla="*/ 833242 w 1225937"/>
              <a:gd name="connsiteY1" fmla="*/ 0 h 552450"/>
              <a:gd name="connsiteX2" fmla="*/ 1225937 w 1225937"/>
              <a:gd name="connsiteY2" fmla="*/ 552450 h 552450"/>
              <a:gd name="connsiteX3" fmla="*/ 0 w 1225937"/>
              <a:gd name="connsiteY3" fmla="*/ 55245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5937" h="552450">
                <a:moveTo>
                  <a:pt x="0" y="0"/>
                </a:moveTo>
                <a:lnTo>
                  <a:pt x="833242" y="0"/>
                </a:lnTo>
                <a:lnTo>
                  <a:pt x="1225937" y="552450"/>
                </a:lnTo>
                <a:lnTo>
                  <a:pt x="0" y="55245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0" name="矩形 45"/>
          <p:cNvSpPr/>
          <p:nvPr>
            <p:custDataLst>
              <p:tags r:id="rId14"/>
            </p:custDataLst>
          </p:nvPr>
        </p:nvSpPr>
        <p:spPr>
          <a:xfrm>
            <a:off x="6695480" y="4708260"/>
            <a:ext cx="4882120" cy="1129332"/>
          </a:xfrm>
          <a:prstGeom prst="rect"/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文本框 10"/>
          <p:cNvSpPr txBox="1"/>
          <p:nvPr>
            <p:custDataLst>
              <p:tags r:id="rId15"/>
            </p:custDataLst>
          </p:nvPr>
        </p:nvSpPr>
        <p:spPr>
          <a:xfrm>
            <a:off x="6861353" y="4814393"/>
            <a:ext cx="4709892" cy="917701"/>
          </a:xfrm>
          <a:prstGeom prst="rect"/>
          <a:noFill/>
        </p:spPr>
        <p:txBody>
          <a:bodyPr anchor="ctr" anchorCtr="0" bIns="46800" lIns="90000" rIns="90000" rtlCol="0" tIns="46800" vert="horz" wrap="square">
            <a:normAutofit fontScale="5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lang="zh-CN" spc="150">
                <a:latin typeface="+mn-ea"/>
                <a:sym typeface="+mn-ea"/>
              </a:rPr>
              <a:t>实施建议：加强教师培训，提高教师的跨学科教学能力；加强教材建设，整合不同学科的知识点；开展跨学科的教研活动，促进教师之间的交流与合作。</a:t>
            </a:r>
            <a:endParaRPr altLang="en-US" lang="zh-CN" spc="150">
              <a:latin typeface="+mn-ea"/>
              <a:sym typeface="+mn-ea"/>
            </a:endParaRPr>
          </a:p>
        </p:txBody>
      </p:sp>
      <p:sp>
        <p:nvSpPr>
          <p:cNvPr id="1049554" name="标题 5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6695480" y="4040321"/>
            <a:ext cx="875121" cy="777250"/>
          </a:xfrm>
          <a:prstGeom prst="rect"/>
        </p:spPr>
        <p:txBody>
          <a:bodyPr anchor="ctr" anchorCtr="0" bIns="46800" lIns="90000" rIns="90000" rtlCol="0" tIns="46800" vert="horz" wrap="square">
            <a:normAutofit fontScale="93750" lnSpcReduction="20000"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altLang="en-US" baseline="0" b="0" cap="none" dirty="0" sz="2400" i="0" kern="1200" kumimoji="0" lang="zh-CN" noProof="1" normalizeH="0" spc="200" strike="noStrike" u="none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ctr" indent="0">
              <a:lnSpc>
                <a:spcPct val="130000"/>
              </a:lnSpc>
              <a:spcBef>
                <a:spcPts val="0"/>
              </a:spcBef>
              <a:buFont typeface="Arial" panose="02080604020202020204" pitchFamily="34" charset="0"/>
            </a:pPr>
            <a:r>
              <a:rPr altLang="zh-CN" b="1" dirty="0" sz="3200" lang="en-US" spc="300">
                <a:solidFill>
                  <a:schemeClr val="accent4">
                    <a:lumMod val="50000"/>
                  </a:schemeClr>
                </a:solidFill>
                <a:latin typeface="+mn-ea"/>
                <a:ea typeface="+mn-ea"/>
              </a:rPr>
              <a:t>04</a:t>
            </a:r>
            <a:endParaRPr altLang="zh-CN" b="1" dirty="0" sz="3200" lang="en-US" spc="300">
              <a:solidFill>
                <a:schemeClr val="accent4">
                  <a:lumMod val="50000"/>
                </a:schemeClr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强化实践教学环节</a:t>
            </a:r>
            <a:endParaRPr altLang="en-US" lang="zh-CN"/>
          </a:p>
        </p:txBody>
      </p:sp>
      <p:sp>
        <p:nvSpPr>
          <p:cNvPr id="10495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组织社会实践活动，增强学生的社会责任感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开展实验课程，提高学生的实践操作能力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加强校企合作，提供实习机会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开展课外科技竞赛，激发学生的创新精神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培养小学生的创新思维与创新能力</a:t>
            </a:r>
            <a:endParaRPr altLang="en-US" lang="zh-CN"/>
          </a:p>
        </p:txBody>
      </p:sp>
      <p:sp>
        <p:nvSpPr>
          <p:cNvPr id="104965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开展创新实践活动，培养小学生的动手能力和实践能力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鼓励小学生敢于尝试和冒险，培养其创新精神和创造力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鼓励小学生多角度思考问题，培养发散性思维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提供丰富多样的学习资源，激发小学生的好奇心和探索欲望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7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小学生智慧教育的挑战与应对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7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资源分配：如何均衡城乡之间的教育资源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家长参与：如何引导家长积极参与孩子的智慧教育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技术应用：如何将先进技术融入到智慧教育中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教师培训：提升教师的教育理念和教学技能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498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针对不同年龄段和认知水平的学生，制定个性化的教育计划和教学方法。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加强教师培训，提高教师的专业素养和教育智慧，使其能够更好地应对教育中的挑战。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引入现代化的教育技术手段，如人工智能、大数据等，辅助教师进行教学和管理，提高教育效率和质量。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建立家校合作机制，加强家长与学校的沟通和协作，共同促进学生的全面发展。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498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跨学科整合与综合性人才培养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人工智能与智慧教育的深度融合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个性化学习与智能辅导的普及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智慧教育全球化与国际合作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9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案例分析与实践经验分享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成功案例介绍与分析</a:t>
            </a:r>
            <a:endParaRPr altLang="en-US" lang="zh-CN"/>
          </a:p>
        </p:txBody>
      </p:sp>
      <p:sp>
        <p:nvSpPr>
          <p:cNvPr id="10500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案例一：某小学的智慧教育实践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案例四：智慧教育在农村地区的推广与实施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案例三：智慧教育在特殊教育中的应用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案例二：成功应用智慧教育技术的学校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实践经验分享与交流</a:t>
            </a:r>
            <a:endParaRPr altLang="en-US" lang="zh-CN"/>
          </a:p>
        </p:txBody>
      </p:sp>
      <p:sp>
        <p:nvSpPr>
          <p:cNvPr id="10500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案例分析：成功实施智慧教育的学校介绍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实践经验：教师如何运用智慧教育手段提高教学效果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交流与讨论：分享智慧教育实施过程中的心得体会和遇到的问题及解决方法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总结与展望：对智慧教育未来的发展趋势和前景进行展望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智慧教育实践成果展示与评估</a:t>
            </a:r>
            <a:endParaRPr altLang="en-US" lang="zh-CN"/>
          </a:p>
        </p:txBody>
      </p:sp>
      <p:sp>
        <p:nvSpPr>
          <p:cNvPr id="105013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案例分析：介绍成功实施智慧教育的学校和项目，分析其创新点和实施效果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实践经验分享：总结智慧教育实践中的经验教训，提出改进和优化建议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评估标准：介绍智慧教育实践成果的评估指标和方法，为后续评估提供参考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展示方式：探讨如何通过多种方式展示智慧教育实践成果，提高社会认知度和影响力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17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0"/>
  <p:tag name="KSO_WM_SPECIAL_SOURCE" val="bdnull"/>
  <p:tag name="KSO_WM_TEMPLATE_THUMBS_INDEX" val="1、11"/>
</p:tagLst>
</file>

<file path=ppt/tags/tag8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0_1*b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单击此处 添加文档标题"/>
</p:tagLst>
</file>

<file path=ppt/tags/tag84.xml><?xml version="1.0" encoding="utf-8"?>
<p:tagLst xmlns:p="http://schemas.openxmlformats.org/presentationml/2006/main">
  <p:tag name="KSO_WM_SLIDE_ID" val="custom2023027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48.4&quot;,&quot;top&quot;:&quot;87.45&quot;,&quot;width&quot;:&quot;505.15&quot;,&quot;height&quot;:&quot;339.1&quot;}"/>
</p:tagLst>
</file>

<file path=ppt/tags/tag8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5*a*1"/>
  <p:tag name="KSO_WM_TEMPLATE_CATEGORY" val="custom"/>
  <p:tag name="KSO_WM_TEMPLATE_INDEX" val="20230270"/>
  <p:tag name="KSO_WM_UNIT_LAYERLEVEL" val="1"/>
  <p:tag name="KSO_WM_TAG_VERSION" val="1.0"/>
  <p:tag name="KSO_WM_DIAGRAM_GROUP_CODE" val="l1-1"/>
  <p:tag name="KSO_WM_BEAUTIFY_FLAG" val="#wm#"/>
  <p:tag name="KSO_WM_UNIT_PRESET_TEXT" val="目录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70_5*l_h_i*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70_5*l_h_i*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70_5*l_h_i*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70_5*l_h_i*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70_5*l_h_i*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27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9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6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5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5_3*l_h_i*1_1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75_3*l_h_i*1_1_3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5_3*l_h_f*1_1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2"/>
  <p:tag name="KSO_WM_UNIT_ID" val="diagram20231375_3*l_h_i*1_1_2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TEXT_FILL_FORE_SCHEMECOLOR_INDEX" val="5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5_3*l_h_i*1_3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75_3*l_h_i*1_3_3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7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5_3*l_h_f*1_3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375_3*l_h_i*1_3_2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TEXT_FILL_FORE_SCHEMECOLOR_INDEX" val="7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5_3*l_h_i*1_2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75_3*l_h_i*1_2_3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6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5_3*l_h_f*1_2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375_3*l_h_i*1_2_2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TEXT_FILL_FORE_SCHEMECOLOR_INDEX" val="6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5_3*l_h_i*1_4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75_3*l_h_i*1_4_3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8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5_3*l_h_f*1_4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375_3*l_h_i*1_4_2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TEXT_FILL_FORE_SCHEMECOLOR_INDEX" val="8"/>
  <p:tag name="KSO_WM_DIAGRAM_MAX_ITEMCNT" val="6"/>
  <p:tag name="KSO_WM_DIAGRAM_MIN_ITEMCNT" val="2"/>
  <p:tag name="KSO_WM_DIAGRAM_VIRTUALLY_FRAME" val="{&quot;height&quot;:397.45001220703125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4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7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55.xml><?xml version="1.0" encoding="utf-8"?>
<p:tagLst xmlns:p="http://schemas.openxmlformats.org/presentationml/2006/main">
  <p:tag name="KSO_WM_SLIDE_ID" val="custom20230270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8.4&quot;,&quot;top&quot;:&quot;87.45&quot;,&quot;width&quot;:&quot;505.15&quot;,&quot;height&quot;:&quot;339.1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2024-01-05T11:34:30Z</dcterms:created>
  <dcterms:modified xsi:type="dcterms:W3CDTF">2024-01-05T11:34:30Z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bb013d5f730644d296a66d5110b22cc3_21</vt:lpwstr>
  </property>
</Properties>
</file>