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8">
  <p:sldMasterIdLst>
    <p:sldMasterId id="2147483648" r:id="rId1"/>
  </p:sldMasterIdLst>
  <p:notesMasterIdLst>
    <p:notesMasterId r:id="rId18"/>
  </p:notesMasterIdLst>
  <p:handoutMasterIdLst>
    <p:handoutMasterId r:id="rId23"/>
  </p:handoutMasterIdLst>
  <p:sldIdLst>
    <p:sldId id="314" r:id="rId3"/>
    <p:sldId id="315" r:id="rId4"/>
    <p:sldId id="316" r:id="rId5"/>
    <p:sldId id="327" r:id="rId6"/>
    <p:sldId id="302" r:id="rId7"/>
    <p:sldId id="328" r:id="rId8"/>
    <p:sldId id="335" r:id="rId9"/>
    <p:sldId id="336" r:id="rId10"/>
    <p:sldId id="330" r:id="rId11"/>
    <p:sldId id="337" r:id="rId12"/>
    <p:sldId id="340" r:id="rId13"/>
    <p:sldId id="334" r:id="rId14"/>
    <p:sldId id="341" r:id="rId15"/>
    <p:sldId id="350" r:id="rId16"/>
    <p:sldId id="338" r:id="rId17"/>
    <p:sldId id="343" r:id="rId19"/>
    <p:sldId id="345" r:id="rId20"/>
    <p:sldId id="297" r:id="rId21"/>
    <p:sldId id="325" r:id="rId22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hlafxGPKG3l6f6OMbtRzMA==" hashData="Ff+7CGR1emH44Sckm8jAM5D1O0g="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" initials="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66"/>
    <a:srgbClr val="00A27B"/>
    <a:srgbClr val="00CCA5"/>
    <a:srgbClr val="005440"/>
    <a:srgbClr val="A4D4CE"/>
    <a:srgbClr val="C5DEC4"/>
    <a:srgbClr val="D2EAE7"/>
    <a:srgbClr val="B3FFED"/>
    <a:srgbClr val="00D2A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322" autoAdjust="0"/>
    <p:restoredTop sz="98472" autoAdjust="0"/>
  </p:normalViewPr>
  <p:slideViewPr>
    <p:cSldViewPr showGuides="1">
      <p:cViewPr>
        <p:scale>
          <a:sx n="90" d="100"/>
          <a:sy n="90" d="100"/>
        </p:scale>
        <p:origin x="-2244" y="-10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690" y="-78"/>
      </p:cViewPr>
      <p:guideLst>
        <p:guide orient="horz" pos="2879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7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26C-B0EF-4263-B590-21E6F0B476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B5EA-5A29-4E3C-8350-B77A4BC00D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A4D85-9E3C-46B8-A951-6C21A3048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E2B4F-2456-4F47-9BB7-39CA6E55DD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E2B4F-2456-4F47-9BB7-39CA6E55DD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E2B4F-2456-4F47-9BB7-39CA6E55DD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E2B4F-2456-4F47-9BB7-39CA6E55DD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C4BCE-4DDA-4C33-846D-16A1BB3EE4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9.png"/><Relationship Id="rId1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315112" y="195486"/>
            <a:ext cx="2240664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304800" y="928677"/>
            <a:ext cx="8610600" cy="1643074"/>
          </a:xfrm>
        </p:spPr>
        <p:txBody>
          <a:bodyPr>
            <a:noAutofit/>
          </a:bodyPr>
          <a:lstStyle/>
          <a:p>
            <a:pPr algn="l"/>
            <a:r>
              <a:rPr lang="zh-CN" altLang="en-US" sz="4400" b="1" dirty="0" smtClean="0">
                <a:solidFill>
                  <a:srgbClr val="0C6551"/>
                </a:solidFill>
                <a:latin typeface="思源黑体 CN Heavy" panose="020B0A00000000000000" charset="-122"/>
                <a:ea typeface="思源黑体 CN Heavy" panose="020B0A00000000000000" charset="-122"/>
                <a:cs typeface="Poppins" panose="02000000000000000000" pitchFamily="2" charset="0"/>
              </a:rPr>
              <a:t>免疫治疗背景下：</a:t>
            </a:r>
            <a:endParaRPr lang="en-US" altLang="zh-CN" sz="4400" b="1" dirty="0" smtClean="0">
              <a:solidFill>
                <a:srgbClr val="0C6551"/>
              </a:solidFill>
              <a:latin typeface="思源黑体 CN Heavy" panose="020B0A00000000000000" charset="-122"/>
              <a:ea typeface="思源黑体 CN Heavy" panose="020B0A00000000000000" charset="-122"/>
              <a:cs typeface="Poppins" panose="02000000000000000000" pitchFamily="2" charset="0"/>
            </a:endParaRPr>
          </a:p>
          <a:p>
            <a:pPr algn="l"/>
            <a:r>
              <a:rPr lang="zh-CN" altLang="en-US" sz="4400" b="1" dirty="0" smtClean="0">
                <a:solidFill>
                  <a:srgbClr val="0C6551"/>
                </a:solidFill>
                <a:latin typeface="思源黑体 CN Heavy" panose="020B0A00000000000000" charset="-122"/>
                <a:ea typeface="思源黑体 CN Heavy" panose="020B0A00000000000000" charset="-122"/>
                <a:cs typeface="Poppins" panose="02000000000000000000" pitchFamily="2" charset="0"/>
              </a:rPr>
              <a:t>细胞因子的选择及相关应用</a:t>
            </a:r>
            <a:endParaRPr lang="zh-CN" altLang="en-US" sz="4400" b="1" dirty="0" smtClean="0">
              <a:solidFill>
                <a:srgbClr val="0C6551"/>
              </a:solidFill>
              <a:latin typeface="思源黑体 CN Heavy" panose="020B0A00000000000000" charset="-122"/>
              <a:ea typeface="思源黑体 CN Heavy" panose="020B0A00000000000000" charset="-122"/>
              <a:cs typeface="Poppins" panose="02000000000000000000" pitchFamily="2" charset="0"/>
            </a:endParaRPr>
          </a:p>
          <a:p>
            <a:pPr algn="l"/>
            <a:endParaRPr lang="zh-CN" altLang="en-US" sz="4400" b="1" dirty="0" smtClean="0">
              <a:solidFill>
                <a:srgbClr val="0C6551"/>
              </a:solidFill>
              <a:latin typeface="思源黑体 CN Heavy" panose="020B0A00000000000000" charset="-122"/>
              <a:ea typeface="思源黑体 CN Heavy" panose="020B0A00000000000000" charset="-122"/>
              <a:cs typeface="Poppins" panose="02000000000000000000" pitchFamily="2" charset="0"/>
            </a:endParaRPr>
          </a:p>
          <a:p>
            <a:pPr lvl="0" algn="l"/>
            <a:endParaRPr lang="zh-CN" altLang="en-US" sz="4400" b="1" dirty="0">
              <a:solidFill>
                <a:srgbClr val="0C6551"/>
              </a:solidFill>
              <a:latin typeface="思源黑体 CN Heavy" panose="020B0A00000000000000" charset="-122"/>
              <a:ea typeface="思源黑体 CN Heavy" panose="020B0A00000000000000" charset="-122"/>
              <a:cs typeface="Poppins" panose="02000000000000000000" pitchFamily="2" charset="0"/>
            </a:endParaRPr>
          </a:p>
          <a:p>
            <a:pPr algn="l"/>
            <a:endParaRPr lang="zh-CN" altLang="en-US" sz="4400" b="1" dirty="0">
              <a:solidFill>
                <a:srgbClr val="0C6551"/>
              </a:solidFill>
              <a:latin typeface="思源黑体 CN Heavy" panose="020B0A00000000000000" charset="-122"/>
              <a:ea typeface="思源黑体 CN Heavy" panose="020B0A00000000000000" charset="-122"/>
              <a:cs typeface="Poppins" panose="02000000000000000000" pitchFamily="2" charset="0"/>
            </a:endParaRPr>
          </a:p>
        </p:txBody>
      </p:sp>
      <p:sp>
        <p:nvSpPr>
          <p:cNvPr id="10" name="副标题 2"/>
          <p:cNvSpPr txBox="1">
            <a:spLocks noChangeArrowheads="1"/>
          </p:cNvSpPr>
          <p:nvPr/>
        </p:nvSpPr>
        <p:spPr bwMode="auto">
          <a:xfrm>
            <a:off x="391160" y="3486150"/>
            <a:ext cx="4176464" cy="117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15000"/>
              </a:spcBef>
            </a:pPr>
            <a:r>
              <a:rPr lang="en-US" altLang="zh-CN" dirty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Sino Biological Inc</a:t>
            </a:r>
            <a:r>
              <a:rPr lang="en-US" altLang="zh-CN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.</a:t>
            </a:r>
            <a:endParaRPr lang="en-US" altLang="zh-CN" dirty="0">
              <a:solidFill>
                <a:srgbClr val="007E66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95536" y="2859783"/>
            <a:ext cx="432048" cy="4571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286646" y="2285999"/>
            <a:ext cx="3366845" cy="4279009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11960" y="-828092"/>
            <a:ext cx="1656184" cy="165618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851920" y="3075806"/>
            <a:ext cx="579090" cy="579090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1524422" y="-4148236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" name="副标题 2"/>
          <p:cNvSpPr txBox="1"/>
          <p:nvPr/>
        </p:nvSpPr>
        <p:spPr bwMode="auto">
          <a:xfrm>
            <a:off x="2743202" y="514351"/>
            <a:ext cx="3673475" cy="863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4200" b="1" dirty="0">
                <a:solidFill>
                  <a:schemeClr val="bg1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CONTENT</a:t>
            </a:r>
            <a:endParaRPr lang="en-US" altLang="zh-CN" sz="2600" b="1" dirty="0">
              <a:solidFill>
                <a:schemeClr val="bg1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4026" y="4867276"/>
            <a:ext cx="2303463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22"/>
          <p:cNvGrpSpPr/>
          <p:nvPr/>
        </p:nvGrpSpPr>
        <p:grpSpPr bwMode="auto">
          <a:xfrm>
            <a:off x="854111" y="2547939"/>
            <a:ext cx="5775289" cy="807898"/>
            <a:chOff x="4572892" y="843887"/>
            <a:chExt cx="5775563" cy="808170"/>
          </a:xfrm>
        </p:grpSpPr>
        <p:sp>
          <p:nvSpPr>
            <p:cNvPr id="7" name="TextBox 28"/>
            <p:cNvSpPr txBox="1">
              <a:spLocks noChangeArrowheads="1"/>
            </p:cNvSpPr>
            <p:nvPr/>
          </p:nvSpPr>
          <p:spPr bwMode="auto">
            <a:xfrm>
              <a:off x="5242815" y="943933"/>
              <a:ext cx="5105640" cy="70812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免疫治疗中</a:t>
              </a:r>
              <a:r>
                <a:rPr lang="en-US" altLang="en-US" sz="2000" b="1" dirty="0" smtClean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CAR-T</a:t>
              </a:r>
              <a:r>
                <a:rPr lang="zh-CN" altLang="en-US" sz="2000" b="1" dirty="0" smtClean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细胞治疗进展概述</a:t>
              </a:r>
              <a:endParaRPr lang="zh-CN" altLang="en-US" sz="20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  <a:p>
              <a:pPr>
                <a:defRPr/>
              </a:pPr>
              <a:endParaRPr lang="zh-CN" altLang="en-US" sz="20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grpSp>
          <p:nvGrpSpPr>
            <p:cNvPr id="3" name="组合 33"/>
            <p:cNvGrpSpPr/>
            <p:nvPr/>
          </p:nvGrpSpPr>
          <p:grpSpPr bwMode="auto">
            <a:xfrm>
              <a:off x="4572892" y="843887"/>
              <a:ext cx="623917" cy="624098"/>
              <a:chOff x="3635896" y="843887"/>
              <a:chExt cx="623917" cy="624098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635896" y="843887"/>
                <a:ext cx="623917" cy="624098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Poppins" panose="02000000000000000000" pitchFamily="2" charset="0"/>
                </a:endParaRPr>
              </a:p>
            </p:txBody>
          </p:sp>
          <p:sp>
            <p:nvSpPr>
              <p:cNvPr id="10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4"/>
                <a:ext cx="382984" cy="36842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chemeClr val="bg1"/>
                    </a:solidFill>
                    <a:latin typeface="Poppins" panose="02000000000000000000" pitchFamily="2" charset="0"/>
                    <a:ea typeface="思源黑体 CN Regular" panose="020B0500000000000000" pitchFamily="34" charset="-122"/>
                    <a:cs typeface="Poppins" panose="02000000000000000000" pitchFamily="2" charset="0"/>
                  </a:rPr>
                  <a:t>1</a:t>
                </a:r>
                <a:endParaRPr lang="en-US" altLang="zh-CN" b="1">
                  <a:solidFill>
                    <a:schemeClr val="bg1"/>
                  </a:solidFill>
                  <a:latin typeface="Poppins" panose="02000000000000000000" pitchFamily="2" charset="0"/>
                  <a:ea typeface="思源黑体 CN Regular" panose="020B0500000000000000" pitchFamily="34" charset="-122"/>
                  <a:cs typeface="Poppins" panose="02000000000000000000" pitchFamily="2" charset="0"/>
                </a:endParaRPr>
              </a:p>
            </p:txBody>
          </p:sp>
        </p:grpSp>
      </p:grpSp>
      <p:grpSp>
        <p:nvGrpSpPr>
          <p:cNvPr id="11" name="组合 26"/>
          <p:cNvGrpSpPr/>
          <p:nvPr/>
        </p:nvGrpSpPr>
        <p:grpSpPr bwMode="auto">
          <a:xfrm>
            <a:off x="854108" y="3638550"/>
            <a:ext cx="6537292" cy="707886"/>
            <a:chOff x="4572000" y="2752783"/>
            <a:chExt cx="5218287" cy="707575"/>
          </a:xfrm>
        </p:grpSpPr>
        <p:sp>
          <p:nvSpPr>
            <p:cNvPr id="17" name="TextBox 23"/>
            <p:cNvSpPr txBox="1">
              <a:spLocks noChangeArrowheads="1"/>
            </p:cNvSpPr>
            <p:nvPr/>
          </p:nvSpPr>
          <p:spPr bwMode="auto">
            <a:xfrm>
              <a:off x="5237355" y="2752783"/>
              <a:ext cx="4552932" cy="7075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en-US" sz="2000" b="1" dirty="0" smtClean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CAR-T</a:t>
              </a:r>
              <a:r>
                <a:rPr lang="zh-CN" altLang="en-US" sz="2000" b="1" dirty="0" smtClean="0">
                  <a:solidFill>
                    <a:srgbClr val="377D6C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细胞治疗和抗体药研发中细胞因子的应用及相关产品的介绍</a:t>
              </a:r>
              <a:endParaRPr lang="zh-CN" altLang="en-US" sz="20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grpSp>
          <p:nvGrpSpPr>
            <p:cNvPr id="13" name="组合 52"/>
            <p:cNvGrpSpPr/>
            <p:nvPr/>
          </p:nvGrpSpPr>
          <p:grpSpPr bwMode="auto">
            <a:xfrm>
              <a:off x="4572000" y="2812297"/>
              <a:ext cx="623919" cy="623615"/>
              <a:chOff x="3635896" y="844079"/>
              <a:chExt cx="623919" cy="623615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635896" y="844079"/>
                <a:ext cx="623919" cy="623615"/>
              </a:xfrm>
              <a:prstGeom prst="ellipse">
                <a:avLst/>
              </a:prstGeom>
              <a:solidFill>
                <a:srgbClr val="007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>
                  <a:latin typeface="思源黑体 CN Regular" panose="020B0500000000000000" pitchFamily="34" charset="-122"/>
                  <a:ea typeface="思源黑体 CN Regular" panose="020B0500000000000000" pitchFamily="34" charset="-122"/>
                  <a:cs typeface="Poppins" panose="02000000000000000000" pitchFamily="2" charset="0"/>
                </a:endParaRPr>
              </a:p>
            </p:txBody>
          </p:sp>
          <p:sp>
            <p:nvSpPr>
              <p:cNvPr id="20" name="TextBox 19"/>
              <p:cNvSpPr txBox="1">
                <a:spLocks noChangeArrowheads="1"/>
              </p:cNvSpPr>
              <p:nvPr/>
            </p:nvSpPr>
            <p:spPr bwMode="auto">
              <a:xfrm>
                <a:off x="3785122" y="969223"/>
                <a:ext cx="382984" cy="36813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Poppins" panose="02000000000000000000" pitchFamily="2" charset="0"/>
                    <a:ea typeface="思源黑体 CN Regular" panose="020B0500000000000000" pitchFamily="34" charset="-122"/>
                    <a:cs typeface="Poppins" panose="02000000000000000000" pitchFamily="2" charset="0"/>
                  </a:rPr>
                  <a:t>2</a:t>
                </a:r>
                <a:endParaRPr lang="en-US" altLang="zh-CN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思源黑体 CN Regular" panose="020B0500000000000000" pitchFamily="34" charset="-122"/>
                  <a:cs typeface="Poppins" panose="02000000000000000000" pitchFamily="2" charset="0"/>
                </a:endParaRPr>
              </a:p>
            </p:txBody>
          </p:sp>
        </p:grpSp>
      </p:grpSp>
      <p:pic>
        <p:nvPicPr>
          <p:cNvPr id="26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414" y="123826"/>
            <a:ext cx="14938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副标题 2"/>
          <p:cNvSpPr txBox="1"/>
          <p:nvPr/>
        </p:nvSpPr>
        <p:spPr>
          <a:xfrm>
            <a:off x="611560" y="2571751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r>
              <a:rPr lang="zh-CN" altLang="en-US" sz="32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免疫治疗中</a:t>
            </a:r>
            <a:r>
              <a:rPr lang="en-US" altLang="en-US" sz="32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CAR-T</a:t>
            </a:r>
            <a:r>
              <a:rPr lang="zh-CN" altLang="en-US" sz="32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细胞治疗进展概述</a:t>
            </a:r>
            <a:endParaRPr lang="zh-CN" altLang="en-US" sz="3200" b="1" dirty="0" smtClean="0">
              <a:solidFill>
                <a:srgbClr val="377D6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01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3492896" y="2571750"/>
            <a:ext cx="6071914" cy="60719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524330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804025" y="4803998"/>
            <a:ext cx="23034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Sino Biological Inc.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1027" name="图片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47750"/>
            <a:ext cx="2284065" cy="2010683"/>
          </a:xfrm>
          <a:prstGeom prst="rect">
            <a:avLst/>
          </a:prstGeom>
          <a:noFill/>
        </p:spPr>
      </p:pic>
      <p:pic>
        <p:nvPicPr>
          <p:cNvPr id="1026" name="图片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047750"/>
            <a:ext cx="2193471" cy="1981200"/>
          </a:xfrm>
          <a:prstGeom prst="rect">
            <a:avLst/>
          </a:prstGeom>
          <a:noFill/>
        </p:spPr>
      </p:pic>
      <p:pic>
        <p:nvPicPr>
          <p:cNvPr id="1025" name="图片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181350"/>
            <a:ext cx="2133600" cy="229111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26289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47625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19431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kumimoji="0" lang="en-US" altLang="zh-CN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9431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52400" y="3667443"/>
            <a:ext cx="3900170" cy="7067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癌症仍然是全球性的健康问题。</a:t>
            </a:r>
            <a:r>
              <a:rPr lang="en-US" altLang="zh-CN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GLOBOCAN 2020</a:t>
            </a:r>
            <a:r>
              <a:rPr lang="zh-CN" altLang="en-US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数据库显示，</a:t>
            </a:r>
            <a:r>
              <a:rPr lang="en-US" altLang="zh-CN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2020</a:t>
            </a:r>
            <a:r>
              <a:rPr lang="zh-CN" altLang="en-US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年全球新发癌症大约在</a:t>
            </a:r>
            <a:r>
              <a:rPr lang="en-US" altLang="zh-CN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1</a:t>
            </a:r>
            <a:r>
              <a:rPr lang="zh-CN" altLang="en-US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千</a:t>
            </a:r>
            <a:r>
              <a:rPr lang="en-US" altLang="zh-CN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9</a:t>
            </a:r>
            <a:r>
              <a:rPr lang="zh-CN" altLang="en-US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百多万例，近千万例癌症患者死亡</a:t>
            </a:r>
            <a:r>
              <a:rPr lang="en-US" altLang="zh-CN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(Figure 1)</a:t>
            </a:r>
            <a:r>
              <a:rPr lang="en-US" altLang="zh-CN" sz="1000" baseline="30000" dirty="0" smtClean="0">
                <a:solidFill>
                  <a:schemeClr val="tx1"/>
                </a:solidFill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[1]</a:t>
            </a:r>
            <a:r>
              <a:rPr lang="zh-CN" altLang="en-US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。</a:t>
            </a:r>
            <a:br>
              <a:rPr lang="en-US" altLang="zh-CN" sz="10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</a:br>
            <a:endParaRPr lang="en-US" altLang="zh-CN" sz="1000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4607312"/>
            <a:ext cx="9067800" cy="168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Hyuna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Sung et al., “Global Cancer Statistics 2020: GLOBOCAN Estimates of Incidence and Mortality Worldwide for 36 Cancers in 185 Countries,” CA: A Cancer Journal for Clinicians n/a, no. n/a, accessed February 7, 2021, https://doi.org/10.3322/caac.21660.</a:t>
            </a:r>
            <a:endParaRPr lang="en-US" altLang="zh-CN" sz="500" i="1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66750"/>
            <a:ext cx="23038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100" b="1" dirty="0" smtClean="0">
                <a:latin typeface="Poppins" panose="02000000000000000000" pitchFamily="2" charset="0"/>
                <a:cs typeface="Poppins" panose="02000000000000000000" pitchFamily="2" charset="0"/>
              </a:rPr>
              <a:t>Global Cancer Statistics 2020</a:t>
            </a:r>
            <a:endParaRPr lang="zh-CN" altLang="en-US" sz="1100" b="1" dirty="0" smtClean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944110" y="1047750"/>
            <a:ext cx="3919855" cy="3220085"/>
            <a:chOff x="1268771" y="742950"/>
            <a:chExt cx="6322347" cy="4725730"/>
          </a:xfrm>
        </p:grpSpPr>
        <p:sp>
          <p:nvSpPr>
            <p:cNvPr id="19" name="TextBox 18"/>
            <p:cNvSpPr txBox="1"/>
            <p:nvPr/>
          </p:nvSpPr>
          <p:spPr>
            <a:xfrm>
              <a:off x="3249561" y="3762348"/>
              <a:ext cx="3214710" cy="4516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400" b="1" dirty="0" smtClean="0">
                  <a:solidFill>
                    <a:srgbClr val="007E66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什么是免疫治疗？</a:t>
              </a:r>
              <a:r>
                <a:rPr lang="en-US" altLang="zh-CN" sz="1400" b="1" dirty="0" smtClean="0">
                  <a:solidFill>
                    <a:srgbClr val="007E66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 </a:t>
              </a:r>
              <a:endParaRPr lang="en-US" altLang="zh-CN" sz="140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0" name="Rectangle 1"/>
            <p:cNvSpPr>
              <a:spLocks noChangeArrowheads="1"/>
            </p:cNvSpPr>
            <p:nvPr/>
          </p:nvSpPr>
          <p:spPr bwMode="auto">
            <a:xfrm>
              <a:off x="1268771" y="4656984"/>
              <a:ext cx="6322347" cy="81169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zh-CN" altLang="en-US" sz="1000" dirty="0" smtClean="0">
                  <a:solidFill>
                    <a:srgbClr val="000000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目前治疗癌症的方法有许多，免疫治疗就是其中之一。免疫治疗主要是用免疫系统去对抗癌症。</a:t>
              </a:r>
              <a:endParaRPr lang="en-US" altLang="zh-CN" sz="1000" dirty="0" smtClean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zh-CN" sz="1000" dirty="0" smtClean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372465" y="949604"/>
              <a:ext cx="1752735" cy="1619999"/>
            </a:xfrm>
            <a:prstGeom prst="ellipse">
              <a:avLst/>
            </a:pr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5093110" y="2308564"/>
              <a:ext cx="1800000" cy="381000"/>
            </a:xfrm>
            <a:prstGeom prst="roundRect">
              <a:avLst/>
            </a:prstGeom>
            <a:solidFill>
              <a:srgbClr val="00A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干细胞移植</a:t>
              </a:r>
              <a:endPara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905600" y="742950"/>
              <a:ext cx="1800000" cy="381000"/>
            </a:xfrm>
            <a:prstGeom prst="roundRect">
              <a:avLst/>
            </a:prstGeom>
            <a:solidFill>
              <a:srgbClr val="00A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免疫治疗</a:t>
              </a:r>
              <a:r>
                <a:rPr lang="en-US" altLang="zh-CN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 </a:t>
              </a:r>
              <a:endParaRPr lang="en-US" altLang="zh-CN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1528916" y="2308564"/>
              <a:ext cx="1800000" cy="381000"/>
            </a:xfrm>
            <a:prstGeom prst="roundRect">
              <a:avLst/>
            </a:prstGeom>
            <a:solidFill>
              <a:srgbClr val="00A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手术</a:t>
              </a:r>
              <a:endPara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3372465" y="2867712"/>
              <a:ext cx="1800000" cy="381000"/>
            </a:xfrm>
            <a:prstGeom prst="roundRect">
              <a:avLst/>
            </a:prstGeom>
            <a:solidFill>
              <a:srgbClr val="00A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激素治疗</a:t>
              </a:r>
              <a:endPara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5338916" y="1525757"/>
              <a:ext cx="1800000" cy="381000"/>
            </a:xfrm>
            <a:prstGeom prst="roundRect">
              <a:avLst/>
            </a:prstGeom>
            <a:solidFill>
              <a:srgbClr val="00A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靶向治疗</a:t>
              </a:r>
              <a:endPara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651819" y="742950"/>
              <a:ext cx="1800000" cy="381000"/>
            </a:xfrm>
            <a:prstGeom prst="roundRect">
              <a:avLst/>
            </a:prstGeom>
            <a:solidFill>
              <a:srgbClr val="00A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放疗</a:t>
              </a:r>
              <a:r>
                <a:rPr lang="en-US" altLang="zh-CN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 </a:t>
              </a:r>
              <a:endParaRPr lang="en-US" altLang="zh-CN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1283110" y="1525757"/>
              <a:ext cx="1800000" cy="381000"/>
            </a:xfrm>
            <a:prstGeom prst="roundRect">
              <a:avLst/>
            </a:prstGeom>
            <a:solidFill>
              <a:srgbClr val="00A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</a:rPr>
                <a:t>化疗</a:t>
              </a:r>
              <a:endPara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95368" y="1413927"/>
              <a:ext cx="1869434" cy="767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癌症治疗</a:t>
              </a:r>
              <a:endParaRPr lang="en-US" altLang="zh-CN" sz="1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  <a:p>
              <a:r>
                <a:rPr lang="en-US" altLang="zh-CN" sz="1400" b="1" dirty="0" smtClean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     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rPr>
                <a:t>种类</a:t>
              </a:r>
              <a:endParaRPr lang="en-US" altLang="zh-CN" sz="1400" b="1" baseline="30000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04800" y="5905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免疫治疗的主要种类</a:t>
            </a:r>
            <a:r>
              <a:rPr lang="en-US" altLang="zh-CN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4572000" y="1149787"/>
            <a:ext cx="4419600" cy="296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单抗药</a:t>
            </a:r>
            <a:endParaRPr lang="en-US" altLang="zh-CN" sz="1100" b="1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细胞因子</a:t>
            </a:r>
            <a:endParaRPr lang="en-US" altLang="zh-CN" sz="1100" b="1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</a:pPr>
            <a:r>
              <a:rPr lang="en-US" altLang="zh-CN" sz="11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CAR-T </a:t>
            </a:r>
            <a:r>
              <a: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细胞治疗</a:t>
            </a:r>
            <a:endParaRPr lang="en-US" altLang="zh-CN" sz="1100" b="1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</a:pPr>
            <a:r>
              <a:rPr lang="en-US" altLang="zh-CN" sz="11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…</a:t>
            </a: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280958" y="1149787"/>
            <a:ext cx="4214842" cy="2630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</a:pPr>
            <a:r>
              <a:rPr lang="zh-CN" altLang="en-US" sz="1100" b="1" dirty="0" smtClean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癌症疫苗</a:t>
            </a:r>
            <a:endParaRPr lang="en-US" altLang="zh-CN" sz="1100" b="1" dirty="0" smtClean="0">
              <a:solidFill>
                <a:srgbClr val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100" b="1" dirty="0" smtClean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免疫检查点抑制剂</a:t>
            </a:r>
            <a:endParaRPr lang="en-US" altLang="zh-CN" sz="1100" b="1" dirty="0" smtClean="0">
              <a:solidFill>
                <a:srgbClr val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50" name="表格 49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81000" y="2056765"/>
          <a:ext cx="3657600" cy="172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950"/>
                <a:gridCol w="291465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靶点</a:t>
                      </a:r>
                      <a:endParaRPr lang="zh-CN" altLang="en-US" sz="105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FDA-approved therapeutic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PD-1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nivolumab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Opdivo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pembrolizumab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Keytruda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PD-L1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atezolizumab (Tecentriq®)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durvalumab (Imfinzi®)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avelumab(Bavencio®)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CTLA-4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Ipilimumab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(YERVOY®)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9" name="表格 58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4572000" y="1504950"/>
          <a:ext cx="3733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428"/>
                <a:gridCol w="2975372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50" dirty="0" smtClean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靶点</a:t>
                      </a:r>
                      <a:endParaRPr lang="zh-CN" altLang="en-US" sz="105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FDA-approved therapeutic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CD20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Rituximab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(RITUXAN®)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VEGF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Bevacizumab (Avastin®)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HER2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Trastuzumab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Herceptin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® 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28600" y="5143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CAR-T </a:t>
            </a:r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细胞治疗</a:t>
            </a:r>
            <a:r>
              <a:rPr lang="en-US" altLang="zh-CN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352800" y="1428750"/>
          <a:ext cx="5715000" cy="286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1524000"/>
                <a:gridCol w="24384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900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靶点</a:t>
                      </a:r>
                      <a:endParaRPr lang="zh-CN" altLang="en-US" sz="900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FDA-approved therapeutic</a:t>
                      </a:r>
                      <a:endParaRPr lang="en-US" altLang="zh-CN" sz="900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Indication</a:t>
                      </a:r>
                      <a:endParaRPr lang="en-US" altLang="zh-CN" sz="9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First approved data</a:t>
                      </a:r>
                      <a:endParaRPr lang="en-US" altLang="zh-CN" sz="9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</a:tr>
              <a:tr h="370840">
                <a:tc rowSpan="4">
                  <a:txBody>
                    <a:bodyPr/>
                    <a:lstStyle/>
                    <a:p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CD19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tisagenlecleucel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(Kymriah™ )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3-25</a:t>
                      </a: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岁患者复发性或难治性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B </a:t>
                      </a: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细胞前体急性淋巴细胞白血病；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思源黑体 CN Normal" panose="020B0400000000000000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成年患者复发或难治性 大 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B </a:t>
                      </a: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细胞淋巴瘤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2017.8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axicabtagene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ciloleucel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(Yescarta™)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成年患者复发性或难治性大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B</a:t>
                      </a: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细胞淋巴瘤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2017.10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brexucabtagene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autoleucel(</a:t>
                      </a: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Tecartus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™)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成年患者复发性或难治性套细胞淋巴瘤 ；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思源黑体 CN Normal" panose="020B0400000000000000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成人复发性或难治性 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B </a:t>
                      </a: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细胞前体急性淋巴细胞白血病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2020.7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lisocabtagene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maraleucel(</a:t>
                      </a: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Breyanzi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®)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成年患者复发或难治性大 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B </a:t>
                      </a: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思源黑体 CN Normal" panose="020B0400000000000000" pitchFamily="34" charset="-122"/>
                        </a:rPr>
                        <a:t>细胞淋巴瘤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2021.2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BCMA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idecabtagene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vicleucel</a:t>
                      </a:r>
                      <a:r>
                        <a:rPr lang="pt-BR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Abecma®</a:t>
                      </a:r>
                      <a:r>
                        <a:rPr lang="pt-BR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)</a:t>
                      </a:r>
                      <a:endParaRPr lang="pt-BR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成年患者复发或难治性多发性骨髓瘤</a:t>
                      </a:r>
                      <a:endParaRPr lang="zh-CN" altLang="en-US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2021.3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err="1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ciltacabtagene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autoleucel</a:t>
                      </a:r>
                      <a:r>
                        <a:rPr lang="pt-BR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CARVYKTI</a:t>
                      </a:r>
                      <a:r>
                        <a:rPr lang="en-US" altLang="zh-CN" sz="900" kern="1200" baseline="300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TM</a:t>
                      </a:r>
                      <a:r>
                        <a:rPr lang="pt-BR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+mn-ea"/>
                          <a:cs typeface="Poppins" panose="02000000000000000000" pitchFamily="2" charset="0"/>
                        </a:rPr>
                        <a:t>)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+mn-ea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900" kern="1200" dirty="0" smtClean="0">
                          <a:solidFill>
                            <a:schemeClr val="dk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成年患者复发或难治性多发性骨髓瘤</a:t>
                      </a:r>
                      <a:endParaRPr lang="zh-CN" altLang="en-US" sz="900" kern="1200" dirty="0" smtClean="0">
                        <a:solidFill>
                          <a:schemeClr val="dk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900" kern="1200" dirty="0" smtClean="0">
                          <a:solidFill>
                            <a:schemeClr val="dk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2022.2</a:t>
                      </a:r>
                      <a:endParaRPr lang="en-US" altLang="zh-CN" sz="900" kern="1200" dirty="0" smtClean="0">
                        <a:solidFill>
                          <a:schemeClr val="dk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4857750"/>
            <a:ext cx="7767320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 “Bridging T Cells to Tumors: CARs 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vs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BsAb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,” 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Immuno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-Oncology Research Trends, accessed May 30, 2022, https://natasaobermajer.com/home/2018/7/21/cancer-re-direction-and-t-cell-therapies-cars-vs-bites-or-tcr-and-immtacs.</a:t>
            </a:r>
            <a:endParaRPr lang="zh-CN" altLang="en-US" sz="500" i="1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[2] Nicholas 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Tokarew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“Teaching an Old Dog New Tricks: Next-Generation CAR T Cells,” British Journal of Cancer 120, no. 1 (January 2019): 26–37, https://doi.org/10.1038/s41416-018-0325-1.</a:t>
            </a:r>
            <a:endParaRPr lang="zh-CN" altLang="en-US" sz="500" i="1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[3]Vita 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Golubovskaya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and 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Lijun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Wu, “Different Subsets of T Cells, Memory, </a:t>
            </a:r>
            <a:r>
              <a:rPr lang="en-US" altLang="zh-CN" sz="500" i="1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Effector</a:t>
            </a:r>
            <a:r>
              <a:rPr lang="en-US" altLang="zh-CN" sz="500" i="1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Functions, and CAR-T Immunotherapy,” Cancers 8, no. 3 (March 15, 2016): 36, https://doi.org/10.3390/cancers8030036.</a:t>
            </a:r>
            <a:endParaRPr lang="zh-CN" altLang="en-US" sz="500" i="1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500" i="1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4800" y="971550"/>
            <a:ext cx="270573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en-US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 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细胞治疗的简要发展时间线</a:t>
            </a:r>
            <a:r>
              <a:rPr lang="en-US" altLang="zh-CN" sz="1200" b="1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endParaRPr lang="en-US" altLang="zh-CN" sz="1200" b="1" baseline="30000" dirty="0" smtClean="0">
              <a:solidFill>
                <a:schemeClr val="tx1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52800" y="971550"/>
            <a:ext cx="278574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en-US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FDA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批准的</a:t>
            </a:r>
            <a:r>
              <a:rPr lang="en-US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</a:t>
            </a:r>
            <a:r>
              <a:rPr lang="en-US" altLang="zh-CN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-T</a:t>
            </a:r>
            <a:r>
              <a:rPr lang="en-US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细胞治疗</a:t>
            </a:r>
            <a:r>
              <a:rPr lang="en-US" altLang="zh-CN" sz="1200" b="1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[3]</a:t>
            </a:r>
            <a:endParaRPr lang="en-US" altLang="zh-CN" sz="1200" b="1" baseline="30000" dirty="0" smtClean="0">
              <a:solidFill>
                <a:schemeClr val="tx1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4800" y="2724150"/>
            <a:ext cx="213423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en-US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</a:t>
            </a:r>
            <a:r>
              <a:rPr lang="en-US" altLang="zh-CN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-5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代</a:t>
            </a:r>
            <a:r>
              <a:rPr lang="en-US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 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的结构</a:t>
            </a:r>
            <a:r>
              <a:rPr lang="en-US" altLang="zh-CN" sz="1200" b="1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[2]</a:t>
            </a:r>
            <a:endParaRPr lang="en-US" altLang="zh-CN" sz="1200" b="1" baseline="30000" dirty="0" smtClean="0">
              <a:solidFill>
                <a:schemeClr val="tx1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276350"/>
            <a:ext cx="3151943" cy="130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16386" name="Picture 2" descr="Fig. 1"/>
          <p:cNvPicPr>
            <a:picLocks noChangeAspect="1" noChangeArrowheads="1"/>
          </p:cNvPicPr>
          <p:nvPr/>
        </p:nvPicPr>
        <p:blipFill>
          <a:blip r:embed="rId4" cstate="print"/>
          <a:srcRect l="2374" t="42629"/>
          <a:stretch>
            <a:fillRect/>
          </a:stretch>
        </p:blipFill>
        <p:spPr bwMode="auto">
          <a:xfrm>
            <a:off x="152400" y="2952750"/>
            <a:ext cx="3133791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桌面\新logo-黑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125896" y="123478"/>
            <a:ext cx="149377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副标题 2"/>
          <p:cNvSpPr txBox="1"/>
          <p:nvPr/>
        </p:nvSpPr>
        <p:spPr>
          <a:xfrm>
            <a:off x="611560" y="2571751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sz="32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CAR-T</a:t>
            </a:r>
            <a:r>
              <a:rPr lang="zh-CN" altLang="en-US" sz="3200" b="1" dirty="0" smtClean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细胞治疗和抗体药研发中细胞因子的应用及相关产品的介绍</a:t>
            </a:r>
            <a:endParaRPr lang="zh-CN" altLang="en-US" sz="3200" b="1" dirty="0" smtClean="0">
              <a:solidFill>
                <a:srgbClr val="377D6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3311860" y="1491630"/>
            <a:ext cx="2520280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7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02</a:t>
            </a:r>
            <a:endParaRPr lang="en-US" altLang="zh-CN" sz="72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3492896" y="2724150"/>
            <a:ext cx="5550296" cy="5919514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524330" y="-1473802"/>
            <a:ext cx="2947603" cy="2947603"/>
          </a:xfrm>
          <a:prstGeom prst="ellipse">
            <a:avLst/>
          </a:prstGeom>
          <a:gradFill flip="none" rotWithShape="1">
            <a:gsLst>
              <a:gs pos="0">
                <a:srgbClr val="007E66">
                  <a:shade val="30000"/>
                  <a:satMod val="115000"/>
                </a:srgbClr>
              </a:gs>
              <a:gs pos="50000">
                <a:srgbClr val="007E66">
                  <a:shade val="67500"/>
                  <a:satMod val="115000"/>
                </a:srgbClr>
              </a:gs>
              <a:gs pos="100000">
                <a:srgbClr val="00C8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28600" y="5143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CAR-T </a:t>
            </a:r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细胞治疗</a:t>
            </a: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4664462"/>
            <a:ext cx="9067800" cy="168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 Stacie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Ittershagen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“Industry’s Giant Leap Into Cellular Therapy: Catalyzing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Chimeric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Antigen Receptor T Cell (CAR-T) Immunotherapy,” Current Hematologic Malignancy Reports 14, no. 1 (February 1, 2019): 47–55, https://doi.org/10.1007/s11899-019-0498-6.</a:t>
            </a:r>
            <a:endParaRPr lang="en-US" altLang="zh-CN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8600" y="828675"/>
            <a:ext cx="285686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dk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en-US" altLang="zh-CN" sz="1200" b="1" dirty="0" err="1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Tisagenlecleucel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zh-CN" altLang="en-US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治疗的主要步骤</a:t>
            </a:r>
            <a:r>
              <a:rPr lang="en-US" altLang="zh-CN" sz="1200" b="1" baseline="30000" dirty="0" smtClean="0">
                <a:solidFill>
                  <a:srgbClr val="007E66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endParaRPr lang="en-US" altLang="zh-CN" sz="1200" b="1" baseline="30000" dirty="0" smtClean="0">
              <a:solidFill>
                <a:srgbClr val="007E66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53250" name="Picture 2" descr="Fig.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09675"/>
            <a:ext cx="2895600" cy="3431580"/>
          </a:xfrm>
          <a:prstGeom prst="rect">
            <a:avLst/>
          </a:prstGeom>
          <a:noFill/>
        </p:spPr>
      </p:pic>
      <p:sp>
        <p:nvSpPr>
          <p:cNvPr id="24" name="矩形 23"/>
          <p:cNvSpPr/>
          <p:nvPr/>
        </p:nvSpPr>
        <p:spPr>
          <a:xfrm>
            <a:off x="3657600" y="1047750"/>
            <a:ext cx="1524000" cy="3599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采集患者血样</a:t>
            </a:r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细胞分离</a:t>
            </a:r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细胞活化</a:t>
            </a:r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转染</a:t>
            </a:r>
            <a:r>
              <a:rPr lang="en-US" altLang="zh-CN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组件</a:t>
            </a:r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细胞增殖和配制</a:t>
            </a:r>
            <a:endParaRPr lang="en-US" altLang="zh-CN" sz="12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质控和放行</a:t>
            </a:r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患者回输</a:t>
            </a:r>
            <a:endParaRPr lang="zh-CN" altLang="en-US" sz="12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76800" y="2143125"/>
            <a:ext cx="380301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(anti CD3 antibody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 anti 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CD28 antibody)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28600" y="5143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CAR-T </a:t>
            </a:r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细胞治疗</a:t>
            </a: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04800" y="971550"/>
            <a:ext cx="170942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dk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en-US" altLang="zh-CN" sz="14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 cell</a:t>
            </a:r>
            <a:r>
              <a:rPr lang="zh-CN" altLang="en-US" sz="14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活化</a:t>
            </a:r>
            <a:endParaRPr lang="zh-CN" altLang="en-US" sz="1400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53000" y="3867150"/>
            <a:ext cx="403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Effect of human CD28 antibody on stimulating IL-2 secretion of CD4 T cells co-activated with CD3 antibody. </a:t>
            </a:r>
            <a:endParaRPr lang="zh-CN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2400" y="386715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Effect of Human CD3 antibody on the proliferation and IFN-gamma secretion of CD4+ T cell.</a:t>
            </a:r>
            <a:endParaRPr lang="zh-CN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19200" y="1343025"/>
            <a:ext cx="170307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dk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anti CD3 antibody</a:t>
            </a:r>
            <a:endParaRPr lang="zh-CN" altLang="en-US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410200" y="1343025"/>
            <a:ext cx="179705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dk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anti CD28 antibody</a:t>
            </a:r>
            <a:endParaRPr lang="zh-CN" altLang="en-US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607897"/>
            <a:ext cx="2896111" cy="218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57350"/>
            <a:ext cx="2993257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28600" y="5143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CAR-T </a:t>
            </a:r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细胞治疗</a:t>
            </a: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4671060"/>
            <a:ext cx="9070340" cy="168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 Stacie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Ittershagen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“Industry’s Giant Leap Into Cellular Therapy: Catalyzing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Chimeric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Antigen Receptor T Cell (CAR-T) Immunotherapy,” Current Hematologic Malignancy Reports 14, no. 1 (February 1, 2019): 47–55, https://doi.org/10.1007/s11899-019-0498-6.</a:t>
            </a:r>
            <a:endParaRPr lang="zh-CN" altLang="en-US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8600" y="819150"/>
            <a:ext cx="293306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dk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en-US" altLang="zh-CN" sz="1200" b="1" dirty="0" err="1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Tisagenlecleucel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zh-CN" altLang="en-US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治疗的主要步骤</a:t>
            </a:r>
            <a:r>
              <a:rPr lang="en-US" altLang="zh-CN" sz="1200" b="1" dirty="0" smtClean="0">
                <a:solidFill>
                  <a:srgbClr val="007E66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endParaRPr lang="en-US" altLang="zh-CN" sz="1200" b="1" dirty="0" smtClean="0">
              <a:solidFill>
                <a:srgbClr val="007E66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53250" name="Picture 2" descr="Fig.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015" y="1203325"/>
            <a:ext cx="2895600" cy="3431580"/>
          </a:xfrm>
          <a:prstGeom prst="rect">
            <a:avLst/>
          </a:prstGeom>
          <a:noFill/>
        </p:spPr>
      </p:pic>
      <p:sp>
        <p:nvSpPr>
          <p:cNvPr id="24" name="矩形 23"/>
          <p:cNvSpPr/>
          <p:nvPr/>
        </p:nvSpPr>
        <p:spPr>
          <a:xfrm>
            <a:off x="3657600" y="971550"/>
            <a:ext cx="15240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采集患者血样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细胞分离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细胞活化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转染</a:t>
            </a: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CAR</a:t>
            </a: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组件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solidFill>
                <a:srgbClr val="007E66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细胞增殖和配制</a:t>
            </a:r>
            <a:endParaRPr lang="en-US" altLang="zh-CN" sz="1200" b="1" dirty="0" smtClean="0">
              <a:solidFill>
                <a:srgbClr val="007E66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solidFill>
                <a:srgbClr val="007E66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质控和放行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患者回输</a:t>
            </a:r>
            <a:endParaRPr lang="zh-CN" altLang="en-US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29200" y="3181350"/>
            <a:ext cx="31178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(Cytokines:IL2, IL21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 IL7, IL15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)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53000" y="2066925"/>
            <a:ext cx="366966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(anti CD3 antibody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 anti </a:t>
            </a:r>
            <a:r>
              <a:rPr lang="en-US" altLang="zh-CN" sz="12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CD28 antibody)</a:t>
            </a:r>
            <a:endParaRPr lang="en-US" altLang="zh-CN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4442292"/>
            <a:ext cx="9067800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 Barbara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Savoldo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“CD28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Costimulation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Improves Expansion and Persistence of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Chimeric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Antigen Receptor–Modified T Cells in Lymphoma Patients,” The Journal of Clinical Investigation 121, no. 5 (May 2, 2011): 1822–26, https://doi.org/10.1172/JCI46110.</a:t>
            </a:r>
            <a:endParaRPr lang="zh-CN" altLang="en-US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[2]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Harjeet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Singh et al., “Manufacture of Clinical-Grade CD19-Specific T Cells Stably Expressing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Chimeric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Antigen Receptor Using Sleeping Beauty System and Artificial Antigen Presenting Cells,”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PLoS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ONE 8, no. 5 (May 31, 2013): e64138, https://doi.org/10.1371/journal.pone.0064138.</a:t>
            </a:r>
            <a:endParaRPr lang="en-US" altLang="zh-CN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[3]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Cor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H.J.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Lamers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“T Cell Receptor-Engineered T Cells to Treat Solid Tumors: T Cell Processing Toward Optimal T Cell Fitness,” Human Gene Therapy Methods 25, no. 6 (December 1, 2014): 345–57, https://doi.org/10.1089/hgtb.2014.051.</a:t>
            </a:r>
            <a:endParaRPr lang="en-US" altLang="zh-CN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[4]Yang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Xu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“Closely Related T-Memory Stem Cells Correlate with in Vivo Expansion of CAR.CD19-T Cells and Are Preserved by IL-7 and IL-15,” Blood 123, no. 24 (June 12, 2014): 3750–59, https://doi.org/10.1182/blood-2014-01-552174.</a:t>
            </a:r>
            <a:endParaRPr lang="zh-CN" altLang="en-US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885825"/>
            <a:ext cx="4648200" cy="10725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  <a:effectLst/>
        </p:spPr>
        <p:txBody>
          <a:bodyPr vert="horz" wrap="square" lIns="91440" tIns="203136" rIns="91440" bIns="101568" numCol="1" anchor="ctr" anchorCtr="0" compatLnSpc="1">
            <a:spAutoFit/>
          </a:bodyPr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E66"/>
              </a:buClr>
              <a:buSzTx/>
              <a:buFont typeface="Wingdings" panose="05000000000000000000" charset="0"/>
              <a:buChar char="Ø"/>
            </a:pP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Generation and transduction of activated T cells</a:t>
            </a:r>
            <a:r>
              <a:rPr lang="en-US" altLang="zh-CN" sz="1000" b="1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endParaRPr lang="en-US" altLang="zh-CN" sz="1000" b="1" baseline="30000" dirty="0" smtClean="0">
              <a:solidFill>
                <a:schemeClr val="tx1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收集到的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PBMCs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用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OKT3 antibody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和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rhIL-2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(100 U/ml)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激活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转染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转染后的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 cell lines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的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培养基中一周加入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2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次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rhIL-2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(50–100 U/ml) </a:t>
            </a:r>
            <a:endParaRPr lang="en-US" altLang="zh-CN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2038350"/>
            <a:ext cx="4572000" cy="3987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Manufacture of CAR+ T cells</a:t>
            </a:r>
            <a:r>
              <a:rPr lang="en-US" altLang="zh-CN" sz="1000" b="1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[2]</a:t>
            </a:r>
            <a:endParaRPr lang="zh-CN" altLang="en-US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按周期在过程中加入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IL-21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(30ng/mL)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和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50U/mL 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IL-2</a:t>
            </a:r>
            <a:endParaRPr lang="zh-CN" altLang="en-US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2499360"/>
            <a:ext cx="4543425" cy="176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Box 51"/>
          <p:cNvSpPr txBox="1"/>
          <p:nvPr/>
        </p:nvSpPr>
        <p:spPr>
          <a:xfrm>
            <a:off x="228600" y="5143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CAR-T </a:t>
            </a:r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细胞制备</a:t>
            </a: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86300" y="885825"/>
            <a:ext cx="4417695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 cell activation, transduction, and expansion conditions</a:t>
            </a:r>
            <a:r>
              <a:rPr lang="en-US" altLang="zh-CN" sz="1000" b="1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[3]</a:t>
            </a:r>
            <a:endParaRPr lang="en-US" altLang="zh-CN" sz="1000" b="1" baseline="30000" dirty="0" smtClean="0">
              <a:solidFill>
                <a:schemeClr val="tx1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171450" indent="-171450"/>
            <a:endParaRPr lang="en-US" altLang="zh-CN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PMBC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激活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转染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增殖：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       加入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IL-2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(360 IU/ml )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       加入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IL7+IL15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at 10+10 </a:t>
            </a:r>
            <a:r>
              <a:rPr lang="en-US" altLang="zh-CN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        加入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IL15+IL21 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at 10+10 </a:t>
            </a:r>
            <a:r>
              <a:rPr lang="en-US" altLang="zh-CN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86300" y="2724150"/>
            <a:ext cx="350520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007E66"/>
              </a:buClr>
              <a:buFont typeface="Wingdings" panose="05000000000000000000" charset="0"/>
              <a:buChar char="Ø"/>
            </a:pP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Cell lines and CAR-T cell generation</a:t>
            </a:r>
            <a:r>
              <a:rPr lang="en-US" altLang="zh-CN" sz="1000" b="1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[4]</a:t>
            </a:r>
            <a:endParaRPr lang="en-US" altLang="zh-CN" sz="1000" b="1" baseline="30000" dirty="0" smtClean="0">
              <a:solidFill>
                <a:schemeClr val="tx1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171450" indent="-171450"/>
            <a:endParaRPr lang="en-US" altLang="zh-CN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PMBC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激活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转染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增殖：加入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IL7+IL15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at 10+5 </a:t>
            </a:r>
            <a:r>
              <a:rPr lang="en-US" altLang="zh-CN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98005" y="3267710"/>
            <a:ext cx="1818501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9525" y="504825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CAR-T </a:t>
            </a:r>
            <a:r>
              <a:rPr lang="zh-CN" altLang="en-US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细胞治疗</a:t>
            </a:r>
            <a:r>
              <a:rPr lang="en-US" altLang="zh-CN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——</a:t>
            </a:r>
            <a:r>
              <a:rPr lang="en-US" altLang="zh-CN" dirty="0" smtClean="0">
                <a:solidFill>
                  <a:schemeClr val="dk1"/>
                </a:solidFill>
                <a:latin typeface="Poppins" panose="02000000000000000000" pitchFamily="2" charset="0"/>
                <a:cs typeface="Poppins" panose="02000000000000000000" pitchFamily="2" charset="0"/>
                <a:sym typeface="+mn-ea"/>
              </a:rPr>
              <a:t> </a:t>
            </a:r>
            <a:r>
              <a:rPr lang="en-US" altLang="zh-CN" sz="16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  <a:sym typeface="+mn-ea"/>
              </a:rPr>
              <a:t>T cell</a:t>
            </a:r>
            <a:r>
              <a:rPr lang="zh-CN" altLang="en-US" sz="16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  <a:sym typeface="+mn-ea"/>
              </a:rPr>
              <a:t>增殖</a:t>
            </a:r>
            <a:r>
              <a:rPr lang="en-US" altLang="zh-CN" sz="1600" b="1" dirty="0" smtClean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</a:t>
            </a:r>
            <a:endParaRPr lang="en-US" altLang="zh-CN" sz="1600" b="1" dirty="0" smtClean="0">
              <a:solidFill>
                <a:srgbClr val="007E66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5725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0" y="2695575"/>
            <a:ext cx="289560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8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Induced Interferon gamma secretion by human natural killer lymphoma NK-92 cells.</a:t>
            </a:r>
            <a:endParaRPr lang="en-US" altLang="en-US" sz="8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5300" y="914400"/>
            <a:ext cx="11112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dk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Human IL21</a:t>
            </a:r>
            <a:endParaRPr lang="zh-CN" altLang="en-US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81500" y="914400"/>
            <a:ext cx="10470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dk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Human IL7</a:t>
            </a:r>
            <a:endParaRPr lang="zh-CN" altLang="en-US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27" name="表格 26"/>
          <p:cNvGraphicFramePr>
            <a:graphicFrameLocks noGrp="1"/>
          </p:cNvGraphicFramePr>
          <p:nvPr/>
        </p:nvGraphicFramePr>
        <p:xfrm>
          <a:off x="2971800" y="2695575"/>
          <a:ext cx="3657600" cy="457200"/>
        </p:xfrm>
        <a:graphic>
          <a:graphicData uri="http://schemas.openxmlformats.org/drawingml/2006/table">
            <a:tbl>
              <a:tblPr/>
              <a:tblGrid>
                <a:gridCol w="3657600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en-US" sz="80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Cell proliferation assay using anti-CD3 antibody activated human PBMC. The specific activity is &gt;1x10</a:t>
                      </a:r>
                      <a:r>
                        <a:rPr lang="en-US" altLang="en-US" sz="800" kern="1200" baseline="300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5</a:t>
                      </a:r>
                      <a:r>
                        <a:rPr lang="en-US" altLang="en-US" sz="80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units/</a:t>
                      </a:r>
                      <a:r>
                        <a:rPr lang="en-US" altLang="en-US" sz="800" kern="1200" dirty="0" err="1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μg</a:t>
                      </a:r>
                      <a:r>
                        <a:rPr lang="en-US" altLang="en-US" sz="80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微软雅黑" panose="020B0503020204020204" pitchFamily="34" charset="-122"/>
                          <a:cs typeface="Poppins" panose="02000000000000000000" pitchFamily="2" charset="0"/>
                        </a:rPr>
                        <a:t>, which is calibrated against the human IL-7 reference standard (NIBSC code: 90/530).</a:t>
                      </a:r>
                      <a:endParaRPr lang="en-US" altLang="en-US" sz="80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微软雅黑" panose="020B0503020204020204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8" name="矩形 27"/>
          <p:cNvSpPr/>
          <p:nvPr/>
        </p:nvSpPr>
        <p:spPr>
          <a:xfrm>
            <a:off x="381000" y="4629150"/>
            <a:ext cx="219002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≥ 95 % as determined by SEC-HPLC</a:t>
            </a:r>
            <a:endParaRPr lang="zh-CN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48500" y="914400"/>
            <a:ext cx="10470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dk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Human IL2</a:t>
            </a:r>
            <a:endParaRPr lang="zh-CN" altLang="en-US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29400" y="2695575"/>
            <a:ext cx="25146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8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Cell proliferation assay using CTLL2. The specific activity of recombinant human IL-2 is approximately 20,000 IU/</a:t>
            </a:r>
            <a:r>
              <a:rPr lang="en-US" altLang="en-US" sz="800" dirty="0" err="1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μg</a:t>
            </a:r>
            <a:r>
              <a:rPr lang="en-US" altLang="en-US" sz="8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.</a:t>
            </a:r>
            <a:endParaRPr lang="en-US" altLang="en-US" sz="8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16630" y="4641850"/>
            <a:ext cx="219002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≥ 95 % as determined by SEC-HPLC</a:t>
            </a:r>
            <a:endParaRPr lang="zh-CN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1104900"/>
            <a:ext cx="984881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943100"/>
            <a:ext cx="970146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矩形 40"/>
          <p:cNvSpPr/>
          <p:nvPr/>
        </p:nvSpPr>
        <p:spPr>
          <a:xfrm>
            <a:off x="2133600" y="895350"/>
            <a:ext cx="1015365" cy="245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chemeClr val="dk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25</a:t>
            </a:r>
            <a:r>
              <a:rPr lang="zh-CN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℃加速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48d</a:t>
            </a:r>
            <a:endParaRPr lang="zh-CN" altLang="en-US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86000" y="1838325"/>
            <a:ext cx="648335" cy="245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冻融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5</a:t>
            </a:r>
            <a:r>
              <a:rPr lang="zh-CN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次</a:t>
            </a:r>
            <a:endParaRPr lang="zh-CN" altLang="en-US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62600" y="1276350"/>
            <a:ext cx="821055" cy="245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批间一致性</a:t>
            </a:r>
            <a:endParaRPr lang="zh-CN" altLang="en-US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248400" y="4641850"/>
            <a:ext cx="280924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8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Measured in a cell proliferation assay using MO7e human megakaryocytic leukemic cells.</a:t>
            </a:r>
            <a:endParaRPr lang="en-US" altLang="en-US" sz="8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162800" y="3095625"/>
            <a:ext cx="11224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dk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altLang="zh-CN" sz="12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Human IL15</a:t>
            </a:r>
            <a:endParaRPr lang="zh-CN" altLang="en-US" sz="12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177925"/>
            <a:ext cx="2050857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1504950"/>
            <a:ext cx="990600" cy="875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2800" y="1125725"/>
            <a:ext cx="201625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0400" y="3266924"/>
            <a:ext cx="2677238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400" y="3266924"/>
            <a:ext cx="2541399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04800" y="971550"/>
          <a:ext cx="8575675" cy="387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510"/>
                <a:gridCol w="1648460"/>
                <a:gridCol w="1991360"/>
                <a:gridCol w="1324610"/>
                <a:gridCol w="1943735"/>
              </a:tblGrid>
              <a:tr h="4432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质量管理体系</a:t>
                      </a:r>
                      <a:endParaRPr lang="zh-CN" altLang="en-US" sz="10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质量保证管理</a:t>
                      </a:r>
                      <a:endParaRPr lang="zh-CN" altLang="en-US" sz="10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质量控制</a:t>
                      </a:r>
                      <a:endParaRPr lang="zh-CN" altLang="en-US" sz="10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产品特点</a:t>
                      </a:r>
                      <a:endParaRPr lang="zh-CN" altLang="en-US" sz="10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产品安全性</a:t>
                      </a:r>
                      <a:endParaRPr lang="zh-CN" altLang="en-US" sz="10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符合</a:t>
                      </a:r>
                      <a:r>
                        <a:rPr lang="zh-CN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《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药品生产质量管理规范</a:t>
                      </a:r>
                      <a:r>
                        <a:rPr lang="zh-CN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》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体系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供应商管理体系和原材料管理体系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符合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《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中华人民共和国药典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》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2020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年版三部通则：生物制品生产用原材料及辅料质量控制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真核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&amp;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原核表达平台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细菌内毒素＜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5-10EU/mg</a:t>
                      </a:r>
                      <a:endParaRPr lang="en-US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</a:pP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ISO9001:2015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和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ISO13485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：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2016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质量管理体系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文件体系和记录管理完全满足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GMP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规范要求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符合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USP&lt;1043&gt;Ancillary Materials For Cell, Gene, and Tissue-engineered Products</a:t>
                      </a:r>
                      <a:endParaRPr lang="en-US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高纯度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宿主蛋白残留检测＜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0.5μg/mg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（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500PPm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）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3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FDA DMF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备案中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完整的批生产记录、批检验记录、分装记录等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生物活性检测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宿主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DNA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残留检测＜</a:t>
                      </a:r>
                      <a:r>
                        <a:rPr lang="en-US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100pg/mg</a:t>
                      </a:r>
                      <a:endParaRPr lang="en-US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2595">
                <a:tc>
                  <a:txBody>
                    <a:bodyPr/>
                    <a:lstStyle/>
                    <a:p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质量文件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/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记录经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QA</a:t>
                      </a: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审核和批准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支原体检测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3230">
                <a:tc>
                  <a:txBody>
                    <a:bodyPr/>
                    <a:lstStyle/>
                    <a:p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  <a:sym typeface="+mn-ea"/>
                        </a:rPr>
                        <a:t>建立和运行设备维护和校准程序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  <a:sym typeface="+mn-ea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  <a:sym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000" b="0" kern="12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无菌检测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2595">
                <a:tc>
                  <a:txBody>
                    <a:bodyPr/>
                    <a:lstStyle/>
                    <a:p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r>
                        <a:rPr lang="zh-CN" altLang="en-US" sz="1000" dirty="0" smtClean="0">
                          <a:solidFill>
                            <a:schemeClr val="tx1"/>
                          </a:solidFill>
                          <a:latin typeface="Poppins" panose="02000000000000000000" pitchFamily="2" charset="0"/>
                          <a:ea typeface="思源黑体 CN Normal" panose="020B0400000000000000" pitchFamily="34" charset="-122"/>
                          <a:cs typeface="Poppins" panose="02000000000000000000" pitchFamily="2" charset="0"/>
                          <a:sym typeface="+mn-ea"/>
                        </a:rPr>
                        <a:t>专人负责管理人员培训体</a:t>
                      </a: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  <a:sym typeface="+mn-ea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  <a:sym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zh-CN" altLang="en-US" sz="1000" b="0" kern="1200" dirty="0" smtClean="0">
                        <a:solidFill>
                          <a:schemeClr val="tx1"/>
                        </a:solidFill>
                        <a:latin typeface="Poppins" panose="02000000000000000000" pitchFamily="2" charset="0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0" y="5905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更高品质细胞因子</a:t>
            </a:r>
            <a:r>
              <a:rPr lang="en-US" altLang="zh-CN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04800" y="590550"/>
            <a:ext cx="457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免疫治疗的主要种类</a:t>
            </a:r>
            <a:r>
              <a:rPr lang="en-US" altLang="zh-CN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 </a:t>
            </a:r>
            <a:endParaRPr lang="en-US" altLang="zh-CN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4572000" y="1149787"/>
            <a:ext cx="4419600" cy="296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单抗药</a:t>
            </a:r>
            <a:endParaRPr lang="en-US" altLang="zh-CN" sz="1100" b="1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defRPr/>
            </a:pP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细胞因子</a:t>
            </a:r>
            <a:endParaRPr lang="en-US" altLang="zh-CN" sz="1100" b="1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</a:pPr>
            <a:r>
              <a:rPr lang="en-US" altLang="zh-CN" sz="11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CAR-T </a:t>
            </a:r>
            <a:r>
              <a:rPr lang="zh-CN" altLang="en-US" sz="11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细胞治疗</a:t>
            </a:r>
            <a:endParaRPr lang="en-US" altLang="zh-CN" sz="1100" b="1" dirty="0" smtClean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</a:pPr>
            <a:endParaRPr lang="en-US" altLang="zh-CN" sz="11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7E66"/>
              </a:buClr>
              <a:buFont typeface="Wingdings" panose="05000000000000000000" pitchFamily="2" charset="2"/>
              <a:buChar char="Ø"/>
            </a:pPr>
            <a:r>
              <a:rPr lang="en-US" altLang="zh-CN" sz="11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…</a:t>
            </a:r>
            <a:endParaRPr lang="en-US" altLang="zh-CN" sz="1100" b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280958" y="1149787"/>
            <a:ext cx="4214842" cy="2630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</a:pPr>
            <a:r>
              <a:rPr lang="zh-CN" altLang="en-US" sz="1100" b="1" dirty="0" smtClean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癌症疫苗</a:t>
            </a:r>
            <a:endParaRPr lang="en-US" altLang="zh-CN" sz="1100" b="1" dirty="0" smtClean="0">
              <a:solidFill>
                <a:srgbClr val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100" b="1" dirty="0" smtClean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免疫检查点抑制剂</a:t>
            </a:r>
            <a:endParaRPr lang="en-US" altLang="zh-CN" sz="1100" b="1" dirty="0" smtClean="0">
              <a:solidFill>
                <a:srgbClr val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>
              <a:buClr>
                <a:srgbClr val="005440"/>
              </a:buClr>
              <a:buFont typeface="Wingdings" panose="05000000000000000000" pitchFamily="2" charset="2"/>
              <a:buChar char="Ø"/>
              <a:defRPr/>
            </a:pPr>
            <a:endParaRPr lang="en-US" altLang="zh-CN" sz="1100" b="1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50" name="表格 49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81000" y="2056765"/>
          <a:ext cx="3657600" cy="172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950"/>
                <a:gridCol w="291465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靶点</a:t>
                      </a:r>
                      <a:endParaRPr lang="zh-CN" altLang="en-US" sz="105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FDA-approved therapeutic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PD-1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nivolumab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Opdivo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pembrolizumab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Keytruda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PD-L1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atezolizumab (Tecentriq®)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durvalumab (Imfinzi®)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avelumab(Bavencio®)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CTLA-4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Ipilimumab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(YERVOY®)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9" name="表格 58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4572000" y="1504950"/>
          <a:ext cx="3733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428"/>
                <a:gridCol w="2975372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50" dirty="0" smtClean="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Poppins" panose="02000000000000000000" pitchFamily="2" charset="0"/>
                        </a:rPr>
                        <a:t>靶点</a:t>
                      </a:r>
                      <a:endParaRPr lang="zh-CN" altLang="en-US" sz="1050" dirty="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FDA-approved therapeutic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rgbClr val="007E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CD20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Rituximab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(RITUXAN®)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VEGF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Bevacizumab (Avastin®)</a:t>
                      </a:r>
                      <a:endParaRPr lang="pt-BR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HER2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Trastuzumab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</a:t>
                      </a:r>
                      <a:r>
                        <a:rPr lang="en-US" altLang="zh-CN" sz="1050" dirty="0" err="1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Herceptin</a:t>
                      </a:r>
                      <a:r>
                        <a:rPr lang="en-US" altLang="zh-CN" sz="1050" dirty="0" smtClean="0"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® )</a:t>
                      </a:r>
                      <a:endParaRPr lang="en-US" altLang="zh-CN" sz="1050" dirty="0" smtClean="0"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581400" y="2867025"/>
            <a:ext cx="1949450" cy="157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矩形 25"/>
          <p:cNvSpPr/>
          <p:nvPr/>
        </p:nvSpPr>
        <p:spPr>
          <a:xfrm>
            <a:off x="3505200" y="2324100"/>
            <a:ext cx="26003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Induce Interferon gamma secretion by human natural killer lymphoma NK-92 cells. </a:t>
            </a:r>
            <a:endParaRPr lang="zh-CN" altLang="en-US" sz="800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7362825" y="485775"/>
            <a:ext cx="91440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 err="1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IL18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Poppins" panose="02000000000000000000" pitchFamily="2" charset="0"/>
              <a:ea typeface="宋体" panose="02010600030101010101" pitchFamily="2" charset="-122"/>
              <a:cs typeface="Poppins" panose="02000000000000000000" pitchFamily="2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4162425" y="485775"/>
            <a:ext cx="106680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 err="1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IL12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Poppins" panose="02000000000000000000" pitchFamily="2" charset="0"/>
              <a:ea typeface="宋体" panose="02010600030101010101" pitchFamily="2" charset="-122"/>
              <a:cs typeface="Poppins" panose="02000000000000000000" pitchFamily="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81400" y="4352925"/>
            <a:ext cx="4433570" cy="213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Cell proliferation assay using MO7e human megakaryocytic leukemic cells. </a:t>
            </a:r>
            <a:endParaRPr lang="zh-CN" altLang="en-US" sz="800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5600" y="972175"/>
            <a:ext cx="3201000" cy="24917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免疫检查点抑制剂有可能会在细胞上验证其活性。</a:t>
            </a: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比如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TIGIT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会表达在具有抗肿瘤作用的 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细胞和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NK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细胞上。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TIGIT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的表达会抑制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NK 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细胞对于肿瘤细胞的杀伤。然而当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TIGIT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被抑制后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NK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细胞和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细胞会重新恢复功能</a:t>
            </a:r>
            <a:r>
              <a:rPr lang="en-US" altLang="zh-CN" sz="1200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。</a:t>
            </a: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所以当用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NK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细胞去研究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TIGIT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抑制剂功能的时候，细胞因子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IL12</a:t>
            </a:r>
            <a:r>
              <a:rPr lang="en-US" altLang="zh-CN" sz="1200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或者细胞因子的组合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IL-12, IL-15 and IL-18</a:t>
            </a:r>
            <a:r>
              <a:rPr lang="en-US" altLang="zh-CN" sz="1200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[2]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会被加入其中用来刺激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NK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细胞。</a:t>
            </a: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6" name="任意多边形 35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9" name="任意多边形 3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40" name="Picture 2" descr="D:\桌面\新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0" y="514350"/>
            <a:ext cx="32147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免疫检查点抑制剂</a:t>
            </a:r>
            <a:endParaRPr lang="zh-CN" altLang="en-US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0" y="4589780"/>
            <a:ext cx="905446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</a:t>
            </a:r>
            <a:r>
              <a:rPr lang="en-US" altLang="zh-CN" sz="6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Fanqiao</a:t>
            </a:r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</a:t>
            </a:r>
            <a:r>
              <a:rPr lang="en-US" altLang="zh-CN" sz="6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Meng</a:t>
            </a:r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</a:t>
            </a:r>
            <a:r>
              <a:rPr lang="en-US" altLang="zh-CN" sz="6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Overexpression</a:t>
            </a:r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of TIGIT in NK and T Cells Contributes to Tumor Immune Escape in </a:t>
            </a:r>
            <a:r>
              <a:rPr lang="en-US" altLang="zh-CN" sz="6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Myelodysplastic</a:t>
            </a:r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Syndromes,” Frontiers in Oncology 10 (2020), https://doi.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org</a:t>
            </a:r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/10.3389/fonc.2020.01595.</a:t>
            </a:r>
            <a:endParaRPr lang="en-US" altLang="zh-CN" sz="6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[2]</a:t>
            </a:r>
            <a:r>
              <a:rPr lang="en-US" altLang="zh-CN" sz="6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Xiaowan</a:t>
            </a:r>
            <a:r>
              <a:rPr lang="en-US" altLang="zh-CN" sz="6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Yin et al., “Expression of the Inhibitory Receptor TIGIT Is Up-Regulated Specifically on NK Cells With CD226 Activating Receptor From HIV-Infected Individuals,” Frontiers in Immunology 9 (2018), https://doi.org/10.3389/fimmu.2018.02341.</a:t>
            </a:r>
            <a:endParaRPr lang="zh-CN" altLang="en-US" sz="600" dirty="0" err="1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715962"/>
            <a:ext cx="2213003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682193"/>
            <a:ext cx="2330450" cy="1660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矩形 27"/>
          <p:cNvSpPr/>
          <p:nvPr/>
        </p:nvSpPr>
        <p:spPr>
          <a:xfrm>
            <a:off x="6029325" y="2324100"/>
            <a:ext cx="3124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Induce IFN-gamma secretion by KG‑1 human acute </a:t>
            </a:r>
            <a:r>
              <a:rPr lang="en-US" altLang="zh-CN" sz="800" dirty="0" err="1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myelogenous</a:t>
            </a:r>
            <a:r>
              <a:rPr lang="en-US" altLang="zh-CN" sz="8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leukemia cells in the presence of TNF-alpha. </a:t>
            </a:r>
            <a:endParaRPr lang="zh-CN" altLang="en-US" sz="800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4419600" y="2705100"/>
            <a:ext cx="137160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 err="1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IL15</a:t>
            </a:r>
            <a:endParaRPr lang="el-GR" altLang="zh-CN" sz="10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5600" y="971550"/>
            <a:ext cx="3201000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2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2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6" name="任意多边形 35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9" name="任意多边形 3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40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0" y="514350"/>
            <a:ext cx="32147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免疫检查点抑制剂</a:t>
            </a:r>
            <a:endParaRPr lang="zh-CN" altLang="en-US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0" y="4589780"/>
            <a:ext cx="8928000" cy="16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Xin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Chen et al., “An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Fc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-Competent Anti-Human TIGIT Blocking Antibody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Ociperlimab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(BGB-A1217) Elicits Strong Immune Responses and Potent Anti-Tumor Efficacy in Pre-Clinical Models,” Frontiers in Immunology 13 (2022), https://www.frontiersin.org/article/10.3389/fimmu.2022.828319.</a:t>
            </a:r>
            <a:endParaRPr lang="en-US" altLang="zh-CN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75565" y="955993"/>
            <a:ext cx="3326765" cy="1383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比如在免疫检查点抑制剂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(anti TIGIT </a:t>
            </a:r>
            <a:r>
              <a:rPr lang="en-US" altLang="zh-CN" sz="12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mab</a:t>
            </a:r>
            <a:r>
              <a:rPr lang="zh-CN" altLang="en-US" sz="12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：BGB-A1217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)</a:t>
            </a:r>
            <a:r>
              <a:rPr lang="en-US" altLang="zh-CN" sz="12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Fc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部分对于该免疫检查点抑制剂抗肿瘤活性中的作用的研究中。作者设计了内吞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(trogocytosis)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实验，这个实验中 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DC 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细胞被选用做其中一种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acceptor cells. 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用来诱导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DC </a:t>
            </a:r>
            <a:r>
              <a:rPr lang="zh-CN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细胞的培养基中加入了</a:t>
            </a:r>
            <a:r>
              <a:rPr lang="en-US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100 </a:t>
            </a:r>
            <a:r>
              <a:rPr lang="en-US" altLang="en-US" sz="12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</a:t>
            </a:r>
            <a:r>
              <a:rPr lang="en-US" altLang="en-US" sz="12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mL</a:t>
            </a:r>
            <a:r>
              <a:rPr lang="en-US" altLang="en-US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IL-4</a:t>
            </a:r>
            <a:r>
              <a:rPr lang="en-US" altLang="zh-CN" sz="1200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r>
              <a:rPr lang="en-US" altLang="zh-CN" sz="12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.</a:t>
            </a: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32150" y="2647950"/>
            <a:ext cx="33642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Cell proliferation assay using TF-1 human </a:t>
            </a:r>
            <a:r>
              <a:rPr lang="en-US" altLang="zh-CN" sz="800" dirty="0" err="1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erythroleukemic</a:t>
            </a:r>
            <a:r>
              <a:rPr lang="en-US" altLang="zh-CN" sz="8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cells. The specific activity of recombinant human IL-4 is &gt;10,000 IU/</a:t>
            </a:r>
            <a:r>
              <a:rPr lang="en-US" altLang="zh-CN" sz="800" dirty="0" err="1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μg</a:t>
            </a:r>
            <a:r>
              <a:rPr lang="en-US" altLang="zh-CN" sz="8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which is calibrated against the human IL-4 WHO International Standard (NIBSC code: 88/656).</a:t>
            </a:r>
            <a:endParaRPr lang="zh-CN" altLang="en-US" sz="800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4114800" y="514350"/>
            <a:ext cx="137160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IL4</a:t>
            </a:r>
            <a:endParaRPr lang="el-GR" altLang="zh-CN" sz="10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855150"/>
            <a:ext cx="2277216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855150"/>
            <a:ext cx="3127608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53200" y="2724150"/>
            <a:ext cx="219002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≥ 95 % as determined by SEC-HPLC</a:t>
            </a:r>
            <a:endParaRPr lang="zh-CN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324600" y="674455"/>
            <a:ext cx="2249704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7" name="Picture 1" descr="C:\Users\wangkai\Desktop\images\2_03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895350"/>
            <a:ext cx="2206525" cy="1905000"/>
          </a:xfrm>
          <a:prstGeom prst="rect">
            <a:avLst/>
          </a:prstGeom>
          <a:noFill/>
        </p:spPr>
      </p:pic>
      <p:sp>
        <p:nvSpPr>
          <p:cNvPr id="38" name="矩形 37"/>
          <p:cNvSpPr/>
          <p:nvPr/>
        </p:nvSpPr>
        <p:spPr>
          <a:xfrm flipH="1">
            <a:off x="0" y="4803998"/>
            <a:ext cx="9144000" cy="21602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8000">
                <a:schemeClr val="bg1">
                  <a:lumMod val="95000"/>
                </a:schemeClr>
              </a:gs>
            </a:gsLst>
            <a:path path="circle">
              <a:fillToRect l="100000" t="10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34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32" name="任意多边形 31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3" name="Picture 2" descr="D:\桌面\新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4774168"/>
            <a:ext cx="8229600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[1] </a:t>
            </a:r>
            <a:r>
              <a:rPr lang="en-US" altLang="zh-CN" sz="5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Joe-Marc Chauvin and </a:t>
            </a:r>
            <a:r>
              <a:rPr lang="en-US" altLang="zh-CN" sz="500" dirty="0" err="1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Hassane</a:t>
            </a:r>
            <a:r>
              <a:rPr lang="en-US" altLang="zh-CN" sz="5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M. </a:t>
            </a:r>
            <a:r>
              <a:rPr lang="en-US" altLang="zh-CN" sz="500" dirty="0" err="1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Zarour</a:t>
            </a:r>
            <a:r>
              <a:rPr lang="en-US" altLang="zh-CN" sz="5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 “TIGIT in Cancer Immunotherapy,” Journal for </a:t>
            </a:r>
            <a:r>
              <a:rPr lang="en-US" altLang="zh-CN" sz="500" dirty="0" err="1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ImmunoTherapy</a:t>
            </a:r>
            <a:r>
              <a:rPr lang="en-US" altLang="zh-CN" sz="5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of Cancer 8, no. 2 (September 1, 2020): e000957, https://doi.org/10.1136/jitc-2020-000957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.</a:t>
            </a:r>
            <a:endParaRPr lang="en-US" altLang="zh-CN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[2] Marianne 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Weulersse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et al., “</a:t>
            </a:r>
            <a:r>
              <a:rPr lang="en-US" altLang="zh-CN" sz="500" dirty="0" err="1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Eomes</a:t>
            </a:r>
            <a:r>
              <a:rPr lang="en-US" altLang="zh-CN" sz="500" dirty="0" smtClean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-Dependent Loss of the Co-Activating Receptor CD226 Restrains CD8+ T Cell Anti-Tumor Functions and Limits the Efficacy of Cancer Immunotherapy,” Immunity 53, no. 4 (October 13, 2020): 824-839.e10, https://doi.org/10.1016/j.immuni.2020.09.006.</a:t>
            </a:r>
            <a:endParaRPr lang="en-US" altLang="zh-CN" sz="500" dirty="0" smtClean="0">
              <a:solidFill>
                <a:schemeClr val="bg1">
                  <a:lumMod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4800" y="2876550"/>
            <a:ext cx="2132330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b="1" dirty="0">
                <a:solidFill>
                  <a:srgbClr val="000000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The TIGIT/CD226/CD96/CD112R </a:t>
            </a:r>
            <a:r>
              <a:rPr lang="en-US" altLang="zh-CN" sz="800" b="1" dirty="0" smtClean="0">
                <a:solidFill>
                  <a:srgbClr val="000000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axis</a:t>
            </a:r>
            <a:r>
              <a:rPr lang="en-US" altLang="zh-CN" sz="800" b="1" baseline="30000" dirty="0" smtClean="0">
                <a:solidFill>
                  <a:srgbClr val="000000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[1]</a:t>
            </a:r>
            <a:endParaRPr lang="en-US" altLang="zh-CN" sz="800" b="1" baseline="30000" dirty="0" smtClean="0">
              <a:solidFill>
                <a:srgbClr val="000000"/>
              </a:solidFill>
              <a:uFillTx/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514350"/>
            <a:ext cx="32147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 smtClean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免疫检查点抑制剂</a:t>
            </a:r>
            <a:endParaRPr lang="zh-CN" altLang="en-US" b="1" dirty="0" smtClean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152400" y="3105736"/>
            <a:ext cx="3733800" cy="16300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在激活受体 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CD226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的丧失会抑制 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CD8</a:t>
            </a:r>
            <a:r>
              <a:rPr lang="en-US" altLang="zh-CN" sz="1000" baseline="30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+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T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细胞功能和 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ICB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功效的研究中，单核细胞衍生的成熟树突细胞被用作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CD226</a:t>
            </a:r>
            <a:r>
              <a:rPr lang="en-US" altLang="zh-CN" sz="1000" baseline="30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–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CD8</a:t>
            </a:r>
            <a:r>
              <a:rPr lang="en-US" altLang="zh-CN" sz="1000" baseline="30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+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T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细胞增殖的刺激物</a:t>
            </a:r>
            <a:r>
              <a:rPr lang="en-US" altLang="zh-CN" sz="1000" baseline="30000" dirty="0" smtClean="0">
                <a:solidFill>
                  <a:schemeClr val="tx1"/>
                </a:solidFill>
                <a:uFillTx/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[2]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。</a:t>
            </a:r>
            <a:endParaRPr lang="en-US" altLang="en-US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r>
              <a:rPr lang="en-US" altLang="en-US" sz="1000" b="1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Monocyte</a:t>
            </a:r>
            <a:r>
              <a:rPr lang="en-US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-Derived Mature </a:t>
            </a:r>
            <a:r>
              <a:rPr lang="en-US" altLang="en-US" sz="1000" b="1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Dendritic</a:t>
            </a:r>
            <a:r>
              <a:rPr lang="en-US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Cells</a:t>
            </a:r>
            <a:r>
              <a:rPr lang="zh-CN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的制备</a:t>
            </a:r>
            <a:endParaRPr lang="zh-CN" altLang="en-US" sz="1000" b="1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从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PBMCs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中用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CD14</a:t>
            </a:r>
            <a:r>
              <a:rPr lang="en-US" altLang="zh-CN" sz="1000" baseline="30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+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beads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分离出</a:t>
            </a:r>
            <a:r>
              <a:rPr lang="en-US" altLang="zh-CN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Monocytes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培养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CD14</a:t>
            </a:r>
            <a:r>
              <a:rPr lang="en-US" altLang="zh-CN" sz="1000" baseline="30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+</a:t>
            </a:r>
            <a:r>
              <a:rPr lang="zh-CN" altLang="en-US" sz="1000" baseline="30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cells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的培养基中加入了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GM-CSF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(100 </a:t>
            </a:r>
            <a:r>
              <a:rPr lang="en-US" altLang="zh-CN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/ml)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和</a:t>
            </a:r>
            <a:r>
              <a:rPr lang="en-US" altLang="zh-CN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IL-4 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(50 </a:t>
            </a:r>
            <a:r>
              <a:rPr lang="en-US" altLang="zh-CN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/ml)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，培养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5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天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. </a:t>
            </a:r>
            <a:endParaRPr lang="en-US" altLang="zh-CN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之后的两天需要加入</a:t>
            </a:r>
            <a:r>
              <a:rPr lang="en-US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TNF-</a:t>
            </a:r>
            <a:r>
              <a:rPr lang="el-GR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α</a:t>
            </a:r>
            <a:r>
              <a:rPr lang="el-GR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(50 </a:t>
            </a:r>
            <a:r>
              <a:rPr lang="en-US" altLang="en-US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/ml), </a:t>
            </a:r>
            <a:r>
              <a:rPr lang="en-US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IL-1</a:t>
            </a:r>
            <a:r>
              <a:rPr lang="el-GR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β</a:t>
            </a:r>
            <a:r>
              <a:rPr lang="el-GR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(50 </a:t>
            </a:r>
            <a:r>
              <a:rPr lang="en-US" altLang="en-US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/ml) and </a:t>
            </a:r>
            <a:r>
              <a:rPr lang="en-US" altLang="en-US" sz="1000" b="1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IL-6</a:t>
            </a:r>
            <a:r>
              <a:rPr lang="en-US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 (50 </a:t>
            </a:r>
            <a:r>
              <a:rPr lang="en-US" altLang="en-US" sz="1000" dirty="0" err="1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ng</a:t>
            </a:r>
            <a:r>
              <a:rPr lang="en-US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/ml) </a:t>
            </a:r>
            <a:endParaRPr lang="en-US" altLang="en-US" sz="10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成熟的</a:t>
            </a:r>
            <a:r>
              <a:rPr lang="en-US" altLang="zh-CN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DC </a:t>
            </a:r>
            <a:r>
              <a:rPr lang="zh-CN" altLang="en-US" sz="1000" dirty="0" smtClean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细胞可以用于后续的功能实验</a:t>
            </a:r>
            <a:endParaRPr lang="en-US" altLang="zh-CN" sz="1200" dirty="0" smtClean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4150360" y="427990"/>
            <a:ext cx="137160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IL6</a:t>
            </a:r>
            <a:endParaRPr lang="el-GR" altLang="zh-CN" sz="10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733800" y="2362200"/>
            <a:ext cx="27432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Cell proliferation assay using TF-1 human </a:t>
            </a:r>
            <a:r>
              <a:rPr lang="en-US" altLang="en-US" sz="900" dirty="0" err="1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erythroleukemic</a:t>
            </a:r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cells. </a:t>
            </a:r>
            <a:endParaRPr lang="en-US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6781800" y="514350"/>
            <a:ext cx="137160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TNF-</a:t>
            </a:r>
            <a:r>
              <a:rPr lang="el-GR" altLang="en-US" sz="10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α</a:t>
            </a:r>
            <a:endParaRPr lang="el-GR" altLang="zh-CN" sz="10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24600" y="2362200"/>
            <a:ext cx="2819400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900" dirty="0" err="1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Cytotoxicity</a:t>
            </a:r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assay using L929 mouse </a:t>
            </a:r>
            <a:r>
              <a:rPr lang="en-US" altLang="en-US" sz="900" dirty="0" err="1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fibrosarcoma</a:t>
            </a:r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cells in the presence of the metabolic inhibitor </a:t>
            </a:r>
            <a:r>
              <a:rPr lang="en-US" altLang="en-US" sz="900" dirty="0" err="1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actinomycin</a:t>
            </a:r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 D. </a:t>
            </a:r>
            <a:endParaRPr lang="en-US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4114800" y="2730500"/>
            <a:ext cx="137160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IL1b</a:t>
            </a:r>
            <a:endParaRPr lang="el-GR" altLang="zh-CN" sz="1000" b="1" dirty="0" smtClean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019800" y="3638550"/>
            <a:ext cx="301307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900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Induce Interferon gamma secretion by human natural killer lymphoma NK-92 cells. </a:t>
            </a:r>
            <a:endParaRPr lang="en-US" altLang="en-US" sz="900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2952750"/>
            <a:ext cx="2127250" cy="1611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781050"/>
            <a:ext cx="2283529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054600" y="1821180"/>
            <a:ext cx="1270000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纯度：</a:t>
            </a: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≥ 95 %</a:t>
            </a:r>
            <a:endParaRPr lang="en-US" altLang="en-US" sz="7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algn="l">
              <a:buClrTx/>
              <a:buSzTx/>
              <a:buFontTx/>
            </a:pP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内毒素</a:t>
            </a:r>
            <a:r>
              <a:rPr lang="zh-CN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：</a:t>
            </a: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＜5-10EU/mg</a:t>
            </a:r>
            <a:endParaRPr lang="en-US" altLang="en-US" sz="7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727190" y="1748155"/>
            <a:ext cx="1273810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纯度：</a:t>
            </a: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≥ 95 %</a:t>
            </a:r>
            <a:endParaRPr lang="en-US" altLang="en-US" sz="7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algn="l">
              <a:buClrTx/>
              <a:buSzTx/>
              <a:buFontTx/>
            </a:pP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内毒素</a:t>
            </a:r>
            <a:r>
              <a:rPr lang="zh-CN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：</a:t>
            </a: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＜5-10EU/mg</a:t>
            </a:r>
            <a:endParaRPr lang="en-US" altLang="en-US" sz="7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054600" y="3937635"/>
            <a:ext cx="1193800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纯度：</a:t>
            </a: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≥ 95 %</a:t>
            </a:r>
            <a:endParaRPr lang="en-US" altLang="en-US" sz="7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  <a:p>
            <a:pPr algn="l">
              <a:buClrTx/>
              <a:buSzTx/>
              <a:buFontTx/>
            </a:pP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内毒素</a:t>
            </a:r>
            <a:r>
              <a:rPr lang="zh-CN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：</a:t>
            </a:r>
            <a:r>
              <a:rPr lang="en-US" altLang="en-US" sz="700" b="1" dirty="0" smtClean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＜5-10EU/mg</a:t>
            </a:r>
            <a:endParaRPr lang="en-US" altLang="en-US" sz="700" b="1" dirty="0" smtClean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0" y="123478"/>
            <a:ext cx="9144000" cy="360040"/>
            <a:chOff x="0" y="123478"/>
            <a:chExt cx="9144000" cy="360040"/>
          </a:xfrm>
        </p:grpSpPr>
        <p:sp>
          <p:nvSpPr>
            <p:cNvPr id="48" name="任意多边形 47"/>
            <p:cNvSpPr>
              <a:spLocks noChangeAspect="1"/>
            </p:cNvSpPr>
            <p:nvPr/>
          </p:nvSpPr>
          <p:spPr>
            <a:xfrm rot="10800000" flipH="1">
              <a:off x="25152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2699792" y="195486"/>
              <a:ext cx="6444208" cy="216024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48000">
                  <a:schemeClr val="bg1">
                    <a:lumMod val="95000"/>
                  </a:schemeClr>
                </a:gs>
              </a:gsLst>
              <a:path path="circle">
                <a:fillToRect l="100000" t="10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>
              <a:spLocks noChangeAspect="1"/>
            </p:cNvSpPr>
            <p:nvPr/>
          </p:nvSpPr>
          <p:spPr>
            <a:xfrm>
              <a:off x="0" y="123478"/>
              <a:ext cx="2987824" cy="360040"/>
            </a:xfrm>
            <a:custGeom>
              <a:avLst/>
              <a:gdLst>
                <a:gd name="connsiteX0" fmla="*/ 0 w 2843808"/>
                <a:gd name="connsiteY0" fmla="*/ 0 h 360000"/>
                <a:gd name="connsiteX1" fmla="*/ 2843808 w 2843808"/>
                <a:gd name="connsiteY1" fmla="*/ 0 h 360000"/>
                <a:gd name="connsiteX2" fmla="*/ 2843808 w 2843808"/>
                <a:gd name="connsiteY2" fmla="*/ 360000 h 360000"/>
                <a:gd name="connsiteX3" fmla="*/ 0 w 2843808"/>
                <a:gd name="connsiteY3" fmla="*/ 360000 h 360000"/>
                <a:gd name="connsiteX4" fmla="*/ 0 w 2843808"/>
                <a:gd name="connsiteY4" fmla="*/ 0 h 360000"/>
                <a:gd name="connsiteX0-1" fmla="*/ 0 w 2987824"/>
                <a:gd name="connsiteY0-2" fmla="*/ 0 h 360000"/>
                <a:gd name="connsiteX1-3" fmla="*/ 2987824 w 2987824"/>
                <a:gd name="connsiteY1-4" fmla="*/ 0 h 360000"/>
                <a:gd name="connsiteX2-5" fmla="*/ 2843808 w 2987824"/>
                <a:gd name="connsiteY2-6" fmla="*/ 360000 h 360000"/>
                <a:gd name="connsiteX3-7" fmla="*/ 0 w 2987824"/>
                <a:gd name="connsiteY3-8" fmla="*/ 360000 h 360000"/>
                <a:gd name="connsiteX4-9" fmla="*/ 0 w 2987824"/>
                <a:gd name="connsiteY4-10" fmla="*/ 0 h 360000"/>
                <a:gd name="connsiteX0-11" fmla="*/ 0 w 2987824"/>
                <a:gd name="connsiteY0-12" fmla="*/ 0 h 360040"/>
                <a:gd name="connsiteX1-13" fmla="*/ 2987824 w 2987824"/>
                <a:gd name="connsiteY1-14" fmla="*/ 0 h 360040"/>
                <a:gd name="connsiteX2-15" fmla="*/ 2771800 w 2987824"/>
                <a:gd name="connsiteY2-16" fmla="*/ 360040 h 360040"/>
                <a:gd name="connsiteX3-17" fmla="*/ 0 w 2987824"/>
                <a:gd name="connsiteY3-18" fmla="*/ 360000 h 360040"/>
                <a:gd name="connsiteX4-19" fmla="*/ 0 w 2987824"/>
                <a:gd name="connsiteY4-20" fmla="*/ 0 h 3600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87824" h="360040">
                  <a:moveTo>
                    <a:pt x="0" y="0"/>
                  </a:moveTo>
                  <a:lnTo>
                    <a:pt x="2987824" y="0"/>
                  </a:lnTo>
                  <a:lnTo>
                    <a:pt x="2771800" y="36004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804025" y="484822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04" name="TextBox 1"/>
          <p:cNvSpPr txBox="1">
            <a:spLocks noChangeArrowheads="1"/>
          </p:cNvSpPr>
          <p:nvPr/>
        </p:nvSpPr>
        <p:spPr bwMode="auto">
          <a:xfrm>
            <a:off x="395288" y="590550"/>
            <a:ext cx="7705725" cy="430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200" b="1" dirty="0">
                <a:solidFill>
                  <a:srgbClr val="007E66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One-stop Reagent and CRO Service Provider</a:t>
            </a:r>
            <a:endParaRPr lang="zh-CN" altLang="en-US" sz="2200" dirty="0">
              <a:solidFill>
                <a:srgbClr val="007E66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95288" y="982663"/>
            <a:ext cx="874871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Catalog products: genes, recombinant proteins, antibodies, all in stock.</a:t>
            </a:r>
            <a:endParaRPr lang="en-US" altLang="zh-CN" sz="1400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95288" y="3435350"/>
            <a:ext cx="8137525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CRO services</a:t>
            </a:r>
            <a:r>
              <a:rPr lang="en-US" altLang="zh-CN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:</a:t>
            </a:r>
            <a:endParaRPr lang="en-US" altLang="zh-CN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95288" y="3940175"/>
            <a:ext cx="2305050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Antibody Drug </a:t>
            </a:r>
            <a:r>
              <a:rPr lang="en-US" altLang="zh-CN" sz="12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Discovery</a:t>
            </a:r>
            <a:r>
              <a:rPr lang="zh-CN" altLang="en-US" sz="1200" dirty="0" smtClean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：</a:t>
            </a:r>
            <a:endParaRPr lang="en-US" altLang="zh-CN" sz="1200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419600" y="3943350"/>
            <a:ext cx="1728787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rgbClr val="007E66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Lead Optimization</a:t>
            </a:r>
            <a:endParaRPr lang="en-US" altLang="zh-CN" sz="1200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438400" y="3943350"/>
            <a:ext cx="1871663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rgbClr val="007E66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Hit Characterization</a:t>
            </a:r>
            <a:endParaRPr lang="en-US" altLang="zh-CN" sz="1200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172200" y="3943350"/>
            <a:ext cx="2624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7E66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Biological Process Intervention</a:t>
            </a:r>
            <a:endParaRPr lang="en-US" altLang="zh-CN" sz="1200" dirty="0">
              <a:solidFill>
                <a:srgbClr val="000000"/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grpSp>
        <p:nvGrpSpPr>
          <p:cNvPr id="31" name="组合 29"/>
          <p:cNvGrpSpPr/>
          <p:nvPr/>
        </p:nvGrpSpPr>
        <p:grpSpPr>
          <a:xfrm>
            <a:off x="539552" y="1581150"/>
            <a:ext cx="1656184" cy="1584375"/>
            <a:chOff x="539552" y="1616943"/>
            <a:chExt cx="1656184" cy="1584375"/>
          </a:xfrm>
        </p:grpSpPr>
        <p:pic>
          <p:nvPicPr>
            <p:cNvPr id="32" name="Picture 3" descr="D:\桌面\陈宇宁PPT\947331599270543420.jpg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39552" y="1616943"/>
              <a:ext cx="1656184" cy="1472164"/>
            </a:xfrm>
            <a:prstGeom prst="rect">
              <a:avLst/>
            </a:prstGeom>
            <a:noFill/>
          </p:spPr>
        </p:pic>
        <p:sp>
          <p:nvSpPr>
            <p:cNvPr id="33" name="矩形 32"/>
            <p:cNvSpPr/>
            <p:nvPr/>
          </p:nvSpPr>
          <p:spPr bwMode="auto">
            <a:xfrm>
              <a:off x="539763" y="2625055"/>
              <a:ext cx="1655763" cy="576263"/>
            </a:xfrm>
            <a:prstGeom prst="rect">
              <a:avLst/>
            </a:prstGeom>
            <a:solidFill>
              <a:srgbClr val="377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srgbClr val="377D6C"/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4" name="TextBox 3"/>
            <p:cNvSpPr txBox="1">
              <a:spLocks noChangeArrowheads="1"/>
            </p:cNvSpPr>
            <p:nvPr/>
          </p:nvSpPr>
          <p:spPr bwMode="auto">
            <a:xfrm>
              <a:off x="683903" y="2774687"/>
              <a:ext cx="13674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15000"/>
                </a:spcBef>
                <a:buChar char="–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15000"/>
                </a:spcBef>
                <a:buChar char="–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15000"/>
                </a:spcBef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32,000</a:t>
              </a:r>
              <a:r>
                <a:rPr lang="en-US" altLang="zh-CN" sz="1200" b="1" dirty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+ 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Genes</a:t>
              </a:r>
              <a:endParaRPr lang="en-US" altLang="zh-CN" sz="1200" b="1" dirty="0" smtClean="0">
                <a:solidFill>
                  <a:schemeClr val="bg1"/>
                </a:solidFill>
                <a:latin typeface="Poppins" panose="02000000000000000000" pitchFamily="2" charset="0"/>
                <a:ea typeface="汉仪大黑简" pitchFamily="49" charset="-122"/>
                <a:cs typeface="Poppins" panose="02000000000000000000" pitchFamily="2" charset="0"/>
              </a:endParaRPr>
            </a:p>
          </p:txBody>
        </p:sp>
      </p:grpSp>
      <p:grpSp>
        <p:nvGrpSpPr>
          <p:cNvPr id="35" name="组合 30"/>
          <p:cNvGrpSpPr/>
          <p:nvPr/>
        </p:nvGrpSpPr>
        <p:grpSpPr>
          <a:xfrm>
            <a:off x="2447785" y="1581150"/>
            <a:ext cx="1656184" cy="1584375"/>
            <a:chOff x="2519834" y="1616943"/>
            <a:chExt cx="1656184" cy="1584375"/>
          </a:xfrm>
        </p:grpSpPr>
        <p:sp>
          <p:nvSpPr>
            <p:cNvPr id="36" name="矩形 35"/>
            <p:cNvSpPr/>
            <p:nvPr/>
          </p:nvSpPr>
          <p:spPr bwMode="auto">
            <a:xfrm>
              <a:off x="2520045" y="2625055"/>
              <a:ext cx="1655762" cy="576263"/>
            </a:xfrm>
            <a:prstGeom prst="rect">
              <a:avLst/>
            </a:prstGeom>
            <a:solidFill>
              <a:srgbClr val="377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37" name="TextBox 4"/>
            <p:cNvSpPr txBox="1">
              <a:spLocks noChangeArrowheads="1"/>
            </p:cNvSpPr>
            <p:nvPr/>
          </p:nvSpPr>
          <p:spPr bwMode="auto">
            <a:xfrm>
              <a:off x="2574088" y="2774687"/>
              <a:ext cx="154767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15000"/>
                </a:spcBef>
                <a:buChar char="–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15000"/>
                </a:spcBef>
                <a:buChar char="–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15000"/>
                </a:spcBef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6,500</a:t>
              </a:r>
              <a:r>
                <a:rPr lang="en-US" altLang="zh-CN" sz="1200" b="1" dirty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+ Proteins </a:t>
              </a:r>
              <a:endParaRPr lang="en-US" altLang="zh-CN" sz="1200" b="1" dirty="0">
                <a:solidFill>
                  <a:schemeClr val="bg1"/>
                </a:solidFill>
                <a:latin typeface="Poppins" panose="02000000000000000000" pitchFamily="2" charset="0"/>
                <a:ea typeface="汉仪大黑简" pitchFamily="49" charset="-122"/>
                <a:cs typeface="Poppins" panose="02000000000000000000" pitchFamily="2" charset="0"/>
              </a:endParaRPr>
            </a:p>
          </p:txBody>
        </p:sp>
        <p:pic>
          <p:nvPicPr>
            <p:cNvPr id="38" name="Picture 5" descr="D:\桌面\陈宇宁PPT\图虫创意-254019278088699938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9834" y="1616943"/>
              <a:ext cx="1656184" cy="1032859"/>
            </a:xfrm>
            <a:prstGeom prst="rect">
              <a:avLst/>
            </a:prstGeom>
            <a:noFill/>
          </p:spPr>
        </p:pic>
      </p:grpSp>
      <p:grpSp>
        <p:nvGrpSpPr>
          <p:cNvPr id="39" name="组合 31"/>
          <p:cNvGrpSpPr/>
          <p:nvPr/>
        </p:nvGrpSpPr>
        <p:grpSpPr>
          <a:xfrm>
            <a:off x="4356018" y="1581150"/>
            <a:ext cx="1764133" cy="1584375"/>
            <a:chOff x="4445795" y="1616943"/>
            <a:chExt cx="1764133" cy="1584375"/>
          </a:xfrm>
        </p:grpSpPr>
        <p:pic>
          <p:nvPicPr>
            <p:cNvPr id="40" name="Picture 4" descr="D:\桌面\陈宇宁PPT\图虫创意-4284383381119304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9769" y="1616943"/>
              <a:ext cx="1656184" cy="1210759"/>
            </a:xfrm>
            <a:prstGeom prst="rect">
              <a:avLst/>
            </a:prstGeom>
            <a:noFill/>
          </p:spPr>
        </p:pic>
        <p:sp>
          <p:nvSpPr>
            <p:cNvPr id="41" name="矩形 40"/>
            <p:cNvSpPr/>
            <p:nvPr/>
          </p:nvSpPr>
          <p:spPr bwMode="auto">
            <a:xfrm>
              <a:off x="4499186" y="2625055"/>
              <a:ext cx="1657350" cy="576263"/>
            </a:xfrm>
            <a:prstGeom prst="rect">
              <a:avLst/>
            </a:prstGeom>
            <a:solidFill>
              <a:srgbClr val="377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42" name="TextBox 5"/>
            <p:cNvSpPr txBox="1">
              <a:spLocks noChangeArrowheads="1"/>
            </p:cNvSpPr>
            <p:nvPr/>
          </p:nvSpPr>
          <p:spPr bwMode="auto">
            <a:xfrm>
              <a:off x="4445795" y="2774687"/>
              <a:ext cx="176413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15000"/>
                </a:spcBef>
                <a:buChar char="–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15000"/>
                </a:spcBef>
                <a:buChar char="–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15000"/>
                </a:spcBef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14,000</a:t>
              </a:r>
              <a:r>
                <a:rPr lang="en-US" altLang="zh-CN" sz="1200" b="1" dirty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+ Antibodies</a:t>
              </a:r>
              <a:endParaRPr lang="en-US" altLang="zh-CN" sz="1200" b="1" dirty="0">
                <a:solidFill>
                  <a:schemeClr val="bg1"/>
                </a:solidFill>
                <a:latin typeface="Poppins" panose="02000000000000000000" pitchFamily="2" charset="0"/>
                <a:ea typeface="汉仪大黑简" pitchFamily="49" charset="-122"/>
                <a:cs typeface="Poppins" panose="02000000000000000000" pitchFamily="2" charset="0"/>
              </a:endParaRPr>
            </a:p>
          </p:txBody>
        </p:sp>
      </p:grpSp>
      <p:grpSp>
        <p:nvGrpSpPr>
          <p:cNvPr id="43" name="组合 32"/>
          <p:cNvGrpSpPr/>
          <p:nvPr/>
        </p:nvGrpSpPr>
        <p:grpSpPr>
          <a:xfrm>
            <a:off x="6372200" y="1581150"/>
            <a:ext cx="1705000" cy="1584375"/>
            <a:chOff x="6372200" y="1616943"/>
            <a:chExt cx="1705000" cy="1584375"/>
          </a:xfrm>
        </p:grpSpPr>
        <p:pic>
          <p:nvPicPr>
            <p:cNvPr id="44" name="Picture 7" descr="D:\桌面\陈宇宁PPT\图虫创意-264069063474675967绿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72200" y="1616943"/>
              <a:ext cx="1656184" cy="1042676"/>
            </a:xfrm>
            <a:prstGeom prst="rect">
              <a:avLst/>
            </a:prstGeom>
            <a:noFill/>
          </p:spPr>
        </p:pic>
        <p:sp>
          <p:nvSpPr>
            <p:cNvPr id="45" name="矩形 44"/>
            <p:cNvSpPr/>
            <p:nvPr/>
          </p:nvSpPr>
          <p:spPr bwMode="auto">
            <a:xfrm>
              <a:off x="6372411" y="2625055"/>
              <a:ext cx="1704789" cy="576263"/>
            </a:xfrm>
            <a:prstGeom prst="rect">
              <a:avLst/>
            </a:prstGeom>
            <a:solidFill>
              <a:srgbClr val="377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46" name="TextBox 6"/>
            <p:cNvSpPr txBox="1">
              <a:spLocks noChangeArrowheads="1"/>
            </p:cNvSpPr>
            <p:nvPr/>
          </p:nvSpPr>
          <p:spPr bwMode="auto">
            <a:xfrm>
              <a:off x="6516079" y="2683743"/>
              <a:ext cx="1404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15000"/>
                </a:spcBef>
                <a:buChar char="–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15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15000"/>
                </a:spcBef>
                <a:buChar char="–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15000"/>
                </a:spcBef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15000"/>
                </a:spcBef>
                <a:spcAft>
                  <a:spcPct val="0"/>
                </a:spcAft>
                <a:buChar char="»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zh-CN" sz="1200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600</a:t>
              </a:r>
              <a:r>
                <a:rPr lang="en-US" altLang="zh-CN" sz="1200" b="1" dirty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+ ELISA 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Kits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Poppins" panose="02000000000000000000" pitchFamily="2" charset="0"/>
                  <a:ea typeface="微软雅黑" panose="020B0503020204020204" pitchFamily="34" charset="-122"/>
                  <a:cs typeface="Poppins" panose="02000000000000000000" pitchFamily="2" charset="0"/>
                </a:rPr>
                <a:t> 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Poppins" panose="02000000000000000000" pitchFamily="2" charset="0"/>
                </a:rPr>
                <a:t>&amp; 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Poppins" panose="02000000000000000000" pitchFamily="2" charset="0"/>
                  <a:ea typeface="汉仪大黑简" pitchFamily="49" charset="-122"/>
                  <a:cs typeface="Poppins" panose="02000000000000000000" pitchFamily="2" charset="0"/>
                </a:rPr>
                <a:t>Pair Sets</a:t>
              </a:r>
              <a:endParaRPr lang="en-US" altLang="zh-CN" sz="1200" b="1" dirty="0">
                <a:solidFill>
                  <a:schemeClr val="bg1"/>
                </a:solidFill>
                <a:latin typeface="Poppins" panose="02000000000000000000" pitchFamily="2" charset="0"/>
                <a:ea typeface="汉仪大黑简" pitchFamily="49" charset="-122"/>
                <a:cs typeface="Poppins" panose="02000000000000000000" pitchFamily="2" charset="0"/>
              </a:endParaRPr>
            </a:p>
          </p:txBody>
        </p:sp>
      </p:grpSp>
      <p:pic>
        <p:nvPicPr>
          <p:cNvPr id="51" name="Picture 2" descr="D:\桌面\新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37765"/>
            <a:ext cx="1494000" cy="319716"/>
          </a:xfrm>
          <a:prstGeom prst="rect">
            <a:avLst/>
          </a:prstGeom>
          <a:noFill/>
        </p:spPr>
      </p:pic>
      <p:sp>
        <p:nvSpPr>
          <p:cNvPr id="52" name="Rectangle 2"/>
          <p:cNvSpPr>
            <a:spLocks noChangeArrowheads="1"/>
          </p:cNvSpPr>
          <p:nvPr/>
        </p:nvSpPr>
        <p:spPr bwMode="auto">
          <a:xfrm>
            <a:off x="0" y="0"/>
            <a:ext cx="3017838" cy="47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53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66238"/>
            <a:ext cx="187007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866" y="4471000"/>
            <a:ext cx="123825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594" y="4471000"/>
            <a:ext cx="11652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7825"/>
            <a:ext cx="11699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297" y="4467825"/>
            <a:ext cx="156051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39552" y="2453825"/>
            <a:ext cx="4507865" cy="306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地址：北京市经济技术开发区科创十街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18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号院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9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号楼</a:t>
            </a:r>
            <a:endParaRPr lang="en-US" altLang="zh-CN" sz="14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6" name="矩形 8"/>
          <p:cNvSpPr>
            <a:spLocks noChangeArrowheads="1"/>
          </p:cNvSpPr>
          <p:nvPr/>
        </p:nvSpPr>
        <p:spPr bwMode="auto">
          <a:xfrm>
            <a:off x="467544" y="1533403"/>
            <a:ext cx="65881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377D6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期待合作，携手前行！</a:t>
            </a:r>
            <a:endParaRPr lang="en-US" altLang="zh-CN" sz="3200" b="1" dirty="0">
              <a:solidFill>
                <a:srgbClr val="377D6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8" name="图片 7" descr="logo-标准版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79512" y="193378"/>
            <a:ext cx="2520280" cy="43415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4289425"/>
            <a:ext cx="9144000" cy="71438"/>
          </a:xfrm>
          <a:prstGeom prst="rect">
            <a:avLst/>
          </a:prstGeom>
          <a:solidFill>
            <a:srgbClr val="47B897"/>
          </a:solidFill>
          <a:ln>
            <a:solidFill>
              <a:srgbClr val="47B8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043608" y="4083918"/>
            <a:ext cx="460574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北京义翘神州科技股份有限公司</a:t>
            </a:r>
            <a:endParaRPr lang="zh-CN" altLang="en-US" sz="2400" b="1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6804025" y="4791075"/>
            <a:ext cx="2303463" cy="213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义翘神州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0256fd66-8ecd-494f-b9f8-758042bfde47}"/>
</p:tagLst>
</file>

<file path=ppt/tags/tag2.xml><?xml version="1.0" encoding="utf-8"?>
<p:tagLst xmlns:p="http://schemas.openxmlformats.org/presentationml/2006/main">
  <p:tag name="KSO_WM_UNIT_TABLE_BEAUTIFY" val="smartTable{cec9ff31-9688-471f-9e1e-c60da7dedad0}"/>
</p:tagLst>
</file>

<file path=ppt/tags/tag3.xml><?xml version="1.0" encoding="utf-8"?>
<p:tagLst xmlns:p="http://schemas.openxmlformats.org/presentationml/2006/main">
  <p:tag name="KSO_WM_UNIT_TABLE_BEAUTIFY" val="smartTable{3e38b446-1d43-447e-a2b5-40f265db25eb}"/>
</p:tagLst>
</file>

<file path=ppt/tags/tag4.xml><?xml version="1.0" encoding="utf-8"?>
<p:tagLst xmlns:p="http://schemas.openxmlformats.org/presentationml/2006/main">
  <p:tag name="KSO_WM_UNIT_TABLE_BEAUTIFY" val="smartTable{7773fb5b-f90d-45ef-9595-acaa8d774854}"/>
  <p:tag name="TABLE_ENDDRAG_ORIGIN_RECT" val="652*292"/>
  <p:tag name="TABLE_ENDDRAG_RECT" val="24*76*652*292"/>
</p:tagLst>
</file>

<file path=ppt/tags/tag5.xml><?xml version="1.0" encoding="utf-8"?>
<p:tagLst xmlns:p="http://schemas.openxmlformats.org/presentationml/2006/main">
  <p:tag name="KSO_WM_UNIT_TABLE_BEAUTIFY" val="smartTable{0256fd66-8ecd-494f-b9f8-758042bfde47}"/>
</p:tagLst>
</file>

<file path=ppt/tags/tag6.xml><?xml version="1.0" encoding="utf-8"?>
<p:tagLst xmlns:p="http://schemas.openxmlformats.org/presentationml/2006/main">
  <p:tag name="KSO_WM_UNIT_TABLE_BEAUTIFY" val="smartTable{cec9ff31-9688-471f-9e1e-c60da7dedad0}"/>
</p:tagLst>
</file>

<file path=ppt/tags/tag7.xml><?xml version="1.0" encoding="utf-8"?>
<p:tagLst xmlns:p="http://schemas.openxmlformats.org/presentationml/2006/main">
  <p:tag name="COMMONDATA" val="eyJoZGlkIjoiZDdiYWQ0OTVjNTNiNjNlM2I3OTNkYTQ1MmZkZTdkOTUifQ=="/>
  <p:tag name="commondata" val="eyJoZGlkIjoiZTE1YTA5Y2Y5Y2I0NzU2ZDExMmM5ZWY5YTU1YWU0Mj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9185</Words>
  <Application>WPS 演示</Application>
  <PresentationFormat>全屏显示(16:9)</PresentationFormat>
  <Paragraphs>595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</vt:lpstr>
      <vt:lpstr>宋体</vt:lpstr>
      <vt:lpstr>Wingdings</vt:lpstr>
      <vt:lpstr>思源黑体 CN Heavy</vt:lpstr>
      <vt:lpstr>黑体</vt:lpstr>
      <vt:lpstr>Poppins</vt:lpstr>
      <vt:lpstr>微软雅黑</vt:lpstr>
      <vt:lpstr>Wide Latin</vt:lpstr>
      <vt:lpstr>思源黑体 CN Normal</vt:lpstr>
      <vt:lpstr>思源黑体 CN Regular</vt:lpstr>
      <vt:lpstr>Times New Roman</vt:lpstr>
      <vt:lpstr>Wingdings</vt:lpstr>
      <vt:lpstr>汉仪大黑简</vt:lpstr>
      <vt:lpstr>思源黑体 CN Medium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sinobio</dc:creator>
  <cp:lastModifiedBy>忘了天空的颜色</cp:lastModifiedBy>
  <cp:revision>2984</cp:revision>
  <dcterms:created xsi:type="dcterms:W3CDTF">2020-10-08T03:19:00Z</dcterms:created>
  <dcterms:modified xsi:type="dcterms:W3CDTF">2024-08-20T02:59:07Z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3B953CFD9D454F3CADDA5B20F968599F</vt:lpwstr>
  </property>
  <property fmtid="{D5CDD505-2E9C-101B-9397-08002B2CF9AE}" pid="3" name="KSOProductBuildVer">
    <vt:lpwstr>2052-12.1.0.17827</vt:lpwstr>
  </property>
</Properties>
</file>