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10" r:id="rId1"/>
    <p:sldMasterId id="2147504147" r:id="rId2"/>
  </p:sldMasterIdLst>
  <p:notesMasterIdLst>
    <p:notesMasterId r:id="rId3"/>
  </p:notesMasterIdLst>
  <p:sldIdLst>
    <p:sldId id="9425" r:id="rId4"/>
    <p:sldId id="9428" r:id="rId5"/>
    <p:sldId id="9431" r:id="rId6"/>
    <p:sldId id="9434" r:id="rId7"/>
    <p:sldId id="9437" r:id="rId8"/>
    <p:sldId id="9440" r:id="rId9"/>
    <p:sldId id="9443" r:id="rId10"/>
    <p:sldId id="9446" r:id="rId11"/>
    <p:sldId id="9449" r:id="rId12"/>
    <p:sldId id="9452" r:id="rId13"/>
    <p:sldId id="9455" r:id="rId14"/>
    <p:sldId id="9458" r:id="rId15"/>
    <p:sldId id="9461" r:id="rId16"/>
    <p:sldId id="9464" r:id="rId17"/>
    <p:sldId id="9467" r:id="rId18"/>
    <p:sldId id="9470" r:id="rId19"/>
    <p:sldId id="9473" r:id="rId20"/>
    <p:sldId id="9476" r:id="rId21"/>
    <p:sldId id="9479" r:id="rId22"/>
    <p:sldId id="9482" r:id="rId23"/>
    <p:sldId id="9485" r:id="rId24"/>
    <p:sldId id="9488" r:id="rId25"/>
    <p:sldId id="9491" r:id="rId26"/>
    <p:sldId id="9494" r:id="rId27"/>
    <p:sldId id="9497" r:id="rId28"/>
    <p:sldId id="9500" r:id="rId29"/>
    <p:sldId id="950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11" r:id="rId1"/>
    <p:sldLayoutId id="2147504112" r:id="rId2"/>
    <p:sldLayoutId id="2147504113" r:id="rId3"/>
    <p:sldLayoutId id="2147504114" r:id="rId4"/>
    <p:sldLayoutId id="2147504115" r:id="rId5"/>
    <p:sldLayoutId id="2147504116" r:id="rId6"/>
    <p:sldLayoutId id="2147504117" r:id="rId7"/>
    <p:sldLayoutId id="2147504118" r:id="rId8"/>
    <p:sldLayoutId id="2147504119" r:id="rId9"/>
    <p:sldLayoutId id="2147504120" r:id="rId10"/>
    <p:sldLayoutId id="21475041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48" r:id="rId1"/>
    <p:sldLayoutId id="2147504149" r:id="rId2"/>
    <p:sldLayoutId id="2147504150" r:id="rId3"/>
    <p:sldLayoutId id="2147504151" r:id="rId4"/>
    <p:sldLayoutId id="2147504152" r:id="rId5"/>
    <p:sldLayoutId id="2147504153" r:id="rId6"/>
    <p:sldLayoutId id="2147504154" r:id="rId7"/>
    <p:sldLayoutId id="2147504155" r:id="rId8"/>
    <p:sldLayoutId id="2147504156" r:id="rId9"/>
    <p:sldLayoutId id="2147504157" r:id="rId10"/>
    <p:sldLayoutId id="214750415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2024初中校本课程建设与发展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初中校本课程建设背景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初中校本课程建设问题与挑战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初中校本课程建设现状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初中校本课程发展趋势与展望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初中校本课程建设案例分享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结语：加强初中校本课程建设的意义与价值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初中校本课程建设背景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教育部发布《关于全面提高义务教育质量的意见》，提出加强校本课程建设的指导意见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地方教育部门出台相关政策，支持学校开展校本课程开发与实施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新课改强调课程多元化，鼓励学校自主开发具有特色的校本课程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政策支持力度不断加大，为初中校本课程建设与发展提供了有力保障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教育改革需求</a:t>
            </a:r>
            <a:endParaRPr altLang="en-US" lang="zh-CN"/>
          </a:p>
        </p:txBody>
      </p:sp>
      <p:sp>
        <p:nvSpPr>
          <p:cNvPr id="1049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初中校本课程建设是教育改革的重要组成部分，旨在满足学生个性化发展的需求。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教育改革要求学校更加注重学生的主体性和个性化发展，校本课程建设成为实现这一目标的重要途径。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初中校本课程建设能够促进学校特色发展，提高教育质量，培养更多具有创新精神和实践能力的人才。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随着教育改革的深入推进，初中校本课程建设得到了越来越多的关注和支持。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学校个性化发展需要</a:t>
            </a:r>
            <a:endParaRPr altLang="en-US" lang="zh-CN"/>
          </a:p>
        </p:txBody>
      </p:sp>
      <p:sp>
        <p:nvSpPr>
          <p:cNvPr id="10491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初中阶段是学生个性发展的关键时期，需要多样化的课程来满足学生的兴趣和需求。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传统的统一课程设置无法满足不同学校和学生的个性化需求，需要校本课程的建设来补充和完善。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学校个性化发展需要与地方文化和经济发展相结合，校本课程的建设能够更好地融入地方特色和资源。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初中校本课程建设是学校个性化发展的重要组成部分，能够促进学校教育教学质量的整体提升。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初中校本课程建设现状</a:t>
            </a:r>
            <a:endParaRPr altLang="en-US" dirty="0" lang="zh-CN"/>
          </a:p>
        </p:txBody>
      </p:sp>
      <p:sp>
        <p:nvSpPr>
          <p:cNvPr id="1049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课程开发情况</a:t>
            </a:r>
            <a:endParaRPr altLang="en-US" lang="zh-CN"/>
          </a:p>
        </p:txBody>
      </p:sp>
      <p:sp>
        <p:nvSpPr>
          <p:cNvPr id="10492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初中校本课程数量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课程开发人员构成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课程开发经费投入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课程开发周期与实施效果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课程实施情况</a:t>
            </a:r>
            <a:endParaRPr altLang="en-US" lang="zh-CN"/>
          </a:p>
        </p:txBody>
      </p:sp>
      <p:sp>
        <p:nvSpPr>
          <p:cNvPr id="10493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未来发展方向与展望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实施过程中的问题与挑战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初中校本课程实施现状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课程评价情况</a:t>
            </a:r>
            <a:endParaRPr altLang="en-US" lang="zh-CN"/>
          </a:p>
        </p:txBody>
      </p:sp>
      <p:sp>
        <p:nvSpPr>
          <p:cNvPr id="10493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评价内容：涵盖知识、技能、态度等方面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评价方式：多元化评价，注重过程和结果相结合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评价主体：教师、学生、家长等共同参与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评价结果：为课程改进提供依据，促进教学质量提升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初中校本课程建设问题与挑战</a:t>
            </a:r>
            <a:endParaRPr altLang="en-US" dirty="0" lang="zh-CN"/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课程建设存在的问题</a:t>
            </a:r>
            <a:endParaRPr altLang="en-US" lang="zh-CN"/>
          </a:p>
        </p:txBody>
      </p:sp>
      <p:sp>
        <p:nvSpPr>
          <p:cNvPr id="10495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课程结构单一，缺乏多样性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课程内容陈旧，缺乏时代性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课程实施方式传统，缺乏创新性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课程评价标准过于主观，缺乏客观性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面临的挑战与困难</a:t>
            </a:r>
            <a:endParaRPr altLang="en-US" lang="zh-CN"/>
          </a:p>
        </p:txBody>
      </p:sp>
      <p:sp>
        <p:nvSpPr>
          <p:cNvPr id="10495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教师能力有限：部分教师缺乏专业知识和教学经验，难以有效实施校本课程。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课程资源不足：缺乏优质教材和教学资源，影响教学质量。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学生需求多样：学生个性化需求高，难以满足所有学生的兴趣和需求。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评价机制不完善：缺乏科学、合理的评价机制，难以对校本课程进行有效的评估和改进。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课程建设瓶颈分析</a:t>
            </a:r>
            <a:endParaRPr altLang="en-US" lang="zh-CN"/>
          </a:p>
        </p:txBody>
      </p:sp>
      <p:sp>
        <p:nvSpPr>
          <p:cNvPr id="10495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缺乏专业师资力量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课程资源有限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课程评价体系不完善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缺乏有效的课程管理机制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初中校本课程发展趋势与展望</a:t>
            </a:r>
            <a:endParaRPr altLang="en-US" dirty="0" lang="zh-CN"/>
          </a:p>
        </p:txBody>
      </p:sp>
      <p:sp>
        <p:nvSpPr>
          <p:cNvPr id="10496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课程发展趋势分析</a:t>
            </a:r>
            <a:endParaRPr altLang="en-US" lang="zh-CN"/>
          </a:p>
        </p:txBody>
      </p:sp>
      <p:sp>
        <p:nvSpPr>
          <p:cNvPr id="10497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多元化发展：初中校本课程将呈现多元化发展趋势，满足不同学生的兴趣和需求。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信息化整合：借助信息技术手段，整合优质教育资源，提高课程质量和教学效果。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个性化定制：根据学生个性差异，定制个性化的校本课程，促进学生全面发展。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国际化视野：加强国际交流与合作，引进国外先进教育理念和教学资源，提升课程品质和国际竞争力。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未来发展方向与目标</a:t>
            </a:r>
            <a:endParaRPr altLang="en-US" lang="zh-CN"/>
          </a:p>
        </p:txBody>
      </p:sp>
      <p:sp>
        <p:nvSpPr>
          <p:cNvPr id="10497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充分利用信息技术手段，开展在线课程和混合式教学，提高教学效果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强化课程评价和反馈机制，不断改进和优化课程内容与教学方式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注重个性化和多元化，满足学生兴趣和需求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加强与高校、企业等外部机构的合作，提高课程质量和实用性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创新发展的路径与策略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创新课程设计：结合学校特色和学生需求，开发具有创新性的校本课程。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信息化手段：利用现代信息技术手段，如人工智能、大数据等，提升课程质量和教学效率。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合作与交流：加强校际合作与国际交流，借鉴先进经验，拓宽教师和学生的视野。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跨学科整合：加强学科间的联系，促进知识的整合与运用。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初中校本课程建设案例分享</a:t>
            </a:r>
            <a:endParaRPr altLang="en-US" dirty="0" lang="zh-CN"/>
          </a:p>
        </p:txBody>
      </p:sp>
      <p:sp>
        <p:nvSpPr>
          <p:cNvPr id="1049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案例名称：初中数学建模课程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实施效果：学生参与度高，数学成绩提升明显。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推广价值：为其他学校提供了可借鉴的数学课程建设经验。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案例简介：通过数学建模活动，培养学生的数学应用能力和创新思维。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案例分析：课程建设的亮点与特色</a:t>
            </a:r>
            <a:endParaRPr altLang="en-US" lang="zh-CN"/>
          </a:p>
        </p:txBody>
      </p:sp>
      <p:sp>
        <p:nvSpPr>
          <p:cNvPr id="10500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课程设计：注重学生实际需求，紧密结合生活实践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课程内容：多元化、开放性和创新性，激发学生兴趣和创造力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课程实施：注重学生参与和体验，采用多种教学方法和手段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课程评价：注重过程评价和结果评价的有机结合，及时反馈教学信息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案例启示与借鉴意义</a:t>
            </a:r>
            <a:endParaRPr altLang="en-US" lang="zh-CN"/>
          </a:p>
        </p:txBody>
      </p:sp>
      <p:sp>
        <p:nvSpPr>
          <p:cNvPr id="10500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案例选择：选择具有代表性的初中校本课程建设案例，如成功经验、特色课程等。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案例分析：分析案例中的优点、创新点以及存在的问题和不足之处。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启示：从案例中提炼出对其他初中校本课程建设的启示，如课程设计、实施方式、评价体系等方面的启示。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借鉴意义：将案例中的成功经验、创新点等应用于其他初中校本课程建设中，促进初中校本课程建设的整体发展。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结语：加强初中校本课程建设的意义与价值</a:t>
            </a:r>
            <a:endParaRPr altLang="en-US" dirty="0" lang="zh-CN"/>
          </a:p>
        </p:txBody>
      </p:sp>
      <p:sp>
        <p:nvSpPr>
          <p:cNvPr id="1050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对学校发展的意义与价值</a:t>
            </a:r>
            <a:endParaRPr altLang="en-US" lang="zh-CN"/>
          </a:p>
        </p:txBody>
      </p:sp>
      <p:sp>
        <p:nvSpPr>
          <p:cNvPr id="1050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提高学校教学质量和办学水平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增强学校自主创新能力与实践能力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提升学校文化内涵与品牌影响力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促进学校特色发展与学生个性化成长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对学生发展的意义与价值</a:t>
            </a:r>
            <a:endParaRPr altLang="en-US" lang="zh-CN"/>
          </a:p>
        </p:txBody>
      </p:sp>
      <p:sp>
        <p:nvSpPr>
          <p:cNvPr id="10502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培养创新精神和实践能力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提高自主学习和合作学习能力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培养批判性思维和解决问题的能力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促进个性发展和兴趣爱好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对教育改革的意义与价值</a:t>
            </a:r>
            <a:endParaRPr altLang="en-US" lang="zh-CN"/>
          </a:p>
        </p:txBody>
      </p:sp>
      <p:sp>
        <p:nvSpPr>
          <p:cNvPr id="10503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培养学生综合素质，促进学生全面发展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优化课程结构，提高教育质量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提升教师专业素养，推动教师队伍的成长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促进教育多元化发展，满足学生个性化需求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2024-01-01T08:27:40Z</dcterms:created>
  <dcterms:modified xsi:type="dcterms:W3CDTF">2024-01-01T08:27:40Z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7a9fc24f72fa48a487ddccef9ffb1e62_21</vt:lpwstr>
  </property>
</Properties>
</file>