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577" r:id="rId1"/>
    <p:sldMasterId id="2147486614" r:id="rId2"/>
  </p:sldMasterIdLst>
  <p:notesMasterIdLst>
    <p:notesMasterId r:id="rId3"/>
  </p:notesMasterIdLst>
  <p:sldIdLst>
    <p:sldId id="1558" r:id="rId4"/>
    <p:sldId id="1562" r:id="rId5"/>
    <p:sldId id="1565" r:id="rId6"/>
    <p:sldId id="1568" r:id="rId7"/>
    <p:sldId id="1574" r:id="rId9"/>
    <p:sldId id="1577" r:id="rId10"/>
    <p:sldId id="1580" r:id="rId11"/>
    <p:sldId id="1583" r:id="rId12"/>
    <p:sldId id="1589" r:id="rId14"/>
    <p:sldId id="1592" r:id="rId15"/>
    <p:sldId id="1595" r:id="rId16"/>
    <p:sldId id="1598" r:id="rId17"/>
    <p:sldId id="1601" r:id="rId18"/>
    <p:sldId id="1607" r:id="rId20"/>
    <p:sldId id="1610" r:id="rId21"/>
    <p:sldId id="1613" r:id="rId22"/>
    <p:sldId id="1616" r:id="rId23"/>
    <p:sldId id="1619" r:id="rId24"/>
    <p:sldId id="1625" r:id="rId26"/>
    <p:sldId id="1628" r:id="rId27"/>
    <p:sldId id="1631" r:id="rId28"/>
    <p:sldId id="1634" r:id="rId29"/>
    <p:sldId id="1637" r:id="rId30"/>
    <p:sldId id="1643" r:id="rId32"/>
    <p:sldId id="1646" r:id="rId33"/>
    <p:sldId id="1649" r:id="rId34"/>
    <p:sldId id="1652" r:id="rId35"/>
    <p:sldId id="1655" r:id="rId36"/>
    <p:sldId id="1661" r:id="rId38"/>
    <p:sldId id="1664" r:id="rId39"/>
    <p:sldId id="1667" r:id="rId40"/>
    <p:sldId id="1670" r:id="rId41"/>
    <p:sldId id="1673" r:id="rId4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tableStyles" Target="tableStyles.xml"/><Relationship Id="rId44" Type="http://schemas.openxmlformats.org/officeDocument/2006/relationships/presProps" Target="presProps.xml"/><Relationship Id="rId45" Type="http://schemas.openxmlformats.org/officeDocument/2006/relationships/viewProps" Target="viewProps.xml"/><Relationship Id="rId4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578" r:id="rId1"/>
    <p:sldLayoutId id="2147486579" r:id="rId2"/>
    <p:sldLayoutId id="2147486580" r:id="rId3"/>
    <p:sldLayoutId id="2147486581" r:id="rId4"/>
    <p:sldLayoutId id="2147486582" r:id="rId5"/>
    <p:sldLayoutId id="2147486583" r:id="rId6"/>
    <p:sldLayoutId id="2147486584" r:id="rId7"/>
    <p:sldLayoutId id="2147486585" r:id="rId8"/>
    <p:sldLayoutId id="2147486586" r:id="rId9"/>
    <p:sldLayoutId id="2147486587" r:id="rId10"/>
    <p:sldLayoutId id="214748658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615" r:id="rId1"/>
    <p:sldLayoutId id="2147486616" r:id="rId2"/>
    <p:sldLayoutId id="2147486617" r:id="rId3"/>
    <p:sldLayoutId id="2147486618" r:id="rId4"/>
    <p:sldLayoutId id="2147486619" r:id="rId5"/>
    <p:sldLayoutId id="2147486620" r:id="rId6"/>
    <p:sldLayoutId id="2147486621" r:id="rId7"/>
    <p:sldLayoutId id="2147486622" r:id="rId8"/>
    <p:sldLayoutId id="2147486623" r:id="rId9"/>
    <p:sldLayoutId id="2147486624" r:id="rId10"/>
    <p:sldLayoutId id="214748662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tags" Target="../tags/tag178.xml"/><Relationship Id="rId14" Type="http://schemas.openxmlformats.org/officeDocument/2006/relationships/tags" Target="../tags/tag179.xml"/><Relationship Id="rId15" Type="http://schemas.openxmlformats.org/officeDocument/2006/relationships/tags" Target="../tags/tag180.xml"/><Relationship Id="rId16" Type="http://schemas.openxmlformats.org/officeDocument/2006/relationships/tags" Target="../tags/tag181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tags" Target="../tags/tag274.xml"/><Relationship Id="rId14" Type="http://schemas.openxmlformats.org/officeDocument/2006/relationships/tags" Target="../tags/tag275.xml"/><Relationship Id="rId15" Type="http://schemas.openxmlformats.org/officeDocument/2006/relationships/tags" Target="../tags/tag276.xml"/><Relationship Id="rId16" Type="http://schemas.openxmlformats.org/officeDocument/2006/relationships/tags" Target="../tags/tag277.xml"/><Relationship Id="rId17" Type="http://schemas.openxmlformats.org/officeDocument/2006/relationships/tags" Target="../tags/tag278.xml"/><Relationship Id="rId18" Type="http://schemas.openxmlformats.org/officeDocument/2006/relationships/tags" Target="../tags/tag279.xml"/><Relationship Id="rId19" Type="http://schemas.openxmlformats.org/officeDocument/2006/relationships/tags" Target="../tags/tag280.xml"/><Relationship Id="rId20" Type="http://schemas.openxmlformats.org/officeDocument/2006/relationships/tags" Target="../tags/tag281.xml"/><Relationship Id="rId21" Type="http://schemas.openxmlformats.org/officeDocument/2006/relationships/tags" Target="../tags/tag282.xml"/><Relationship Id="rId22" Type="http://schemas.openxmlformats.org/officeDocument/2006/relationships/tags" Target="../tags/tag283.xml"/><Relationship Id="rId23" Type="http://schemas.openxmlformats.org/officeDocument/2006/relationships/tags" Target="../tags/tag284.xml"/><Relationship Id="rId24" Type="http://schemas.openxmlformats.org/officeDocument/2006/relationships/tags" Target="../tags/tag285.xml"/><Relationship Id="rId25" Type="http://schemas.openxmlformats.org/officeDocument/2006/relationships/tags" Target="../tags/tag286.xml"/><Relationship Id="rId26" Type="http://schemas.openxmlformats.org/officeDocument/2006/relationships/tags" Target="../tags/tag287.xml"/><Relationship Id="rId27" Type="http://schemas.openxmlformats.org/officeDocument/2006/relationships/tags" Target="../tags/tag288.xml"/><Relationship Id="rId28" Type="http://schemas.openxmlformats.org/officeDocument/2006/relationships/tags" Target="../tags/tag289.xml"/><Relationship Id="rId29" Type="http://schemas.openxmlformats.org/officeDocument/2006/relationships/tags" Target="../tags/tag290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tags" Target="../tags/tag319.xml"/><Relationship Id="rId14" Type="http://schemas.openxmlformats.org/officeDocument/2006/relationships/tags" Target="../tags/tag320.xml"/><Relationship Id="rId15" Type="http://schemas.openxmlformats.org/officeDocument/2006/relationships/tags" Target="../tags/tag321.xml"/><Relationship Id="rId16" Type="http://schemas.openxmlformats.org/officeDocument/2006/relationships/tags" Target="../tags/tag322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tags" Target="../tags/tag335.xml"/><Relationship Id="rId14" Type="http://schemas.openxmlformats.org/officeDocument/2006/relationships/tags" Target="../tags/tag336.xml"/><Relationship Id="rId15" Type="http://schemas.openxmlformats.org/officeDocument/2006/relationships/tags" Target="../tags/tag337.xml"/><Relationship Id="rId16" Type="http://schemas.openxmlformats.org/officeDocument/2006/relationships/tags" Target="../tags/tag338.xml"/><Relationship Id="rId17" Type="http://schemas.openxmlformats.org/officeDocument/2006/relationships/tags" Target="../tags/tag339.xml"/><Relationship Id="rId18" Type="http://schemas.openxmlformats.org/officeDocument/2006/relationships/tags" Target="../tags/tag340.xml"/><Relationship Id="rId19" Type="http://schemas.openxmlformats.org/officeDocument/2006/relationships/tags" Target="../tags/tag341.xml"/><Relationship Id="rId20" Type="http://schemas.openxmlformats.org/officeDocument/2006/relationships/tags" Target="../tags/tag342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tags" Target="../tags/tag363.xml"/><Relationship Id="rId6" Type="http://schemas.openxmlformats.org/officeDocument/2006/relationships/tags" Target="../tags/tag364.xml"/><Relationship Id="rId7" Type="http://schemas.openxmlformats.org/officeDocument/2006/relationships/tags" Target="../tags/tag365.xml"/><Relationship Id="rId8" Type="http://schemas.openxmlformats.org/officeDocument/2006/relationships/tags" Target="../tags/tag366.xml"/><Relationship Id="rId9" Type="http://schemas.openxmlformats.org/officeDocument/2006/relationships/tags" Target="../tags/tag367.xml"/><Relationship Id="rId10" Type="http://schemas.openxmlformats.org/officeDocument/2006/relationships/tags" Target="../tags/tag368.xml"/><Relationship Id="rId11" Type="http://schemas.openxmlformats.org/officeDocument/2006/relationships/tags" Target="../tags/tag369.xml"/><Relationship Id="rId12" Type="http://schemas.openxmlformats.org/officeDocument/2006/relationships/tags" Target="../tags/tag370.xml"/><Relationship Id="rId13" Type="http://schemas.openxmlformats.org/officeDocument/2006/relationships/tags" Target="../tags/tag371.xml"/><Relationship Id="rId14" Type="http://schemas.openxmlformats.org/officeDocument/2006/relationships/tags" Target="../tags/tag372.xml"/><Relationship Id="rId15" Type="http://schemas.openxmlformats.org/officeDocument/2006/relationships/tags" Target="../tags/tag373.xml"/><Relationship Id="rId16" Type="http://schemas.openxmlformats.org/officeDocument/2006/relationships/tags" Target="../tags/tag374.xml"/><Relationship Id="rId17" Type="http://schemas.openxmlformats.org/officeDocument/2006/relationships/tags" Target="../tags/tag375.xml"/><Relationship Id="rId18" Type="http://schemas.openxmlformats.org/officeDocument/2006/relationships/tags" Target="../tags/tag376.xml"/><Relationship Id="rId19" Type="http://schemas.openxmlformats.org/officeDocument/2006/relationships/tags" Target="../tags/tag377.xml"/><Relationship Id="rId20" Type="http://schemas.openxmlformats.org/officeDocument/2006/relationships/tags" Target="../tags/tag378.xml"/><Relationship Id="rId21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tags" Target="../tags/tag382.xml"/><Relationship Id="rId5" Type="http://schemas.openxmlformats.org/officeDocument/2006/relationships/tags" Target="../tags/tag383.xml"/><Relationship Id="rId6" Type="http://schemas.openxmlformats.org/officeDocument/2006/relationships/tags" Target="../tags/tag384.xml"/><Relationship Id="rId7" Type="http://schemas.openxmlformats.org/officeDocument/2006/relationships/tags" Target="../tags/tag385.xml"/><Relationship Id="rId8" Type="http://schemas.openxmlformats.org/officeDocument/2006/relationships/tags" Target="../tags/tag386.xml"/><Relationship Id="rId9" Type="http://schemas.openxmlformats.org/officeDocument/2006/relationships/tags" Target="../tags/tag387.xml"/><Relationship Id="rId10" Type="http://schemas.openxmlformats.org/officeDocument/2006/relationships/tags" Target="../tags/tag388.xml"/><Relationship Id="rId11" Type="http://schemas.openxmlformats.org/officeDocument/2006/relationships/tags" Target="../tags/tag389.xml"/><Relationship Id="rId12" Type="http://schemas.openxmlformats.org/officeDocument/2006/relationships/tags" Target="../tags/tag390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tags" Target="../tags/tag396.xml"/><Relationship Id="rId7" Type="http://schemas.openxmlformats.org/officeDocument/2006/relationships/tags" Target="../tags/tag397.xml"/><Relationship Id="rId8" Type="http://schemas.openxmlformats.org/officeDocument/2006/relationships/tags" Target="../tags/tag398.xml"/><Relationship Id="rId9" Type="http://schemas.openxmlformats.org/officeDocument/2006/relationships/tags" Target="../tags/tag399.xml"/><Relationship Id="rId10" Type="http://schemas.openxmlformats.org/officeDocument/2006/relationships/tags" Target="../tags/tag400.xml"/><Relationship Id="rId11" Type="http://schemas.openxmlformats.org/officeDocument/2006/relationships/tags" Target="../tags/tag401.xml"/><Relationship Id="rId12" Type="http://schemas.openxmlformats.org/officeDocument/2006/relationships/tags" Target="../tags/tag402.xml"/><Relationship Id="rId13" Type="http://schemas.openxmlformats.org/officeDocument/2006/relationships/tags" Target="../tags/tag403.xml"/><Relationship Id="rId14" Type="http://schemas.openxmlformats.org/officeDocument/2006/relationships/tags" Target="../tags/tag404.xml"/><Relationship Id="rId15" Type="http://schemas.openxmlformats.org/officeDocument/2006/relationships/tags" Target="../tags/tag405.xml"/><Relationship Id="rId16" Type="http://schemas.openxmlformats.org/officeDocument/2006/relationships/tags" Target="../tags/tag406.xml"/><Relationship Id="rId17" Type="http://schemas.openxmlformats.org/officeDocument/2006/relationships/tags" Target="../tags/tag407.xml"/><Relationship Id="rId18" Type="http://schemas.openxmlformats.org/officeDocument/2006/relationships/tags" Target="../tags/tag408.xml"/><Relationship Id="rId19" Type="http://schemas.openxmlformats.org/officeDocument/2006/relationships/tags" Target="../tags/tag409.xml"/><Relationship Id="rId20" Type="http://schemas.openxmlformats.org/officeDocument/2006/relationships/tags" Target="../tags/tag410.xml"/><Relationship Id="rId21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11.xml"/><Relationship Id="rId2" Type="http://schemas.openxmlformats.org/officeDocument/2006/relationships/tags" Target="../tags/tag412.xml"/><Relationship Id="rId3" Type="http://schemas.openxmlformats.org/officeDocument/2006/relationships/tags" Target="../tags/tag413.xml"/><Relationship Id="rId4" Type="http://schemas.openxmlformats.org/officeDocument/2006/relationships/tags" Target="../tags/tag414.xml"/><Relationship Id="rId5" Type="http://schemas.openxmlformats.org/officeDocument/2006/relationships/tags" Target="../tags/tag415.xml"/><Relationship Id="rId6" Type="http://schemas.openxmlformats.org/officeDocument/2006/relationships/tags" Target="../tags/tag416.xml"/><Relationship Id="rId7" Type="http://schemas.openxmlformats.org/officeDocument/2006/relationships/tags" Target="../tags/tag417.xml"/><Relationship Id="rId8" Type="http://schemas.openxmlformats.org/officeDocument/2006/relationships/tags" Target="../tags/tag418.xml"/><Relationship Id="rId9" Type="http://schemas.openxmlformats.org/officeDocument/2006/relationships/tags" Target="../tags/tag419.xml"/><Relationship Id="rId10" Type="http://schemas.openxmlformats.org/officeDocument/2006/relationships/tags" Target="../tags/tag420.xml"/><Relationship Id="rId11" Type="http://schemas.openxmlformats.org/officeDocument/2006/relationships/tags" Target="../tags/tag421.xml"/><Relationship Id="rId12" Type="http://schemas.openxmlformats.org/officeDocument/2006/relationships/tags" Target="../tags/tag422.xml"/><Relationship Id="rId13" Type="http://schemas.openxmlformats.org/officeDocument/2006/relationships/tags" Target="../tags/tag423.xml"/><Relationship Id="rId14" Type="http://schemas.openxmlformats.org/officeDocument/2006/relationships/tags" Target="../tags/tag424.xml"/><Relationship Id="rId15" Type="http://schemas.openxmlformats.org/officeDocument/2006/relationships/tags" Target="../tags/tag425.xml"/><Relationship Id="rId16" Type="http://schemas.openxmlformats.org/officeDocument/2006/relationships/tags" Target="../tags/tag426.xml"/><Relationship Id="rId17" Type="http://schemas.openxmlformats.org/officeDocument/2006/relationships/tags" Target="../tags/tag427.xml"/><Relationship Id="rId18" Type="http://schemas.openxmlformats.org/officeDocument/2006/relationships/tags" Target="../tags/tag428.xml"/><Relationship Id="rId19" Type="http://schemas.openxmlformats.org/officeDocument/2006/relationships/tags" Target="../tags/tag429.xml"/><Relationship Id="rId20" Type="http://schemas.openxmlformats.org/officeDocument/2006/relationships/tags" Target="../tags/tag430.xml"/><Relationship Id="rId21" Type="http://schemas.openxmlformats.org/officeDocument/2006/relationships/tags" Target="../tags/tag431.xml"/><Relationship Id="rId22" Type="http://schemas.openxmlformats.org/officeDocument/2006/relationships/tags" Target="../tags/tag432.xml"/><Relationship Id="rId23" Type="http://schemas.openxmlformats.org/officeDocument/2006/relationships/tags" Target="../tags/tag433.xml"/><Relationship Id="rId24" Type="http://schemas.openxmlformats.org/officeDocument/2006/relationships/tags" Target="../tags/tag434.xml"/><Relationship Id="rId25" Type="http://schemas.openxmlformats.org/officeDocument/2006/relationships/tags" Target="../tags/tag435.xml"/><Relationship Id="rId26" Type="http://schemas.openxmlformats.org/officeDocument/2006/relationships/tags" Target="../tags/tag436.xml"/><Relationship Id="rId27" Type="http://schemas.openxmlformats.org/officeDocument/2006/relationships/tags" Target="../tags/tag437.xml"/><Relationship Id="rId28" Type="http://schemas.openxmlformats.org/officeDocument/2006/relationships/tags" Target="../tags/tag438.xml"/><Relationship Id="rId29" Type="http://schemas.openxmlformats.org/officeDocument/2006/relationships/tags" Target="../tags/tag439.xml"/><Relationship Id="rId30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40.xml"/><Relationship Id="rId2" Type="http://schemas.openxmlformats.org/officeDocument/2006/relationships/tags" Target="../tags/tag441.xml"/><Relationship Id="rId3" Type="http://schemas.openxmlformats.org/officeDocument/2006/relationships/tags" Target="../tags/tag442.xml"/><Relationship Id="rId4" Type="http://schemas.openxmlformats.org/officeDocument/2006/relationships/tags" Target="../tags/tag443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稻壳学院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五个将在2024年主导全球高端时尚品牌市场的品牌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高端时尚品牌市场概述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品牌一：LV（路易·威登）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品牌二：Chanel（香奈儿）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品牌三：Gucci（古驰）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品牌四：Hermès（爱马仕）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单击此处添加章节标题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89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高端时尚品牌市场概述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高端时尚品牌定义</a:t>
            </a:r>
            <a:endParaRPr altLang="en-US" lang="zh-CN"/>
          </a:p>
        </p:txBody>
      </p:sp>
      <p:sp>
        <p:nvSpPr>
          <p:cNvPr id="104908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高端时尚品牌是指那些在服装、鞋履、配饰等领域具有高品质、高设计水平、高附加值，并且能够引领时尚潮流的品牌。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这些品牌通常具有较高的知名度和美誉度，并且在消费者心中具有较高的地位。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高端时尚品牌的产品通常采用高品质的材料和精湛的工艺制作而成，因此价格也相对较高。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高端时尚品牌的市场需求主要来自于追求品质和时尚的消费者，这些消费者通常具有一定的购买力和品味。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市场规模及增长趋势</a:t>
            </a:r>
            <a:endParaRPr altLang="en-US" lang="zh-CN"/>
          </a:p>
        </p:txBody>
      </p:sp>
      <p:sp>
        <p:nvSpPr>
          <p:cNvPr id="104915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高端时尚市场规模：全球高端时尚市场不断扩大，预计未来几年将持续增长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增长趋势：随着消费者对品质和个性化的追求，高端时尚市场将持续增长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消费者群体：高端时尚消费者以年轻人为主，他们对时尚和品质有更高的要求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市场竞争：高端时尚市场竞争激烈，各大品牌都在努力提升品牌形象和产品品质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消费者需求特点</a:t>
            </a:r>
            <a:endParaRPr altLang="en-US" lang="zh-CN"/>
          </a:p>
        </p:txBody>
      </p:sp>
      <p:sp>
        <p:nvSpPr>
          <p:cNvPr id="104920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追求个性化：消费者对高端时尚品牌的需求越来越个性化，注重品牌的设计和风格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0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品质至上：消费者对高端时尚品牌的品质要求非常高，注重产品的细节和做工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1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多元化选择：消费者对高端时尚品牌的选择越来越多元化，不再局限于传统的奢侈品牌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1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社交属性：高端时尚品牌在消费者心中具有很高的社交属性，成为身份和地位的象征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2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26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9259"/>
          </a:bodyPr>
          <a:p>
            <a:r>
              <a:rPr altLang="en-US" lang="zh-CN"/>
              <a:t>品牌一：LV（路易·威登）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品牌历史与文化</a:t>
            </a:r>
            <a:endParaRPr altLang="en-US" lang="zh-CN"/>
          </a:p>
        </p:txBody>
      </p:sp>
      <p:sp>
        <p:nvSpPr>
          <p:cNvPr id="1049358" name="矩形 3"/>
          <p:cNvSpPr/>
          <p:nvPr>
            <p:custDataLst>
              <p:tags r:id="rId1"/>
            </p:custDataLst>
          </p:nvPr>
        </p:nvSpPr>
        <p:spPr>
          <a:xfrm>
            <a:off x="2607862" y="5099969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0" name="任意多边形 5"/>
          <p:cNvSpPr/>
          <p:nvPr>
            <p:custDataLst>
              <p:tags r:id="rId2"/>
            </p:custDataLst>
          </p:nvPr>
        </p:nvSpPr>
        <p:spPr>
          <a:xfrm>
            <a:off x="2668418" y="5103876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362" name="正文"/>
          <p:cNvSpPr txBox="1"/>
          <p:nvPr>
            <p:custDataLst>
              <p:tags r:id="rId3"/>
            </p:custDataLst>
          </p:nvPr>
        </p:nvSpPr>
        <p:spPr>
          <a:xfrm>
            <a:off x="3117051" y="5549905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品牌历史：从1854年至今，LV已经走过了170年的历程，期间经历了多次战争和政治变革，但始终保持着其独特的品牌风格和设计理念。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64" name="标题"/>
          <p:cNvSpPr txBox="1"/>
          <p:nvPr>
            <p:custDataLst>
              <p:tags r:id="rId4"/>
            </p:custDataLst>
          </p:nvPr>
        </p:nvSpPr>
        <p:spPr>
          <a:xfrm>
            <a:off x="3074727" y="5099318"/>
            <a:ext cx="2260093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9366" name="矩形 8"/>
          <p:cNvSpPr/>
          <p:nvPr>
            <p:custDataLst>
              <p:tags r:id="rId5"/>
            </p:custDataLst>
          </p:nvPr>
        </p:nvSpPr>
        <p:spPr>
          <a:xfrm>
            <a:off x="2607862" y="3854997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8" name="任意多边形 5"/>
          <p:cNvSpPr/>
          <p:nvPr>
            <p:custDataLst>
              <p:tags r:id="rId6"/>
            </p:custDataLst>
          </p:nvPr>
        </p:nvSpPr>
        <p:spPr>
          <a:xfrm>
            <a:off x="2668418" y="3858903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370" name="正文"/>
          <p:cNvSpPr txBox="1"/>
          <p:nvPr>
            <p:custDataLst>
              <p:tags r:id="rId7"/>
            </p:custDataLst>
          </p:nvPr>
        </p:nvSpPr>
        <p:spPr>
          <a:xfrm>
            <a:off x="3117051" y="4304932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品牌文化：LV的品牌文化主要体现在其独特的设计和精湛的工艺上，每一款LV的产品都是手工打造的艺术品。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72" name="标题"/>
          <p:cNvSpPr txBox="1"/>
          <p:nvPr>
            <p:custDataLst>
              <p:tags r:id="rId8"/>
            </p:custDataLst>
          </p:nvPr>
        </p:nvSpPr>
        <p:spPr>
          <a:xfrm>
            <a:off x="3074727" y="3854345"/>
            <a:ext cx="2260093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9374" name="矩形 23"/>
          <p:cNvSpPr/>
          <p:nvPr>
            <p:custDataLst>
              <p:tags r:id="rId9"/>
            </p:custDataLst>
          </p:nvPr>
        </p:nvSpPr>
        <p:spPr>
          <a:xfrm>
            <a:off x="2607862" y="1365051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6" name="任意多边形 5"/>
          <p:cNvSpPr/>
          <p:nvPr>
            <p:custDataLst>
              <p:tags r:id="rId10"/>
            </p:custDataLst>
          </p:nvPr>
        </p:nvSpPr>
        <p:spPr>
          <a:xfrm>
            <a:off x="2668418" y="1368958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378" name="正文"/>
          <p:cNvSpPr txBox="1"/>
          <p:nvPr>
            <p:custDataLst>
              <p:tags r:id="rId11"/>
            </p:custDataLst>
          </p:nvPr>
        </p:nvSpPr>
        <p:spPr>
          <a:xfrm>
            <a:off x="3117051" y="1814986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路易·威登的创始人：路易·威登，出生于1821年，是法国的一位商业奇才。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80" name="标题"/>
          <p:cNvSpPr txBox="1"/>
          <p:nvPr>
            <p:custDataLst>
              <p:tags r:id="rId12"/>
            </p:custDataLst>
          </p:nvPr>
        </p:nvSpPr>
        <p:spPr>
          <a:xfrm>
            <a:off x="3117051" y="1364400"/>
            <a:ext cx="2217770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9382" name="矩形 27"/>
          <p:cNvSpPr/>
          <p:nvPr>
            <p:custDataLst>
              <p:tags r:id="rId13"/>
            </p:custDataLst>
          </p:nvPr>
        </p:nvSpPr>
        <p:spPr>
          <a:xfrm>
            <a:off x="2607862" y="2610024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4" name="任意多边形 5"/>
          <p:cNvSpPr/>
          <p:nvPr>
            <p:custDataLst>
              <p:tags r:id="rId14"/>
            </p:custDataLst>
          </p:nvPr>
        </p:nvSpPr>
        <p:spPr>
          <a:xfrm>
            <a:off x="2668418" y="2613931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386" name="正文"/>
          <p:cNvSpPr txBox="1"/>
          <p:nvPr>
            <p:custDataLst>
              <p:tags r:id="rId15"/>
            </p:custDataLst>
          </p:nvPr>
        </p:nvSpPr>
        <p:spPr>
          <a:xfrm>
            <a:off x="3117051" y="3059959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品牌创立时间：1854年，路易·威登在巴黎开设了第一家店铺，专门售卖平价行李箱。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88" name="标题"/>
          <p:cNvSpPr txBox="1"/>
          <p:nvPr>
            <p:custDataLst>
              <p:tags r:id="rId16"/>
            </p:custDataLst>
          </p:nvPr>
        </p:nvSpPr>
        <p:spPr>
          <a:xfrm>
            <a:off x="3074727" y="2609373"/>
            <a:ext cx="2260093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产品线与设计风格</a:t>
            </a:r>
            <a:endParaRPr altLang="en-US" lang="zh-CN"/>
          </a:p>
        </p:txBody>
      </p:sp>
      <p:sp>
        <p:nvSpPr>
          <p:cNvPr id="1049430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altLang="en-US" lang="zh-CN"/>
              <a:t>产品线：LV的产品线非常广泛，包括手袋、箱包、皮具、鞋履、服装、配饰等。其中，手袋是LV的标志性产品之一，以其独特的设计和精湛的工艺而备受追捧。 </a:t>
            </a:r>
            <a:endParaRPr altLang="en-US" lang="zh-CN"/>
          </a:p>
          <a:p>
            <a:r>
              <a:rPr altLang="en-US" lang="zh-CN"/>
              <a:t>设计风格：LV的设计风格以奢华、典雅、时尚为主，同时融合了不同的艺术元素和创意。其设计团队不断推陈出新，将传统工艺与现代科技相结合，打造出独具特色的产品。此外，LV还善于运用色彩和图案，使产品更具视觉冲击力和吸引力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营销策略与市场推广</a:t>
            </a:r>
            <a:endParaRPr altLang="en-US" lang="zh-CN"/>
          </a:p>
        </p:txBody>
      </p:sp>
      <p:sp>
        <p:nvSpPr>
          <p:cNvPr id="104947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营销策略：通过与明星合作、举办时装秀、推出限量版产品等方式提升品牌知名度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品牌定位：高端奢侈品牌，以精湛的工艺和独特的设计著称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市场推广：在社交媒体上积极宣传，与时尚博主合作，举办线上活动吸引年轻消费者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品牌形象：以LV字母和棕色老花图案为标志，代表品牌的高贵与奢华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未来发展计划</a:t>
            </a:r>
            <a:endParaRPr altLang="en-US" lang="zh-CN"/>
          </a:p>
        </p:txBody>
      </p:sp>
      <p:sp>
        <p:nvSpPr>
          <p:cNvPr id="104952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拓展产品线：扩大高端时尚产品线，包括更多品类和款式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数字化转型：加强线上销售渠道，提升品牌数字化形象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可持续发展：关注环保和社会责任，推动可持续发展战略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全球扩张：拓展国际市场，提升品牌全球影响力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5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57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3704"/>
          </a:bodyPr>
          <a:p>
            <a:r>
              <a:rPr altLang="en-US" lang="zh-CN"/>
              <a:t>品牌二：Chanel（香奈儿）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品牌故事与传承</a:t>
            </a:r>
            <a:endParaRPr altLang="en-US" lang="zh-CN"/>
          </a:p>
        </p:txBody>
      </p:sp>
      <p:sp>
        <p:nvSpPr>
          <p:cNvPr id="104967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Chanel的创始人：Gabrielle Chanel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品牌创立时间：1920年代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品牌特色：简约、优雅、时尚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品牌传承：历经多次变革与创新，始终保持品牌核心价值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经典设计与创新</a:t>
            </a:r>
            <a:endParaRPr altLang="en-US" lang="zh-CN"/>
          </a:p>
        </p:txBody>
      </p:sp>
      <p:sp>
        <p:nvSpPr>
          <p:cNvPr id="104971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经典设计：Chanel的经典设计如2.55手袋、Le Boy手袋等，已经成为时尚界的常青之物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创新元素：Chanel不断推出新的设计元素，如珍珠、金属链条等，为经典设计注入新的生命力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创新理念：Chanel的设计理念是“优雅、简约、实用”，这种理念在不断创新中得以传承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创新市场策略：Chanel通过限量生产、定制服务等方式，保持品牌的高端形象和市场竞争力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品牌形象与代言人</a:t>
            </a:r>
            <a:endParaRPr altLang="en-US" lang="zh-CN"/>
          </a:p>
        </p:txBody>
      </p:sp>
      <p:sp>
        <p:nvSpPr>
          <p:cNvPr id="104976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代言人：周迅、刘雯、陈坤等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品牌形象：高贵、优雅、经典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品牌广告语：“时尚易逝，风格永存”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品牌理念：追求自由、优雅、舒适的生活方式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未来市场策略</a:t>
            </a:r>
            <a:endParaRPr altLang="en-US" lang="zh-CN"/>
          </a:p>
        </p:txBody>
      </p:sp>
      <p:sp>
        <p:nvSpPr>
          <p:cNvPr id="104982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数字化转型：加强线上渠道建设，提升品牌影响力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持续创新：不断推出新品，满足消费者多样化需求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多元化发展：拓展产品线，覆盖更多消费群体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国际化战略：拓展海外市场，提升品牌全球竞争力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6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4988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品牌三：Gucci（古驰）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品牌背景与定位</a:t>
            </a:r>
            <a:endParaRPr altLang="en-US" lang="zh-CN"/>
          </a:p>
        </p:txBody>
      </p:sp>
      <p:sp>
        <p:nvSpPr>
          <p:cNvPr id="104997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7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8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400" lang="zh-CN">
                <a:latin typeface="+mn-ea"/>
                <a:ea typeface="+mn-ea"/>
              </a:rPr>
              <a:t>品牌发展：Gucci（古驰）在全球范围内拥有广泛的销售网络和品牌影响力，是全球高端时尚品牌市场的重要参与者之一。</a:t>
            </a:r>
            <a:endParaRPr altLang="en-US" dirty="0" sz="1400" lang="zh-CN">
              <a:latin typeface="+mn-ea"/>
              <a:ea typeface="+mn-ea"/>
            </a:endParaRPr>
          </a:p>
        </p:txBody>
      </p:sp>
      <p:sp>
        <p:nvSpPr>
          <p:cNvPr id="104999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400" lang="zh-CN">
                <a:latin typeface="+mn-ea"/>
                <a:ea typeface="+mn-ea"/>
              </a:rPr>
              <a:t>品牌优势：Gucci（古驰）以其卓越的设计、精湛的工艺、高品质的产品和优质的服务而著称，是高端时尚品牌的代表之一。</a:t>
            </a:r>
            <a:endParaRPr altLang="en-US" dirty="0" sz="1400" lang="zh-CN">
              <a:latin typeface="+mn-ea"/>
              <a:ea typeface="+mn-ea"/>
            </a:endParaRPr>
          </a:p>
        </p:txBody>
      </p:sp>
      <p:sp>
        <p:nvSpPr>
          <p:cNvPr id="104999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400" lang="zh-CN">
                <a:latin typeface="+mn-ea"/>
                <a:ea typeface="+mn-ea"/>
              </a:rPr>
              <a:t>品牌背景：Gucci（古驰）是一家源于意大利的高端时尚品牌，创立于1921年，以其卓越的设计和精湛的工艺而闻名于世。</a:t>
            </a:r>
            <a:endParaRPr altLang="en-US" dirty="0" sz="1400" lang="zh-CN">
              <a:latin typeface="+mn-ea"/>
              <a:ea typeface="+mn-ea"/>
            </a:endParaRPr>
          </a:p>
        </p:txBody>
      </p:sp>
      <p:sp>
        <p:nvSpPr>
          <p:cNvPr id="104999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68333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品牌定位：Gucci（古驰）以高端、豪华、奢侈为主要定位，致力于为消费者提供高品质的时尚产品和服务。其设计风格独特，融合了意大利传统和现代时尚元素，深受全球消费者的喜爱。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创意总监与设计风格</a:t>
            </a:r>
            <a:endParaRPr altLang="en-US" lang="zh-CN"/>
          </a:p>
        </p:txBody>
      </p:sp>
      <p:sp>
        <p:nvSpPr>
          <p:cNvPr id="105003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创意总监：Alessandro Michele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设计风格：复古、浪漫、大胆、创新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产品类型：包、鞋、衣服、配饰等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品牌理念：追求卓越品质与独特设计风格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市场营销策略及效果</a:t>
            </a:r>
            <a:endParaRPr altLang="en-US" lang="zh-CN"/>
          </a:p>
        </p:txBody>
      </p:sp>
      <p:sp>
        <p:nvSpPr>
          <p:cNvPr id="105010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0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0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市场营销策略：通过广告、公关活动、社交媒体等渠道推广Gucci品牌，吸引目标客户群体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0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1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营销效果：通过有效的市场营销策略，Gucci品牌在全球范围内获得了广泛的知名度和美誉度，成为高端时尚品牌的代表之一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1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1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品牌形象：Gucci品牌以时尚、奢华、高端的形象著称，通过市场营销策略的推广，进一步巩固了品牌形象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2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2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市场份额：通过有效的市场营销策略，Gucci品牌在全球高端时尚品牌市场中占据了重要地位，成为行业的领导者之一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未来市场布局</a:t>
            </a:r>
            <a:endParaRPr altLang="en-US" lang="zh-CN"/>
          </a:p>
        </p:txBody>
      </p:sp>
      <p:sp>
        <p:nvSpPr>
          <p:cNvPr id="105016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6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6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7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7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7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7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7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8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8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8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8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8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8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9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9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9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9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9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0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品牌定位：高端奢侈品牌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品牌合作：与不同领域的顶级品牌合作，推出联名产品或限量版系列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未来扩张计划：拓展亚洲市场，加强线上销售渠道建设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目标市场：全球范围内的高端消费者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6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2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25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品牌四：Hermès（爱马仕）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品牌起源与传承</a:t>
            </a:r>
            <a:endParaRPr altLang="en-US" lang="zh-CN"/>
          </a:p>
        </p:txBody>
      </p:sp>
      <p:sp>
        <p:nvSpPr>
          <p:cNvPr id="105034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4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34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品牌起源：Hermès起源于19世纪，由Thierry Hermès创立，最初以制造高级马具起家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5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5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品牌传承：Hermès一直秉承传统工艺和高质量的制作标准，逐渐发展成为全球高端时尚品牌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5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5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品牌特色：Hermès以精湛的工艺、创新的设计和优质的材料著称，其产品类型丰富，包括皮具、服装、香水、珠宝等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6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6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品牌影响力：Hermès在全球范围内享有很高的声誉和影响力，被认为是高端时尚的代表之一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产品线与特色设计</a:t>
            </a:r>
            <a:endParaRPr altLang="en-US" lang="zh-CN"/>
          </a:p>
        </p:txBody>
      </p:sp>
      <p:sp>
        <p:nvSpPr>
          <p:cNvPr id="105040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手工制作：Hermès的产品都是手工制作的，注重细节和品质，这也是其品牌的重要特点之一。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产品线：Hermès的产品线非常丰富，包括皮具、服装、香水、珠宝等多个领域，每个领域都有独特的设计和品质。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特色设计：Hermès的特色设计主要体现在其独特的马术文化上，将马术元素融入到产品设计中，形成了独特的风格和品牌形象。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限量发售：Hermès的产品很多都是限量发售的，这也增加了其产品的稀有性和收藏价值。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品牌形象与文化价值</a:t>
            </a:r>
            <a:endParaRPr altLang="en-US" lang="zh-CN"/>
          </a:p>
        </p:txBody>
      </p:sp>
      <p:sp>
        <p:nvSpPr>
          <p:cNvPr id="1050478" name="Freeform 27"/>
          <p:cNvSpPr/>
          <p:nvPr>
            <p:custDataLst>
              <p:tags r:id="rId1"/>
            </p:custDataLst>
          </p:nvPr>
        </p:nvSpPr>
        <p:spPr bwMode="auto">
          <a:xfrm>
            <a:off x="838200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50480" name="矩形: 圆角 32"/>
          <p:cNvSpPr/>
          <p:nvPr>
            <p:custDataLst>
              <p:tags r:id="rId2"/>
            </p:custDataLst>
          </p:nvPr>
        </p:nvSpPr>
        <p:spPr>
          <a:xfrm flipH="1">
            <a:off x="962839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82" name="任意多边形: 形状 33"/>
          <p:cNvSpPr/>
          <p:nvPr>
            <p:custDataLst>
              <p:tags r:id="rId3"/>
            </p:custDataLst>
          </p:nvPr>
        </p:nvSpPr>
        <p:spPr bwMode="auto">
          <a:xfrm>
            <a:off x="838200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50484" name="正文"/>
          <p:cNvSpPr txBox="1"/>
          <p:nvPr>
            <p:custDataLst>
              <p:tags r:id="rId4"/>
            </p:custDataLst>
          </p:nvPr>
        </p:nvSpPr>
        <p:spPr>
          <a:xfrm>
            <a:off x="1092440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品牌形象：爱马仕以精湛的手工艺和卓越的设计风格著称，其品牌形象代表着高贵、优雅和奢华。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486" name="标题"/>
          <p:cNvSpPr txBox="1"/>
          <p:nvPr>
            <p:custDataLst>
              <p:tags r:id="rId5"/>
            </p:custDataLst>
          </p:nvPr>
        </p:nvSpPr>
        <p:spPr>
          <a:xfrm>
            <a:off x="905170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488" name="Freeform 27"/>
          <p:cNvSpPr/>
          <p:nvPr>
            <p:custDataLst>
              <p:tags r:id="rId6"/>
            </p:custDataLst>
          </p:nvPr>
        </p:nvSpPr>
        <p:spPr bwMode="auto">
          <a:xfrm>
            <a:off x="3585228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50490" name="矩形: 圆角 38"/>
          <p:cNvSpPr/>
          <p:nvPr>
            <p:custDataLst>
              <p:tags r:id="rId7"/>
            </p:custDataLst>
          </p:nvPr>
        </p:nvSpPr>
        <p:spPr>
          <a:xfrm flipH="1">
            <a:off x="3709868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92" name="任意多边形: 形状 39"/>
          <p:cNvSpPr/>
          <p:nvPr>
            <p:custDataLst>
              <p:tags r:id="rId8"/>
            </p:custDataLst>
          </p:nvPr>
        </p:nvSpPr>
        <p:spPr bwMode="auto">
          <a:xfrm>
            <a:off x="3585228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50494" name="正文"/>
          <p:cNvSpPr txBox="1"/>
          <p:nvPr>
            <p:custDataLst>
              <p:tags r:id="rId9"/>
            </p:custDataLst>
          </p:nvPr>
        </p:nvSpPr>
        <p:spPr>
          <a:xfrm>
            <a:off x="3839468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文化价值：爱马仕的产品不仅是一种时尚，更是一种文化。其品牌文化源于法国传统的马术文化，同时融合了东方文化的精髓，形成了独特的爱马仕风格。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496" name="标题"/>
          <p:cNvSpPr txBox="1"/>
          <p:nvPr>
            <p:custDataLst>
              <p:tags r:id="rId10"/>
            </p:custDataLst>
          </p:nvPr>
        </p:nvSpPr>
        <p:spPr>
          <a:xfrm>
            <a:off x="3652199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498" name="Freeform 27"/>
          <p:cNvSpPr/>
          <p:nvPr>
            <p:custDataLst>
              <p:tags r:id="rId11"/>
            </p:custDataLst>
          </p:nvPr>
        </p:nvSpPr>
        <p:spPr bwMode="auto">
          <a:xfrm>
            <a:off x="6332257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50500" name="矩形: 圆角 68"/>
          <p:cNvSpPr/>
          <p:nvPr>
            <p:custDataLst>
              <p:tags r:id="rId12"/>
            </p:custDataLst>
          </p:nvPr>
        </p:nvSpPr>
        <p:spPr>
          <a:xfrm flipH="1">
            <a:off x="6456896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02" name="任意多边形: 形状 69"/>
          <p:cNvSpPr/>
          <p:nvPr>
            <p:custDataLst>
              <p:tags r:id="rId13"/>
            </p:custDataLst>
          </p:nvPr>
        </p:nvSpPr>
        <p:spPr bwMode="auto">
          <a:xfrm>
            <a:off x="6332257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50504" name="正文"/>
          <p:cNvSpPr txBox="1"/>
          <p:nvPr>
            <p:custDataLst>
              <p:tags r:id="rId14"/>
            </p:custDataLst>
          </p:nvPr>
        </p:nvSpPr>
        <p:spPr>
          <a:xfrm>
            <a:off x="6586496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品牌理念：爱马仕一直秉持着“追求卓越品质，传承法国文化”的品牌理念，不断推陈出新，为消费者带来高品质的时尚体验。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06" name="标题"/>
          <p:cNvSpPr txBox="1"/>
          <p:nvPr>
            <p:custDataLst>
              <p:tags r:id="rId15"/>
            </p:custDataLst>
          </p:nvPr>
        </p:nvSpPr>
        <p:spPr>
          <a:xfrm>
            <a:off x="6399227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508" name="Freeform 27"/>
          <p:cNvSpPr/>
          <p:nvPr>
            <p:custDataLst>
              <p:tags r:id="rId16"/>
            </p:custDataLst>
          </p:nvPr>
        </p:nvSpPr>
        <p:spPr bwMode="auto">
          <a:xfrm>
            <a:off x="9079285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50510" name="矩形: 圆角 74"/>
          <p:cNvSpPr/>
          <p:nvPr>
            <p:custDataLst>
              <p:tags r:id="rId17"/>
            </p:custDataLst>
          </p:nvPr>
        </p:nvSpPr>
        <p:spPr>
          <a:xfrm flipH="1">
            <a:off x="9204545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12" name="任意多边形: 形状 75"/>
          <p:cNvSpPr/>
          <p:nvPr>
            <p:custDataLst>
              <p:tags r:id="rId18"/>
            </p:custDataLst>
          </p:nvPr>
        </p:nvSpPr>
        <p:spPr bwMode="auto">
          <a:xfrm>
            <a:off x="9079285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50514" name="正文"/>
          <p:cNvSpPr txBox="1"/>
          <p:nvPr>
            <p:custDataLst>
              <p:tags r:id="rId19"/>
            </p:custDataLst>
          </p:nvPr>
        </p:nvSpPr>
        <p:spPr>
          <a:xfrm>
            <a:off x="9333525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社会责任：爱马仕积极履行社会责任，关注环保、公益事业，通过各种方式回馈社会，赢得了广泛的赞誉。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16" name="标题"/>
          <p:cNvSpPr txBox="1"/>
          <p:nvPr>
            <p:custDataLst>
              <p:tags r:id="rId20"/>
            </p:custDataLst>
          </p:nvPr>
        </p:nvSpPr>
        <p:spPr>
          <a:xfrm>
            <a:off x="9146876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未来市场策略及预期</a:t>
            </a:r>
            <a:endParaRPr altLang="en-US" lang="zh-CN"/>
          </a:p>
        </p:txBody>
      </p:sp>
      <p:sp>
        <p:nvSpPr>
          <p:cNvPr id="105055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6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品牌定位：高端奢侈品市场，强调品质与独特性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目标市场：全球范围内，以富裕阶层为主要目标客户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营销策略：通过限量生产、优质服务、品牌故事等方式提升品牌价值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8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预期市场表现：在2024年继续保持领先地位，拓展更多高端市场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6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07</a:t>
            </a:r>
            <a:endParaRPr altLang="zh-CN" lang="en-US"/>
          </a:p>
        </p:txBody>
      </p:sp>
      <p:sp>
        <p:nvSpPr>
          <p:cNvPr id="105062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9259"/>
          </a:bodyPr>
          <a:p>
            <a:r>
              <a:rPr altLang="en-US" lang="zh-CN"/>
              <a:t>品牌五：Rolex（劳力士）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品牌故事与定位</a:t>
            </a:r>
            <a:endParaRPr altLang="en-US" lang="zh-CN"/>
          </a:p>
        </p:txBody>
      </p:sp>
      <p:sp>
        <p:nvSpPr>
          <p:cNvPr id="10507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2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2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2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3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Rolex品牌故事：由德国商人Hans Wilsdorf于1905年创立，以制造高质量的腕表而闻名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产品特点：Rolex腕表多采用贵金属材料，如黄金、白金等，并配备精密的机械机芯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4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4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4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5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品牌形象：代表着尊贵、奢华和卓越，是全球众多成功人士的首选品牌之一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品牌定位：高端奢侈品牌，以精湛的工艺、卓越的品质和独特的设计著称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产品特点与技术创新</a:t>
            </a:r>
            <a:endParaRPr altLang="en-US" lang="zh-CN"/>
          </a:p>
        </p:txBody>
      </p:sp>
      <p:sp>
        <p:nvSpPr>
          <p:cNvPr id="105079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9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0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产品特点：劳力士手表以精湛的工艺、卓越的品质和独特的设计著称，具有高度的可靠性和耐用性。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0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0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0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技术创新：劳力士在制表技术方面不断创新，采用最新的材料和技术，提高手表的精度和稳定性。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0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1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1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独特设计：劳力士手表的设计风格独特，既保留了传统元素，又不断推陈出新，满足不同消费者的需求。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1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1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1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卓越品质：劳力士手表的品质卓越，经过严格的质量控制和测试，确保每一块手表都符合最高的标准。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市场营销策略及效果</a:t>
            </a:r>
            <a:endParaRPr altLang="en-US" lang="zh-CN"/>
          </a:p>
        </p:txBody>
      </p:sp>
      <p:sp>
        <p:nvSpPr>
          <p:cNvPr id="1050860" name="矩形: 圆角 1"/>
          <p:cNvSpPr/>
          <p:nvPr>
            <p:custDataLst>
              <p:tags r:id="rId1"/>
            </p:custDataLst>
          </p:nvPr>
        </p:nvSpPr>
        <p:spPr>
          <a:xfrm>
            <a:off x="838200" y="1571631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862" name="Freeform 7"/>
          <p:cNvSpPr/>
          <p:nvPr>
            <p:custDataLst>
              <p:tags r:id="rId2"/>
            </p:custDataLst>
          </p:nvPr>
        </p:nvSpPr>
        <p:spPr bwMode="auto">
          <a:xfrm flipV="1">
            <a:off x="958055" y="1704262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864" name="标题"/>
          <p:cNvSpPr txBox="1"/>
          <p:nvPr>
            <p:custDataLst>
              <p:tags r:id="rId3"/>
            </p:custDataLst>
          </p:nvPr>
        </p:nvSpPr>
        <p:spPr>
          <a:xfrm>
            <a:off x="958055" y="1664108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866" name="正文"/>
          <p:cNvSpPr txBox="1"/>
          <p:nvPr>
            <p:custDataLst>
              <p:tags r:id="rId4"/>
            </p:custDataLst>
          </p:nvPr>
        </p:nvSpPr>
        <p:spPr>
          <a:xfrm>
            <a:off x="2334866" y="1572848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精准定位：劳力士以高端、奢侈、精准为品牌核心，针对高净值人群进行市场定位，确保品牌在消费者心中形成独特认知。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0868" name="矩形: 圆角 19"/>
          <p:cNvSpPr/>
          <p:nvPr>
            <p:custDataLst>
              <p:tags r:id="rId5"/>
            </p:custDataLst>
          </p:nvPr>
        </p:nvSpPr>
        <p:spPr>
          <a:xfrm>
            <a:off x="6159274" y="1571631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870" name="Freeform 7"/>
          <p:cNvSpPr/>
          <p:nvPr>
            <p:custDataLst>
              <p:tags r:id="rId6"/>
            </p:custDataLst>
          </p:nvPr>
        </p:nvSpPr>
        <p:spPr bwMode="auto">
          <a:xfrm flipV="1">
            <a:off x="6273045" y="1703046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872" name="标题"/>
          <p:cNvSpPr txBox="1"/>
          <p:nvPr>
            <p:custDataLst>
              <p:tags r:id="rId7"/>
            </p:custDataLst>
          </p:nvPr>
        </p:nvSpPr>
        <p:spPr>
          <a:xfrm>
            <a:off x="6273045" y="1662891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874" name="正文"/>
          <p:cNvSpPr txBox="1"/>
          <p:nvPr>
            <p:custDataLst>
              <p:tags r:id="rId8"/>
            </p:custDataLst>
          </p:nvPr>
        </p:nvSpPr>
        <p:spPr>
          <a:xfrm>
            <a:off x="7650464" y="1573456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限量生产：劳力士采用限量生产策略，通过控制供应量来保持品牌稀缺性和高价值，进一步巩固品牌地位。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0876" name="矩形: 圆角 28"/>
          <p:cNvSpPr/>
          <p:nvPr>
            <p:custDataLst>
              <p:tags r:id="rId9"/>
            </p:custDataLst>
          </p:nvPr>
        </p:nvSpPr>
        <p:spPr>
          <a:xfrm>
            <a:off x="838200" y="3101759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878" name="Freeform 7"/>
          <p:cNvSpPr/>
          <p:nvPr>
            <p:custDataLst>
              <p:tags r:id="rId10"/>
            </p:custDataLst>
          </p:nvPr>
        </p:nvSpPr>
        <p:spPr bwMode="auto">
          <a:xfrm flipV="1">
            <a:off x="958055" y="3234390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880" name="标题"/>
          <p:cNvSpPr txBox="1"/>
          <p:nvPr>
            <p:custDataLst>
              <p:tags r:id="rId11"/>
            </p:custDataLst>
          </p:nvPr>
        </p:nvSpPr>
        <p:spPr>
          <a:xfrm>
            <a:off x="958055" y="3194236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882" name="正文"/>
          <p:cNvSpPr txBox="1"/>
          <p:nvPr>
            <p:custDataLst>
              <p:tags r:id="rId12"/>
            </p:custDataLst>
          </p:nvPr>
        </p:nvSpPr>
        <p:spPr>
          <a:xfrm>
            <a:off x="2334866" y="3102976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独特设计：劳力士注重产品设计，以经典、独特的设计语言和精湛的制表工艺为卖点，吸引消费者关注和购买。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0884" name="矩形: 圆角 24"/>
          <p:cNvSpPr/>
          <p:nvPr>
            <p:custDataLst>
              <p:tags r:id="rId13"/>
            </p:custDataLst>
          </p:nvPr>
        </p:nvSpPr>
        <p:spPr>
          <a:xfrm>
            <a:off x="6159274" y="3101759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886" name="Freeform 7"/>
          <p:cNvSpPr/>
          <p:nvPr>
            <p:custDataLst>
              <p:tags r:id="rId14"/>
            </p:custDataLst>
          </p:nvPr>
        </p:nvSpPr>
        <p:spPr bwMode="auto">
          <a:xfrm flipV="1">
            <a:off x="6273045" y="3233174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888" name="标题"/>
          <p:cNvSpPr txBox="1"/>
          <p:nvPr>
            <p:custDataLst>
              <p:tags r:id="rId15"/>
            </p:custDataLst>
          </p:nvPr>
        </p:nvSpPr>
        <p:spPr>
          <a:xfrm>
            <a:off x="6273045" y="3193628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890" name="正文"/>
          <p:cNvSpPr txBox="1"/>
          <p:nvPr>
            <p:custDataLst>
              <p:tags r:id="rId16"/>
            </p:custDataLst>
          </p:nvPr>
        </p:nvSpPr>
        <p:spPr>
          <a:xfrm>
            <a:off x="7650464" y="3104193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优质服务：劳力士提供优质的售前和售后服务，通过专业的销售团队和维修中心为消费者提供全方位的支持，增强消费者对品牌的信任和忠诚度。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0892" name="矩形: 圆角 39"/>
          <p:cNvSpPr/>
          <p:nvPr>
            <p:custDataLst>
              <p:tags r:id="rId17"/>
            </p:custDataLst>
          </p:nvPr>
        </p:nvSpPr>
        <p:spPr>
          <a:xfrm>
            <a:off x="838200" y="4631887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894" name="Freeform 7"/>
          <p:cNvSpPr/>
          <p:nvPr>
            <p:custDataLst>
              <p:tags r:id="rId18"/>
            </p:custDataLst>
          </p:nvPr>
        </p:nvSpPr>
        <p:spPr bwMode="auto">
          <a:xfrm flipV="1">
            <a:off x="958055" y="4764519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896" name="标题"/>
          <p:cNvSpPr txBox="1"/>
          <p:nvPr>
            <p:custDataLst>
              <p:tags r:id="rId19"/>
            </p:custDataLst>
          </p:nvPr>
        </p:nvSpPr>
        <p:spPr>
          <a:xfrm>
            <a:off x="958055" y="4724364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898" name="正文"/>
          <p:cNvSpPr txBox="1"/>
          <p:nvPr>
            <p:custDataLst>
              <p:tags r:id="rId20"/>
            </p:custDataLst>
          </p:nvPr>
        </p:nvSpPr>
        <p:spPr>
          <a:xfrm>
            <a:off x="2334866" y="4633104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多元化营销：劳力士采用多元化营销策略，通过广告、公关、线上线下活动等多种渠道进行品牌推广，提高品牌知名度和影响力。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未来市场布局及预期</a:t>
            </a:r>
            <a:endParaRPr altLang="en-US" lang="zh-CN"/>
          </a:p>
        </p:txBody>
      </p:sp>
      <p:sp>
        <p:nvSpPr>
          <p:cNvPr id="105094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94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94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94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94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95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95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95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95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5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95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96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96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96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96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96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97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97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97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97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劳力士在全球市场的布局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7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劳力士在未来的市场挑战与机遇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8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劳力士在高端时尚市场的竞争策略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8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劳力士在2024年的预期增长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22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102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稻壳学院</a:t>
            </a:r>
            <a:endParaRPr altLang="en-US" lang="zh-CN"/>
          </a:p>
        </p:txBody>
      </p:sp>
      <p:sp>
        <p:nvSpPr>
          <p:cNvPr id="1051026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3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6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65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8_4*l_h_f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8_4*l_h_a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8_4*l_h_f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8_4*l_h_a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8_4*l_h_f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8_4*l_h_a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8_4*l_h_f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8_4*l_h_a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97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25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9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94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55_3*l_h_i*1_1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5_3*l_h_i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5_3*l_h_i*1_1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5_3*l_h_f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5_3*l_h_a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55_3*l_h_i*1_2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5_3*l_h_i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5_3*l_h_i*1_2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5_3*l_h_f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5_3*l_h_a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55_3*l_h_i*1_3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5_3*l_h_i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5_3*l_h_i*1_3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5_3*l_h_f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5_3*l_h_a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55_3*l_h_i*1_4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5_3*l_h_i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5_3*l_h_i*1_4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5_3*l_h_f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5_3*l_h_a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5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58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4_4*l_h_i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4_4*l_h_i*1_1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4_4*l_h_a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4_4*l_h_f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4_4*l_h_i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4_4*l_h_i*1_2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4_4*l_h_a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4_4*l_h_f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4_4*l_h_i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4_4*l_h_i*1_3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4_4*l_h_a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4_4*l_h_f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4_4*l_h_i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4_4*l_h_i*1_4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4_4*l_h_a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4_4*l_h_f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654_4*l_h_i*1_5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654_4*l_h_i*1_5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54_4*l_h_a*1_5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54_4*l_h_f*1_5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43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2023-12-17T02:55:38Z</dcterms:created>
  <dcterms:modified xsi:type="dcterms:W3CDTF">2023-12-17T02:55:38Z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bd6c3b40fb98406a9ea7a3c1cdf6ce8d_21</vt:lpwstr>
  </property>
</Properties>
</file>