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055" r:id="rId1"/>
    <p:sldMasterId id="2147494092" r:id="rId2"/>
  </p:sldMasterIdLst>
  <p:notesMasterIdLst>
    <p:notesMasterId r:id="rId3"/>
  </p:notesMasterIdLst>
  <p:sldIdLst>
    <p:sldId id="5133" r:id="rId4"/>
    <p:sldId id="5137" r:id="rId5"/>
    <p:sldId id="5140" r:id="rId6"/>
    <p:sldId id="5143" r:id="rId7"/>
    <p:sldId id="5149" r:id="rId9"/>
    <p:sldId id="5152" r:id="rId10"/>
    <p:sldId id="5155" r:id="rId11"/>
    <p:sldId id="5158" r:id="rId12"/>
    <p:sldId id="5161" r:id="rId13"/>
    <p:sldId id="5167" r:id="rId15"/>
    <p:sldId id="5170" r:id="rId16"/>
    <p:sldId id="5173" r:id="rId17"/>
    <p:sldId id="5176" r:id="rId18"/>
    <p:sldId id="5179" r:id="rId19"/>
    <p:sldId id="5185" r:id="rId21"/>
    <p:sldId id="5188" r:id="rId22"/>
    <p:sldId id="5191" r:id="rId23"/>
    <p:sldId id="5194" r:id="rId24"/>
    <p:sldId id="5197" r:id="rId25"/>
    <p:sldId id="5203" r:id="rId27"/>
    <p:sldId id="5206" r:id="rId28"/>
    <p:sldId id="5209" r:id="rId29"/>
    <p:sldId id="5212" r:id="rId30"/>
    <p:sldId id="5215" r:id="rId31"/>
    <p:sldId id="5221" r:id="rId33"/>
    <p:sldId id="5224" r:id="rId34"/>
    <p:sldId id="5227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056" r:id="rId1"/>
    <p:sldLayoutId id="2147494057" r:id="rId2"/>
    <p:sldLayoutId id="2147494058" r:id="rId3"/>
    <p:sldLayoutId id="2147494059" r:id="rId4"/>
    <p:sldLayoutId id="2147494060" r:id="rId5"/>
    <p:sldLayoutId id="2147494061" r:id="rId6"/>
    <p:sldLayoutId id="2147494062" r:id="rId7"/>
    <p:sldLayoutId id="2147494063" r:id="rId8"/>
    <p:sldLayoutId id="2147494064" r:id="rId9"/>
    <p:sldLayoutId id="2147494065" r:id="rId10"/>
    <p:sldLayoutId id="214749406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093" r:id="rId1"/>
    <p:sldLayoutId id="2147494094" r:id="rId2"/>
    <p:sldLayoutId id="2147494095" r:id="rId3"/>
    <p:sldLayoutId id="2147494096" r:id="rId4"/>
    <p:sldLayoutId id="2147494097" r:id="rId5"/>
    <p:sldLayoutId id="2147494098" r:id="rId6"/>
    <p:sldLayoutId id="2147494099" r:id="rId7"/>
    <p:sldLayoutId id="2147494100" r:id="rId8"/>
    <p:sldLayoutId id="2147494101" r:id="rId9"/>
    <p:sldLayoutId id="2147494102" r:id="rId10"/>
    <p:sldLayoutId id="214749410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tags" Target="../tags/tag241.xml"/><Relationship Id="rId18" Type="http://schemas.openxmlformats.org/officeDocument/2006/relationships/tags" Target="../tags/tag242.xml"/><Relationship Id="rId19" Type="http://schemas.openxmlformats.org/officeDocument/2006/relationships/tags" Target="../tags/tag243.xml"/><Relationship Id="rId20" Type="http://schemas.openxmlformats.org/officeDocument/2006/relationships/tags" Target="../tags/tag244.xml"/><Relationship Id="rId21" Type="http://schemas.openxmlformats.org/officeDocument/2006/relationships/tags" Target="../tags/tag245.xml"/><Relationship Id="rId22" Type="http://schemas.openxmlformats.org/officeDocument/2006/relationships/tags" Target="../tags/tag246.xml"/><Relationship Id="rId23" Type="http://schemas.openxmlformats.org/officeDocument/2006/relationships/tags" Target="../tags/tag247.xml"/><Relationship Id="rId24" Type="http://schemas.openxmlformats.org/officeDocument/2006/relationships/tags" Target="../tags/tag248.xml"/><Relationship Id="rId25" Type="http://schemas.openxmlformats.org/officeDocument/2006/relationships/tags" Target="../tags/tag249.xml"/><Relationship Id="rId26" Type="http://schemas.openxmlformats.org/officeDocument/2006/relationships/tags" Target="../tags/tag250.xml"/><Relationship Id="rId27" Type="http://schemas.openxmlformats.org/officeDocument/2006/relationships/tags" Target="../tags/tag251.xml"/><Relationship Id="rId28" Type="http://schemas.openxmlformats.org/officeDocument/2006/relationships/tags" Target="../tags/tag252.xml"/><Relationship Id="rId29" Type="http://schemas.openxmlformats.org/officeDocument/2006/relationships/tags" Target="../tags/tag253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tags" Target="../tags/tag343.xml"/><Relationship Id="rId18" Type="http://schemas.openxmlformats.org/officeDocument/2006/relationships/tags" Target="../tags/tag344.xml"/><Relationship Id="rId19" Type="http://schemas.openxmlformats.org/officeDocument/2006/relationships/tags" Target="../tags/tag345.xml"/><Relationship Id="rId20" Type="http://schemas.openxmlformats.org/officeDocument/2006/relationships/tags" Target="../tags/tag346.xml"/><Relationship Id="rId21" Type="http://schemas.openxmlformats.org/officeDocument/2006/relationships/tags" Target="../tags/tag347.xml"/><Relationship Id="rId22" Type="http://schemas.openxmlformats.org/officeDocument/2006/relationships/tags" Target="../tags/tag348.xml"/><Relationship Id="rId23" Type="http://schemas.openxmlformats.org/officeDocument/2006/relationships/tags" Target="../tags/tag349.xml"/><Relationship Id="rId24" Type="http://schemas.openxmlformats.org/officeDocument/2006/relationships/tags" Target="../tags/tag350.xml"/><Relationship Id="rId25" Type="http://schemas.openxmlformats.org/officeDocument/2006/relationships/tags" Target="../tags/tag351.xml"/><Relationship Id="rId26" Type="http://schemas.openxmlformats.org/officeDocument/2006/relationships/tags" Target="../tags/tag352.xml"/><Relationship Id="rId27" Type="http://schemas.openxmlformats.org/officeDocument/2006/relationships/tags" Target="../tags/tag353.xml"/><Relationship Id="rId28" Type="http://schemas.openxmlformats.org/officeDocument/2006/relationships/tags" Target="../tags/tag354.xml"/><Relationship Id="rId29" Type="http://schemas.openxmlformats.org/officeDocument/2006/relationships/tags" Target="../tags/tag355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tags" Target="../tags/tag372.xml"/><Relationship Id="rId14" Type="http://schemas.openxmlformats.org/officeDocument/2006/relationships/tags" Target="../tags/tag373.xml"/><Relationship Id="rId15" Type="http://schemas.openxmlformats.org/officeDocument/2006/relationships/tags" Target="../tags/tag374.xml"/><Relationship Id="rId16" Type="http://schemas.openxmlformats.org/officeDocument/2006/relationships/tags" Target="../tags/tag375.xml"/><Relationship Id="rId17" Type="http://schemas.openxmlformats.org/officeDocument/2006/relationships/tags" Target="../tags/tag376.xml"/><Relationship Id="rId18" Type="http://schemas.openxmlformats.org/officeDocument/2006/relationships/tags" Target="../tags/tag377.xml"/><Relationship Id="rId19" Type="http://schemas.openxmlformats.org/officeDocument/2006/relationships/tags" Target="../tags/tag378.xml"/><Relationship Id="rId20" Type="http://schemas.openxmlformats.org/officeDocument/2006/relationships/tags" Target="../tags/tag379.xml"/><Relationship Id="rId21" Type="http://schemas.openxmlformats.org/officeDocument/2006/relationships/tags" Target="../tags/tag380.xml"/><Relationship Id="rId22" Type="http://schemas.openxmlformats.org/officeDocument/2006/relationships/tags" Target="../tags/tag381.xml"/><Relationship Id="rId23" Type="http://schemas.openxmlformats.org/officeDocument/2006/relationships/tags" Target="../tags/tag382.xml"/><Relationship Id="rId24" Type="http://schemas.openxmlformats.org/officeDocument/2006/relationships/tags" Target="../tags/tag383.xml"/><Relationship Id="rId25" Type="http://schemas.openxmlformats.org/officeDocument/2006/relationships/tags" Target="../tags/tag384.xml"/><Relationship Id="rId26" Type="http://schemas.openxmlformats.org/officeDocument/2006/relationships/tags" Target="../tags/tag385.xml"/><Relationship Id="rId27" Type="http://schemas.openxmlformats.org/officeDocument/2006/relationships/tags" Target="../tags/tag386.xml"/><Relationship Id="rId28" Type="http://schemas.openxmlformats.org/officeDocument/2006/relationships/tags" Target="../tags/tag387.xml"/><Relationship Id="rId29" Type="http://schemas.openxmlformats.org/officeDocument/2006/relationships/tags" Target="../tags/tag388.xml"/><Relationship Id="rId30" Type="http://schemas.openxmlformats.org/officeDocument/2006/relationships/tags" Target="../tags/tag389.xml"/><Relationship Id="rId3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tags" Target="../tags/tag414.xml"/><Relationship Id="rId10" Type="http://schemas.openxmlformats.org/officeDocument/2006/relationships/tags" Target="../tags/tag415.xml"/><Relationship Id="rId11" Type="http://schemas.openxmlformats.org/officeDocument/2006/relationships/tags" Target="../tags/tag416.xml"/><Relationship Id="rId12" Type="http://schemas.openxmlformats.org/officeDocument/2006/relationships/tags" Target="../tags/tag41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2024年软件开发行业工作总结及展望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2024年软件开发行业工作总结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2024年软件开发行业面临的问题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2024年软件开发行业展望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对软件开发行业的建议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总结与展望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2024年软件开发行业工作总结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90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2024年软件开发行业规模：市场规模、企业数量、从业人员数量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行业增长：增长率、增长速度、增长趋势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行业结构：主要企业、市场份额、竞争格局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行业趋势：未来发展方向、技术创新、市场需求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关键技术发展</a:t>
            </a:r>
            <a:endParaRPr altLang="en-US" lang="zh-CN"/>
          </a:p>
        </p:txBody>
      </p:sp>
      <p:sp>
        <p:nvSpPr>
          <p:cNvPr id="10491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人工智能与机器学习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云计算与边缘计算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5G与物联网技术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行业应用领域</a:t>
            </a:r>
            <a:endParaRPr altLang="en-US" lang="zh-CN"/>
          </a:p>
        </p:txBody>
      </p:sp>
      <p:sp>
        <p:nvSpPr>
          <p:cNvPr id="1049216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18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220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互联网+：软件开发在互联网+领域的应用，如电商、社交、在线教育等。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24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26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金融科技：软件开发在金融科技领域的应用，如移动支付、智能投顾、区块链等。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30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32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企业级应用：软件开发在企业级应用领域的应用，如ERP、CRM、人力资源等。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36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38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人工智能与机器学习：软件开发在人工智能与机器学习领域的应用，如自然语言处理、图像识别、语音识别等。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42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44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物联网：软件开发在物联网领域的应用，如智能家居、智能交通、工业自动化等。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2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行业巨头占据市场份额较大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市场竞争激烈，企业数量众多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创新型企业崭露头角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市场竞争格局正在发生变化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4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2024年软件开发行业面临的问题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技术更新换代迅速</a:t>
            </a:r>
            <a:endParaRPr altLang="en-US" lang="zh-CN"/>
          </a:p>
        </p:txBody>
      </p:sp>
      <p:sp>
        <p:nvSpPr>
          <p:cNvPr id="10494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技术更新导致人才需求变化，人才短缺问题突出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新技术层出不穷，旧技术迅速淘汰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技术更新速度过快，企业难以跟上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技术更新换代对软件开发行业产生深远影响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人才短缺问题</a:t>
            </a:r>
            <a:endParaRPr altLang="en-US" lang="zh-CN"/>
          </a:p>
        </p:txBody>
      </p:sp>
      <p:sp>
        <p:nvSpPr>
          <p:cNvPr id="10495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解决方案：加强人才培养、引进海外人才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未来趋势：提高行业吸引力，吸引更多人才加入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原因：技术更新迅速，人才培训跟不上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影响：项目延期、成本增加、质量下降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信息安全挑战</a:t>
            </a:r>
            <a:endParaRPr altLang="en-US" lang="zh-CN"/>
          </a:p>
        </p:txBody>
      </p:sp>
      <p:sp>
        <p:nvSpPr>
          <p:cNvPr id="10495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黑客攻击：网络攻击、病毒传播等手段威胁信息安全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数据泄露：企业内部数据泄露可能导致经济损失和声誉损害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加密技术：加密技术不断发展，需要不断更新和升级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法律法规：遵守相关法律法规，加强信息安全监管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行业标准与规范缺失</a:t>
            </a:r>
            <a:endParaRPr altLang="en-US" lang="zh-CN"/>
          </a:p>
        </p:txBody>
      </p:sp>
      <p:sp>
        <p:nvSpPr>
          <p:cNvPr id="104963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缺乏统一的开发标准和规范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缺乏有效的质量控制和评估体系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数据安全和隐私保护的挑战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不同技术栈之间的兼容性问题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7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72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1852"/>
          </a:bodyPr>
          <a:p>
            <a:r>
              <a:rPr altLang="en-US" lang="zh-CN"/>
              <a:t>2024年软件开发行业展望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技术发展趋势</a:t>
            </a:r>
            <a:endParaRPr altLang="en-US" lang="zh-CN"/>
          </a:p>
        </p:txBody>
      </p:sp>
      <p:sp>
        <p:nvSpPr>
          <p:cNvPr id="104981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5G技术为软件开发行业带来的新机遇与挑战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区块链技术在软件开发行业的创新应用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云计算与边缘计算技术的深度融合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3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人工智能与机器学习技术的广泛应用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行业应用前景</a:t>
            </a:r>
            <a:endParaRPr altLang="en-US" lang="zh-CN"/>
          </a:p>
        </p:txBody>
      </p:sp>
      <p:sp>
        <p:nvSpPr>
          <p:cNvPr id="10498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人工智能与机器学习在软件开发中的应用将更加广泛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物联网和嵌入式系统将成为软件开发行业的重要应用领域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区块链技术将为软件开发行业带来新的机遇和挑战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云计算和大数据技术将持续推动软件开发行业的发展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人才培养与引进策略</a:t>
            </a:r>
            <a:endParaRPr altLang="en-US" lang="zh-CN"/>
          </a:p>
        </p:txBody>
      </p:sp>
      <p:sp>
        <p:nvSpPr>
          <p:cNvPr id="104996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培养现有员工：通过培训、学习、实践等方式提高员工技能和素质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引进优秀人才：通过招聘、猎头等方式引进具有丰富经验和专业技能的人才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建立激励机制：通过薪酬、晋升、奖励等方式激励员工积极工作，提高工作效率和质量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加强团队建设：通过团队活动、交流等方式增强团队凝聚力和合作精神，提高工作效率和质量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信息安全保障措施</a:t>
            </a:r>
            <a:endParaRPr altLang="en-US" lang="zh-CN"/>
          </a:p>
        </p:txBody>
      </p:sp>
      <p:sp>
        <p:nvSpPr>
          <p:cNvPr id="1050010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12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014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加强网络安全意识培训，提高员工防范意识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18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20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建立完善的信息安全管理制度和流程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24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26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采用先进的信息安全技术手段，如加密、防火墙等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30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32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定期进行信息安全检查和评估，及时发现和解决问题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36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38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加强与相关部门的合作，共同维护信息安全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8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对软件开发行业的建议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加强技术研发与创新</a:t>
            </a:r>
            <a:endParaRPr altLang="en-US" lang="zh-CN"/>
          </a:p>
        </p:txBody>
      </p:sp>
      <p:sp>
        <p:nvSpPr>
          <p:cNvPr id="10501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加大投入：增加研发经费，提高研发人员待遇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关注前沿技术：关注行业发展趋势，及时跟进新技术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创新思维：鼓励员工提出创新性想法，支持跨界合作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培养人才：加强人才培养和引进，提高团队整体技术水平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完善人才培养体系</a:t>
            </a:r>
            <a:endParaRPr altLang="en-US" lang="zh-CN"/>
          </a:p>
        </p:txBody>
      </p:sp>
      <p:sp>
        <p:nvSpPr>
          <p:cNvPr id="105023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建立完善的人才培养体系，包括制定培养计划、提供培训课程和实践机会等。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建立激励机制，鼓励员工不断学习和进步，提高个人竞争力。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鼓励企业加大对人才培养的投入，提高员工的专业技能和综合素质。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加强与高校、培训机构等的合作，共同培养符合市场需求的高素质人才。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推动行业标准与规范建设</a:t>
            </a:r>
            <a:endParaRPr altLang="en-US" lang="zh-CN"/>
          </a:p>
        </p:txBody>
      </p:sp>
      <p:sp>
        <p:nvSpPr>
          <p:cNvPr id="105032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制定行业标准：制定统一的软件开发行业标准，确保软件质量、安全性和可维护性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规范开发流程：建立规范的软件开发流程，包括需求分析、设计、编码、测试、部署等环节，提高开发效率和质量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强化代码审查：建立代码审查机制，确保代码质量、安全性和可维护性，减少漏洞和错误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推广新技术：积极推广新技术，提高软件开发行业的整体技术水平，降低开发成本和风险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加强信息安全保护意识与措施</a:t>
            </a:r>
            <a:endParaRPr altLang="en-US" lang="zh-CN"/>
          </a:p>
        </p:txBody>
      </p:sp>
      <p:sp>
        <p:nvSpPr>
          <p:cNvPr id="105037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8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8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2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9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9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0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0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0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0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提高信息安全意识：加强员工培训，提高对信息安全的认识和重视程度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加强与专业机构的合作：与专业的信息安全机构合作，共同提高信息安全水平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定期进行安全检查：定期对系统进行安全检查，及时发现和修复潜在的安全隐患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完善信息安全制度：建立完善的信息安全管理制度，明确各部门职责和权限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加强技术防范措施：采用先进的信息安全技术，如加密、防火墙等，确保数据安全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4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45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对2024年软件开发行业的总结</a:t>
            </a:r>
            <a:endParaRPr altLang="en-US" lang="zh-CN"/>
          </a:p>
        </p:txBody>
      </p:sp>
      <p:sp>
        <p:nvSpPr>
          <p:cNvPr id="10505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行业规模持续扩大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技术创新不断涌现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竞争格局日益激烈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对未来发展的展望与建议</a:t>
            </a:r>
            <a:endParaRPr altLang="en-US" lang="zh-CN"/>
          </a:p>
        </p:txBody>
      </p:sp>
      <p:sp>
        <p:nvSpPr>
          <p:cNvPr id="105061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行业趋势：分析当前软件开发行业的趋势，如人工智能、大数据、云计算等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技术创新：探讨未来软件开发行业的技术创新方向，如区块链、物联网、5G等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人才培养：提出加强软件开发行业人才培养的建议，如提高教育质量、加强实践培训等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政策支持：呼吁政府加大对软件开发行业的政策支持力度，如减税降费、资金扶持等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67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6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8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5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1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9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21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2023-12-17T09:52:07Z</dcterms:created>
  <dcterms:modified xsi:type="dcterms:W3CDTF">2023-12-17T09:52:07Z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159551b529b84eaf9b7d6cc6996f3cad_21</vt:lpwstr>
  </property>
</Properties>
</file>