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738" r:id="rId1"/>
    <p:sldMasterId id="2147496775" r:id="rId2"/>
  </p:sldMasterIdLst>
  <p:notesMasterIdLst>
    <p:notesMasterId r:id="rId3"/>
  </p:notesMasterIdLst>
  <p:sldIdLst>
    <p:sldId id="6357" r:id="rId4"/>
    <p:sldId id="6360" r:id="rId5"/>
    <p:sldId id="6363" r:id="rId6"/>
    <p:sldId id="6366" r:id="rId7"/>
    <p:sldId id="6372" r:id="rId9"/>
    <p:sldId id="6375" r:id="rId10"/>
    <p:sldId id="6378" r:id="rId11"/>
    <p:sldId id="6381" r:id="rId12"/>
    <p:sldId id="6387" r:id="rId14"/>
    <p:sldId id="6390" r:id="rId15"/>
    <p:sldId id="6393" r:id="rId16"/>
    <p:sldId id="6396" r:id="rId17"/>
    <p:sldId id="6402" r:id="rId19"/>
    <p:sldId id="6405" r:id="rId20"/>
    <p:sldId id="6408" r:id="rId21"/>
    <p:sldId id="6411" r:id="rId22"/>
    <p:sldId id="6417" r:id="rId24"/>
    <p:sldId id="6420" r:id="rId25"/>
    <p:sldId id="6423" r:id="rId26"/>
    <p:sldId id="6426" r:id="rId27"/>
    <p:sldId id="6432" r:id="rId29"/>
    <p:sldId id="6435" r:id="rId30"/>
    <p:sldId id="6438" r:id="rId31"/>
    <p:sldId id="6441" r:id="rId32"/>
    <p:sldId id="6447" r:id="rId34"/>
    <p:sldId id="6450" r:id="rId35"/>
    <p:sldId id="6453" r:id="rId36"/>
    <p:sldId id="6456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739" r:id="rId1"/>
    <p:sldLayoutId id="2147496740" r:id="rId2"/>
    <p:sldLayoutId id="2147496741" r:id="rId3"/>
    <p:sldLayoutId id="2147496742" r:id="rId4"/>
    <p:sldLayoutId id="2147496743" r:id="rId5"/>
    <p:sldLayoutId id="2147496744" r:id="rId6"/>
    <p:sldLayoutId id="2147496745" r:id="rId7"/>
    <p:sldLayoutId id="2147496746" r:id="rId8"/>
    <p:sldLayoutId id="2147496747" r:id="rId9"/>
    <p:sldLayoutId id="2147496748" r:id="rId10"/>
    <p:sldLayoutId id="214749674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776" r:id="rId1"/>
    <p:sldLayoutId id="2147496777" r:id="rId2"/>
    <p:sldLayoutId id="2147496778" r:id="rId3"/>
    <p:sldLayoutId id="2147496779" r:id="rId4"/>
    <p:sldLayoutId id="2147496780" r:id="rId5"/>
    <p:sldLayoutId id="2147496781" r:id="rId6"/>
    <p:sldLayoutId id="2147496782" r:id="rId7"/>
    <p:sldLayoutId id="2147496783" r:id="rId8"/>
    <p:sldLayoutId id="2147496784" r:id="rId9"/>
    <p:sldLayoutId id="2147496785" r:id="rId10"/>
    <p:sldLayoutId id="214749678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tags" Target="../tags/tag170.xml"/><Relationship Id="rId29" Type="http://schemas.openxmlformats.org/officeDocument/2006/relationships/tags" Target="../tags/tag171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tags" Target="../tags/tag238.xml"/><Relationship Id="rId14" Type="http://schemas.openxmlformats.org/officeDocument/2006/relationships/tags" Target="../tags/tag239.xml"/><Relationship Id="rId15" Type="http://schemas.openxmlformats.org/officeDocument/2006/relationships/tags" Target="../tags/tag240.xml"/><Relationship Id="rId16" Type="http://schemas.openxmlformats.org/officeDocument/2006/relationships/tags" Target="../tags/tag241.xml"/><Relationship Id="rId17" Type="http://schemas.openxmlformats.org/officeDocument/2006/relationships/tags" Target="../tags/tag242.xml"/><Relationship Id="rId18" Type="http://schemas.openxmlformats.org/officeDocument/2006/relationships/tags" Target="../tags/tag243.xml"/><Relationship Id="rId19" Type="http://schemas.openxmlformats.org/officeDocument/2006/relationships/tags" Target="../tags/tag244.xml"/><Relationship Id="rId20" Type="http://schemas.openxmlformats.org/officeDocument/2006/relationships/tags" Target="../tags/tag245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tags" Target="../tags/tag314.xml"/><Relationship Id="rId14" Type="http://schemas.openxmlformats.org/officeDocument/2006/relationships/tags" Target="../tags/tag315.xml"/><Relationship Id="rId15" Type="http://schemas.openxmlformats.org/officeDocument/2006/relationships/tags" Target="../tags/tag316.xml"/><Relationship Id="rId16" Type="http://schemas.openxmlformats.org/officeDocument/2006/relationships/tags" Target="../tags/tag317.xml"/><Relationship Id="rId17" Type="http://schemas.openxmlformats.org/officeDocument/2006/relationships/tags" Target="../tags/tag318.xml"/><Relationship Id="rId18" Type="http://schemas.openxmlformats.org/officeDocument/2006/relationships/tags" Target="../tags/tag319.xml"/><Relationship Id="rId19" Type="http://schemas.openxmlformats.org/officeDocument/2006/relationships/tags" Target="../tags/tag320.xml"/><Relationship Id="rId20" Type="http://schemas.openxmlformats.org/officeDocument/2006/relationships/tags" Target="../tags/tag321.xml"/><Relationship Id="rId21" Type="http://schemas.openxmlformats.org/officeDocument/2006/relationships/tags" Target="../tags/tag322.xml"/><Relationship Id="rId22" Type="http://schemas.openxmlformats.org/officeDocument/2006/relationships/tags" Target="../tags/tag323.xml"/><Relationship Id="rId23" Type="http://schemas.openxmlformats.org/officeDocument/2006/relationships/tags" Target="../tags/tag324.xml"/><Relationship Id="rId24" Type="http://schemas.openxmlformats.org/officeDocument/2006/relationships/tags" Target="../tags/tag325.xml"/><Relationship Id="rId25" Type="http://schemas.openxmlformats.org/officeDocument/2006/relationships/tags" Target="../tags/tag326.xml"/><Relationship Id="rId2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2024年电动汽车行业工作总结与展望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电动汽车行业技术发展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电动汽车行业发展概述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电动汽车行业市场现状与竞争格局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电动汽车行业面临的挑战与机遇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电动汽车行业未来发展趋势与展望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电动汽车行业发展概述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行业发展历程</a:t>
            </a:r>
            <a:endParaRPr altLang="en-US" lang="zh-CN"/>
          </a:p>
        </p:txBody>
      </p:sp>
      <p:sp>
        <p:nvSpPr>
          <p:cNvPr id="10491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电动汽车行业的兴起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电动汽车行业的发展阶段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电动汽车行业的市场规模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电动汽车行业的发展趋势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市场规模及增长趋势</a:t>
            </a:r>
            <a:endParaRPr altLang="en-US" lang="zh-CN"/>
          </a:p>
        </p:txBody>
      </p:sp>
      <p:sp>
        <p:nvSpPr>
          <p:cNvPr id="104915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5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电动汽车市场规模不断扩大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未来电动汽车市场增长潜力巨大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中国电动汽车市场占比不断提高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全球电动汽车销量持续增长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政策环境及影响</a:t>
            </a:r>
            <a:endParaRPr altLang="en-US" lang="zh-CN"/>
          </a:p>
        </p:txBody>
      </p:sp>
      <p:sp>
        <p:nvSpPr>
          <p:cNvPr id="104923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政策变化：未来政策变化对电动汽车行业的影响与挑战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企业应对策略：企业如何应对政策变化，推动电动汽车行业的发展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政策环境：国家对电动汽车行业的政策扶持与推动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政策影响：政策对电动汽车行业发展的促进与推动作用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电动汽车行业技术发展</a:t>
            </a:r>
            <a:endParaRPr altLang="en-US" dirty="0" lang="zh-CN"/>
          </a:p>
        </p:txBody>
      </p:sp>
      <p:sp>
        <p:nvSpPr>
          <p:cNvPr id="10492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电池技术进步</a:t>
            </a:r>
            <a:endParaRPr altLang="en-US" lang="zh-CN"/>
          </a:p>
        </p:txBody>
      </p:sp>
      <p:sp>
        <p:nvSpPr>
          <p:cNvPr id="104938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锂离子电池技术：能量密度提高，续航里程增加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9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快充技术：充电时间缩短，提高充电效率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0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电池管理系统：提高电池安全性，延长使用寿命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0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电池回收利用：降低环境污染，实现资源循环利用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充电设施建设与优化</a:t>
            </a:r>
            <a:endParaRPr altLang="en-US" lang="zh-CN"/>
          </a:p>
        </p:txBody>
      </p:sp>
      <p:sp>
        <p:nvSpPr>
          <p:cNvPr id="10494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5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充电设施现状：充电桩数量、分布、充电速度等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充电设施技术发展：快充技术、无线充电技术等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充电设施与电网融合：智能充电、分布式储能等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6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充电设施未来展望：充电设施与新能源汽车协同发展、充电设施智能化和互联互通等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自动驾驶技术应用</a:t>
            </a:r>
            <a:endParaRPr altLang="en-US" lang="zh-CN"/>
          </a:p>
        </p:txBody>
      </p:sp>
      <p:sp>
        <p:nvSpPr>
          <p:cNvPr id="10495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自动驾驶技术定义与分类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自动驾驶技术发展历程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自动驾驶技术在电动汽车行业的应用现状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自动驾驶技术对电动汽车行业的影响与展望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电动汽车行业市场现状与竞争格局</a:t>
            </a:r>
            <a:endParaRPr altLang="en-US" dirty="0" lang="zh-CN"/>
          </a:p>
        </p:txBody>
      </p:sp>
      <p:sp>
        <p:nvSpPr>
          <p:cNvPr id="10495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主要市场参与者</a:t>
            </a:r>
            <a:endParaRPr altLang="en-US" lang="zh-CN"/>
          </a:p>
        </p:txBody>
      </p:sp>
      <p:sp>
        <p:nvSpPr>
          <p:cNvPr id="1049660" name="椭圆 28"/>
          <p:cNvSpPr/>
          <p:nvPr>
            <p:custDataLst>
              <p:tags r:id="rId1"/>
            </p:custDataLst>
          </p:nvPr>
        </p:nvSpPr>
        <p:spPr>
          <a:xfrm>
            <a:off x="9277246" y="2822293"/>
            <a:ext cx="1897414" cy="1897414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椭圆 29"/>
          <p:cNvSpPr/>
          <p:nvPr>
            <p:custDataLst>
              <p:tags r:id="rId2"/>
            </p:custDataLst>
          </p:nvPr>
        </p:nvSpPr>
        <p:spPr>
          <a:xfrm>
            <a:off x="9489289" y="2860070"/>
            <a:ext cx="256146" cy="25614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正文"/>
          <p:cNvSpPr txBox="1"/>
          <p:nvPr>
            <p:custDataLst>
              <p:tags r:id="rId3"/>
            </p:custDataLst>
          </p:nvPr>
        </p:nvSpPr>
        <p:spPr>
          <a:xfrm>
            <a:off x="9532550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五菱汽车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66" name="弧形 58"/>
          <p:cNvSpPr/>
          <p:nvPr>
            <p:custDataLst>
              <p:tags r:id="rId4"/>
            </p:custDataLst>
          </p:nvPr>
        </p:nvSpPr>
        <p:spPr>
          <a:xfrm>
            <a:off x="9098107" y="2643153"/>
            <a:ext cx="2256215" cy="22562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椭圆 30"/>
          <p:cNvSpPr/>
          <p:nvPr>
            <p:custDataLst>
              <p:tags r:id="rId5"/>
            </p:custDataLst>
          </p:nvPr>
        </p:nvSpPr>
        <p:spPr>
          <a:xfrm>
            <a:off x="7516319" y="2822293"/>
            <a:ext cx="1897414" cy="1897414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椭圆 31"/>
          <p:cNvSpPr/>
          <p:nvPr>
            <p:custDataLst>
              <p:tags r:id="rId6"/>
            </p:custDataLst>
          </p:nvPr>
        </p:nvSpPr>
        <p:spPr>
          <a:xfrm>
            <a:off x="7767358" y="2860070"/>
            <a:ext cx="256146" cy="25614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正文"/>
          <p:cNvSpPr txBox="1"/>
          <p:nvPr>
            <p:custDataLst>
              <p:tags r:id="rId7"/>
            </p:custDataLst>
          </p:nvPr>
        </p:nvSpPr>
        <p:spPr>
          <a:xfrm>
            <a:off x="7810619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理想汽车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弧形 57"/>
          <p:cNvSpPr/>
          <p:nvPr>
            <p:custDataLst>
              <p:tags r:id="rId8"/>
            </p:custDataLst>
          </p:nvPr>
        </p:nvSpPr>
        <p:spPr>
          <a:xfrm>
            <a:off x="838200" y="2643153"/>
            <a:ext cx="2256215" cy="22562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椭圆 22"/>
          <p:cNvSpPr/>
          <p:nvPr>
            <p:custDataLst>
              <p:tags r:id="rId9"/>
            </p:custDataLst>
          </p:nvPr>
        </p:nvSpPr>
        <p:spPr>
          <a:xfrm>
            <a:off x="5935140" y="2822293"/>
            <a:ext cx="1897414" cy="1897414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椭圆 23"/>
          <p:cNvSpPr/>
          <p:nvPr>
            <p:custDataLst>
              <p:tags r:id="rId10"/>
            </p:custDataLst>
          </p:nvPr>
        </p:nvSpPr>
        <p:spPr>
          <a:xfrm>
            <a:off x="6185570" y="2860070"/>
            <a:ext cx="256146" cy="25614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正文"/>
          <p:cNvSpPr txBox="1"/>
          <p:nvPr>
            <p:custDataLst>
              <p:tags r:id="rId11"/>
            </p:custDataLst>
          </p:nvPr>
        </p:nvSpPr>
        <p:spPr>
          <a:xfrm>
            <a:off x="6229441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小鹏汽车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82" name="椭圆 24"/>
          <p:cNvSpPr/>
          <p:nvPr>
            <p:custDataLst>
              <p:tags r:id="rId12"/>
            </p:custDataLst>
          </p:nvPr>
        </p:nvSpPr>
        <p:spPr>
          <a:xfrm>
            <a:off x="4353962" y="2822293"/>
            <a:ext cx="1897414" cy="1897414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椭圆 25"/>
          <p:cNvSpPr/>
          <p:nvPr>
            <p:custDataLst>
              <p:tags r:id="rId13"/>
            </p:custDataLst>
          </p:nvPr>
        </p:nvSpPr>
        <p:spPr>
          <a:xfrm>
            <a:off x="4604391" y="2860070"/>
            <a:ext cx="256146" cy="25614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正文"/>
          <p:cNvSpPr txBox="1"/>
          <p:nvPr>
            <p:custDataLst>
              <p:tags r:id="rId14"/>
            </p:custDataLst>
          </p:nvPr>
        </p:nvSpPr>
        <p:spPr>
          <a:xfrm>
            <a:off x="4648262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蔚来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椭圆 7"/>
          <p:cNvSpPr/>
          <p:nvPr>
            <p:custDataLst>
              <p:tags r:id="rId15"/>
            </p:custDataLst>
          </p:nvPr>
        </p:nvSpPr>
        <p:spPr>
          <a:xfrm>
            <a:off x="2772173" y="2822293"/>
            <a:ext cx="1897414" cy="1897414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椭圆 9"/>
          <p:cNvSpPr/>
          <p:nvPr>
            <p:custDataLst>
              <p:tags r:id="rId16"/>
            </p:custDataLst>
          </p:nvPr>
        </p:nvSpPr>
        <p:spPr>
          <a:xfrm>
            <a:off x="3023212" y="2860070"/>
            <a:ext cx="256146" cy="25614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正文"/>
          <p:cNvSpPr txBox="1"/>
          <p:nvPr>
            <p:custDataLst>
              <p:tags r:id="rId17"/>
            </p:custDataLst>
          </p:nvPr>
        </p:nvSpPr>
        <p:spPr>
          <a:xfrm>
            <a:off x="3066474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比亚迪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94" name="椭圆 5"/>
          <p:cNvSpPr/>
          <p:nvPr>
            <p:custDataLst>
              <p:tags r:id="rId18"/>
            </p:custDataLst>
          </p:nvPr>
        </p:nvSpPr>
        <p:spPr>
          <a:xfrm>
            <a:off x="1011855" y="2822293"/>
            <a:ext cx="1897414" cy="1897414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椭圆 4"/>
          <p:cNvSpPr/>
          <p:nvPr>
            <p:custDataLst>
              <p:tags r:id="rId19"/>
            </p:custDataLst>
          </p:nvPr>
        </p:nvSpPr>
        <p:spPr>
          <a:xfrm>
            <a:off x="1262285" y="2860070"/>
            <a:ext cx="256146" cy="25614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正文"/>
          <p:cNvSpPr txBox="1"/>
          <p:nvPr>
            <p:custDataLst>
              <p:tags r:id="rId20"/>
            </p:custDataLst>
          </p:nvPr>
        </p:nvSpPr>
        <p:spPr>
          <a:xfrm>
            <a:off x="1306156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特斯拉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市场份额分布</a:t>
            </a:r>
            <a:endParaRPr altLang="en-US" lang="zh-CN"/>
          </a:p>
        </p:txBody>
      </p:sp>
      <p:sp>
        <p:nvSpPr>
          <p:cNvPr id="104973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美国电动汽车市场份额分布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4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欧洲电动汽车市场份额分布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中国电动汽车市场份额分布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5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全球电动汽车市场份额分布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市场竞争特点与趋势</a:t>
            </a:r>
            <a:endParaRPr altLang="en-US" lang="zh-CN"/>
          </a:p>
        </p:txBody>
      </p:sp>
      <p:sp>
        <p:nvSpPr>
          <p:cNvPr id="10498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市场竞争激烈：各大汽车制造商都在积极布局电动汽车市场，竞争日益激烈。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价格战：为了争夺市场份额，一些汽车制造商采取了降价策略，导致价格战愈演愈烈。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技术创新：电动汽车行业的技术创新不断涌现，如电池技术、充电技术等，为行业的发展注入了新的动力。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政策支持：各国政府对电动汽车行业的支持力度不断加大，为行业的发展提供了有力保障。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电动汽车行业面临的挑战与机遇</a:t>
            </a:r>
            <a:endParaRPr altLang="en-US" dirty="0" lang="zh-CN"/>
          </a:p>
        </p:txBody>
      </p:sp>
      <p:sp>
        <p:nvSpPr>
          <p:cNvPr id="10498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政策调整与市场波动</a:t>
            </a:r>
            <a:endParaRPr altLang="en-US" lang="zh-CN"/>
          </a:p>
        </p:txBody>
      </p:sp>
      <p:sp>
        <p:nvSpPr>
          <p:cNvPr id="104995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政策调整对行业的影响：政策调整对电动汽车行业的影响和挑战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市场波动对行业的影响：市场波动对电动汽车行业的影响和机遇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政策调整：政府对电动汽车行业的扶持政策变化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市场波动：电动汽车市场需求的变化和竞争态势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技术瓶颈与突破方向</a:t>
            </a:r>
            <a:endParaRPr altLang="en-US" lang="zh-CN"/>
          </a:p>
        </p:txBody>
      </p:sp>
      <p:sp>
        <p:nvSpPr>
          <p:cNvPr id="10500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充电设施：建设更多的充电站、提高充电速度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电池技术：提高续航里程、降低成本、提高安全性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自动驾驶技术：提高自动驾驶的精度和安全性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政策支持：政府加大对电动汽车行业的支持力度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新兴市场与拓展机会</a:t>
            </a:r>
            <a:endParaRPr altLang="en-US" lang="zh-CN"/>
          </a:p>
        </p:txBody>
      </p:sp>
      <p:sp>
        <p:nvSpPr>
          <p:cNvPr id="105006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电动汽车行业在新兴市场的潜力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拓展机会：新兴市场的机遇与挑战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政策支持与市场趋势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电动汽车行业未来发展趋势与展望</a:t>
            </a:r>
            <a:endParaRPr altLang="en-US" dirty="0" lang="zh-CN"/>
          </a:p>
        </p:txBody>
      </p:sp>
      <p:sp>
        <p:nvSpPr>
          <p:cNvPr id="10501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电动化、智能化、网联化趋势加速</a:t>
            </a:r>
            <a:endParaRPr altLang="en-US" lang="zh-CN"/>
          </a:p>
        </p:txBody>
      </p:sp>
      <p:sp>
        <p:nvSpPr>
          <p:cNvPr id="1050200" name="图形"/>
          <p:cNvSpPr/>
          <p:nvPr>
            <p:custDataLst>
              <p:tags r:id="rId1"/>
            </p:custDataLst>
          </p:nvPr>
        </p:nvSpPr>
        <p:spPr>
          <a:xfrm>
            <a:off x="838200" y="1451070"/>
            <a:ext cx="10490700" cy="826551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202" name="任意多边形 18"/>
          <p:cNvSpPr/>
          <p:nvPr>
            <p:custDataLst>
              <p:tags r:id="rId2"/>
            </p:custDataLst>
          </p:nvPr>
        </p:nvSpPr>
        <p:spPr>
          <a:xfrm>
            <a:off x="10562473" y="1451070"/>
            <a:ext cx="766427" cy="799829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204" name="标题"/>
          <p:cNvSpPr txBox="1"/>
          <p:nvPr>
            <p:custDataLst>
              <p:tags r:id="rId3"/>
            </p:custDataLst>
          </p:nvPr>
        </p:nvSpPr>
        <p:spPr>
          <a:xfrm>
            <a:off x="862492" y="1508764"/>
            <a:ext cx="819871" cy="710555"/>
          </a:xfrm>
          <a:prstGeom prst="rect"/>
          <a:noFill/>
        </p:spPr>
        <p:txBody>
          <a:bodyPr anchor="ctr" bIns="36195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06" name="正文"/>
          <p:cNvSpPr txBox="1"/>
          <p:nvPr>
            <p:custDataLst>
              <p:tags r:id="rId4"/>
            </p:custDataLst>
          </p:nvPr>
        </p:nvSpPr>
        <p:spPr>
          <a:xfrm>
            <a:off x="1777711" y="1508764"/>
            <a:ext cx="9576089" cy="71116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电动化趋势：随着环保意识的提高和政策的推动，电动汽车市场将持续扩大，电动化技术将不断进步，电池续航里程将不断提高。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43" name="直接连接符 5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698761" y="1588322"/>
            <a:ext cx="0" cy="551439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0208" name="图形"/>
          <p:cNvSpPr/>
          <p:nvPr>
            <p:custDataLst>
              <p:tags r:id="rId6"/>
            </p:custDataLst>
          </p:nvPr>
        </p:nvSpPr>
        <p:spPr>
          <a:xfrm>
            <a:off x="838200" y="2404549"/>
            <a:ext cx="10490700" cy="826551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210" name="任意多边形 22"/>
          <p:cNvSpPr/>
          <p:nvPr>
            <p:custDataLst>
              <p:tags r:id="rId7"/>
            </p:custDataLst>
          </p:nvPr>
        </p:nvSpPr>
        <p:spPr>
          <a:xfrm>
            <a:off x="10562473" y="2404549"/>
            <a:ext cx="766427" cy="799829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212" name="标题"/>
          <p:cNvSpPr txBox="1"/>
          <p:nvPr>
            <p:custDataLst>
              <p:tags r:id="rId8"/>
            </p:custDataLst>
          </p:nvPr>
        </p:nvSpPr>
        <p:spPr>
          <a:xfrm>
            <a:off x="862492" y="2462244"/>
            <a:ext cx="819871" cy="710555"/>
          </a:xfrm>
          <a:prstGeom prst="rect"/>
          <a:noFill/>
        </p:spPr>
        <p:txBody>
          <a:bodyPr anchor="ctr" bIns="36195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14" name="正文"/>
          <p:cNvSpPr txBox="1"/>
          <p:nvPr>
            <p:custDataLst>
              <p:tags r:id="rId9"/>
            </p:custDataLst>
          </p:nvPr>
        </p:nvSpPr>
        <p:spPr>
          <a:xfrm>
            <a:off x="1777711" y="2462244"/>
            <a:ext cx="9576089" cy="71116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智能化趋势：随着人工智能、自动驾驶等技术的发展，电动汽车将更加智能化，驾驶体验将更加舒适、安全。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45" name="直接连接符 27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698761" y="2541801"/>
            <a:ext cx="0" cy="551439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0216" name="图形"/>
          <p:cNvSpPr/>
          <p:nvPr>
            <p:custDataLst>
              <p:tags r:id="rId11"/>
            </p:custDataLst>
          </p:nvPr>
        </p:nvSpPr>
        <p:spPr>
          <a:xfrm>
            <a:off x="838200" y="3358028"/>
            <a:ext cx="10490700" cy="826551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218" name="任意多边形 30"/>
          <p:cNvSpPr/>
          <p:nvPr>
            <p:custDataLst>
              <p:tags r:id="rId12"/>
            </p:custDataLst>
          </p:nvPr>
        </p:nvSpPr>
        <p:spPr>
          <a:xfrm>
            <a:off x="10562473" y="3358028"/>
            <a:ext cx="766427" cy="799829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220" name="标题"/>
          <p:cNvSpPr txBox="1"/>
          <p:nvPr>
            <p:custDataLst>
              <p:tags r:id="rId13"/>
            </p:custDataLst>
          </p:nvPr>
        </p:nvSpPr>
        <p:spPr>
          <a:xfrm>
            <a:off x="862492" y="3415723"/>
            <a:ext cx="819871" cy="710555"/>
          </a:xfrm>
          <a:prstGeom prst="rect"/>
          <a:noFill/>
        </p:spPr>
        <p:txBody>
          <a:bodyPr anchor="ctr" bIns="36195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22" name="正文"/>
          <p:cNvSpPr txBox="1"/>
          <p:nvPr>
            <p:custDataLst>
              <p:tags r:id="rId14"/>
            </p:custDataLst>
          </p:nvPr>
        </p:nvSpPr>
        <p:spPr>
          <a:xfrm>
            <a:off x="1777711" y="3415723"/>
            <a:ext cx="9576089" cy="71116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网联化趋势：随着5G等通信技术的发展，电动汽车将更加网联化，可以实现车与车、车与基础设施之间的通信，提高交通效率和安全性。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47" name="直接连接符 3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698761" y="3495281"/>
            <a:ext cx="0" cy="551439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0224" name="图形"/>
          <p:cNvSpPr/>
          <p:nvPr>
            <p:custDataLst>
              <p:tags r:id="rId16"/>
            </p:custDataLst>
          </p:nvPr>
        </p:nvSpPr>
        <p:spPr>
          <a:xfrm>
            <a:off x="838200" y="4311507"/>
            <a:ext cx="10490700" cy="826551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226" name="任意多边形 36"/>
          <p:cNvSpPr/>
          <p:nvPr>
            <p:custDataLst>
              <p:tags r:id="rId17"/>
            </p:custDataLst>
          </p:nvPr>
        </p:nvSpPr>
        <p:spPr>
          <a:xfrm>
            <a:off x="10562473" y="4311507"/>
            <a:ext cx="766427" cy="799829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228" name="标题"/>
          <p:cNvSpPr txBox="1"/>
          <p:nvPr>
            <p:custDataLst>
              <p:tags r:id="rId18"/>
            </p:custDataLst>
          </p:nvPr>
        </p:nvSpPr>
        <p:spPr>
          <a:xfrm>
            <a:off x="862492" y="4369202"/>
            <a:ext cx="819871" cy="710555"/>
          </a:xfrm>
          <a:prstGeom prst="rect"/>
          <a:noFill/>
        </p:spPr>
        <p:txBody>
          <a:bodyPr anchor="ctr" bIns="36195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30" name="正文"/>
          <p:cNvSpPr txBox="1"/>
          <p:nvPr>
            <p:custDataLst>
              <p:tags r:id="rId19"/>
            </p:custDataLst>
          </p:nvPr>
        </p:nvSpPr>
        <p:spPr>
          <a:xfrm>
            <a:off x="1777711" y="4369202"/>
            <a:ext cx="9576089" cy="71116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跨界合作与创新：电动汽车行业将与科技、互联网等领域展开跨界合作，推动技术创新和商业模式创新，为行业发展注入新的动力。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49" name="直接连接符 39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1698761" y="4448760"/>
            <a:ext cx="0" cy="551439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0232" name="图形"/>
          <p:cNvSpPr/>
          <p:nvPr>
            <p:custDataLst>
              <p:tags r:id="rId21"/>
            </p:custDataLst>
          </p:nvPr>
        </p:nvSpPr>
        <p:spPr>
          <a:xfrm>
            <a:off x="838200" y="5264986"/>
            <a:ext cx="10490700" cy="826551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0234" name="任意多边形 42"/>
          <p:cNvSpPr/>
          <p:nvPr>
            <p:custDataLst>
              <p:tags r:id="rId22"/>
            </p:custDataLst>
          </p:nvPr>
        </p:nvSpPr>
        <p:spPr>
          <a:xfrm>
            <a:off x="10562473" y="5264986"/>
            <a:ext cx="766427" cy="799829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236" name="标题"/>
          <p:cNvSpPr txBox="1"/>
          <p:nvPr>
            <p:custDataLst>
              <p:tags r:id="rId23"/>
            </p:custDataLst>
          </p:nvPr>
        </p:nvSpPr>
        <p:spPr>
          <a:xfrm>
            <a:off x="862492" y="5322681"/>
            <a:ext cx="819871" cy="710555"/>
          </a:xfrm>
          <a:prstGeom prst="rect"/>
          <a:noFill/>
        </p:spPr>
        <p:txBody>
          <a:bodyPr anchor="ctr" bIns="36195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38" name="正文"/>
          <p:cNvSpPr txBox="1"/>
          <p:nvPr>
            <p:custDataLst>
              <p:tags r:id="rId24"/>
            </p:custDataLst>
          </p:nvPr>
        </p:nvSpPr>
        <p:spPr>
          <a:xfrm>
            <a:off x="1777711" y="5322681"/>
            <a:ext cx="9576089" cy="71116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政策支持与推动：政府将继续加大对电动汽车行业的支持力度，推动产业发展，同时加强监管和规范市场秩序，为行业健康发展提供保障。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51" name="直接连接符 45"/>
          <p:cNvCxnSpPr>
            <a:cxnSpLocks/>
          </p:cNvCxnSpPr>
          <p:nvPr>
            <p:custDataLst>
              <p:tags r:id="rId25"/>
            </p:custDataLst>
          </p:nvPr>
        </p:nvCxnSpPr>
        <p:spPr>
          <a:xfrm>
            <a:off x="1698761" y="5402239"/>
            <a:ext cx="0" cy="551439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产业链协同创新与升级</a:t>
            </a:r>
            <a:endParaRPr altLang="en-US" lang="zh-CN"/>
          </a:p>
        </p:txBody>
      </p:sp>
      <p:sp>
        <p:nvSpPr>
          <p:cNvPr id="10502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产业链各环节的协同创新：电池、电机、电控等关键技术的突破与提升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充电基础设施的升级：快速充电技术的普及与充电网络的优化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智能网联技术的融合：自动驾驶、车联网等技术的应用与普及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政策支持与市场需求的推动：政府对新能源汽车产业的扶持政策及市场需求的变化趋势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全球化竞争与合作前景展望</a:t>
            </a:r>
            <a:endParaRPr altLang="en-US" lang="zh-CN"/>
          </a:p>
        </p:txBody>
      </p:sp>
      <p:sp>
        <p:nvSpPr>
          <p:cNvPr id="105033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4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4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未来竞争格局的预测与展望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政策环境对全球化竞争与合作的影响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全球化趋势下的电动汽车市场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跨国合作与技术共享的机遇与挑战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电动汽车行业对经济社会的影响与贡献</a:t>
            </a:r>
            <a:endParaRPr altLang="en-US" dirty="0" lang="zh-CN"/>
          </a:p>
        </p:txBody>
      </p:sp>
      <p:sp>
        <p:nvSpPr>
          <p:cNvPr id="10503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对能源结构优化的推动作用</a:t>
            </a:r>
            <a:endParaRPr altLang="en-US" lang="zh-CN"/>
          </a:p>
        </p:txBody>
      </p:sp>
      <p:sp>
        <p:nvSpPr>
          <p:cNvPr id="10504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电动汽车行业推动能源结构优化，促进清洁能源使用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电动汽车行业促进可再生能源的利用，降低化石能源消耗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电动汽车行业推动能源转型，提高能源利用效率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电动汽车行业对能源结构的优化作用，为可持续发展做出贡献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对环保减排的贡献</a:t>
            </a:r>
            <a:endParaRPr altLang="en-US" lang="zh-CN"/>
          </a:p>
        </p:txBody>
      </p:sp>
      <p:sp>
        <p:nvSpPr>
          <p:cNvPr id="10505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减少化石燃料消耗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降低温室气体排放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改善空气质量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对就业和经济增长的拉动作用</a:t>
            </a:r>
            <a:endParaRPr altLang="en-US" lang="zh-CN"/>
          </a:p>
        </p:txBody>
      </p:sp>
      <p:sp>
        <p:nvSpPr>
          <p:cNvPr id="1050608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610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612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614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616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18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20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22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24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电动汽车行业的发展带动了相关产业链的发展，包括电池制造、充电设施建设、汽车零部件生产等，创造了大量的就业机会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626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电动汽车行业的发展促进了经济增长，拉动了国内消费需求，推动了产业升级和转型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628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电动汽车行业的发展提高了我国在全球汽车市场的竞争力，为经济增长带来了新的动力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630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电动汽车行业的发展有助于实现可持续发展目标，推动经济社会的绿色发展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66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8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2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447_5*l_h_i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47_5*l_h_i*1_6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7_5*l_h_f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5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447_5*l_h_i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47_5*l_h_i*1_5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7_5*l_h_f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5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5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5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5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5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5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5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5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5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5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5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5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5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7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0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1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4*l_h_i*1_1_2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2_4*l_h_a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2_4*l_h_f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4*l_h_i*1_1_3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2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2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2_4*l_h_a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2_4*l_h_f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2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3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3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2_4*l_h_a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2_4*l_h_f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3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4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4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2_4*l_h_a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2_4*l_h_f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4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5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5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2_4*l_h_a*1_5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2_4*l_h_f*1_5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4*l_h_i*1_5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5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92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2023-12-17T11:26:59Z</dcterms:created>
  <dcterms:modified xsi:type="dcterms:W3CDTF">2023-12-17T11:26:59Z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a4dcacb6e20d4e03b4c1fe06a295c350_21</vt:lpwstr>
  </property>
</Properties>
</file>