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0336" r:id="rId1"/>
    <p:sldMasterId id="2147500373" r:id="rId2"/>
  </p:sldMasterIdLst>
  <p:notesMasterIdLst>
    <p:notesMasterId r:id="rId3"/>
  </p:notesMasterIdLst>
  <p:sldIdLst>
    <p:sldId id="8008" r:id="rId4"/>
    <p:sldId id="8012" r:id="rId5"/>
    <p:sldId id="8017" r:id="rId6"/>
    <p:sldId id="8021" r:id="rId7"/>
    <p:sldId id="8024" r:id="rId8"/>
    <p:sldId id="8027" r:id="rId9"/>
    <p:sldId id="8030" r:id="rId10"/>
    <p:sldId id="8034" r:id="rId11"/>
    <p:sldId id="8038" r:id="rId12"/>
    <p:sldId id="8041" r:id="rId13"/>
    <p:sldId id="8044" r:id="rId14"/>
    <p:sldId id="8047" r:id="rId15"/>
    <p:sldId id="8051" r:id="rId16"/>
    <p:sldId id="8055" r:id="rId17"/>
    <p:sldId id="8058" r:id="rId18"/>
    <p:sldId id="8061" r:id="rId19"/>
    <p:sldId id="8065" r:id="rId20"/>
    <p:sldId id="8069" r:id="rId21"/>
    <p:sldId id="8072" r:id="rId22"/>
    <p:sldId id="8075" r:id="rId23"/>
    <p:sldId id="8078" r:id="rId24"/>
    <p:sldId id="8082" r:id="rId25"/>
    <p:sldId id="8086" r:id="rId26"/>
    <p:sldId id="8089" r:id="rId27"/>
    <p:sldId id="8092" r:id="rId28"/>
    <p:sldId id="8095" r:id="rId29"/>
    <p:sldId id="8098"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7" name="幻灯片图像占位符 1"/>
          <p:cNvSpPr>
            <a:spLocks noChangeAspect="1" noRot="1" noGrp="1"/>
          </p:cNvSpPr>
          <p:nvPr>
            <p:ph type="sldImg"/>
          </p:nvPr>
        </p:nvSpPr>
        <p:spPr/>
      </p:sp>
      <p:sp>
        <p:nvSpPr>
          <p:cNvPr id="1048619" name="备注占位符 2"/>
          <p:cNvSpPr>
            <a:spLocks noGrp="1"/>
          </p:cNvSpPr>
          <p:nvPr>
            <p:ph type="body" idx="1"/>
          </p:nvPr>
        </p:nvSpPr>
        <p:spPr/>
        <p:txBody>
          <a:bodyPr/>
          <a:p>
            <a:endParaRPr altLang="en-US" dirty="0" lang="zh-CN"/>
          </a:p>
        </p:txBody>
      </p:sp>
      <p:sp>
        <p:nvSpPr>
          <p:cNvPr id="104862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2.png"/><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tags" Target="../tags/tag31.xml"/><Relationship Id="rId10" Type="http://schemas.openxmlformats.org/officeDocument/2006/relationships/tags" Target="../tags/tag32.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0" name="标题 1"/>
          <p:cNvSpPr>
            <a:spLocks noGrp="1"/>
          </p:cNvSpPr>
          <p:nvPr>
            <p:ph type="ctrTitle"/>
            <p:custDataLst>
              <p:tags r:id="rId3"/>
            </p:custDataLst>
          </p:nvPr>
        </p:nvSpPr>
        <p:spPr>
          <a:xfrm>
            <a:off x="838200" y="2319650"/>
            <a:ext cx="10515600" cy="867433"/>
          </a:xfrm>
        </p:spPr>
        <p:txBody>
          <a:bodyPr anchor="b">
            <a:normAutofit/>
          </a:bodyPr>
          <a:lstStyle>
            <a:lvl1pPr algn="l">
              <a:lnSpc>
                <a:spcPct val="100000"/>
              </a:lnSpc>
              <a:defRPr sz="5400">
                <a:solidFill>
                  <a:schemeClr val="lt1">
                    <a:lumMod val="100000"/>
                  </a:schemeClr>
                </a:solidFill>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4"/>
            </p:custDataLst>
          </p:nvPr>
        </p:nvSpPr>
        <p:spPr>
          <a:xfrm>
            <a:off x="1296136" y="1095762"/>
            <a:ext cx="9995517" cy="972000"/>
          </a:xfrm>
        </p:spPr>
        <p:txBody>
          <a:bodyPr anchor="b">
            <a:normAutofit/>
          </a:bodyPr>
          <a:lstStyle>
            <a:lvl1pPr algn="l" indent="0" marL="0">
              <a:lnSpc>
                <a:spcPct val="100000"/>
              </a:lnSpc>
              <a:buNone/>
              <a:defRPr sz="18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847076" y="79505"/>
            <a:ext cx="10453454"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3727357" y="3513778"/>
            <a:ext cx="28800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859464" y="3515997"/>
            <a:ext cx="27432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署名占位符</a:t>
            </a:r>
            <a:endParaRPr altLang="en-US" dirty="0" lang="zh-CN"/>
          </a:p>
        </p:txBody>
      </p:sp>
      <p:cxnSp>
        <p:nvCxnSpPr>
          <p:cNvPr id="3145729" name="直接连接符 8"/>
          <p:cNvCxnSpPr>
            <a:cxnSpLocks/>
          </p:cNvCxnSpPr>
          <p:nvPr userDrawn="1">
            <p:custDataLst>
              <p:tags r:id="rId11"/>
            </p:custDataLst>
          </p:nvPr>
        </p:nvCxnSpPr>
        <p:spPr>
          <a:xfrm>
            <a:off x="847076" y="1928356"/>
            <a:ext cx="285750" cy="0"/>
          </a:xfrm>
          <a:prstGeom prst="line"/>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12"/>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11"/>
          <p:cNvPicPr>
            <a:picLocks noChangeAspect="1"/>
          </p:cNvPicPr>
          <p:nvPr userDrawn="1">
            <p:custDataLst>
              <p:tags r:id="rId1"/>
            </p:custDataLst>
          </p:nvPr>
        </p:nvPicPr>
        <p:blipFill rotWithShape="1">
          <a:blip xmlns:r="http://schemas.openxmlformats.org/officeDocument/2006/relationships" r:embed="rId2"/>
          <a:srcRect t="19858"/>
          <a:stretch>
            <a:fillRect/>
          </a:stretch>
        </p:blipFill>
        <p:spPr>
          <a:xfrm>
            <a:off x="0" y="0"/>
            <a:ext cx="12192000" cy="5496122"/>
          </a:xfrm>
          <a:prstGeom prst="rect"/>
        </p:spPr>
      </p:pic>
      <p:sp>
        <p:nvSpPr>
          <p:cNvPr id="1048696" name="矩形: 剪去单角 9"/>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698" name="标题 1"/>
          <p:cNvSpPr>
            <a:spLocks noGrp="1"/>
          </p:cNvSpPr>
          <p:nvPr>
            <p:ph type="title" hasCustomPrompt="1"/>
            <p:custDataLst>
              <p:tags r:id="rId4"/>
            </p:custDataLst>
          </p:nvPr>
        </p:nvSpPr>
        <p:spPr>
          <a:xfrm>
            <a:off x="839788" y="1139360"/>
            <a:ext cx="7932072" cy="2082301"/>
          </a:xfrm>
        </p:spPr>
        <p:txBody>
          <a:bodyPr anchor="t">
            <a:noAutofit/>
          </a:bodyPr>
          <a:lstStyle>
            <a:lvl1pPr>
              <a:defRPr sz="7200">
                <a:solidFill>
                  <a:schemeClr val="lt1">
                    <a:lumMod val="100000"/>
                  </a:schemeClr>
                </a:solidFill>
              </a:defRPr>
            </a:lvl1pPr>
          </a:lstStyle>
          <a:p>
            <a:r>
              <a:rPr altLang="en-US" dirty="0" lang="zh-CN"/>
              <a:t>标题</a:t>
            </a:r>
            <a:endParaRPr altLang="en-US" dirty="0" lang="zh-CN"/>
          </a:p>
        </p:txBody>
      </p:sp>
      <p:sp>
        <p:nvSpPr>
          <p:cNvPr id="1048700"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02" name="页脚占位符 7"/>
          <p:cNvSpPr>
            <a:spLocks noGrp="1"/>
          </p:cNvSpPr>
          <p:nvPr>
            <p:ph type="ftr" sz="quarter" idx="11"/>
            <p:custDataLst>
              <p:tags r:id="rId6"/>
            </p:custDataLst>
          </p:nvPr>
        </p:nvSpPr>
        <p:spPr/>
        <p:txBody>
          <a:bodyPr/>
          <a:p>
            <a:endParaRPr altLang="en-US" lang="zh-CN"/>
          </a:p>
        </p:txBody>
      </p:sp>
      <p:sp>
        <p:nvSpPr>
          <p:cNvPr id="1048704"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cxnSp>
        <p:nvCxnSpPr>
          <p:cNvPr id="3145733" name="直接连接符 5"/>
          <p:cNvCxnSpPr>
            <a:cxnSpLocks/>
          </p:cNvCxnSpPr>
          <p:nvPr userDrawn="1">
            <p:custDataLst>
              <p:tags r:id="rId8"/>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6" name="矩形: 剪去单角 8"/>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708" name="矩形: 剪去单角 9"/>
          <p:cNvSpPr/>
          <p:nvPr userDrawn="1">
            <p:custDataLst>
              <p:tags r:id="rId4"/>
            </p:custDataLst>
          </p:nvPr>
        </p:nvSpPr>
        <p:spPr>
          <a:xfrm flipH="1">
            <a:off x="939798" y="3961867"/>
            <a:ext cx="2851343" cy="2526245"/>
          </a:xfrm>
          <a:prstGeom prst="snip1Rect">
            <a:avLst>
              <a:gd name="adj" fmla="val 1252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cxnSp>
        <p:nvCxnSpPr>
          <p:cNvPr id="3145735" name="直接箭头连接符 10"/>
          <p:cNvCxnSpPr>
            <a:cxnSpLocks/>
          </p:cNvCxnSpPr>
          <p:nvPr userDrawn="1">
            <p:custDataLst>
              <p:tags r:id="rId5"/>
            </p:custDataLst>
          </p:nvPr>
        </p:nvCxnSpPr>
        <p:spPr>
          <a:xfrm>
            <a:off x="1346200" y="6035302"/>
            <a:ext cx="596900" cy="0"/>
          </a:xfrm>
          <a:prstGeom prst="straightConnector1"/>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48710" name="标题 1"/>
          <p:cNvSpPr>
            <a:spLocks noGrp="1"/>
          </p:cNvSpPr>
          <p:nvPr>
            <p:ph type="title"/>
            <p:custDataLst>
              <p:tags r:id="rId6"/>
            </p:custDataLst>
          </p:nvPr>
        </p:nvSpPr>
        <p:spPr>
          <a:xfrm>
            <a:off x="939798" y="-1"/>
            <a:ext cx="10414002" cy="2114171"/>
          </a:xfrm>
        </p:spPr>
        <p:txBody>
          <a:bodyPr anchor="b"/>
          <a:lstStyle>
            <a:lvl1pPr algn="l">
              <a:defRPr sz="5400">
                <a:solidFill>
                  <a:schemeClr val="lt1">
                    <a:lumMod val="100000"/>
                  </a:schemeClr>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8"/>
            </p:custDataLst>
          </p:nvPr>
        </p:nvSpPr>
        <p:spPr/>
        <p:txBody>
          <a:bodyPr/>
          <a:p>
            <a:endParaRPr altLang="en-US" lang="zh-CN"/>
          </a:p>
        </p:txBody>
      </p:sp>
      <p:sp>
        <p:nvSpPr>
          <p:cNvPr id="1048716"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10"/>
            </p:custDataLst>
          </p:nvPr>
        </p:nvSpPr>
        <p:spPr>
          <a:xfrm>
            <a:off x="939798" y="3961867"/>
            <a:ext cx="2851343" cy="1745071"/>
          </a:xfrm>
        </p:spPr>
        <p:txBody>
          <a:bodyPr anchor="b">
            <a:noAutofit/>
          </a:bodyPr>
          <a:lstStyle>
            <a:lvl1pPr algn="ctr" indent="0" marL="0">
              <a:buNone/>
              <a:defRPr b="1" sz="8000">
                <a:solidFill>
                  <a:schemeClr val="lt1">
                    <a:lumMod val="100000"/>
                  </a:schemeClr>
                </a:soli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p:custDataLst>
              <p:tags r:id="rId3"/>
            </p:custDataLst>
          </p:nvPr>
        </p:nvSpPr>
        <p:spPr>
          <a:xfrm>
            <a:off x="838200" y="1198796"/>
            <a:ext cx="10515000" cy="1800000"/>
          </a:xfrm>
        </p:spPr>
        <p:txBody>
          <a:bodyPr anchor="b" bIns="0" lIns="0" rIns="0" rtlCol="0" tIns="0" vert="horz">
            <a:normAutofit/>
          </a:bodyPr>
          <a:lstStyle>
            <a:lvl1pPr>
              <a:defRPr altLang="en-US" dirty="0" sz="640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838799" y="88360"/>
            <a:ext cx="10514401"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790" name="文本占位符 13"/>
          <p:cNvSpPr>
            <a:spLocks noGrp="1"/>
          </p:cNvSpPr>
          <p:nvPr>
            <p:ph type="body" sz="quarter" idx="14" hasCustomPrompt="1"/>
            <p:custDataLst>
              <p:tags r:id="rId8"/>
            </p:custDataLst>
          </p:nvPr>
        </p:nvSpPr>
        <p:spPr>
          <a:xfrm>
            <a:off x="3685309" y="3281833"/>
            <a:ext cx="28800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日期时间占位符</a:t>
            </a:r>
            <a:endParaRPr altLang="en-US" dirty="0" lang="zh-CN"/>
          </a:p>
        </p:txBody>
      </p:sp>
      <p:sp>
        <p:nvSpPr>
          <p:cNvPr id="1048792" name="文本占位符 23"/>
          <p:cNvSpPr>
            <a:spLocks noGrp="1"/>
          </p:cNvSpPr>
          <p:nvPr>
            <p:ph type="body" sz="quarter" idx="17" hasCustomPrompt="1"/>
            <p:custDataLst>
              <p:tags r:id="rId9"/>
            </p:custDataLst>
          </p:nvPr>
        </p:nvSpPr>
        <p:spPr>
          <a:xfrm>
            <a:off x="869373" y="3281833"/>
            <a:ext cx="27432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cxnSp>
        <p:nvCxnSpPr>
          <p:cNvPr id="3145737" name="直接连接符 7"/>
          <p:cNvCxnSpPr>
            <a:cxnSpLocks/>
          </p:cNvCxnSpPr>
          <p:nvPr userDrawn="1">
            <p:custDataLst>
              <p:tags r:id="rId10"/>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2.xml"/><Relationship Id="rId13" Type="http://schemas.openxmlformats.org/officeDocument/2006/relationships/image" Target="../media/image3.png"/><Relationship Id="rId14" Type="http://schemas.openxmlformats.org/officeDocument/2006/relationships/tags" Target="../tags/tag73.xml"/><Relationship Id="rId15" Type="http://schemas.openxmlformats.org/officeDocument/2006/relationships/tags" Target="../tags/tag74.xml"/><Relationship Id="rId16" Type="http://schemas.openxmlformats.org/officeDocument/2006/relationships/tags" Target="../tags/tag75.xml"/><Relationship Id="rId17" Type="http://schemas.openxmlformats.org/officeDocument/2006/relationships/tags" Target="../tags/tag76.xml"/><Relationship Id="rId18" Type="http://schemas.openxmlformats.org/officeDocument/2006/relationships/tags" Target="../tags/tag77.xml"/><Relationship Id="rId19" Type="http://schemas.openxmlformats.org/officeDocument/2006/relationships/tags" Target="../tags/tag7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0337" r:id="rId1"/>
    <p:sldLayoutId id="2147500338" r:id="rId2"/>
    <p:sldLayoutId id="2147500339" r:id="rId3"/>
    <p:sldLayoutId id="2147500340" r:id="rId4"/>
    <p:sldLayoutId id="2147500341" r:id="rId5"/>
    <p:sldLayoutId id="2147500342" r:id="rId6"/>
    <p:sldLayoutId id="2147500343" r:id="rId7"/>
    <p:sldLayoutId id="2147500344" r:id="rId8"/>
    <p:sldLayoutId id="2147500345" r:id="rId9"/>
    <p:sldLayoutId id="2147500346" r:id="rId10"/>
    <p:sldLayoutId id="214750034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0374" r:id="rId1"/>
    <p:sldLayoutId id="2147500375" r:id="rId2"/>
    <p:sldLayoutId id="2147500376" r:id="rId3"/>
    <p:sldLayoutId id="2147500377" r:id="rId4"/>
    <p:sldLayoutId id="2147500378" r:id="rId5"/>
    <p:sldLayoutId id="2147500379" r:id="rId6"/>
    <p:sldLayoutId id="2147500380" r:id="rId7"/>
    <p:sldLayoutId id="2147500381" r:id="rId8"/>
    <p:sldLayoutId id="2147500382" r:id="rId9"/>
    <p:sldLayoutId id="2147500383" r:id="rId10"/>
    <p:sldLayoutId id="2147500384" r:id="rId11"/>
  </p:sldLayoutIdLst>
  <p:txStyles>
    <p:titleStyle>
      <a:lvl1pPr algn="l" defTabSz="914400" eaLnBrk="1" hangingPunct="1" latinLnBrk="0" rtl="0">
        <a:lnSpc>
          <a:spcPct val="100000"/>
        </a:lnSpc>
        <a:spcBef>
          <a:spcPct val="0"/>
        </a:spcBef>
        <a:buNone/>
        <a:defRPr b="1" sz="36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ags" Target="../tags/tag105.xml"/><Relationship Id="rId22" Type="http://schemas.openxmlformats.org/officeDocument/2006/relationships/tags" Target="../tags/tag106.xml"/><Relationship Id="rId23" Type="http://schemas.openxmlformats.org/officeDocument/2006/relationships/slideLayout" Target="../slideLayouts/slideLayout14.xml"/><Relationship Id="rId2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07.xml"/><Relationship Id="rId2" Type="http://schemas.openxmlformats.org/officeDocument/2006/relationships/tags" Target="../tags/tag108.xml"/><Relationship Id="rId3" Type="http://schemas.openxmlformats.org/officeDocument/2006/relationships/tags" Target="../tags/tag109.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tags" Target="../tags/tag134.xml"/><Relationship Id="rId14" Type="http://schemas.openxmlformats.org/officeDocument/2006/relationships/tags" Target="../tags/tag135.xml"/><Relationship Id="rId15" Type="http://schemas.openxmlformats.org/officeDocument/2006/relationships/tags" Target="../tags/tag136.xml"/><Relationship Id="rId16" Type="http://schemas.openxmlformats.org/officeDocument/2006/relationships/tags" Target="../tags/tag137.xml"/><Relationship Id="rId17" Type="http://schemas.openxmlformats.org/officeDocument/2006/relationships/tags" Target="../tags/tag138.xml"/><Relationship Id="rId18" Type="http://schemas.openxmlformats.org/officeDocument/2006/relationships/tags" Target="../tags/tag139.xml"/><Relationship Id="rId19" Type="http://schemas.openxmlformats.org/officeDocument/2006/relationships/tags" Target="../tags/tag140.xml"/><Relationship Id="rId20" Type="http://schemas.openxmlformats.org/officeDocument/2006/relationships/tags" Target="../tags/tag141.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tags" Target="../tags/tag147.xml"/><Relationship Id="rId7" Type="http://schemas.openxmlformats.org/officeDocument/2006/relationships/tags" Target="../tags/tag148.xml"/><Relationship Id="rId8" Type="http://schemas.openxmlformats.org/officeDocument/2006/relationships/tags" Target="../tags/tag149.xml"/><Relationship Id="rId9" Type="http://schemas.openxmlformats.org/officeDocument/2006/relationships/tags" Target="../tags/tag150.xml"/><Relationship Id="rId10" Type="http://schemas.openxmlformats.org/officeDocument/2006/relationships/tags" Target="../tags/tag151.xml"/><Relationship Id="rId11" Type="http://schemas.openxmlformats.org/officeDocument/2006/relationships/tags" Target="../tags/tag152.xml"/><Relationship Id="rId12" Type="http://schemas.openxmlformats.org/officeDocument/2006/relationships/tags" Target="../tags/tag153.xml"/><Relationship Id="rId13" Type="http://schemas.openxmlformats.org/officeDocument/2006/relationships/tags" Target="../tags/tag154.xml"/><Relationship Id="rId14" Type="http://schemas.openxmlformats.org/officeDocument/2006/relationships/tags" Target="../tags/tag155.xml"/><Relationship Id="rId15" Type="http://schemas.openxmlformats.org/officeDocument/2006/relationships/tags" Target="../tags/tag156.xml"/><Relationship Id="rId16" Type="http://schemas.openxmlformats.org/officeDocument/2006/relationships/tags" Target="../tags/tag157.xml"/><Relationship Id="rId17" Type="http://schemas.openxmlformats.org/officeDocument/2006/relationships/tags" Target="../tags/tag158.xml"/><Relationship Id="rId18" Type="http://schemas.openxmlformats.org/officeDocument/2006/relationships/tags" Target="../tags/tag159.xml"/><Relationship Id="rId19" Type="http://schemas.openxmlformats.org/officeDocument/2006/relationships/tags" Target="../tags/tag160.xml"/><Relationship Id="rId20" Type="http://schemas.openxmlformats.org/officeDocument/2006/relationships/tags" Target="../tags/tag161.xml"/><Relationship Id="rId21" Type="http://schemas.openxmlformats.org/officeDocument/2006/relationships/tags" Target="../tags/tag162.xml"/><Relationship Id="rId22" Type="http://schemas.openxmlformats.org/officeDocument/2006/relationships/tags" Target="../tags/tag163.xml"/><Relationship Id="rId23" Type="http://schemas.openxmlformats.org/officeDocument/2006/relationships/tags" Target="../tags/tag164.xml"/><Relationship Id="rId24" Type="http://schemas.openxmlformats.org/officeDocument/2006/relationships/tags" Target="../tags/tag165.xml"/><Relationship Id="rId25" Type="http://schemas.openxmlformats.org/officeDocument/2006/relationships/tags" Target="../tags/tag166.xml"/><Relationship Id="rId26" Type="http://schemas.openxmlformats.org/officeDocument/2006/relationships/tags" Target="../tags/tag167.xml"/><Relationship Id="rId27" Type="http://schemas.openxmlformats.org/officeDocument/2006/relationships/tags" Target="../tags/tag168.xml"/><Relationship Id="rId28" Type="http://schemas.openxmlformats.org/officeDocument/2006/relationships/tags" Target="../tags/tag169.xml"/><Relationship Id="rId29" Type="http://schemas.openxmlformats.org/officeDocument/2006/relationships/tags" Target="../tags/tag170.xml"/><Relationship Id="rId30"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tags" Target="../tags/tag183.xml"/><Relationship Id="rId14" Type="http://schemas.openxmlformats.org/officeDocument/2006/relationships/tags" Target="../tags/tag184.xml"/><Relationship Id="rId15" Type="http://schemas.openxmlformats.org/officeDocument/2006/relationships/tags" Target="../tags/tag185.xml"/><Relationship Id="rId16" Type="http://schemas.openxmlformats.org/officeDocument/2006/relationships/tags" Target="../tags/tag186.xml"/><Relationship Id="rId17" Type="http://schemas.openxmlformats.org/officeDocument/2006/relationships/tags" Target="../tags/tag187.xml"/><Relationship Id="rId18" Type="http://schemas.openxmlformats.org/officeDocument/2006/relationships/tags" Target="../tags/tag188.xml"/><Relationship Id="rId19" Type="http://schemas.openxmlformats.org/officeDocument/2006/relationships/tags" Target="../tags/tag189.xml"/><Relationship Id="rId20" Type="http://schemas.openxmlformats.org/officeDocument/2006/relationships/tags" Target="../tags/tag190.xml"/><Relationship Id="rId2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tags" Target="../tags/tag206.xml"/><Relationship Id="rId14" Type="http://schemas.openxmlformats.org/officeDocument/2006/relationships/tags" Target="../tags/tag207.xml"/><Relationship Id="rId15" Type="http://schemas.openxmlformats.org/officeDocument/2006/relationships/tags" Target="../tags/tag208.xml"/><Relationship Id="rId16" Type="http://schemas.openxmlformats.org/officeDocument/2006/relationships/tags" Target="../tags/tag209.xml"/><Relationship Id="rId17" Type="http://schemas.openxmlformats.org/officeDocument/2006/relationships/tags" Target="../tags/tag210.xml"/><Relationship Id="rId18" Type="http://schemas.openxmlformats.org/officeDocument/2006/relationships/tags" Target="../tags/tag211.xml"/><Relationship Id="rId19" Type="http://schemas.openxmlformats.org/officeDocument/2006/relationships/tags" Target="../tags/tag212.xml"/><Relationship Id="rId20" Type="http://schemas.openxmlformats.org/officeDocument/2006/relationships/tags" Target="../tags/tag213.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8.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tags" Target="../tags/tag288.xml"/><Relationship Id="rId10" Type="http://schemas.openxmlformats.org/officeDocument/2006/relationships/tags" Target="../tags/tag289.xml"/><Relationship Id="rId11" Type="http://schemas.openxmlformats.org/officeDocument/2006/relationships/tags" Target="../tags/tag290.xml"/><Relationship Id="rId12" Type="http://schemas.openxmlformats.org/officeDocument/2006/relationships/tags" Target="../tags/tag291.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tags" Target="../tags/tag308.xml"/><Relationship Id="rId10" Type="http://schemas.openxmlformats.org/officeDocument/2006/relationships/tags" Target="../tags/tag309.xml"/><Relationship Id="rId11" Type="http://schemas.openxmlformats.org/officeDocument/2006/relationships/tags" Target="../tags/tag310.xml"/><Relationship Id="rId12" Type="http://schemas.openxmlformats.org/officeDocument/2006/relationships/tags" Target="../tags/tag311.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tags" Target="../tags/tag316.xml"/><Relationship Id="rId6" Type="http://schemas.openxmlformats.org/officeDocument/2006/relationships/tags" Target="../tags/tag317.xml"/><Relationship Id="rId7" Type="http://schemas.openxmlformats.org/officeDocument/2006/relationships/tags" Target="../tags/tag318.xml"/><Relationship Id="rId8" Type="http://schemas.openxmlformats.org/officeDocument/2006/relationships/tags" Target="../tags/tag319.xml"/><Relationship Id="rId9" Type="http://schemas.openxmlformats.org/officeDocument/2006/relationships/tags" Target="../tags/tag320.xml"/><Relationship Id="rId10" Type="http://schemas.openxmlformats.org/officeDocument/2006/relationships/tags" Target="../tags/tag321.xml"/><Relationship Id="rId11" Type="http://schemas.openxmlformats.org/officeDocument/2006/relationships/tags" Target="../tags/tag322.xml"/><Relationship Id="rId12" Type="http://schemas.openxmlformats.org/officeDocument/2006/relationships/tags" Target="../tags/tag323.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23.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tags" Target="../tags/tag331.xml"/><Relationship Id="rId6" Type="http://schemas.openxmlformats.org/officeDocument/2006/relationships/tags" Target="../tags/tag332.xml"/><Relationship Id="rId7" Type="http://schemas.openxmlformats.org/officeDocument/2006/relationships/tags" Target="../tags/tag333.xml"/><Relationship Id="rId8" Type="http://schemas.openxmlformats.org/officeDocument/2006/relationships/tags" Target="../tags/tag334.xml"/><Relationship Id="rId9" Type="http://schemas.openxmlformats.org/officeDocument/2006/relationships/tags" Target="../tags/tag335.xml"/><Relationship Id="rId10" Type="http://schemas.openxmlformats.org/officeDocument/2006/relationships/tags" Target="../tags/tag336.xml"/><Relationship Id="rId11" Type="http://schemas.openxmlformats.org/officeDocument/2006/relationships/tags" Target="../tags/tag337.xml"/><Relationship Id="rId12" Type="http://schemas.openxmlformats.org/officeDocument/2006/relationships/tags" Target="../tags/tag338.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tags" Target="../tags/tag347.xml"/><Relationship Id="rId10" Type="http://schemas.openxmlformats.org/officeDocument/2006/relationships/tags" Target="../tags/tag348.xml"/><Relationship Id="rId11" Type="http://schemas.openxmlformats.org/officeDocument/2006/relationships/tags" Target="../tags/tag349.xml"/><Relationship Id="rId12" Type="http://schemas.openxmlformats.org/officeDocument/2006/relationships/tags" Target="../tags/tag350.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tags" Target="../tags/tag354.xml"/><Relationship Id="rId5" Type="http://schemas.openxmlformats.org/officeDocument/2006/relationships/tags" Target="../tags/tag355.xml"/><Relationship Id="rId6" Type="http://schemas.openxmlformats.org/officeDocument/2006/relationships/tags" Target="../tags/tag356.xml"/><Relationship Id="rId7" Type="http://schemas.openxmlformats.org/officeDocument/2006/relationships/tags" Target="../tags/tag357.xml"/><Relationship Id="rId8" Type="http://schemas.openxmlformats.org/officeDocument/2006/relationships/tags" Target="../tags/tag358.xml"/><Relationship Id="rId9" Type="http://schemas.openxmlformats.org/officeDocument/2006/relationships/tags" Target="../tags/tag359.xml"/><Relationship Id="rId10" Type="http://schemas.openxmlformats.org/officeDocument/2006/relationships/tags" Target="../tags/tag360.xml"/><Relationship Id="rId11" Type="http://schemas.openxmlformats.org/officeDocument/2006/relationships/tags" Target="../tags/tag361.xml"/><Relationship Id="rId12" Type="http://schemas.openxmlformats.org/officeDocument/2006/relationships/tags" Target="../tags/tag362.xml"/><Relationship Id="rId13" Type="http://schemas.openxmlformats.org/officeDocument/2006/relationships/tags" Target="../tags/tag363.xml"/><Relationship Id="rId14" Type="http://schemas.openxmlformats.org/officeDocument/2006/relationships/tags" Target="../tags/tag364.xml"/><Relationship Id="rId15" Type="http://schemas.openxmlformats.org/officeDocument/2006/relationships/tags" Target="../tags/tag365.xml"/><Relationship Id="rId16" Type="http://schemas.openxmlformats.org/officeDocument/2006/relationships/tags" Target="../tags/tag366.xml"/><Relationship Id="rId17" Type="http://schemas.openxmlformats.org/officeDocument/2006/relationships/tags" Target="../tags/tag367.xml"/><Relationship Id="rId18" Type="http://schemas.openxmlformats.org/officeDocument/2006/relationships/tags" Target="../tags/tag368.xml"/><Relationship Id="rId19" Type="http://schemas.openxmlformats.org/officeDocument/2006/relationships/tags" Target="../tags/tag369.xml"/><Relationship Id="rId20" Type="http://schemas.openxmlformats.org/officeDocument/2006/relationships/tags" Target="../tags/tag370.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71.xml"/><Relationship Id="rId2" Type="http://schemas.openxmlformats.org/officeDocument/2006/relationships/tags" Target="../tags/tag372.xml"/><Relationship Id="rId3" Type="http://schemas.openxmlformats.org/officeDocument/2006/relationships/tags" Target="../tags/tag373.xml"/><Relationship Id="rId4" Type="http://schemas.openxmlformats.org/officeDocument/2006/relationships/tags" Target="../tags/tag374.xml"/><Relationship Id="rId5" Type="http://schemas.openxmlformats.org/officeDocument/2006/relationships/tags" Target="../tags/tag375.xml"/><Relationship Id="rId6" Type="http://schemas.openxmlformats.org/officeDocument/2006/relationships/tags" Target="../tags/tag376.xml"/><Relationship Id="rId7" Type="http://schemas.openxmlformats.org/officeDocument/2006/relationships/tags" Target="../tags/tag377.xml"/><Relationship Id="rId8" Type="http://schemas.openxmlformats.org/officeDocument/2006/relationships/tags" Target="../tags/tag378.xml"/><Relationship Id="rId9" Type="http://schemas.openxmlformats.org/officeDocument/2006/relationships/tags" Target="../tags/tag379.xml"/><Relationship Id="rId10" Type="http://schemas.openxmlformats.org/officeDocument/2006/relationships/tags" Target="../tags/tag380.xml"/><Relationship Id="rId11" Type="http://schemas.openxmlformats.org/officeDocument/2006/relationships/tags" Target="../tags/tag381.xml"/><Relationship Id="rId12" Type="http://schemas.openxmlformats.org/officeDocument/2006/relationships/tags" Target="../tags/tag382.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83.xml"/><Relationship Id="rId2" Type="http://schemas.openxmlformats.org/officeDocument/2006/relationships/tags" Target="../tags/tag384.xml"/><Relationship Id="rId3" Type="http://schemas.openxmlformats.org/officeDocument/2006/relationships/tags" Target="../tags/tag385.xml"/><Relationship Id="rId4" Type="http://schemas.openxmlformats.org/officeDocument/2006/relationships/tags" Target="../tags/tag386.xml"/><Relationship Id="rId5" Type="http://schemas.openxmlformats.org/officeDocument/2006/relationships/tags" Target="../tags/tag387.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319650"/>
            <a:ext cx="10515600" cy="867433"/>
          </a:xfrm>
        </p:spPr>
        <p:txBody>
          <a:bodyPr>
            <a:normAutofit fontScale="90000"/>
          </a:bodyPr>
          <a:p>
            <a:r>
              <a:rPr altLang="en-US" dirty="0" lang="zh-CN">
                <a:solidFill>
                  <a:schemeClr val="lt1">
                    <a:lumMod val="100000"/>
                  </a:schemeClr>
                </a:solidFill>
              </a:rPr>
              <a:t>社区服务与公共事业行业市场分析及2024年投资前景预测</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1296136" y="1095762"/>
            <a:ext cx="9995517" cy="972000"/>
          </a:xfrm>
        </p:spPr>
        <p:txBody>
          <a:bodyPr/>
          <a:p>
            <a:r>
              <a:rPr altLang="zh-CN" dirty="0" lang="en-US" err="1">
                <a:solidFill>
                  <a:schemeClr val="lt1">
                    <a:lumMod val="100000"/>
                  </a:schemeClr>
                </a:solidFill>
              </a:rPr>
              <a:t>XX,a</a:t>
            </a:r>
            <a:r>
              <a:rPr altLang="zh-CN" dirty="0" lang="en-US">
                <a:solidFill>
                  <a:schemeClr val="lt1">
                    <a:lumMod val="100000"/>
                  </a:schemeClr>
                </a:solidFill>
              </a:rPr>
              <a:t> click to unlimited possibilities</a:t>
            </a:r>
            <a:endParaRPr altLang="en-US" dirty="0" lang="zh-CN">
              <a:solidFill>
                <a:schemeClr val="lt1">
                  <a:lumMod val="100000"/>
                </a:schemeClr>
              </a:solidFill>
            </a:endParaRPr>
          </a:p>
        </p:txBody>
      </p:sp>
      <p:sp>
        <p:nvSpPr>
          <p:cNvPr id="1048652" name="公司名"/>
          <p:cNvSpPr>
            <a:spLocks noGrp="1"/>
          </p:cNvSpPr>
          <p:nvPr>
            <p:ph type="body" sz="quarter" idx="13"/>
            <p:custDataLst>
              <p:tags r:id="rId3"/>
            </p:custDataLst>
          </p:nvPr>
        </p:nvSpPr>
        <p:spPr>
          <a:xfrm>
            <a:off x="847076" y="79505"/>
            <a:ext cx="10453454" cy="504000"/>
          </a:xfrm>
        </p:spPr>
        <p:txBody>
          <a:bodyPr/>
          <a:p>
            <a:r>
              <a:rPr altLang="zh-CN" dirty="0" lang="en-US">
                <a:solidFill>
                  <a:schemeClr val="lt1">
                    <a:lumMod val="100000"/>
                  </a:schemeClr>
                </a:solidFill>
              </a:rPr>
              <a:t>YOUR LOGO</a:t>
            </a:r>
            <a:endParaRPr altLang="en-US" dirty="0" lang="zh-CN">
              <a:solidFill>
                <a:schemeClr val="lt1">
                  <a:lumMod val="100000"/>
                </a:schemeClr>
              </a:solidFill>
            </a:endParaRPr>
          </a:p>
        </p:txBody>
      </p:sp>
      <p:sp>
        <p:nvSpPr>
          <p:cNvPr id="1048654" name="日期时间"/>
          <p:cNvSpPr>
            <a:spLocks noGrp="1"/>
          </p:cNvSpPr>
          <p:nvPr>
            <p:ph type="body" sz="quarter" idx="14"/>
            <p:custDataLst>
              <p:tags r:id="rId4"/>
            </p:custDataLst>
          </p:nvPr>
        </p:nvSpPr>
        <p:spPr>
          <a:xfrm>
            <a:off x="3727357" y="3513778"/>
            <a:ext cx="2880000" cy="985141"/>
          </a:xfrm>
        </p:spPr>
        <p:txBody>
          <a:bodyPr/>
          <a:p>
            <a:r>
              <a:rPr altLang="en-US" dirty="0" lang="zh-CN">
                <a:solidFill>
                  <a:schemeClr val="lt1">
                    <a:lumMod val="100000"/>
                  </a:schemeClr>
                </a:solidFill>
              </a:rPr>
              <a:t>汇报时间：</a:t>
            </a:r>
            <a:r>
              <a:rPr altLang="zh-CN" dirty="0" lang="en-US">
                <a:solidFill>
                  <a:schemeClr val="lt1">
                    <a:lumMod val="100000"/>
                  </a:schemeClr>
                </a:solidFill>
              </a:rPr>
              <a:t>20XX/01/01</a:t>
            </a:r>
            <a:endParaRPr altLang="zh-CN" dirty="0" lang="en-US">
              <a:solidFill>
                <a:schemeClr val="lt1">
                  <a:lumMod val="100000"/>
                </a:schemeClr>
              </a:solidFill>
            </a:endParaRPr>
          </a:p>
        </p:txBody>
      </p:sp>
      <p:sp>
        <p:nvSpPr>
          <p:cNvPr id="1048656" name="署名"/>
          <p:cNvSpPr>
            <a:spLocks noGrp="1"/>
          </p:cNvSpPr>
          <p:nvPr>
            <p:ph type="body" sz="quarter" idx="17"/>
            <p:custDataLst>
              <p:tags r:id="rId5"/>
            </p:custDataLst>
          </p:nvPr>
        </p:nvSpPr>
        <p:spPr>
          <a:xfrm>
            <a:off x="859464" y="3515997"/>
            <a:ext cx="2743200" cy="985141"/>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0" name="标题"/>
          <p:cNvSpPr>
            <a:spLocks noGrp="1"/>
          </p:cNvSpPr>
          <p:nvPr>
            <p:ph type="title"/>
            <p:custDataLst>
              <p:tags r:id="rId1"/>
            </p:custDataLst>
          </p:nvPr>
        </p:nvSpPr>
        <p:spPr>
          <a:xfrm>
            <a:off x="839788" y="1139360"/>
            <a:ext cx="7932072" cy="2082301"/>
          </a:xfrm>
        </p:spPr>
        <p:txBody>
          <a:bodyPr/>
          <a:p>
            <a:r>
              <a:rPr altLang="zh-CN" dirty="0" lang="en-US"/>
              <a:t>目录</a:t>
            </a:r>
            <a:endParaRPr altLang="zh-CN" dirty="0" lang="en-US"/>
          </a:p>
        </p:txBody>
      </p:sp>
      <p:sp>
        <p:nvSpPr>
          <p:cNvPr id="1048812" name="矩形: 剪去单角 8"/>
          <p:cNvSpPr/>
          <p:nvPr>
            <p:custDataLst>
              <p:tags r:id="rId2"/>
            </p:custDataLst>
          </p:nvPr>
        </p:nvSpPr>
        <p:spPr>
          <a:xfrm flipH="1">
            <a:off x="839788" y="3001472"/>
            <a:ext cx="2196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3" name="直接连接符 10"/>
          <p:cNvCxnSpPr>
            <a:cxnSpLocks/>
          </p:cNvCxnSpPr>
          <p:nvPr>
            <p:custDataLst>
              <p:tags r:id="rId3"/>
            </p:custDataLst>
          </p:nvPr>
        </p:nvCxnSpPr>
        <p:spPr>
          <a:xfrm>
            <a:off x="1223963" y="5340177"/>
            <a:ext cx="547370"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14" name="序号"/>
          <p:cNvSpPr txBox="1"/>
          <p:nvPr>
            <p:custDataLst>
              <p:tags r:id="rId4"/>
            </p:custDataLst>
          </p:nvPr>
        </p:nvSpPr>
        <p:spPr>
          <a:xfrm>
            <a:off x="1145725"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accent1"/>
                </a:solidFill>
                <a:latin typeface="+mj-ea"/>
                <a:ea typeface="+mj-ea"/>
              </a:rPr>
              <a:t>01.</a:t>
            </a:r>
            <a:endParaRPr b="1" dirty="0" sz="4000" lang="en-US">
              <a:solidFill>
                <a:schemeClr val="accent1"/>
              </a:solidFill>
              <a:latin typeface="+mj-ea"/>
              <a:ea typeface="+mj-ea"/>
            </a:endParaRPr>
          </a:p>
        </p:txBody>
      </p:sp>
      <p:sp>
        <p:nvSpPr>
          <p:cNvPr id="1048816" name="项标题"/>
          <p:cNvSpPr txBox="1"/>
          <p:nvPr>
            <p:custDataLst>
              <p:tags r:id="rId5"/>
            </p:custDataLst>
          </p:nvPr>
        </p:nvSpPr>
        <p:spPr>
          <a:xfrm>
            <a:off x="1145725" y="4304798"/>
            <a:ext cx="1890064" cy="994566"/>
          </a:xfrm>
          <a:prstGeom prst="rect"/>
          <a:noFill/>
        </p:spPr>
        <p:txBody>
          <a:bodyPr anchor="t" bIns="0" lIns="0" rIns="0" rtlCol="0" tIns="0" wrap="square">
            <a:normAutofit/>
          </a:bodyPr>
          <a:p>
            <a:pPr>
              <a:lnSpc>
                <a:spcPct val="100000"/>
              </a:lnSpc>
            </a:pPr>
            <a:r>
              <a:rPr altLang="en-US" b="1" dirty="0" sz="2000" lang="zh-CN" spc="300">
                <a:solidFill>
                  <a:schemeClr val="tx1">
                    <a:lumMod val="75000"/>
                    <a:lumOff val="25000"/>
                  </a:schemeClr>
                </a:solidFill>
                <a:latin typeface="+mj-ea"/>
                <a:ea typeface="+mj-ea"/>
              </a:rPr>
              <a:t>社区服务与公共事业行业概述</a:t>
            </a:r>
            <a:endParaRPr altLang="en-US" b="1" dirty="0" sz="2000" lang="zh-CN" spc="300">
              <a:solidFill>
                <a:schemeClr val="tx1">
                  <a:lumMod val="75000"/>
                  <a:lumOff val="25000"/>
                </a:schemeClr>
              </a:solidFill>
              <a:latin typeface="+mj-ea"/>
              <a:ea typeface="+mj-ea"/>
            </a:endParaRPr>
          </a:p>
        </p:txBody>
      </p:sp>
      <p:sp>
        <p:nvSpPr>
          <p:cNvPr id="1048818" name="矩形: 剪去单角 16"/>
          <p:cNvSpPr/>
          <p:nvPr>
            <p:custDataLst>
              <p:tags r:id="rId6"/>
            </p:custDataLst>
          </p:nvPr>
        </p:nvSpPr>
        <p:spPr>
          <a:xfrm flipH="1">
            <a:off x="3128266" y="3001472"/>
            <a:ext cx="2196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5" name="直接连接符 17"/>
          <p:cNvCxnSpPr>
            <a:cxnSpLocks/>
          </p:cNvCxnSpPr>
          <p:nvPr>
            <p:custDataLst>
              <p:tags r:id="rId7"/>
            </p:custDataLst>
          </p:nvPr>
        </p:nvCxnSpPr>
        <p:spPr>
          <a:xfrm>
            <a:off x="3512441" y="5340177"/>
            <a:ext cx="547370"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8"/>
            </p:custDataLst>
          </p:nvPr>
        </p:nvSpPr>
        <p:spPr>
          <a:xfrm>
            <a:off x="3434203"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lt1">
                    <a:lumMod val="100000"/>
                  </a:schemeClr>
                </a:solidFill>
                <a:latin typeface="+mj-ea"/>
                <a:ea typeface="+mj-ea"/>
              </a:rPr>
              <a:t>02.</a:t>
            </a:r>
            <a:endParaRPr b="1" dirty="0" sz="4000" lang="en-US">
              <a:solidFill>
                <a:schemeClr val="lt1">
                  <a:lumMod val="100000"/>
                </a:schemeClr>
              </a:solidFill>
              <a:latin typeface="+mj-ea"/>
              <a:ea typeface="+mj-ea"/>
            </a:endParaRPr>
          </a:p>
        </p:txBody>
      </p:sp>
      <p:sp>
        <p:nvSpPr>
          <p:cNvPr id="1048822" name="项标题"/>
          <p:cNvSpPr txBox="1"/>
          <p:nvPr>
            <p:custDataLst>
              <p:tags r:id="rId9"/>
            </p:custDataLst>
          </p:nvPr>
        </p:nvSpPr>
        <p:spPr>
          <a:xfrm>
            <a:off x="3434203" y="4304798"/>
            <a:ext cx="1890064" cy="994566"/>
          </a:xfrm>
          <a:prstGeom prst="rect"/>
          <a:noFill/>
        </p:spPr>
        <p:txBody>
          <a:bodyPr anchor="t" bIns="0" lIns="0" rIns="0" rtlCol="0" tIns="0" wrap="square">
            <a:normAutofit/>
          </a:bodyPr>
          <a:p>
            <a:pPr>
              <a:lnSpc>
                <a:spcPct val="100000"/>
              </a:lnSpc>
            </a:pPr>
            <a:r>
              <a:rPr altLang="en-US" b="1" dirty="0" sz="2000" lang="zh-CN" spc="300">
                <a:solidFill>
                  <a:schemeClr val="lt1">
                    <a:lumMod val="100000"/>
                  </a:schemeClr>
                </a:solidFill>
                <a:latin typeface="+mj-ea"/>
                <a:ea typeface="+mj-ea"/>
              </a:rPr>
              <a:t>社区服务与公共事业行业竞争格局</a:t>
            </a:r>
            <a:endParaRPr altLang="en-US" b="1" dirty="0" sz="2000" lang="zh-CN" spc="300">
              <a:solidFill>
                <a:schemeClr val="lt1">
                  <a:lumMod val="100000"/>
                </a:schemeClr>
              </a:solidFill>
              <a:latin typeface="+mj-ea"/>
              <a:ea typeface="+mj-ea"/>
            </a:endParaRPr>
          </a:p>
        </p:txBody>
      </p:sp>
      <p:sp>
        <p:nvSpPr>
          <p:cNvPr id="1048824" name="矩形: 剪去单角 21"/>
          <p:cNvSpPr/>
          <p:nvPr>
            <p:custDataLst>
              <p:tags r:id="rId10"/>
            </p:custDataLst>
          </p:nvPr>
        </p:nvSpPr>
        <p:spPr>
          <a:xfrm flipH="1">
            <a:off x="5416744" y="3001472"/>
            <a:ext cx="2196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7" name="直接连接符 22"/>
          <p:cNvCxnSpPr>
            <a:cxnSpLocks/>
          </p:cNvCxnSpPr>
          <p:nvPr>
            <p:custDataLst>
              <p:tags r:id="rId11"/>
            </p:custDataLst>
          </p:nvPr>
        </p:nvCxnSpPr>
        <p:spPr>
          <a:xfrm>
            <a:off x="5800919" y="5340177"/>
            <a:ext cx="547370"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6" name="序号"/>
          <p:cNvSpPr txBox="1"/>
          <p:nvPr>
            <p:custDataLst>
              <p:tags r:id="rId12"/>
            </p:custDataLst>
          </p:nvPr>
        </p:nvSpPr>
        <p:spPr>
          <a:xfrm>
            <a:off x="5722681"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accent1"/>
                </a:solidFill>
                <a:latin typeface="+mj-ea"/>
                <a:ea typeface="+mj-ea"/>
              </a:rPr>
              <a:t>03.</a:t>
            </a:r>
            <a:endParaRPr b="1" dirty="0" sz="4000" lang="en-US">
              <a:solidFill>
                <a:schemeClr val="accent1"/>
              </a:solidFill>
              <a:latin typeface="+mj-ea"/>
              <a:ea typeface="+mj-ea"/>
            </a:endParaRPr>
          </a:p>
        </p:txBody>
      </p:sp>
      <p:sp>
        <p:nvSpPr>
          <p:cNvPr id="1048828" name="项标题"/>
          <p:cNvSpPr txBox="1"/>
          <p:nvPr>
            <p:custDataLst>
              <p:tags r:id="rId13"/>
            </p:custDataLst>
          </p:nvPr>
        </p:nvSpPr>
        <p:spPr>
          <a:xfrm>
            <a:off x="5722681" y="4304798"/>
            <a:ext cx="1890064" cy="994566"/>
          </a:xfrm>
          <a:prstGeom prst="rect"/>
          <a:noFill/>
        </p:spPr>
        <p:txBody>
          <a:bodyPr anchor="t" bIns="0" lIns="0" rIns="0" rtlCol="0" tIns="0" wrap="square">
            <a:normAutofit/>
          </a:bodyPr>
          <a:p>
            <a:pPr>
              <a:lnSpc>
                <a:spcPct val="100000"/>
              </a:lnSpc>
            </a:pPr>
            <a:r>
              <a:rPr altLang="en-US" b="1" dirty="0" sz="2000" lang="zh-CN" spc="300">
                <a:solidFill>
                  <a:schemeClr val="tx1">
                    <a:lumMod val="75000"/>
                    <a:lumOff val="25000"/>
                  </a:schemeClr>
                </a:solidFill>
                <a:latin typeface="+mj-ea"/>
                <a:ea typeface="+mj-ea"/>
              </a:rPr>
              <a:t>社区服务与公共事业行业市场细分</a:t>
            </a:r>
            <a:endParaRPr altLang="en-US" b="1" dirty="0" sz="2000" lang="zh-CN" spc="300">
              <a:solidFill>
                <a:schemeClr val="tx1">
                  <a:lumMod val="75000"/>
                  <a:lumOff val="25000"/>
                </a:schemeClr>
              </a:solidFill>
              <a:latin typeface="+mj-ea"/>
              <a:ea typeface="+mj-ea"/>
            </a:endParaRPr>
          </a:p>
        </p:txBody>
      </p:sp>
      <p:sp>
        <p:nvSpPr>
          <p:cNvPr id="1048830" name="矩形: 剪去单角 26"/>
          <p:cNvSpPr/>
          <p:nvPr>
            <p:custDataLst>
              <p:tags r:id="rId14"/>
            </p:custDataLst>
          </p:nvPr>
        </p:nvSpPr>
        <p:spPr>
          <a:xfrm flipH="1">
            <a:off x="7705222" y="3001472"/>
            <a:ext cx="2196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9" name="直接连接符 27"/>
          <p:cNvCxnSpPr>
            <a:cxnSpLocks/>
          </p:cNvCxnSpPr>
          <p:nvPr>
            <p:custDataLst>
              <p:tags r:id="rId15"/>
            </p:custDataLst>
          </p:nvPr>
        </p:nvCxnSpPr>
        <p:spPr>
          <a:xfrm>
            <a:off x="8089397" y="5340177"/>
            <a:ext cx="547370"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32" name="序号"/>
          <p:cNvSpPr txBox="1"/>
          <p:nvPr>
            <p:custDataLst>
              <p:tags r:id="rId16"/>
            </p:custDataLst>
          </p:nvPr>
        </p:nvSpPr>
        <p:spPr>
          <a:xfrm>
            <a:off x="8011159"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lt1">
                    <a:lumMod val="100000"/>
                  </a:schemeClr>
                </a:solidFill>
                <a:latin typeface="+mj-ea"/>
                <a:ea typeface="+mj-ea"/>
              </a:rPr>
              <a:t>04.</a:t>
            </a:r>
            <a:endParaRPr b="1" dirty="0" sz="4000" lang="en-US">
              <a:solidFill>
                <a:schemeClr val="lt1">
                  <a:lumMod val="100000"/>
                </a:schemeClr>
              </a:solidFill>
              <a:latin typeface="+mj-ea"/>
              <a:ea typeface="+mj-ea"/>
            </a:endParaRPr>
          </a:p>
        </p:txBody>
      </p:sp>
      <p:sp>
        <p:nvSpPr>
          <p:cNvPr id="1048834" name="项标题"/>
          <p:cNvSpPr txBox="1"/>
          <p:nvPr>
            <p:custDataLst>
              <p:tags r:id="rId17"/>
            </p:custDataLst>
          </p:nvPr>
        </p:nvSpPr>
        <p:spPr>
          <a:xfrm>
            <a:off x="8011159" y="4304798"/>
            <a:ext cx="1890064" cy="994566"/>
          </a:xfrm>
          <a:prstGeom prst="rect"/>
          <a:noFill/>
        </p:spPr>
        <p:txBody>
          <a:bodyPr anchor="t" bIns="0" lIns="0" rIns="0" rtlCol="0" tIns="0" wrap="square">
            <a:normAutofit/>
          </a:bodyPr>
          <a:p>
            <a:pPr>
              <a:lnSpc>
                <a:spcPct val="100000"/>
              </a:lnSpc>
            </a:pPr>
            <a:r>
              <a:rPr altLang="en-US" b="1" dirty="0" sz="2000" lang="zh-CN" spc="300">
                <a:solidFill>
                  <a:schemeClr val="lt1">
                    <a:lumMod val="100000"/>
                  </a:schemeClr>
                </a:solidFill>
                <a:latin typeface="+mj-ea"/>
                <a:ea typeface="+mj-ea"/>
              </a:rPr>
              <a:t>社区服务与公共事业行业发展趋势</a:t>
            </a:r>
            <a:endParaRPr altLang="en-US" b="1" dirty="0" sz="2000" lang="zh-CN" spc="300">
              <a:solidFill>
                <a:schemeClr val="lt1">
                  <a:lumMod val="100000"/>
                </a:schemeClr>
              </a:solidFill>
              <a:latin typeface="+mj-ea"/>
              <a:ea typeface="+mj-ea"/>
            </a:endParaRPr>
          </a:p>
        </p:txBody>
      </p:sp>
      <p:sp>
        <p:nvSpPr>
          <p:cNvPr id="1048836" name="矩形: 剪去单角 2"/>
          <p:cNvSpPr/>
          <p:nvPr>
            <p:custDataLst>
              <p:tags r:id="rId18"/>
            </p:custDataLst>
          </p:nvPr>
        </p:nvSpPr>
        <p:spPr>
          <a:xfrm flipH="1">
            <a:off x="9993702" y="3001472"/>
            <a:ext cx="2196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1" name="直接连接符 4"/>
          <p:cNvCxnSpPr>
            <a:cxnSpLocks/>
          </p:cNvCxnSpPr>
          <p:nvPr>
            <p:custDataLst>
              <p:tags r:id="rId19"/>
            </p:custDataLst>
          </p:nvPr>
        </p:nvCxnSpPr>
        <p:spPr>
          <a:xfrm>
            <a:off x="10377877" y="5340177"/>
            <a:ext cx="547370"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38" name="序号"/>
          <p:cNvSpPr txBox="1"/>
          <p:nvPr>
            <p:custDataLst>
              <p:tags r:id="rId20"/>
            </p:custDataLst>
          </p:nvPr>
        </p:nvSpPr>
        <p:spPr>
          <a:xfrm>
            <a:off x="10299638" y="3616181"/>
            <a:ext cx="2039421" cy="504190"/>
          </a:xfrm>
          <a:prstGeom prst="rect"/>
          <a:noFill/>
        </p:spPr>
        <p:txBody>
          <a:bodyPr anchor="b" anchorCtr="0" bIns="0" lIns="0" rIns="0" rtlCol="0" tIns="0" wrap="square">
            <a:normAutofit fontScale="80000"/>
          </a:bodyPr>
          <a:p>
            <a:pPr>
              <a:lnSpc>
                <a:spcPct val="100000"/>
              </a:lnSpc>
            </a:pPr>
            <a:r>
              <a:rPr b="1" dirty="0" sz="4000" lang="en-US">
                <a:solidFill>
                  <a:schemeClr val="accent1"/>
                </a:solidFill>
                <a:latin typeface="+mj-ea"/>
                <a:ea typeface="+mj-ea"/>
              </a:rPr>
              <a:t>05.</a:t>
            </a:r>
            <a:endParaRPr b="1" dirty="0" sz="4000" lang="en-US">
              <a:solidFill>
                <a:schemeClr val="accent1"/>
              </a:solidFill>
              <a:latin typeface="+mj-ea"/>
              <a:ea typeface="+mj-ea"/>
            </a:endParaRPr>
          </a:p>
        </p:txBody>
      </p:sp>
      <p:sp>
        <p:nvSpPr>
          <p:cNvPr id="1048840" name="项标题"/>
          <p:cNvSpPr txBox="1"/>
          <p:nvPr>
            <p:custDataLst>
              <p:tags r:id="rId21"/>
            </p:custDataLst>
          </p:nvPr>
        </p:nvSpPr>
        <p:spPr>
          <a:xfrm>
            <a:off x="10299638" y="4304798"/>
            <a:ext cx="2039421" cy="994566"/>
          </a:xfrm>
          <a:prstGeom prst="rect"/>
          <a:noFill/>
        </p:spPr>
        <p:txBody>
          <a:bodyPr anchor="t" bIns="0" lIns="0" rIns="0" rtlCol="0" tIns="0" wrap="square">
            <a:normAutofit fontScale="77143"/>
          </a:bodyPr>
          <a:p>
            <a:pPr>
              <a:lnSpc>
                <a:spcPct val="100000"/>
              </a:lnSpc>
            </a:pPr>
            <a:r>
              <a:rPr altLang="en-US" b="1" dirty="0" sz="2800" lang="zh-CN" spc="300">
                <a:solidFill>
                  <a:schemeClr val="tx1">
                    <a:lumMod val="75000"/>
                    <a:lumOff val="25000"/>
                  </a:schemeClr>
                </a:solidFill>
                <a:latin typeface="+mj-ea"/>
                <a:ea typeface="+mj-ea"/>
              </a:rPr>
              <a:t>社区服务与公共事业行业投资前景预测</a:t>
            </a:r>
            <a:endParaRPr altLang="en-US" b="1" dirty="0" sz="2800" lang="zh-CN" spc="300">
              <a:solidFill>
                <a:schemeClr val="tx1">
                  <a:lumMod val="75000"/>
                  <a:lumOff val="25000"/>
                </a:schemeClr>
              </a:solidFill>
              <a:latin typeface="+mj-ea"/>
              <a:ea typeface="+mj-ea"/>
            </a:endParaRPr>
          </a:p>
        </p:txBody>
      </p:sp>
    </p:spTree>
    <p:custDataLst>
      <p:tags r:id="rId2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4" name="标题"/>
          <p:cNvSpPr>
            <a:spLocks noGrp="1"/>
          </p:cNvSpPr>
          <p:nvPr>
            <p:ph type="title"/>
            <p:custDataLst>
              <p:tags r:id="rId1"/>
            </p:custDataLst>
          </p:nvPr>
        </p:nvSpPr>
        <p:spPr>
          <a:xfrm>
            <a:off x="939798" y="-1"/>
            <a:ext cx="10414002" cy="2114171"/>
          </a:xfrm>
        </p:spPr>
        <p:txBody>
          <a:bodyPr anchor="b">
            <a:normAutofit/>
          </a:bodyPr>
          <a:p>
            <a:r>
              <a:rPr altLang="en-US" dirty="0" lang="zh-CN"/>
              <a:t>社区服务与公共事业行业概述</a:t>
            </a:r>
            <a:endParaRPr altLang="en-US" dirty="0" lang="zh-CN"/>
          </a:p>
        </p:txBody>
      </p:sp>
      <p:sp>
        <p:nvSpPr>
          <p:cNvPr id="104887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01</a:t>
            </a:r>
            <a:endParaRPr altLang="zh-CN"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8" name="标题 1"/>
          <p:cNvSpPr>
            <a:spLocks noGrp="1"/>
          </p:cNvSpPr>
          <p:nvPr>
            <p:ph type="title"/>
          </p:nvPr>
        </p:nvSpPr>
        <p:spPr/>
        <p:txBody>
          <a:bodyPr/>
          <a:p>
            <a:r>
              <a:rPr altLang="en-US" lang="zh-CN"/>
              <a:t>行业定义与分类</a:t>
            </a:r>
            <a:endParaRPr altLang="en-US" lang="zh-CN"/>
          </a:p>
        </p:txBody>
      </p:sp>
      <p:sp>
        <p:nvSpPr>
          <p:cNvPr id="104892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2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pitchFamily="34" charset="-122"/>
                <a:sym typeface="+mn-ea"/>
              </a:rPr>
              <a:t>行业定义：社区服务与公共事业行业是为社区居民提供公共服务、满足公共需求的行业，包括社区服务、公共设施建设与运营、环境保护等领域。</a:t>
            </a:r>
            <a:endParaRPr altLang="en-US" dirty="0" sz="12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892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2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rPr>
              <a:t>行业分类：根据服务对象和业务性质，社区服务与公共事业行业可分为城市社区服务、农村社区服务、公共设施建设与运营、环境保护等四大类。</a:t>
            </a:r>
            <a:endPar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893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3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行业特点：社区服务与公共事业行业具有公益性、基础性、普遍性等特点，是保障居民基本生活需求和提高生活质量的重要行业。</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893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4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rPr>
              <a:t>行业地位：社区服务与公共事业行业是社会经济发展的重要组成部分，对于促进经济发展、改善民生、推动社会进步具有重要作用。</a:t>
            </a:r>
            <a:endPar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76" name="标题 1"/>
          <p:cNvSpPr>
            <a:spLocks noGrp="1"/>
          </p:cNvSpPr>
          <p:nvPr>
            <p:ph type="title"/>
          </p:nvPr>
        </p:nvSpPr>
        <p:spPr/>
        <p:txBody>
          <a:bodyPr/>
          <a:p>
            <a:r>
              <a:rPr altLang="en-US" lang="zh-CN"/>
              <a:t>行业历史与现状</a:t>
            </a:r>
            <a:endParaRPr altLang="en-US" lang="zh-CN"/>
          </a:p>
        </p:txBody>
      </p:sp>
      <p:sp>
        <p:nvSpPr>
          <p:cNvPr id="104897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社区服务与公共事业行业的起源和发展历程</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社区服务与公共事业行业的发展趋势和未来展望</a:t>
            </a:r>
            <a:endParaRPr dirty="0" sz="2000" err="1">
              <a:solidFill>
                <a:schemeClr val="tx1">
                  <a:lumMod val="75000"/>
                  <a:lumOff val="25000"/>
                </a:schemeClr>
              </a:solidFill>
              <a:latin typeface="+mn-ea"/>
              <a:ea typeface="+mn-ea"/>
              <a:cs typeface="+mn-ea"/>
              <a:sym typeface="+mn-lt"/>
            </a:endParaRPr>
          </a:p>
        </p:txBody>
      </p:sp>
      <p:sp>
        <p:nvSpPr>
          <p:cNvPr id="104899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0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社区服务与公共事业行业在国民经济中的地位和作用</a:t>
            </a:r>
            <a:endParaRPr dirty="0" sz="2000" err="1">
              <a:solidFill>
                <a:schemeClr val="tx1">
                  <a:lumMod val="75000"/>
                  <a:lumOff val="25000"/>
                </a:schemeClr>
              </a:solidFill>
              <a:latin typeface="+mn-ea"/>
              <a:ea typeface="+mn-ea"/>
              <a:cs typeface="+mn-ea"/>
              <a:sym typeface="+mn-lt"/>
            </a:endParaRPr>
          </a:p>
        </p:txBody>
      </p:sp>
      <p:sp>
        <p:nvSpPr>
          <p:cNvPr id="10490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当前社区服务与公共事业行业的市场规模和主要参与者</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50" name="标题 1"/>
          <p:cNvSpPr>
            <a:spLocks noGrp="1"/>
          </p:cNvSpPr>
          <p:nvPr>
            <p:ph type="title"/>
          </p:nvPr>
        </p:nvSpPr>
        <p:spPr/>
        <p:txBody>
          <a:bodyPr/>
          <a:p>
            <a:r>
              <a:rPr altLang="en-US" lang="zh-CN"/>
              <a:t>行业市场规模与增长</a:t>
            </a:r>
            <a:endParaRPr altLang="en-US" lang="zh-CN"/>
          </a:p>
        </p:txBody>
      </p:sp>
      <p:sp>
        <p:nvSpPr>
          <p:cNvPr id="104905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5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5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5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6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6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6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3"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7"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3"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2020年社区服务与公共事业行业市场规模达到XX亿元</a:t>
            </a:r>
            <a:endParaRPr altLang="en-US" dirty="0" sz="1200" lang="zh-CN" spc="150">
              <a:solidFill>
                <a:schemeClr val="tx1">
                  <a:lumMod val="65000"/>
                  <a:lumOff val="35000"/>
                </a:schemeClr>
              </a:solidFill>
              <a:latin typeface="+mn-ea"/>
              <a:sym typeface="+mn-ea"/>
            </a:endParaRPr>
          </a:p>
        </p:txBody>
      </p:sp>
      <p:sp>
        <p:nvSpPr>
          <p:cNvPr id="104909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未来几年社区服务与公共事业行业市场规模将继续保持稳定增长态势</a:t>
            </a:r>
            <a:endParaRPr altLang="en-US" dirty="0" sz="1200" lang="zh-CN" spc="150">
              <a:solidFill>
                <a:schemeClr val="tx1">
                  <a:lumMod val="65000"/>
                  <a:lumOff val="35000"/>
                </a:schemeClr>
              </a:solidFill>
              <a:latin typeface="+mn-ea"/>
              <a:sym typeface="+mn-ea"/>
            </a:endParaRPr>
          </a:p>
        </p:txBody>
      </p:sp>
      <p:sp>
        <p:nvSpPr>
          <p:cNvPr id="104909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预计到2024年社区服务与公共事业行业市场规模将达到XX亿元</a:t>
            </a:r>
            <a:endParaRPr altLang="en-US" dirty="0" sz="1200" lang="zh-CN" spc="150">
              <a:solidFill>
                <a:schemeClr val="tx1">
                  <a:lumMod val="65000"/>
                  <a:lumOff val="35000"/>
                </a:schemeClr>
              </a:solidFill>
              <a:latin typeface="+mn-ea"/>
              <a:sym typeface="+mn-ea"/>
            </a:endParaRPr>
          </a:p>
        </p:txBody>
      </p:sp>
      <p:sp>
        <p:nvSpPr>
          <p:cNvPr id="104909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2015-2020年社区服务与公共事业行业市场规模年均复合增长率为XX%</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28" name="标题 1"/>
          <p:cNvSpPr>
            <a:spLocks noGrp="1"/>
          </p:cNvSpPr>
          <p:nvPr>
            <p:ph type="title"/>
          </p:nvPr>
        </p:nvSpPr>
        <p:spPr/>
        <p:txBody>
          <a:bodyPr/>
          <a:p>
            <a:r>
              <a:rPr altLang="en-US" lang="zh-CN"/>
              <a:t>行业发展趋势</a:t>
            </a:r>
            <a:endParaRPr altLang="en-US" lang="zh-CN"/>
          </a:p>
        </p:txBody>
      </p:sp>
      <p:sp>
        <p:nvSpPr>
          <p:cNvPr id="104913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数字化转型：利用信息技术提升服务效率和质量</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政策支持：政府加大对公共事业的投入和支持力度</a:t>
            </a:r>
            <a:endParaRPr dirty="0" sz="2000" err="1">
              <a:solidFill>
                <a:schemeClr val="tx1">
                  <a:lumMod val="75000"/>
                  <a:lumOff val="25000"/>
                </a:schemeClr>
              </a:solidFill>
              <a:latin typeface="+mn-ea"/>
              <a:ea typeface="+mn-ea"/>
              <a:cs typeface="+mn-ea"/>
              <a:sym typeface="+mn-lt"/>
            </a:endParaRPr>
          </a:p>
        </p:txBody>
      </p:sp>
      <p:sp>
        <p:nvSpPr>
          <p:cNvPr id="104915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5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市场竞争格局：企业竞争加剧，行业整合加速</a:t>
            </a:r>
            <a:endParaRPr dirty="0" sz="2000" err="1">
              <a:solidFill>
                <a:schemeClr val="tx1">
                  <a:lumMod val="75000"/>
                  <a:lumOff val="25000"/>
                </a:schemeClr>
              </a:solidFill>
              <a:latin typeface="+mn-ea"/>
              <a:ea typeface="+mn-ea"/>
              <a:cs typeface="+mn-ea"/>
              <a:sym typeface="+mn-lt"/>
            </a:endParaRPr>
          </a:p>
        </p:txBody>
      </p:sp>
      <p:sp>
        <p:nvSpPr>
          <p:cNvPr id="10491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多元化服务：满足不同群体的多样化需求</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02" name="标题"/>
          <p:cNvSpPr>
            <a:spLocks noGrp="1"/>
          </p:cNvSpPr>
          <p:nvPr>
            <p:ph type="title"/>
            <p:custDataLst>
              <p:tags r:id="rId1"/>
            </p:custDataLst>
          </p:nvPr>
        </p:nvSpPr>
        <p:spPr>
          <a:xfrm>
            <a:off x="939798" y="-1"/>
            <a:ext cx="10414002" cy="2114171"/>
          </a:xfrm>
        </p:spPr>
        <p:txBody>
          <a:bodyPr anchor="b">
            <a:normAutofit/>
          </a:bodyPr>
          <a:p>
            <a:r>
              <a:rPr altLang="en-US" dirty="0" lang="zh-CN"/>
              <a:t>社区服务与公共事业行业竞争格局</a:t>
            </a:r>
            <a:endParaRPr altLang="en-US" dirty="0" lang="zh-CN"/>
          </a:p>
        </p:txBody>
      </p:sp>
      <p:sp>
        <p:nvSpPr>
          <p:cNvPr id="1049204" name="节编号"/>
          <p:cNvSpPr>
            <a:spLocks noGrp="1"/>
          </p:cNvSpPr>
          <p:nvPr>
            <p:ph type="body" sz="quarter" idx="13"/>
            <p:custDataLst>
              <p:tags r:id="rId2"/>
            </p:custDataLst>
          </p:nvPr>
        </p:nvSpPr>
        <p:spPr>
          <a:xfrm>
            <a:off x="939798" y="3961867"/>
            <a:ext cx="2851343" cy="1745071"/>
          </a:xfrm>
        </p:spPr>
        <p:txBody>
          <a:bodyPr>
            <a:noAutofit/>
          </a:bodyPr>
          <a:p>
            <a:r>
              <a:rPr altLang="zh-CN" lang="en-US"/>
              <a:t>02</a:t>
            </a:r>
            <a:endParaRPr altLang="zh-CN"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46" name="标题 1"/>
          <p:cNvSpPr>
            <a:spLocks noGrp="1"/>
          </p:cNvSpPr>
          <p:nvPr>
            <p:ph type="title"/>
          </p:nvPr>
        </p:nvSpPr>
        <p:spPr/>
        <p:txBody>
          <a:bodyPr/>
          <a:p>
            <a:r>
              <a:rPr altLang="en-US" lang="zh-CN"/>
              <a:t>竞争格局分析</a:t>
            </a:r>
            <a:endParaRPr altLang="en-US" lang="zh-CN"/>
          </a:p>
        </p:txBody>
      </p:sp>
      <p:sp>
        <p:nvSpPr>
          <p:cNvPr id="104924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社区服务与公共事业行业的企业数量和规模</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竞争者的竞争优势和劣势分析</a:t>
            </a:r>
            <a:endParaRPr dirty="0" sz="2000" err="1">
              <a:solidFill>
                <a:schemeClr val="tx1">
                  <a:lumMod val="75000"/>
                  <a:lumOff val="25000"/>
                </a:schemeClr>
              </a:solidFill>
              <a:latin typeface="+mn-ea"/>
              <a:ea typeface="+mn-ea"/>
              <a:cs typeface="+mn-ea"/>
              <a:sym typeface="+mn-lt"/>
            </a:endParaRPr>
          </a:p>
        </p:txBody>
      </p:sp>
      <p:sp>
        <p:nvSpPr>
          <p:cNvPr id="104926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7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行业内的兼并与收购情况</a:t>
            </a:r>
            <a:endParaRPr dirty="0" sz="2000" err="1">
              <a:solidFill>
                <a:schemeClr val="tx1">
                  <a:lumMod val="75000"/>
                  <a:lumOff val="25000"/>
                </a:schemeClr>
              </a:solidFill>
              <a:latin typeface="+mn-ea"/>
              <a:ea typeface="+mn-ea"/>
              <a:cs typeface="+mn-ea"/>
              <a:sym typeface="+mn-lt"/>
            </a:endParaRPr>
          </a:p>
        </p:txBody>
      </p:sp>
      <p:sp>
        <p:nvSpPr>
          <p:cNvPr id="10492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行业内的主要竞争者及其市场份额</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20" name="标题 1"/>
          <p:cNvSpPr>
            <a:spLocks noGrp="1"/>
          </p:cNvSpPr>
          <p:nvPr>
            <p:ph type="title"/>
          </p:nvPr>
        </p:nvSpPr>
        <p:spPr/>
        <p:txBody>
          <a:bodyPr/>
          <a:p>
            <a:r>
              <a:rPr altLang="en-US" lang="zh-CN"/>
              <a:t>竞争者优劣势分析</a:t>
            </a:r>
            <a:endParaRPr altLang="en-US" lang="zh-CN"/>
          </a:p>
        </p:txBody>
      </p:sp>
      <p:sp>
        <p:nvSpPr>
          <p:cNvPr id="104932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优势：社区服务与公共事业行业企业拥有丰富的行业经验，具备强大的品牌影响力，以及完善的销售渠道和客户关系管理。</a:t>
            </a:r>
            <a:endParaRPr altLang="en-US" dirty="0" sz="1200" lang="zh-CN" spc="150">
              <a:solidFill>
                <a:schemeClr val="tx1">
                  <a:lumMod val="65000"/>
                  <a:lumOff val="35000"/>
                </a:schemeClr>
              </a:solidFill>
              <a:latin typeface="+mn-ea"/>
              <a:sym typeface="+mn-ea"/>
            </a:endParaRPr>
          </a:p>
        </p:txBody>
      </p:sp>
      <p:sp>
        <p:nvSpPr>
          <p:cNvPr id="104932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劣势：部分企业在技术创新、产品升级、服务品质等方面存在不足，难以满足日益增长的市场需求。</a:t>
            </a:r>
            <a:endParaRPr altLang="en-US" dirty="0" sz="1200" lang="zh-CN" spc="150">
              <a:solidFill>
                <a:schemeClr val="tx1">
                  <a:lumMod val="65000"/>
                  <a:lumOff val="35000"/>
                </a:schemeClr>
              </a:solidFill>
              <a:latin typeface="+mn-ea"/>
              <a:sym typeface="+mn-ea"/>
            </a:endParaRPr>
          </a:p>
        </p:txBody>
      </p:sp>
      <p:sp>
        <p:nvSpPr>
          <p:cNvPr id="104932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机会：随着社会经济的发展和城市化进程的加速，社区服务与公共事业行业市场潜力巨大，企业应抓住机遇，加大投入，提升产品和服务质量。</a:t>
            </a:r>
            <a:endParaRPr altLang="en-US" dirty="0" sz="1200" lang="zh-CN" spc="150">
              <a:solidFill>
                <a:schemeClr val="tx1">
                  <a:lumMod val="65000"/>
                  <a:lumOff val="35000"/>
                </a:schemeClr>
              </a:solidFill>
              <a:latin typeface="+mn-ea"/>
              <a:sym typeface="+mn-ea"/>
            </a:endParaRPr>
          </a:p>
        </p:txBody>
      </p:sp>
      <p:sp>
        <p:nvSpPr>
          <p:cNvPr id="104932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威胁：行业内竞争激烈，政策法规的调整以及市场需求的快速变化等都可能对企业造成一定的影响和挑战。</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62" name="标题 1"/>
          <p:cNvSpPr>
            <a:spLocks noGrp="1"/>
          </p:cNvSpPr>
          <p:nvPr>
            <p:ph type="title"/>
          </p:nvPr>
        </p:nvSpPr>
        <p:spPr/>
        <p:txBody>
          <a:bodyPr/>
          <a:p>
            <a:r>
              <a:rPr altLang="en-US" lang="zh-CN"/>
              <a:t>行业集中度分析</a:t>
            </a:r>
            <a:endParaRPr altLang="en-US" lang="zh-CN"/>
          </a:p>
        </p:txBody>
      </p:sp>
      <p:sp>
        <p:nvSpPr>
          <p:cNvPr id="104936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6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6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社区服务与公共事业行业的企业数量和规模分布情况</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7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7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7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行业内的主要企业及其市场份额</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7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7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8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行业集中度的变化趋势和影响因素</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8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8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8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行业集中度对市场竞争格局的影响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20" name="标题 1"/>
          <p:cNvSpPr>
            <a:spLocks noGrp="1"/>
          </p:cNvSpPr>
          <p:nvPr>
            <p:ph type="title"/>
          </p:nvPr>
        </p:nvSpPr>
        <p:spPr/>
        <p:txBody>
          <a:bodyPr/>
          <a:p>
            <a:r>
              <a:rPr altLang="en-US" lang="zh-CN"/>
              <a:t>行业进入壁垒</a:t>
            </a:r>
            <a:endParaRPr altLang="en-US" lang="zh-CN"/>
          </a:p>
        </p:txBody>
      </p:sp>
      <p:sp>
        <p:nvSpPr>
          <p:cNvPr id="104942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2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资质要求：社区服务与公共事业行业需要具备相应的资质和许可证，对新进入者构成一定的门槛。</a:t>
            </a:r>
            <a:endParaRPr altLang="en-US" dirty="0" lang="zh-CN" spc="150">
              <a:solidFill>
                <a:schemeClr val="tx1">
                  <a:lumMod val="75000"/>
                  <a:lumOff val="25000"/>
                </a:schemeClr>
              </a:solidFill>
              <a:latin typeface="+mn-ea"/>
              <a:sym typeface="+mn-ea"/>
            </a:endParaRPr>
          </a:p>
        </p:txBody>
      </p:sp>
      <p:sp>
        <p:nvSpPr>
          <p:cNvPr id="104942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2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3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人才壁垒：该行业对专业人才的需求较高，新进入者难以在短时间内组建起具备专业技能和经验的人才团队。</a:t>
            </a:r>
            <a:endParaRPr altLang="en-US" dirty="0" lang="zh-CN" spc="150">
              <a:solidFill>
                <a:schemeClr val="tx1">
                  <a:lumMod val="75000"/>
                  <a:lumOff val="25000"/>
                </a:schemeClr>
              </a:solidFill>
              <a:latin typeface="+mn-ea"/>
              <a:sym typeface="+mn-ea"/>
            </a:endParaRPr>
          </a:p>
        </p:txBody>
      </p:sp>
      <p:sp>
        <p:nvSpPr>
          <p:cNvPr id="104943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3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3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资金壁垒：社区服务与公共事业行业的投资规模较大，需要大量的资金投入，对新进入者构成一定的资金壁垒。</a:t>
            </a:r>
            <a:endParaRPr altLang="en-US" dirty="0" lang="zh-CN" spc="150">
              <a:solidFill>
                <a:schemeClr val="tx1">
                  <a:lumMod val="75000"/>
                  <a:lumOff val="25000"/>
                </a:schemeClr>
              </a:solidFill>
              <a:latin typeface="+mn-ea"/>
              <a:sym typeface="+mn-ea"/>
            </a:endParaRPr>
          </a:p>
        </p:txBody>
      </p:sp>
      <p:sp>
        <p:nvSpPr>
          <p:cNvPr id="104943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4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4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品牌壁垒：该行业已经形成了较为稳定的品牌格局，消费者对品牌的认可度较高，新进入者难以在短时间内树立起品牌形象。</a:t>
            </a:r>
            <a:endParaRPr altLang="en-US" dirty="0" sz="2000" lang="zh-CN" spc="150">
              <a:solidFill>
                <a:schemeClr val="tx1">
                  <a:lumMod val="75000"/>
                  <a:lumOff val="25000"/>
                </a:schemeClr>
              </a:solidFill>
              <a:latin typeface="+mn-ea"/>
              <a:sym typeface="+mn-ea"/>
            </a:endParaRPr>
          </a:p>
        </p:txBody>
      </p:sp>
      <p:sp>
        <p:nvSpPr>
          <p:cNvPr id="104944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78" name="标题"/>
          <p:cNvSpPr>
            <a:spLocks noGrp="1"/>
          </p:cNvSpPr>
          <p:nvPr>
            <p:ph type="title"/>
            <p:custDataLst>
              <p:tags r:id="rId1"/>
            </p:custDataLst>
          </p:nvPr>
        </p:nvSpPr>
        <p:spPr>
          <a:xfrm>
            <a:off x="939798" y="-1"/>
            <a:ext cx="10414002" cy="2114171"/>
          </a:xfrm>
        </p:spPr>
        <p:txBody>
          <a:bodyPr anchor="b">
            <a:normAutofit/>
          </a:bodyPr>
          <a:p>
            <a:r>
              <a:rPr altLang="en-US" dirty="0" lang="zh-CN"/>
              <a:t>社区服务与公共事业行业市场细分</a:t>
            </a:r>
            <a:endParaRPr altLang="en-US" dirty="0" lang="zh-CN"/>
          </a:p>
        </p:txBody>
      </p:sp>
      <p:sp>
        <p:nvSpPr>
          <p:cNvPr id="104948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03</a:t>
            </a:r>
            <a:endParaRPr altLang="zh-CN"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22" name="标题 1"/>
          <p:cNvSpPr>
            <a:spLocks noGrp="1"/>
          </p:cNvSpPr>
          <p:nvPr>
            <p:ph type="title"/>
          </p:nvPr>
        </p:nvSpPr>
        <p:spPr/>
        <p:txBody>
          <a:bodyPr/>
          <a:p>
            <a:r>
              <a:rPr altLang="en-US" lang="zh-CN"/>
              <a:t>社区服务市场</a:t>
            </a:r>
            <a:endParaRPr altLang="en-US" lang="zh-CN"/>
          </a:p>
        </p:txBody>
      </p:sp>
      <p:sp>
        <p:nvSpPr>
          <p:cNvPr id="104952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2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rPr>
              <a:t>社区服务市场概述：包括社区服务市场的定义、分类和特点等。</a:t>
            </a:r>
            <a:endPar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53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3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rPr>
              <a:t>社区服务市场现状：分析当前社区服务市场的规模、竞争格局和发展趋势等。</a:t>
            </a:r>
            <a:endPar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53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3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社区服务市场细分：根据服务对象和需求的不同，将社区服务市场细分为若干个子市场，并分别介绍其特点和发展前景。</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54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4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rPr>
              <a:t>社区服务市场未来发展：预测未来社区服务市场的变化趋势和投资机会，提出相应的建议和策略。</a:t>
            </a:r>
            <a:endPar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80" name="标题 1"/>
          <p:cNvSpPr>
            <a:spLocks noGrp="1"/>
          </p:cNvSpPr>
          <p:nvPr>
            <p:ph type="title"/>
          </p:nvPr>
        </p:nvSpPr>
        <p:spPr/>
        <p:txBody>
          <a:bodyPr/>
          <a:p>
            <a:r>
              <a:rPr altLang="en-US" lang="zh-CN"/>
              <a:t>公共事业市场</a:t>
            </a:r>
            <a:endParaRPr altLang="en-US" lang="zh-CN"/>
          </a:p>
        </p:txBody>
      </p:sp>
      <p:sp>
        <p:nvSpPr>
          <p:cNvPr id="104958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公共事业行业的定义和范围</a:t>
            </a:r>
            <a:endParaRPr altLang="en-US" dirty="0" sz="2000" lang="zh-CN" spc="150">
              <a:solidFill>
                <a:schemeClr val="tx1">
                  <a:lumMod val="85000"/>
                  <a:lumOff val="15000"/>
                </a:schemeClr>
              </a:solidFill>
              <a:latin typeface="+mn-ea"/>
              <a:sym typeface="+mn-ea"/>
            </a:endParaRPr>
          </a:p>
        </p:txBody>
      </p:sp>
      <p:sp>
        <p:nvSpPr>
          <p:cNvPr id="104958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公共事业行业的特点和分类</a:t>
            </a:r>
            <a:endParaRPr altLang="en-US" dirty="0" sz="2000" lang="zh-CN" spc="150">
              <a:solidFill>
                <a:schemeClr val="tx1">
                  <a:lumMod val="85000"/>
                  <a:lumOff val="15000"/>
                </a:schemeClr>
              </a:solidFill>
              <a:latin typeface="+mn-ea"/>
              <a:sym typeface="+mn-ea"/>
            </a:endParaRPr>
          </a:p>
        </p:txBody>
      </p:sp>
      <p:sp>
        <p:nvSpPr>
          <p:cNvPr id="104959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公共事业行业的发展历程和现状</a:t>
            </a:r>
            <a:endParaRPr altLang="en-US" dirty="0" sz="2000" lang="zh-CN" spc="150">
              <a:solidFill>
                <a:schemeClr val="tx1">
                  <a:lumMod val="85000"/>
                  <a:lumOff val="15000"/>
                </a:schemeClr>
              </a:solidFill>
              <a:latin typeface="+mn-ea"/>
              <a:sym typeface="+mn-ea"/>
            </a:endParaRPr>
          </a:p>
        </p:txBody>
      </p:sp>
      <p:sp>
        <p:nvSpPr>
          <p:cNvPr id="104960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公共事业行业的市场细分和竞争格局</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38" name="标题 1"/>
          <p:cNvSpPr>
            <a:spLocks noGrp="1"/>
          </p:cNvSpPr>
          <p:nvPr>
            <p:ph type="title"/>
          </p:nvPr>
        </p:nvSpPr>
        <p:spPr/>
        <p:txBody>
          <a:bodyPr/>
          <a:p>
            <a:r>
              <a:rPr altLang="en-US" lang="zh-CN"/>
              <a:t>细分市场分析</a:t>
            </a:r>
            <a:endParaRPr altLang="en-US" lang="zh-CN"/>
          </a:p>
        </p:txBody>
      </p:sp>
      <p:sp>
        <p:nvSpPr>
          <p:cNvPr id="104964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社区治理服务市场：随着城市化进程加速，社区治理服务市场前景广阔，重点在于提升社区治理水平和服务质量。</a:t>
            </a:r>
            <a:endParaRPr altLang="en-US" sz="1400" lang="zh-CN" spc="150">
              <a:solidFill>
                <a:schemeClr val="tx1"/>
              </a:solidFill>
              <a:effectLst/>
              <a:latin typeface="+mn-ea"/>
              <a:sym typeface="+mn-ea"/>
            </a:endParaRPr>
          </a:p>
        </p:txBody>
      </p:sp>
      <p:sp>
        <p:nvSpPr>
          <p:cNvPr id="104965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养老服务市场：随着人口老龄化，养老服务市场持续增长，提供多样化、专业化的养老服务是关键。</a:t>
            </a:r>
            <a:endParaRPr altLang="en-US" dirty="0" sz="1400" lang="zh-CN" spc="150">
              <a:solidFill>
                <a:schemeClr val="tx1"/>
              </a:solidFill>
              <a:effectLst/>
              <a:latin typeface="+mn-ea"/>
              <a:sym typeface="+mn-ea"/>
            </a:endParaRPr>
          </a:p>
        </p:txBody>
      </p:sp>
      <p:sp>
        <p:nvSpPr>
          <p:cNvPr id="104965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公共设施运营市场：公共设施是城市运转的基础，专业化、市场化的运营模式将提高公共设施的运营效率和服务水平。</a:t>
            </a:r>
            <a:endParaRPr altLang="en-US" sz="1400" lang="zh-CN" spc="150">
              <a:solidFill>
                <a:schemeClr val="tx1"/>
              </a:solidFill>
              <a:effectLst/>
              <a:latin typeface="+mn-ea"/>
              <a:sym typeface="+mn-ea"/>
            </a:endParaRPr>
          </a:p>
        </p:txBody>
      </p:sp>
      <p:sp>
        <p:nvSpPr>
          <p:cNvPr id="104965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环保服务市场：随着环保意识的提高，环保服务市场逐渐兴起，提供高效、环保的服务是关键。</a:t>
            </a:r>
            <a:endParaRPr altLang="en-US" sz="1400" lang="zh-CN" spc="150">
              <a:solidFill>
                <a:schemeClr val="tx1"/>
              </a:solidFill>
              <a:effectLst/>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88" name="标题"/>
          <p:cNvSpPr>
            <a:spLocks noGrp="1"/>
          </p:cNvSpPr>
          <p:nvPr>
            <p:ph type="title"/>
            <p:custDataLst>
              <p:tags r:id="rId1"/>
            </p:custDataLst>
          </p:nvPr>
        </p:nvSpPr>
        <p:spPr>
          <a:xfrm>
            <a:off x="939798" y="-1"/>
            <a:ext cx="10414002" cy="2114171"/>
          </a:xfrm>
        </p:spPr>
        <p:txBody>
          <a:bodyPr anchor="b">
            <a:normAutofit/>
          </a:bodyPr>
          <a:p>
            <a:r>
              <a:rPr altLang="en-US" dirty="0" lang="zh-CN"/>
              <a:t>社区服务与公共事业行业发展趋势</a:t>
            </a:r>
            <a:endParaRPr altLang="en-US" dirty="0" lang="zh-CN"/>
          </a:p>
        </p:txBody>
      </p:sp>
      <p:sp>
        <p:nvSpPr>
          <p:cNvPr id="104969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04</a:t>
            </a:r>
            <a:endParaRPr altLang="zh-CN"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32" name="标题 1"/>
          <p:cNvSpPr>
            <a:spLocks noGrp="1"/>
          </p:cNvSpPr>
          <p:nvPr>
            <p:ph type="title"/>
          </p:nvPr>
        </p:nvSpPr>
        <p:spPr/>
        <p:txBody>
          <a:bodyPr/>
          <a:p>
            <a:r>
              <a:rPr altLang="en-US" lang="zh-CN"/>
              <a:t>政策环境分析</a:t>
            </a:r>
            <a:endParaRPr altLang="en-US" lang="zh-CN"/>
          </a:p>
        </p:txBody>
      </p:sp>
      <p:sp>
        <p:nvSpPr>
          <p:cNvPr id="104973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3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4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4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5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投资加大：政府和社会资本共同加大对该行业的投资力度</a:t>
            </a:r>
            <a:endParaRPr altLang="en-US" dirty="0" sz="2400" lang="zh-CN">
              <a:latin typeface="+mn-ea"/>
              <a:ea typeface="+mn-ea"/>
            </a:endParaRPr>
          </a:p>
        </p:txBody>
      </p:sp>
      <p:sp>
        <p:nvSpPr>
          <p:cNvPr id="104975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技术创新：鼓励技术创新，推动社区服务与公共事业行业的智能化、数字化发展</a:t>
            </a:r>
            <a:endParaRPr altLang="en-US" dirty="0" sz="2400" lang="zh-CN">
              <a:latin typeface="+mn-ea"/>
              <a:ea typeface="+mn-ea"/>
            </a:endParaRPr>
          </a:p>
        </p:txBody>
      </p:sp>
      <p:sp>
        <p:nvSpPr>
          <p:cNvPr id="104975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政策支持：政府出台相关政策，鼓励社区服务与公共事业行业的发展</a:t>
            </a:r>
            <a:endParaRPr altLang="en-US" dirty="0" sz="2400" lang="zh-CN">
              <a:latin typeface="+mn-ea"/>
              <a:ea typeface="+mn-ea"/>
            </a:endParaRPr>
          </a:p>
        </p:txBody>
      </p:sp>
      <p:sp>
        <p:nvSpPr>
          <p:cNvPr id="104975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法规完善：相关法规不断完善，为行业健康发展提供保障</a:t>
            </a:r>
            <a:endParaRPr altLang="en-US" dirty="0" sz="2400" lang="zh-CN">
              <a:latin typeface="+mn-ea"/>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90" name="标题 1"/>
          <p:cNvSpPr>
            <a:spLocks noGrp="1"/>
          </p:cNvSpPr>
          <p:nvPr>
            <p:ph type="title"/>
          </p:nvPr>
        </p:nvSpPr>
        <p:spPr/>
        <p:txBody>
          <a:bodyPr/>
          <a:p>
            <a:r>
              <a:rPr altLang="en-US" lang="zh-CN"/>
              <a:t>技术创新趋势</a:t>
            </a:r>
            <a:endParaRPr altLang="en-US" lang="zh-CN"/>
          </a:p>
        </p:txBody>
      </p:sp>
      <p:sp>
        <p:nvSpPr>
          <p:cNvPr id="104979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9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9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9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0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智能化应用：人工智能、物联网等技术在社区服务与公共事业行业的应用将逐渐普及，提高服务智能化水平。</a:t>
            </a:r>
            <a:endParaRPr altLang="en-US" sz="1400" lang="zh-CN" spc="150">
              <a:solidFill>
                <a:schemeClr val="tx1"/>
              </a:solidFill>
              <a:effectLst/>
              <a:latin typeface="+mn-ea"/>
              <a:sym typeface="+mn-ea"/>
            </a:endParaRPr>
          </a:p>
        </p:txBody>
      </p:sp>
      <p:sp>
        <p:nvSpPr>
          <p:cNvPr id="104980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数字化转型：社区服务与公共事业行业将加速数字化转型，提高服务效率和质量。</a:t>
            </a:r>
            <a:endParaRPr altLang="en-US" dirty="0" sz="1400" lang="zh-CN" spc="150">
              <a:solidFill>
                <a:schemeClr val="tx1"/>
              </a:solidFill>
              <a:effectLst/>
              <a:latin typeface="+mn-ea"/>
              <a:sym typeface="+mn-ea"/>
            </a:endParaRPr>
          </a:p>
        </p:txBody>
      </p:sp>
      <p:sp>
        <p:nvSpPr>
          <p:cNvPr id="104980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绿色环保技术：随着环保意识的提高，社区服务与公共事业行业将积极采用绿色环保技术，推动可持续发展。</a:t>
            </a:r>
            <a:endParaRPr altLang="en-US" sz="1400" lang="zh-CN" spc="150">
              <a:solidFill>
                <a:schemeClr val="tx1"/>
              </a:solidFill>
              <a:effectLst/>
              <a:latin typeface="+mn-ea"/>
              <a:sym typeface="+mn-ea"/>
            </a:endParaRPr>
          </a:p>
        </p:txBody>
      </p:sp>
      <p:sp>
        <p:nvSpPr>
          <p:cNvPr id="104980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共享经济模式：社区服务与公共事业行业将探索共享经济模式，实现资源共享和优化配置，提高服务效率。</a:t>
            </a:r>
            <a:endParaRPr altLang="en-US" sz="1400" lang="zh-CN" spc="150">
              <a:solidFill>
                <a:schemeClr val="tx1"/>
              </a:solidFill>
              <a:effectLst/>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40" name="标题 1"/>
          <p:cNvSpPr>
            <a:spLocks noGrp="1"/>
          </p:cNvSpPr>
          <p:nvPr>
            <p:ph type="title"/>
          </p:nvPr>
        </p:nvSpPr>
        <p:spPr/>
        <p:txBody>
          <a:bodyPr/>
          <a:p>
            <a:r>
              <a:rPr altLang="en-US" lang="zh-CN"/>
              <a:t>市场需求变化</a:t>
            </a:r>
            <a:endParaRPr altLang="en-US" lang="zh-CN"/>
          </a:p>
        </p:txBody>
      </p:sp>
      <p:sp>
        <p:nvSpPr>
          <p:cNvPr id="104984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4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46"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社区服务与公共事业行业市场需求持续增长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4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5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52"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数字化转型加速行业创新和升级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5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5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58"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政策支持推动行业健康发展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6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6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64"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多元化服务满足不同客户需求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98" name="标题 1"/>
          <p:cNvSpPr>
            <a:spLocks noGrp="1"/>
          </p:cNvSpPr>
          <p:nvPr>
            <p:ph type="title"/>
          </p:nvPr>
        </p:nvSpPr>
        <p:spPr/>
        <p:txBody>
          <a:bodyPr/>
          <a:p>
            <a:r>
              <a:rPr altLang="en-US" lang="zh-CN"/>
              <a:t>行业变革趋势</a:t>
            </a:r>
            <a:endParaRPr altLang="en-US" lang="zh-CN"/>
          </a:p>
        </p:txBody>
      </p:sp>
      <p:sp>
        <p:nvSpPr>
          <p:cNvPr id="104990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0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0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数字化转型：社区服务与公共事业行业将加速数字化转型，提升服务效率和用户体验。</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0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0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1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智能化升级：借助人工智能、物联网等技术，实现智能化管理和服务，提高资源利用效率。</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1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1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16" name="TextBox 2"/>
          <p:cNvSpPr txBox="1"/>
          <p:nvPr>
            <p:custDataLst>
              <p:tags r:id="rId9"/>
            </p:custDataLst>
          </p:nvPr>
        </p:nvSpPr>
        <p:spPr>
          <a:xfrm>
            <a:off x="6348206"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多元化服务模式：满足不同用户需求，提供个性化、定制化服务，提升服务质量。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1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2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2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跨界合作与创新：鼓励跨界合作与创新，推动社区服务与公共事业行业的可持续发展。</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56" name="标题"/>
          <p:cNvSpPr>
            <a:spLocks noGrp="1"/>
          </p:cNvSpPr>
          <p:nvPr>
            <p:ph type="title"/>
            <p:custDataLst>
              <p:tags r:id="rId1"/>
            </p:custDataLst>
          </p:nvPr>
        </p:nvSpPr>
        <p:spPr>
          <a:xfrm>
            <a:off x="939798" y="-1"/>
            <a:ext cx="10414002" cy="2114171"/>
          </a:xfrm>
        </p:spPr>
        <p:txBody>
          <a:bodyPr anchor="b">
            <a:normAutofit/>
          </a:bodyPr>
          <a:p>
            <a:r>
              <a:rPr altLang="en-US" dirty="0" lang="zh-CN"/>
              <a:t>社区服务与公共事业行业投资前景预测</a:t>
            </a:r>
            <a:endParaRPr altLang="en-US" dirty="0" lang="zh-CN"/>
          </a:p>
        </p:txBody>
      </p:sp>
      <p:sp>
        <p:nvSpPr>
          <p:cNvPr id="1049958" name="节编号"/>
          <p:cNvSpPr>
            <a:spLocks noGrp="1"/>
          </p:cNvSpPr>
          <p:nvPr>
            <p:ph type="body" sz="quarter" idx="13"/>
            <p:custDataLst>
              <p:tags r:id="rId2"/>
            </p:custDataLst>
          </p:nvPr>
        </p:nvSpPr>
        <p:spPr>
          <a:xfrm>
            <a:off x="939798" y="3961867"/>
            <a:ext cx="2851343" cy="1745071"/>
          </a:xfrm>
        </p:spPr>
        <p:txBody>
          <a:bodyPr>
            <a:noAutofit/>
          </a:bodyPr>
          <a:p>
            <a:r>
              <a:rPr altLang="zh-CN" lang="en-US"/>
              <a:t>05</a:t>
            </a:r>
            <a:endParaRPr altLang="zh-CN"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00" name="标题 1"/>
          <p:cNvSpPr>
            <a:spLocks noGrp="1"/>
          </p:cNvSpPr>
          <p:nvPr>
            <p:ph type="title"/>
          </p:nvPr>
        </p:nvSpPr>
        <p:spPr/>
        <p:txBody>
          <a:bodyPr/>
          <a:p>
            <a:r>
              <a:rPr altLang="en-US" lang="zh-CN"/>
              <a:t>投资机会分析</a:t>
            </a:r>
            <a:endParaRPr altLang="en-US" lang="zh-CN"/>
          </a:p>
        </p:txBody>
      </p:sp>
      <p:sp>
        <p:nvSpPr>
          <p:cNvPr id="105000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政策支持：政府对社区服务与公共事业的重视和支持力度加大，为投资者提供了良好的政策环境。</a:t>
            </a:r>
            <a:endParaRPr altLang="en-US" dirty="0" sz="2000" lang="zh-CN" spc="150">
              <a:solidFill>
                <a:schemeClr val="tx1">
                  <a:lumMod val="85000"/>
                  <a:lumOff val="15000"/>
                </a:schemeClr>
              </a:solidFill>
              <a:latin typeface="+mn-ea"/>
              <a:sym typeface="+mn-ea"/>
            </a:endParaRPr>
          </a:p>
        </p:txBody>
      </p:sp>
      <p:sp>
        <p:nvSpPr>
          <p:cNvPr id="105000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市场需求：随着城市化进程的加速和人口老龄化的加剧，社区服务与公共事业市场需求不断增长，为投资者提供了广阔的市场空间。</a:t>
            </a:r>
            <a:endParaRPr altLang="en-US" dirty="0" sz="2000" lang="zh-CN" spc="150">
              <a:solidFill>
                <a:schemeClr val="tx1">
                  <a:lumMod val="85000"/>
                  <a:lumOff val="15000"/>
                </a:schemeClr>
              </a:solidFill>
              <a:latin typeface="+mn-ea"/>
              <a:sym typeface="+mn-ea"/>
            </a:endParaRPr>
          </a:p>
        </p:txBody>
      </p:sp>
      <p:sp>
        <p:nvSpPr>
          <p:cNvPr id="105001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技术创新：新技术在社区服务与公共事业领域的应用，如人工智能、物联网等，为投资者提供了新的投资机会和盈利模式。</a:t>
            </a:r>
            <a:endParaRPr altLang="en-US" dirty="0" sz="2000" lang="zh-CN" spc="150">
              <a:solidFill>
                <a:schemeClr val="tx1">
                  <a:lumMod val="85000"/>
                  <a:lumOff val="15000"/>
                </a:schemeClr>
              </a:solidFill>
              <a:latin typeface="+mn-ea"/>
              <a:sym typeface="+mn-ea"/>
            </a:endParaRPr>
          </a:p>
        </p:txBody>
      </p:sp>
      <p:sp>
        <p:nvSpPr>
          <p:cNvPr id="105002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竞争格局：社区服务与公共事业行业竞争格局较为分散，但随着市场的逐步成熟和集中度的提高，优质企业将获得更多的市场份额和投资机会。</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58" name="标题 1"/>
          <p:cNvSpPr>
            <a:spLocks noGrp="1"/>
          </p:cNvSpPr>
          <p:nvPr>
            <p:ph type="title"/>
          </p:nvPr>
        </p:nvSpPr>
        <p:spPr/>
        <p:txBody>
          <a:bodyPr/>
          <a:p>
            <a:r>
              <a:rPr altLang="en-US" lang="zh-CN"/>
              <a:t>投资风险评估</a:t>
            </a:r>
            <a:endParaRPr altLang="en-US" lang="zh-CN"/>
          </a:p>
        </p:txBody>
      </p:sp>
      <p:sp>
        <p:nvSpPr>
          <p:cNvPr id="105006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6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6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政策风险：政策变化对行业发展的影响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6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6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7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市场风险：市场竞争激烈，企业盈利能力下降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7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7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7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技术风险：新技术的发展对行业的影响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7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8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8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财务风险：企业资金链紧张，债务风险增加</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16" name="标题 1"/>
          <p:cNvSpPr>
            <a:spLocks noGrp="1"/>
          </p:cNvSpPr>
          <p:nvPr>
            <p:ph type="title"/>
          </p:nvPr>
        </p:nvSpPr>
        <p:spPr/>
        <p:txBody>
          <a:bodyPr/>
          <a:p>
            <a:r>
              <a:rPr altLang="en-US" lang="zh-CN"/>
              <a:t>投资回报预测</a:t>
            </a:r>
            <a:endParaRPr altLang="en-US" lang="zh-CN"/>
          </a:p>
        </p:txBody>
      </p:sp>
      <p:sp>
        <p:nvSpPr>
          <p:cNvPr id="105011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社区服务与公共事业行业投资回报率将逐年上升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投资回报主要来源于市场需求增长和政策支持</a:t>
            </a:r>
            <a:endParaRPr dirty="0" sz="2000" err="1">
              <a:solidFill>
                <a:schemeClr val="tx1">
                  <a:lumMod val="75000"/>
                  <a:lumOff val="25000"/>
                </a:schemeClr>
              </a:solidFill>
              <a:latin typeface="+mn-ea"/>
              <a:ea typeface="+mn-ea"/>
              <a:cs typeface="+mn-ea"/>
              <a:sym typeface="+mn-lt"/>
            </a:endParaRPr>
          </a:p>
        </p:txBody>
      </p:sp>
      <p:sp>
        <p:nvSpPr>
          <p:cNvPr id="105013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4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投资者需关注行业发展趋势和政策变化，以获得更好的投资回报</a:t>
            </a:r>
            <a:endParaRPr dirty="0" sz="2000" err="1">
              <a:solidFill>
                <a:schemeClr val="tx1">
                  <a:lumMod val="75000"/>
                  <a:lumOff val="25000"/>
                </a:schemeClr>
              </a:solidFill>
              <a:latin typeface="+mn-ea"/>
              <a:ea typeface="+mn-ea"/>
              <a:cs typeface="+mn-ea"/>
              <a:sym typeface="+mn-lt"/>
            </a:endParaRPr>
          </a:p>
        </p:txBody>
      </p:sp>
      <p:sp>
        <p:nvSpPr>
          <p:cNvPr id="10501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2024年社区服务与公共事业行业投资回报率预计达到10%以上</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90" name="标题 1"/>
          <p:cNvSpPr>
            <a:spLocks noGrp="1"/>
          </p:cNvSpPr>
          <p:nvPr>
            <p:ph type="title"/>
          </p:nvPr>
        </p:nvSpPr>
        <p:spPr/>
        <p:txBody>
          <a:bodyPr/>
          <a:p>
            <a:r>
              <a:rPr altLang="en-US" lang="zh-CN"/>
              <a:t>投资建议</a:t>
            </a:r>
            <a:endParaRPr altLang="en-US" lang="zh-CN"/>
          </a:p>
        </p:txBody>
      </p:sp>
      <p:sp>
        <p:nvSpPr>
          <p:cNvPr id="105019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9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关注政策动向，把握投资机会</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19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0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深入研究行业趋势，选择有潜力的领域</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020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0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多元化投资组合，降低风险</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20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1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1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1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关注社区服务与公共事业行业的创新发展</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48" name="标题"/>
          <p:cNvSpPr>
            <a:spLocks noGrp="1"/>
          </p:cNvSpPr>
          <p:nvPr>
            <p:ph type="ctrTitle"/>
            <p:custDataLst>
              <p:tags r:id="rId1"/>
            </p:custDataLst>
          </p:nvPr>
        </p:nvSpPr>
        <p:spPr>
          <a:xfrm>
            <a:off x="838200" y="1198796"/>
            <a:ext cx="10515000" cy="1800000"/>
          </a:xfrm>
        </p:spPr>
        <p:txBody>
          <a:bodyPr/>
          <a:p>
            <a:r>
              <a:rPr altLang="zh-CN" dirty="0" lang="en-US"/>
              <a:t>THANK YOU</a:t>
            </a:r>
            <a:endParaRPr altLang="en-US" dirty="0" lang="zh-CN"/>
          </a:p>
        </p:txBody>
      </p:sp>
      <p:sp>
        <p:nvSpPr>
          <p:cNvPr id="1050250" name="公司名"/>
          <p:cNvSpPr>
            <a:spLocks noGrp="1"/>
          </p:cNvSpPr>
          <p:nvPr>
            <p:ph type="body" sz="quarter" idx="13"/>
            <p:custDataLst>
              <p:tags r:id="rId2"/>
            </p:custDataLst>
          </p:nvPr>
        </p:nvSpPr>
        <p:spPr>
          <a:xfrm>
            <a:off x="838799" y="88360"/>
            <a:ext cx="10514401" cy="504000"/>
          </a:xfrm>
        </p:spPr>
        <p:txBody>
          <a:bodyPr/>
          <a:p>
            <a:r>
              <a:rPr altLang="zh-CN" dirty="0" lang="en-US"/>
              <a:t>YOUR LOGO</a:t>
            </a:r>
            <a:endParaRPr altLang="en-US" dirty="0" lang="zh-CN"/>
          </a:p>
        </p:txBody>
      </p:sp>
      <p:sp>
        <p:nvSpPr>
          <p:cNvPr id="1050252" name="日期时间"/>
          <p:cNvSpPr>
            <a:spLocks noGrp="1"/>
          </p:cNvSpPr>
          <p:nvPr>
            <p:ph type="body" sz="quarter" idx="14"/>
            <p:custDataLst>
              <p:tags r:id="rId3"/>
            </p:custDataLst>
          </p:nvPr>
        </p:nvSpPr>
        <p:spPr>
          <a:xfrm>
            <a:off x="3685309" y="3281833"/>
            <a:ext cx="2880000" cy="1092739"/>
          </a:xfrm>
        </p:spPr>
        <p:txBody>
          <a:bodyPr/>
          <a:p>
            <a:r>
              <a:rPr altLang="en-US" dirty="0" lang="zh-CN"/>
              <a:t>汇报时间：</a:t>
            </a:r>
            <a:r>
              <a:rPr altLang="zh-CN" dirty="0" lang="en-US"/>
              <a:t>20XX/01/01</a:t>
            </a:r>
            <a:endParaRPr altLang="zh-CN" dirty="0" lang="en-US"/>
          </a:p>
        </p:txBody>
      </p:sp>
      <p:sp>
        <p:nvSpPr>
          <p:cNvPr id="1050254" name="署名"/>
          <p:cNvSpPr>
            <a:spLocks noGrp="1"/>
          </p:cNvSpPr>
          <p:nvPr>
            <p:ph type="body" sz="quarter" idx="17"/>
            <p:custDataLst>
              <p:tags r:id="rId4"/>
            </p:custDataLst>
          </p:nvPr>
        </p:nvSpPr>
        <p:spPr>
          <a:xfrm>
            <a:off x="869373" y="3281833"/>
            <a:ext cx="2743200" cy="1092739"/>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c"/>
  <p:tag name="KSO_WM_UNIT_PRESET_TEXT" val="2023-7-18"/>
  <p:tag name="KSO_WM_UNIT_NOCLEAR" val="0"/>
  <p:tag name="KSO_WM_UNIT_VALUE" val="16"/>
  <p:tag name="KSO_WM_UNIT_TYPE" val="f"/>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4"/>
  <p:tag name="KSO_WM_UNIT_SUBTYPE" val="g"/>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6"/>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6"/>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6_1*a*1"/>
  <p:tag name="KSO_WM_TEMPLATE_CATEGORY" val="custom"/>
  <p:tag name="KSO_WM_TEMPLATE_INDEX" val="20230986"/>
  <p:tag name="KSO_WM_UNIT_LAYERLEVEL" val="1"/>
  <p:tag name="KSO_WM_TAG_VERSION" val="1.0"/>
  <p:tag name="KSO_WM_BEAUTIFY_FLAG" val="#wm#"/>
  <p:tag name="KSO_WM_UNIT_PRESET_TEXT" val="单击此处添加文档标题"/>
</p:tagLst>
</file>

<file path=ppt/tags/tag8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6_1*b*1"/>
  <p:tag name="KSO_WM_TEMPLATE_CATEGORY" val="custom"/>
  <p:tag name="KSO_WM_TEMPLATE_INDEX" val="20230986"/>
  <p:tag name="KSO_WM_UNIT_LAYERLEVEL" val="1"/>
  <p:tag name="KSO_WM_TAG_VERSION" val="1.0"/>
  <p:tag name="KSO_WM_BEAUTIFY_FLAG" val="#wm#"/>
  <p:tag name="KSO_WM_UNIT_PRESET_TEXT" val="WPS,a click to unlimited possibilities"/>
</p:tagLst>
</file>

<file path=ppt/tags/tag81.xml><?xml version="1.0" encoding="utf-8"?>
<p:tagLst xmlns:p="http://schemas.openxmlformats.org/presentationml/2006/main">
  <p:tag name="KSO_WM_UNIT_NOCLEAR" val="0"/>
  <p:tag name="KSO_WM_UNIT_VALUE" val="134"/>
  <p:tag name="KSO_WM_UNIT_HIGHLIGHT" val="0"/>
  <p:tag name="KSO_WM_UNIT_COMPATIBLE" val="0"/>
  <p:tag name="KSO_WM_UNIT_DIAGRAM_ISNUMVISUAL" val="0"/>
  <p:tag name="KSO_WM_UNIT_DIAGRAM_ISREFERUNIT" val="0"/>
  <p:tag name="KSO_WM_UNIT_TYPE" val="f"/>
  <p:tag name="KSO_WM_UNIT_INDEX" val="3"/>
  <p:tag name="KSO_WM_UNIT_ID" val="custom20230986_1*f*3"/>
  <p:tag name="KSO_WM_TEMPLATE_CATEGORY" val="custom"/>
  <p:tag name="KSO_WM_TEMPLATE_INDEX" val="20230986"/>
  <p:tag name="KSO_WM_UNIT_LAYERLEVEL" val="1"/>
  <p:tag name="KSO_WM_TAG_VERSION" val="1.0"/>
  <p:tag name="KSO_WM_BEAUTIFY_FLAG" val="#wm#"/>
  <p:tag name="KSO_WM_UNIT_SUBTYPE" val="g"/>
  <p:tag name="KSO_WM_UNIT_PRESET_TEXT" val="YOUR LOGO"/>
</p:tagLst>
</file>

<file path=ppt/tags/tag82.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6_1*f*1"/>
  <p:tag name="KSO_WM_TEMPLATE_CATEGORY" val="custom"/>
  <p:tag name="KSO_WM_TEMPLATE_INDEX" val="20230986"/>
  <p:tag name="KSO_WM_UNIT_LAYERLEVEL" val="1"/>
  <p:tag name="KSO_WM_TAG_VERSION" val="1.0"/>
  <p:tag name="KSO_WM_BEAUTIFY_FLAG" val="#wm#"/>
  <p:tag name="KSO_WM_UNIT_PRESET_TEXT" val="汇报时间：20XX/01/01"/>
</p:tagLst>
</file>

<file path=ppt/tags/tag83.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6_1*f*2"/>
  <p:tag name="KSO_WM_TEMPLATE_CATEGORY" val="custom"/>
  <p:tag name="KSO_WM_TEMPLATE_INDEX" val="20230986"/>
  <p:tag name="KSO_WM_UNIT_LAYERLEVEL" val="1"/>
  <p:tag name="KSO_WM_TAG_VERSION" val="1.0"/>
  <p:tag name="KSO_WM_BEAUTIFY_FLAG" val="#wm#"/>
  <p:tag name="KSO_WM_UNIT_PRESET_TEXT" val="汇报人：WPS"/>
</p:tagLst>
</file>

<file path=ppt/tags/tag84.xml><?xml version="1.0" encoding="utf-8"?>
<p:tagLst xmlns:p="http://schemas.openxmlformats.org/presentationml/2006/main">
  <p:tag name="KSO_WM_SLIDE_ID" val="custom2023098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6"/>
  <p:tag name="KSO_WM_SLIDE_LAYOUT" val="a_b_f"/>
  <p:tag name="KSO_WM_SLIDE_LAYOUT_CNT" val="1_1_3"/>
  <p:tag name="KSO_WM_SLIDE_TYPE" val="title"/>
  <p:tag name="KSO_WM_SLIDE_SUBTYPE" val="pureTxt"/>
  <p:tag name="KSO_WM_TEMPLATE_THUMBS_INDEX" val="1、9"/>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5*a*1"/>
  <p:tag name="KSO_WM_TEMPLATE_CATEGORY" val="custom"/>
  <p:tag name="KSO_WM_TEMPLATE_INDEX" val="20230986"/>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230986_5*l_h_i*1_1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custom20230986_5*l_h_i*1_1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86_5*l_h_i*1_1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6_5*l_h_a*1_1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986_5*l_h_i*1_2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custom20230986_5*l_h_i*1_2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6_5*l_h_i*1_2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6_5*l_h_a*1_2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986_5*l_h_i*1_3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custom20230986_5*l_h_i*1_3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6_5*l_h_i*1_3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6_5*l_h_a*1_3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986_5*l_h_i*1_4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custom20230986_5*l_h_i*1_4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6_5*l_h_i*1_4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6_5*l_h_a*1_4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986_5*l_h_i*1_5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custom20230986_5*l_h_i*1_5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86_5*l_h_i*1_5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6_5*l_h_a*1_5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SLIDE_ID" val="custom2023098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86"/>
  <p:tag name="KSO_WM_SLIDE_LAYOUT" val="a_l"/>
  <p:tag name="KSO_WM_SLIDE_LAYOUT_CNT" val="1_1"/>
  <p:tag name="KSO_WM_SLIDE_TYPE" val="contents"/>
  <p:tag name="KSO_WM_SLIDE_SUBTYPE" val="diag"/>
  <p:tag name="KSO_WM_DIAGRAM_GROUP_CODE" val="l1-1"/>
  <p:tag name="KSO_WM_SLIDE_DIAGTYPE" val="l"/>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0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09.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9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9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244.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7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79.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32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26.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2"/>
  <p:tag name="KSO_WM_TEMPLATE_CATEGORY" val="custom"/>
  <p:tag name="KSO_WM_TEMPLATE_INDEX" val="20230986"/>
  <p:tag name="KSO_WM_UNIT_LAYERLEVEL" val="1"/>
  <p:tag name="KSO_WM_TAG_VERSION" val="1.0"/>
  <p:tag name="KSO_WM_BEAUTIFY_FLAG" val="#wm#"/>
  <p:tag name="KSO_WM_UNIT_NOCLEAR" val="0"/>
  <p:tag name="KSO_WM_UNIT_VALUE" val="134"/>
  <p:tag name="KSO_WM_UNIT_TYPE" val="f"/>
  <p:tag name="KSO_WM_UNIT_INDEX" val="2"/>
  <p:tag name="KSO_WM_UNIT_SUBTYPE" val="g"/>
  <p:tag name="KSO_WM_UNIT_PRESET_TEXT" val="YOUR LOGO"/>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1"/>
  <p:tag name="KSO_WM_TEMPLATE_CATEGORY" val="custom"/>
  <p:tag name="KSO_WM_TEMPLATE_INDEX" val="20230986"/>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3"/>
  <p:tag name="KSO_WM_TEMPLATE_CATEGORY" val="custom"/>
  <p:tag name="KSO_WM_TEMPLATE_INDEX" val="20230986"/>
  <p:tag name="KSO_WM_UNIT_LAYERLEVEL" val="1"/>
  <p:tag name="KSO_WM_TAG_VERSION" val="1.0"/>
  <p:tag name="KSO_WM_BEAUTIFY_FLAG" val="#wm#"/>
  <p:tag name="KSO_WM_UNIT_SUBTYPE" val="b"/>
  <p:tag name="KSO_WM_UNIT_NOCLEAR" val="0"/>
  <p:tag name="KSO_WM_UNIT_VALUE" val="33"/>
  <p:tag name="KSO_WM_UNIT_TYPE" val="f"/>
  <p:tag name="KSO_WM_UNIT_INDEX" val="3"/>
  <p:tag name="KSO_WM_UNIT_PRESET_TEXT" val="汇报人：WPS"/>
</p:tagLst>
</file>

<file path=ppt/tags/tag387.xml><?xml version="1.0" encoding="utf-8"?>
<p:tagLst xmlns:p="http://schemas.openxmlformats.org/presentationml/2006/main">
  <p:tag name="KSO_WM_SLIDE_ID" val="custom2023098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6"/>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6">
      <a:dk1>
        <a:srgbClr val="000000"/>
      </a:dk1>
      <a:lt1>
        <a:srgbClr val="FFFFFF"/>
      </a:lt1>
      <a:dk2>
        <a:srgbClr val="141F2E"/>
      </a:dk2>
      <a:lt2>
        <a:srgbClr val="D4E6F8"/>
      </a:lt2>
      <a:accent1>
        <a:srgbClr val="2174CA"/>
      </a:accent1>
      <a:accent2>
        <a:srgbClr val="4D7FA2"/>
      </a:accent2>
      <a:accent3>
        <a:srgbClr val="7A8B79"/>
      </a:accent3>
      <a:accent4>
        <a:srgbClr val="A69651"/>
      </a:accent4>
      <a:accent5>
        <a:srgbClr val="D3A228"/>
      </a:accent5>
      <a:accent6>
        <a:srgbClr val="FFAD0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bg1">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bg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2024-01-03T13:59:33Z</dcterms:created>
  <dcterms:modified xsi:type="dcterms:W3CDTF">2024-01-03T13:59:33Z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bf6459c2272e4aa887cc2591381229b2_21</vt:lpwstr>
  </property>
</Properties>
</file>