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485" r:id="rId1"/>
    <p:sldMasterId id="2147488522" r:id="rId2"/>
  </p:sldMasterIdLst>
  <p:notesMasterIdLst>
    <p:notesMasterId r:id="rId3"/>
  </p:notesMasterIdLst>
  <p:sldIdLst>
    <p:sldId id="2440" r:id="rId4"/>
    <p:sldId id="2445" r:id="rId5"/>
    <p:sldId id="2449" r:id="rId6"/>
    <p:sldId id="2452" r:id="rId7"/>
    <p:sldId id="2455" r:id="rId8"/>
    <p:sldId id="2458" r:id="rId9"/>
    <p:sldId id="2461" r:id="rId10"/>
    <p:sldId id="2464" r:id="rId11"/>
    <p:sldId id="2467" r:id="rId12"/>
    <p:sldId id="2470" r:id="rId13"/>
    <p:sldId id="2473" r:id="rId14"/>
    <p:sldId id="2476" r:id="rId15"/>
    <p:sldId id="2479" r:id="rId16"/>
    <p:sldId id="2482" r:id="rId17"/>
    <p:sldId id="2485" r:id="rId18"/>
    <p:sldId id="2488" r:id="rId19"/>
    <p:sldId id="2491" r:id="rId20"/>
    <p:sldId id="2494" r:id="rId21"/>
    <p:sldId id="2497" r:id="rId22"/>
    <p:sldId id="2500" r:id="rId23"/>
    <p:sldId id="2503" r:id="rId24"/>
    <p:sldId id="2506" r:id="rId25"/>
    <p:sldId id="2509" r:id="rId26"/>
    <p:sldId id="2512"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486" r:id="rId1"/>
    <p:sldLayoutId id="2147488487" r:id="rId2"/>
    <p:sldLayoutId id="2147488488" r:id="rId3"/>
    <p:sldLayoutId id="2147488489" r:id="rId4"/>
    <p:sldLayoutId id="2147488490" r:id="rId5"/>
    <p:sldLayoutId id="2147488491" r:id="rId6"/>
    <p:sldLayoutId id="2147488492" r:id="rId7"/>
    <p:sldLayoutId id="2147488493" r:id="rId8"/>
    <p:sldLayoutId id="2147488494" r:id="rId9"/>
    <p:sldLayoutId id="2147488495" r:id="rId10"/>
    <p:sldLayoutId id="214748849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8523" r:id="rId1"/>
    <p:sldLayoutId id="2147488524" r:id="rId2"/>
    <p:sldLayoutId id="2147488525" r:id="rId3"/>
    <p:sldLayoutId id="2147488526" r:id="rId4"/>
    <p:sldLayoutId id="2147488527" r:id="rId5"/>
    <p:sldLayoutId id="2147488528" r:id="rId6"/>
    <p:sldLayoutId id="2147488529" r:id="rId7"/>
    <p:sldLayoutId id="2147488530" r:id="rId8"/>
    <p:sldLayoutId id="2147488531" r:id="rId9"/>
    <p:sldLayoutId id="2147488532" r:id="rId10"/>
    <p:sldLayoutId id="2147488533"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tags" Target="../tags/tag181.xml"/><Relationship Id="rId14" Type="http://schemas.openxmlformats.org/officeDocument/2006/relationships/tags" Target="../tags/tag182.xml"/><Relationship Id="rId15" Type="http://schemas.openxmlformats.org/officeDocument/2006/relationships/tags" Target="../tags/tag183.xml"/><Relationship Id="rId16" Type="http://schemas.openxmlformats.org/officeDocument/2006/relationships/tags" Target="../tags/tag184.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艺术教育2024年小学教育的创造力培养</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艺术教育在小学教育中的重要性</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2024年小学教育中创造力培养的现状</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艺术教育在2024年小学教育中创造力培养的策略</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艺术教育在2024年小学教育中创造力培养的案例分析</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未来小学教育中创造力培养的趋势与展望</a:t>
            </a:r>
            <a:endParaRPr altLang="en-US" dirty="0" sz="14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艺术教育在小学教育中的重要性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艺术教育对创造力的影响</a:t>
            </a:r>
            <a:endParaRPr altLang="en-US" lang="zh-CN"/>
          </a:p>
        </p:txBody>
      </p:sp>
      <p:sp>
        <p:nvSpPr>
          <p:cNvPr id="104896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72"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激发创造力：艺术教育通过提供自由表达和想象的空间，鼓励学生探索和创新，从而激发他们的创造力。</a:t>
            </a:r>
            <a:endParaRPr altLang="en-US" dirty="0" sz="2000" lang="zh-CN" spc="200">
              <a:solidFill>
                <a:schemeClr val="tx1">
                  <a:lumMod val="85000"/>
                  <a:lumOff val="15000"/>
                </a:schemeClr>
              </a:solidFill>
              <a:latin typeface="+mn-ea"/>
              <a:sym typeface="+mn-ea"/>
            </a:endParaRPr>
          </a:p>
        </p:txBody>
      </p:sp>
      <p:sp>
        <p:nvSpPr>
          <p:cNvPr id="104897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8"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培养想象力：艺术教育中的绘画、音乐、舞蹈等元素可以激发学生的想象力，帮助他们更好地理解和创造新事物。</a:t>
            </a:r>
            <a:endParaRPr altLang="en-US" dirty="0" sz="2000" lang="zh-CN" spc="200">
              <a:solidFill>
                <a:schemeClr val="tx1">
                  <a:lumMod val="85000"/>
                  <a:lumOff val="15000"/>
                </a:schemeClr>
              </a:solidFill>
              <a:latin typeface="+mn-ea"/>
              <a:sym typeface="+mn-ea"/>
            </a:endParaRPr>
          </a:p>
        </p:txBody>
      </p:sp>
      <p:sp>
        <p:nvSpPr>
          <p:cNvPr id="104898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84"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增强观察力：艺术教育注重观察和感知，有助于学生发现和捕捉生活中的美好，从而培养他们的观察力和感知力。</a:t>
            </a:r>
            <a:endParaRPr altLang="en-US" dirty="0" sz="2000" lang="zh-CN" spc="200">
              <a:solidFill>
                <a:schemeClr val="tx1">
                  <a:lumMod val="85000"/>
                  <a:lumOff val="15000"/>
                </a:schemeClr>
              </a:solidFill>
              <a:latin typeface="+mn-ea"/>
              <a:sym typeface="+mn-ea"/>
            </a:endParaRPr>
          </a:p>
        </p:txBody>
      </p:sp>
      <p:sp>
        <p:nvSpPr>
          <p:cNvPr id="104898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90"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提高解决问题的能力：艺术教育中的创作和实践过程可以帮助学生学会独立思考和解决问题，从而提高他们的创新能力。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3"/>
          </p:nvPr>
        </p:nvSpPr>
        <p:spPr/>
        <p:txBody>
          <a:bodyPr/>
          <a:p>
            <a:r>
              <a:rPr altLang="en-US" lang="zh-CN"/>
              <a:t>艺术教育与小学教育的关系</a:t>
            </a:r>
            <a:endParaRPr altLang="en-US" lang="zh-CN"/>
          </a:p>
        </p:txBody>
      </p:sp>
      <p:sp>
        <p:nvSpPr>
          <p:cNvPr id="104902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2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3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艺术教育是小学教育中不可或缺的一部分</a:t>
            </a:r>
            <a:endParaRPr altLang="en-US" dirty="0" sz="1200" lang="zh-CN" spc="150">
              <a:solidFill>
                <a:srgbClr val="FFFFFF"/>
              </a:solidFill>
              <a:latin typeface="+mn-ea"/>
              <a:sym typeface="+mn-ea"/>
            </a:endParaRPr>
          </a:p>
        </p:txBody>
      </p:sp>
      <p:sp>
        <p:nvSpPr>
          <p:cNvPr id="104903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艺术教育可以促进学生的全面发展</a:t>
            </a:r>
            <a:endParaRPr altLang="en-US" dirty="0" sz="1200" lang="zh-CN" spc="150">
              <a:solidFill>
                <a:schemeClr val="tx1">
                  <a:lumMod val="65000"/>
                  <a:lumOff val="35000"/>
                </a:schemeClr>
              </a:solidFill>
              <a:latin typeface="+mn-ea"/>
              <a:sym typeface="+mn-ea"/>
            </a:endParaRPr>
          </a:p>
        </p:txBody>
      </p:sp>
      <p:sp>
        <p:nvSpPr>
          <p:cNvPr id="104904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艺术教育能够提高学生的审美能力和文化素养</a:t>
            </a:r>
            <a:endParaRPr altLang="en-US" dirty="0" sz="1200" lang="zh-CN" spc="150">
              <a:solidFill>
                <a:srgbClr val="FFFFFF"/>
              </a:solidFill>
              <a:latin typeface="+mn-ea"/>
              <a:sym typeface="+mn-ea"/>
            </a:endParaRPr>
          </a:p>
        </p:txBody>
      </p:sp>
      <p:sp>
        <p:nvSpPr>
          <p:cNvPr id="104904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艺术教育有助于培养学生的创造力和想象力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idx="3"/>
          </p:nvPr>
        </p:nvSpPr>
        <p:spPr/>
        <p:txBody>
          <a:bodyPr/>
          <a:p>
            <a:r>
              <a:rPr altLang="en-US" lang="zh-CN"/>
              <a:t>艺术教育在小学教育中的地位</a:t>
            </a:r>
            <a:endParaRPr altLang="en-US" lang="zh-CN"/>
          </a:p>
        </p:txBody>
      </p:sp>
      <p:sp>
        <p:nvSpPr>
          <p:cNvPr id="104908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艺术教育能够促进学生的全面发展，提高综合素质，为未来的学习和成长奠定基础。</a:t>
            </a:r>
            <a:endParaRPr altLang="en-US" sz="1400" lang="zh-CN" spc="150">
              <a:solidFill>
                <a:schemeClr val="tx1"/>
              </a:solidFill>
              <a:effectLst/>
              <a:latin typeface="+mn-ea"/>
              <a:sym typeface="+mn-ea"/>
            </a:endParaRPr>
          </a:p>
        </p:txBody>
      </p:sp>
      <p:sp>
        <p:nvSpPr>
          <p:cNvPr id="104909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艺术教育是小学教育的重要组成部分，有助于培养学生的创造力、审美能力和文化素养。</a:t>
            </a:r>
            <a:endParaRPr altLang="en-US" dirty="0" sz="1400" lang="zh-CN" spc="150">
              <a:solidFill>
                <a:schemeClr val="tx1"/>
              </a:solidFill>
              <a:effectLst/>
              <a:latin typeface="+mn-ea"/>
              <a:sym typeface="+mn-ea"/>
            </a:endParaRPr>
          </a:p>
        </p:txBody>
      </p:sp>
      <p:sp>
        <p:nvSpPr>
          <p:cNvPr id="104910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艺术教育能够培养学生的想象力和创新思维，有助于激发学生的创造力和创新精神。</a:t>
            </a:r>
            <a:endParaRPr altLang="en-US" sz="1400" lang="zh-CN" spc="150">
              <a:solidFill>
                <a:schemeClr val="tx1"/>
              </a:solidFill>
              <a:effectLst/>
              <a:latin typeface="+mn-ea"/>
              <a:sym typeface="+mn-ea"/>
            </a:endParaRPr>
          </a:p>
        </p:txBody>
      </p:sp>
      <p:sp>
        <p:nvSpPr>
          <p:cNvPr id="104910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艺术教育能够培养学生的情感表达和沟通能力，有助于提高学生的社交能力和人际关系。</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6" name="标题 1"/>
          <p:cNvSpPr>
            <a:spLocks noGrp="1"/>
          </p:cNvSpPr>
          <p:nvPr>
            <p:ph type="title" idx="4"/>
            <p:custDataLst>
              <p:tags r:id="rId1"/>
            </p:custDataLst>
          </p:nvPr>
        </p:nvSpPr>
        <p:spPr/>
        <p:txBody>
          <a:bodyPr>
            <a:normAutofit fontScale="90000"/>
          </a:bodyPr>
          <a:p>
            <a:r>
              <a:rPr altLang="en-US" lang="zh-CN"/>
              <a:t>2024年小学教育中创造力培养的现状</a:t>
            </a:r>
            <a:endParaRPr altLang="en-US" lang="zh-CN"/>
          </a:p>
        </p:txBody>
      </p:sp>
      <p:sp>
        <p:nvSpPr>
          <p:cNvPr id="104913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40"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2" name="标题 1"/>
          <p:cNvSpPr>
            <a:spLocks noGrp="1"/>
          </p:cNvSpPr>
          <p:nvPr>
            <p:ph type="title" idx="3"/>
          </p:nvPr>
        </p:nvSpPr>
        <p:spPr/>
        <p:txBody>
          <a:bodyPr/>
          <a:p>
            <a:r>
              <a:rPr altLang="en-US" lang="zh-CN"/>
              <a:t>创造力培养的实践情况</a:t>
            </a:r>
            <a:endParaRPr altLang="en-US" lang="zh-CN"/>
          </a:p>
        </p:txBody>
      </p:sp>
      <p:sp>
        <p:nvSpPr>
          <p:cNvPr id="10491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开展创意活动：学校定期开展创意设计比赛、艺术节等活动，为学生提供展示创造力的平台，激励他们发挥自己的想象力和创造力。</a:t>
            </a:r>
            <a:endParaRPr altLang="zh-CN" dirty="0" lang="en-US">
              <a:solidFill>
                <a:schemeClr val="dk1">
                  <a:lumMod val="80000"/>
                  <a:lumOff val="20000"/>
                </a:schemeClr>
              </a:solidFill>
              <a:latin typeface="+mn-ea"/>
              <a:sym typeface="+mn-ea"/>
            </a:endParaRPr>
          </a:p>
        </p:txBody>
      </p:sp>
      <p:sp>
        <p:nvSpPr>
          <p:cNvPr id="10491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开设艺术课程：学校普遍开设了绘画、音乐、舞蹈等艺术课程，注重培养学生的审美能力和创造力。</a:t>
            </a:r>
            <a:endParaRPr altLang="en-US" dirty="0" lang="zh-CN">
              <a:solidFill>
                <a:schemeClr val="dk1">
                  <a:lumMod val="80000"/>
                  <a:lumOff val="20000"/>
                </a:schemeClr>
              </a:solidFill>
              <a:latin typeface="+mn-ea"/>
              <a:sym typeface="+mn-ea"/>
            </a:endParaRPr>
          </a:p>
        </p:txBody>
      </p:sp>
      <p:sp>
        <p:nvSpPr>
          <p:cNvPr id="10492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创新教学方式：教师采用项目式、探究式等教学方式，引导学生自主学习、自主创作，激发他们的创造力和想象力。</a:t>
            </a:r>
            <a:endParaRPr altLang="en-US" dirty="0" lang="zh-CN">
              <a:solidFill>
                <a:schemeClr val="dk1">
                  <a:lumMod val="80000"/>
                  <a:lumOff val="20000"/>
                </a:schemeClr>
              </a:solidFill>
              <a:latin typeface="+mn-ea"/>
              <a:sym typeface="+mn-ea"/>
            </a:endParaRPr>
          </a:p>
        </p:txBody>
      </p:sp>
      <p:sp>
        <p:nvSpPr>
          <p:cNvPr id="10492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家校合作：学校加强与家长的沟通与合作，共同关注学生的创造力发展，为学生提供更多的创造机会和条件。</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8" name="标题 1"/>
          <p:cNvSpPr>
            <a:spLocks noGrp="1"/>
          </p:cNvSpPr>
          <p:nvPr>
            <p:ph type="title" idx="3"/>
          </p:nvPr>
        </p:nvSpPr>
        <p:spPr/>
        <p:txBody>
          <a:bodyPr/>
          <a:p>
            <a:r>
              <a:rPr altLang="en-US" lang="zh-CN"/>
              <a:t>创造力培养的成果与问题</a:t>
            </a:r>
            <a:endParaRPr altLang="en-US" lang="zh-CN"/>
          </a:p>
        </p:txBody>
      </p:sp>
      <p:sp>
        <p:nvSpPr>
          <p:cNvPr id="10492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成果：学生表现出更高的创造力和创新能力，教育部门和学校积极推进创造力培养的措施和项目。</a:t>
            </a:r>
            <a:endParaRPr altLang="en-US" dirty="0" sz="2000" lang="zh-CN" spc="150">
              <a:solidFill>
                <a:schemeClr val="tx1">
                  <a:lumMod val="85000"/>
                  <a:lumOff val="15000"/>
                </a:schemeClr>
              </a:solidFill>
              <a:latin typeface="+mn-ea"/>
              <a:sym typeface="+mn-ea"/>
            </a:endParaRPr>
          </a:p>
        </p:txBody>
      </p:sp>
      <p:sp>
        <p:nvSpPr>
          <p:cNvPr id="10492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问题：创造力培养的师资力量不足，缺乏专业性和系统性，创造力培养的课程设置不够完善，缺乏科学性和系统性。</a:t>
            </a:r>
            <a:endParaRPr altLang="en-US" dirty="0" sz="2000" lang="zh-CN" spc="150">
              <a:solidFill>
                <a:schemeClr val="tx1">
                  <a:lumMod val="85000"/>
                  <a:lumOff val="15000"/>
                </a:schemeClr>
              </a:solidFill>
              <a:latin typeface="+mn-ea"/>
              <a:sym typeface="+mn-ea"/>
            </a:endParaRPr>
          </a:p>
        </p:txBody>
      </p:sp>
      <p:sp>
        <p:nvSpPr>
          <p:cNvPr id="10492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挑战：如何将创造力培养融入日常教学中，如何提高教师的专业素养和教学水平，如何建立科学有效的评估体系。</a:t>
            </a:r>
            <a:endParaRPr altLang="en-US" dirty="0" sz="2000" lang="zh-CN" spc="150">
              <a:solidFill>
                <a:schemeClr val="tx1">
                  <a:lumMod val="85000"/>
                  <a:lumOff val="15000"/>
                </a:schemeClr>
              </a:solidFill>
              <a:latin typeface="+mn-ea"/>
              <a:sym typeface="+mn-ea"/>
            </a:endParaRPr>
          </a:p>
        </p:txBody>
      </p:sp>
      <p:sp>
        <p:nvSpPr>
          <p:cNvPr id="10492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展望：未来需要进一步加强师资培训和课程建设，探索更多有效的培养模式和方法，促进创造力培养的普及和提高。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6" name="标题 1"/>
          <p:cNvSpPr>
            <a:spLocks noGrp="1"/>
          </p:cNvSpPr>
          <p:nvPr>
            <p:ph type="title" idx="3"/>
          </p:nvPr>
        </p:nvSpPr>
        <p:spPr/>
        <p:txBody>
          <a:bodyPr/>
          <a:p>
            <a:r>
              <a:rPr altLang="en-US" lang="zh-CN"/>
              <a:t>创造力培养的挑战与机遇</a:t>
            </a:r>
            <a:endParaRPr altLang="en-US" lang="zh-CN"/>
          </a:p>
        </p:txBody>
      </p:sp>
      <p:sp>
        <p:nvSpPr>
          <p:cNvPr id="104930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机遇：国家政策的支持、科技发展的推动</a:t>
            </a:r>
            <a:endParaRPr altLang="en-US" sz="1400" lang="zh-CN" spc="150">
              <a:solidFill>
                <a:schemeClr val="tx1"/>
              </a:solidFill>
              <a:effectLst/>
              <a:latin typeface="+mn-ea"/>
              <a:sym typeface="+mn-ea"/>
            </a:endParaRPr>
          </a:p>
        </p:txBody>
      </p:sp>
      <p:sp>
        <p:nvSpPr>
          <p:cNvPr id="104931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挑战：传统教育观念的束缚、缺乏创新教育资源</a:t>
            </a:r>
            <a:endParaRPr altLang="en-US" dirty="0" sz="1400" lang="zh-CN" spc="150">
              <a:solidFill>
                <a:schemeClr val="tx1"/>
              </a:solidFill>
              <a:effectLst/>
              <a:latin typeface="+mn-ea"/>
              <a:sym typeface="+mn-ea"/>
            </a:endParaRPr>
          </a:p>
        </p:txBody>
      </p:sp>
      <p:sp>
        <p:nvSpPr>
          <p:cNvPr id="104932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创造力培养的重要性：培养创新思维、提高解决问题的能力</a:t>
            </a:r>
            <a:endParaRPr altLang="en-US" sz="1400" lang="zh-CN" spc="150">
              <a:solidFill>
                <a:schemeClr val="tx1"/>
              </a:solidFill>
              <a:effectLst/>
              <a:latin typeface="+mn-ea"/>
              <a:sym typeface="+mn-ea"/>
            </a:endParaRPr>
          </a:p>
        </p:txBody>
      </p:sp>
      <p:sp>
        <p:nvSpPr>
          <p:cNvPr id="104932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应对挑战与机遇的措施：更新教育观念、加强创新教育资源的投入</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6" name="标题 1"/>
          <p:cNvSpPr>
            <a:spLocks noGrp="1"/>
          </p:cNvSpPr>
          <p:nvPr>
            <p:ph type="title" idx="4"/>
            <p:custDataLst>
              <p:tags r:id="rId1"/>
            </p:custDataLst>
          </p:nvPr>
        </p:nvSpPr>
        <p:spPr/>
        <p:txBody>
          <a:bodyPr>
            <a:normAutofit fontScale="90000"/>
          </a:bodyPr>
          <a:p>
            <a:r>
              <a:rPr altLang="en-US" lang="zh-CN"/>
              <a:t>艺术教育在2024年小学教育中创造力培养的策略</a:t>
            </a:r>
            <a:endParaRPr altLang="en-US" lang="zh-CN"/>
          </a:p>
        </p:txBody>
      </p:sp>
      <p:sp>
        <p:nvSpPr>
          <p:cNvPr id="104935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6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2" name="标题 1"/>
          <p:cNvSpPr>
            <a:spLocks noGrp="1"/>
          </p:cNvSpPr>
          <p:nvPr>
            <p:ph type="title" idx="3"/>
          </p:nvPr>
        </p:nvSpPr>
        <p:spPr/>
        <p:txBody>
          <a:bodyPr/>
          <a:p>
            <a:r>
              <a:rPr altLang="en-US" lang="zh-CN"/>
              <a:t>创新教学方法与手段</a:t>
            </a:r>
            <a:endParaRPr altLang="en-US" lang="zh-CN"/>
          </a:p>
        </p:txBody>
      </p:sp>
      <p:sp>
        <p:nvSpPr>
          <p:cNvPr id="10494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利用数字化工具和资源，激发学生的创造力和想象力。</a:t>
            </a:r>
            <a:endParaRPr altLang="en-US" dirty="0" sz="2000" lang="zh-CN" spc="150">
              <a:solidFill>
                <a:schemeClr val="tx1">
                  <a:lumMod val="85000"/>
                  <a:lumOff val="15000"/>
                </a:schemeClr>
              </a:solidFill>
              <a:latin typeface="+mn-ea"/>
              <a:sym typeface="+mn-ea"/>
            </a:endParaRPr>
          </a:p>
        </p:txBody>
      </p:sp>
      <p:sp>
        <p:nvSpPr>
          <p:cNvPr id="10494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引入游戏化元素，让学生在轻松愉快的氛围中发挥创造力。</a:t>
            </a:r>
            <a:endParaRPr altLang="en-US" dirty="0" sz="2000" lang="zh-CN" spc="150">
              <a:solidFill>
                <a:schemeClr val="tx1">
                  <a:lumMod val="85000"/>
                  <a:lumOff val="15000"/>
                </a:schemeClr>
              </a:solidFill>
              <a:latin typeface="+mn-ea"/>
              <a:sym typeface="+mn-ea"/>
            </a:endParaRPr>
          </a:p>
        </p:txBody>
      </p:sp>
      <p:sp>
        <p:nvSpPr>
          <p:cNvPr id="10494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开展跨学科融合教学，拓展学生的知识面和思维方式。</a:t>
            </a:r>
            <a:endParaRPr altLang="en-US" dirty="0" sz="2000" lang="zh-CN" spc="150">
              <a:solidFill>
                <a:schemeClr val="tx1">
                  <a:lumMod val="85000"/>
                  <a:lumOff val="15000"/>
                </a:schemeClr>
              </a:solidFill>
              <a:latin typeface="+mn-ea"/>
              <a:sym typeface="+mn-ea"/>
            </a:endParaRPr>
          </a:p>
        </p:txBody>
      </p:sp>
      <p:sp>
        <p:nvSpPr>
          <p:cNvPr id="10494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鼓励学生自主探究和合作学习，培养他们的创新能力和团队协作精神。</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0" name="标题 1"/>
          <p:cNvSpPr>
            <a:spLocks noGrp="1"/>
          </p:cNvSpPr>
          <p:nvPr>
            <p:ph type="title" idx="3"/>
          </p:nvPr>
        </p:nvSpPr>
        <p:spPr/>
        <p:txBody>
          <a:bodyPr/>
          <a:p>
            <a:r>
              <a:rPr altLang="en-US" lang="zh-CN"/>
              <a:t>强化艺术教育的实践环节</a:t>
            </a:r>
            <a:endParaRPr altLang="en-US" lang="zh-CN"/>
          </a:p>
        </p:txBody>
      </p:sp>
      <p:sp>
        <p:nvSpPr>
          <p:cNvPr id="104946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6"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增加艺术实践课程，让学生亲身体验艺术创作的乐趣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组织艺术活动，鼓励学生参与并展示自己的作品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8"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加强与校外艺术机构的合作，为学生提供更多的实践机会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8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4"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制定艺术实践标准，确保学生能够掌握基本的艺术技能和知识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8" name="标题 1"/>
          <p:cNvSpPr>
            <a:spLocks noGrp="1"/>
          </p:cNvSpPr>
          <p:nvPr>
            <p:ph type="title" idx="3"/>
          </p:nvPr>
        </p:nvSpPr>
        <p:spPr/>
        <p:txBody>
          <a:bodyPr/>
          <a:p>
            <a:r>
              <a:rPr altLang="en-US" lang="zh-CN"/>
              <a:t>提升教师的艺术素养与教学能力</a:t>
            </a:r>
            <a:endParaRPr altLang="en-US" lang="zh-CN"/>
          </a:p>
        </p:txBody>
      </p:sp>
      <p:sp>
        <p:nvSpPr>
          <p:cNvPr id="104952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培养教师的艺术素养：通过培训、研修等方式提高教师的艺术素养，使其能够更好地引导学生发现美、欣赏美和创造美。</a:t>
            </a:r>
            <a:endParaRPr altLang="en-US" dirty="0" sz="2000" lang="zh-CN" spc="150">
              <a:solidFill>
                <a:schemeClr val="tx1">
                  <a:lumMod val="75000"/>
                  <a:lumOff val="25000"/>
                </a:schemeClr>
              </a:solidFill>
              <a:latin typeface="+mn-ea"/>
              <a:sym typeface="+mn-ea"/>
            </a:endParaRPr>
          </a:p>
        </p:txBody>
      </p:sp>
      <p:sp>
        <p:nvSpPr>
          <p:cNvPr id="104952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提升教师的教学能力：教师需要掌握先进的教学理念和方法，能够根据学生的特点进行有针对性的教学，激发学生的创造力和想象力。</a:t>
            </a:r>
            <a:endParaRPr altLang="en-US" dirty="0" sz="2000" lang="zh-CN" spc="150">
              <a:solidFill>
                <a:schemeClr val="tx1">
                  <a:lumMod val="75000"/>
                  <a:lumOff val="25000"/>
                </a:schemeClr>
              </a:solidFill>
              <a:latin typeface="+mn-ea"/>
              <a:sym typeface="+mn-ea"/>
            </a:endParaRPr>
          </a:p>
        </p:txBody>
      </p:sp>
      <p:sp>
        <p:nvSpPr>
          <p:cNvPr id="104953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鼓励教师开展艺术实践活动：教师需要积极参与艺术实践活动，与学生共同探索艺术的奥秘，增强学生对艺术的兴趣和热爱。</a:t>
            </a:r>
            <a:endParaRPr altLang="en-US" dirty="0" sz="2000" lang="zh-CN" spc="150">
              <a:solidFill>
                <a:schemeClr val="tx1">
                  <a:lumMod val="75000"/>
                  <a:lumOff val="25000"/>
                </a:schemeClr>
              </a:solidFill>
              <a:latin typeface="+mn-ea"/>
              <a:sym typeface="+mn-ea"/>
            </a:endParaRPr>
          </a:p>
        </p:txBody>
      </p:sp>
      <p:sp>
        <p:nvSpPr>
          <p:cNvPr id="104953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加强教师之间的交流与合作：教师之间应该加强交流与合作，分享教学经验和教学方法，共同提高教学水平。</a:t>
            </a:r>
            <a:endParaRPr altLang="en-US" dirty="0" lang="zh-CN" spc="150">
              <a:solidFill>
                <a:schemeClr val="tx1">
                  <a:lumMod val="75000"/>
                  <a:lumOff val="25000"/>
                </a:schemeClr>
              </a:solidFill>
              <a:latin typeface="+mn-ea"/>
              <a:sym typeface="+mn-ea"/>
            </a:endParaRPr>
          </a:p>
        </p:txBody>
      </p:sp>
      <p:sp>
        <p:nvSpPr>
          <p:cNvPr id="104954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6" name="标题 1"/>
          <p:cNvSpPr>
            <a:spLocks noGrp="1"/>
          </p:cNvSpPr>
          <p:nvPr>
            <p:ph type="title" idx="3"/>
          </p:nvPr>
        </p:nvSpPr>
        <p:spPr/>
        <p:txBody>
          <a:bodyPr/>
          <a:p>
            <a:r>
              <a:rPr altLang="en-US" lang="zh-CN"/>
              <a:t>建立科学的评价体系</a:t>
            </a:r>
            <a:endParaRPr altLang="en-US" lang="zh-CN"/>
          </a:p>
        </p:txBody>
      </p:sp>
      <p:sp>
        <p:nvSpPr>
          <p:cNvPr id="104957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及时反馈：教师及时给予学生反馈，指导学生改进，同时鼓励学生自我评价和同伴互评。</a:t>
            </a:r>
            <a:endParaRPr altLang="en-US" dirty="0" sz="2400" lang="zh-CN">
              <a:latin typeface="+mn-ea"/>
              <a:ea typeface="+mn-ea"/>
            </a:endParaRPr>
          </a:p>
        </p:txBody>
      </p:sp>
      <p:sp>
        <p:nvSpPr>
          <p:cNvPr id="104959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动态调整：根据学生的发展状况和评价结果，动态调整教学策略和评价方式，以更好地培养学生的创造力。</a:t>
            </a:r>
            <a:endParaRPr altLang="en-US" dirty="0" sz="2400" lang="zh-CN">
              <a:latin typeface="+mn-ea"/>
              <a:ea typeface="+mn-ea"/>
            </a:endParaRPr>
          </a:p>
        </p:txBody>
      </p:sp>
      <p:sp>
        <p:nvSpPr>
          <p:cNvPr id="104959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制定评价标准：根据创造力培养的目标，制定具体的评价标准和指标。</a:t>
            </a:r>
            <a:endParaRPr altLang="en-US" dirty="0" sz="2400" lang="zh-CN">
              <a:latin typeface="+mn-ea"/>
              <a:ea typeface="+mn-ea"/>
            </a:endParaRPr>
          </a:p>
        </p:txBody>
      </p:sp>
      <p:sp>
        <p:nvSpPr>
          <p:cNvPr id="104960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多元评价方式：采用多种评价方式，如作品评价、口头表达、观察记录等，全面了解学生的创造力发展状况。</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4" name="标题 1"/>
          <p:cNvSpPr>
            <a:spLocks noGrp="1"/>
          </p:cNvSpPr>
          <p:nvPr>
            <p:ph type="title" idx="4"/>
            <p:custDataLst>
              <p:tags r:id="rId1"/>
            </p:custDataLst>
          </p:nvPr>
        </p:nvSpPr>
        <p:spPr/>
        <p:txBody>
          <a:bodyPr>
            <a:normAutofit fontScale="90000"/>
          </a:bodyPr>
          <a:p>
            <a:r>
              <a:rPr altLang="en-US" lang="zh-CN"/>
              <a:t>艺术教育在2024年小学教育中创造力培养的案例分析</a:t>
            </a:r>
            <a:endParaRPr altLang="en-US" lang="zh-CN"/>
          </a:p>
        </p:txBody>
      </p:sp>
      <p:sp>
        <p:nvSpPr>
          <p:cNvPr id="104963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38"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0" name="标题 1"/>
          <p:cNvSpPr>
            <a:spLocks noGrp="1"/>
          </p:cNvSpPr>
          <p:nvPr>
            <p:ph type="title" idx="3"/>
          </p:nvPr>
        </p:nvSpPr>
        <p:spPr/>
        <p:txBody>
          <a:bodyPr/>
          <a:p>
            <a:r>
              <a:rPr altLang="en-US" lang="zh-CN"/>
              <a:t>成功案例的介绍与分析</a:t>
            </a:r>
            <a:endParaRPr altLang="en-US" lang="zh-CN"/>
          </a:p>
        </p:txBody>
      </p:sp>
      <p:sp>
        <p:nvSpPr>
          <p:cNvPr id="1049682" name="正文"/>
          <p:cNvSpPr txBox="1"/>
          <p:nvPr>
            <p:custDataLst>
              <p:tags r:id="rId1"/>
            </p:custDataLst>
          </p:nvPr>
        </p:nvSpPr>
        <p:spPr>
          <a:xfrm>
            <a:off x="3190387" y="5605697"/>
            <a:ext cx="5802070" cy="644201"/>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成果与影响：经过一段时间的实施，学生的创造力和实践能力得到显著提高，学校的整体艺术教育水平也得到了提升。同时，该项目的成功经验也被其他学校借鉴和推广。</a:t>
            </a:r>
            <a:endParaRPr altLang="en-US" dirty="0" sz="1400" lang="zh-CN" spc="150">
              <a:solidFill>
                <a:schemeClr val="tx1">
                  <a:lumMod val="65000"/>
                  <a:lumOff val="35000"/>
                </a:schemeClr>
              </a:solidFill>
              <a:latin typeface="+mn-ea"/>
              <a:sym typeface="+mn-ea"/>
            </a:endParaRPr>
          </a:p>
        </p:txBody>
      </p:sp>
      <p:sp>
        <p:nvSpPr>
          <p:cNvPr id="1049684" name="标题"/>
          <p:cNvSpPr txBox="1"/>
          <p:nvPr>
            <p:custDataLst>
              <p:tags r:id="rId2"/>
            </p:custDataLst>
          </p:nvPr>
        </p:nvSpPr>
        <p:spPr>
          <a:xfrm>
            <a:off x="3190387" y="5141077"/>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86" name="正文"/>
          <p:cNvSpPr txBox="1"/>
          <p:nvPr>
            <p:custDataLst>
              <p:tags r:id="rId3"/>
            </p:custDataLst>
          </p:nvPr>
        </p:nvSpPr>
        <p:spPr>
          <a:xfrm>
            <a:off x="3194175" y="4389857"/>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实施方式：学校与当地艺术家和社区合作，开展绘画、音乐、舞蹈等多种艺术活动，鼓励学生参与其中，发挥自己的创意。</a:t>
            </a:r>
            <a:endParaRPr altLang="en-US" dirty="0" sz="1000" lang="zh-CN" spc="150">
              <a:solidFill>
                <a:schemeClr val="tx1">
                  <a:lumMod val="65000"/>
                  <a:lumOff val="35000"/>
                </a:schemeClr>
              </a:solidFill>
              <a:latin typeface="+mn-ea"/>
              <a:sym typeface="+mn-ea"/>
            </a:endParaRPr>
          </a:p>
        </p:txBody>
      </p:sp>
      <p:sp>
        <p:nvSpPr>
          <p:cNvPr id="1049688" name="标题"/>
          <p:cNvSpPr txBox="1"/>
          <p:nvPr>
            <p:custDataLst>
              <p:tags r:id="rId4"/>
            </p:custDataLst>
          </p:nvPr>
        </p:nvSpPr>
        <p:spPr>
          <a:xfrm>
            <a:off x="3194175" y="3924605"/>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90" name="正文"/>
          <p:cNvSpPr txBox="1"/>
          <p:nvPr>
            <p:custDataLst>
              <p:tags r:id="rId5"/>
            </p:custDataLst>
          </p:nvPr>
        </p:nvSpPr>
        <p:spPr>
          <a:xfrm>
            <a:off x="3190387" y="1955651"/>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案例名称：彩虹小镇小学的艺术教育项目</a:t>
            </a:r>
            <a:endParaRPr altLang="en-US" dirty="0" sz="1000" lang="zh-CN" spc="150">
              <a:solidFill>
                <a:schemeClr val="tx1">
                  <a:lumMod val="65000"/>
                  <a:lumOff val="35000"/>
                </a:schemeClr>
              </a:solidFill>
              <a:latin typeface="+mn-ea"/>
              <a:sym typeface="+mn-ea"/>
            </a:endParaRPr>
          </a:p>
        </p:txBody>
      </p:sp>
      <p:sp>
        <p:nvSpPr>
          <p:cNvPr id="1049692" name="标题"/>
          <p:cNvSpPr txBox="1"/>
          <p:nvPr>
            <p:custDataLst>
              <p:tags r:id="rId6"/>
            </p:custDataLst>
          </p:nvPr>
        </p:nvSpPr>
        <p:spPr>
          <a:xfrm>
            <a:off x="3190387" y="1490400"/>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94" name="正文"/>
          <p:cNvSpPr txBox="1"/>
          <p:nvPr>
            <p:custDataLst>
              <p:tags r:id="rId7"/>
            </p:custDataLst>
          </p:nvPr>
        </p:nvSpPr>
        <p:spPr>
          <a:xfrm>
            <a:off x="3194175" y="3172754"/>
            <a:ext cx="5802070" cy="64420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案例简介：该项目通过丰富的艺术活动和课程，激发学生的创造力和想象力，培养他们的创新思维和实践能力。</a:t>
            </a:r>
            <a:endParaRPr altLang="en-US" dirty="0" sz="1000" lang="zh-CN" spc="150">
              <a:solidFill>
                <a:schemeClr val="tx1">
                  <a:lumMod val="65000"/>
                  <a:lumOff val="35000"/>
                </a:schemeClr>
              </a:solidFill>
              <a:latin typeface="+mn-ea"/>
              <a:sym typeface="+mn-ea"/>
            </a:endParaRPr>
          </a:p>
        </p:txBody>
      </p:sp>
      <p:sp>
        <p:nvSpPr>
          <p:cNvPr id="1049696" name="标题"/>
          <p:cNvSpPr txBox="1"/>
          <p:nvPr>
            <p:custDataLst>
              <p:tags r:id="rId8"/>
            </p:custDataLst>
          </p:nvPr>
        </p:nvSpPr>
        <p:spPr>
          <a:xfrm>
            <a:off x="3194175" y="2706871"/>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0" name="标题 1"/>
          <p:cNvSpPr>
            <a:spLocks noGrp="1"/>
          </p:cNvSpPr>
          <p:nvPr>
            <p:ph type="title" idx="3"/>
          </p:nvPr>
        </p:nvSpPr>
        <p:spPr/>
        <p:txBody>
          <a:bodyPr/>
          <a:p>
            <a:r>
              <a:rPr altLang="en-US" lang="zh-CN"/>
              <a:t>案例的启示与借鉴意义</a:t>
            </a:r>
            <a:endParaRPr altLang="en-US" lang="zh-CN"/>
          </a:p>
        </p:txBody>
      </p:sp>
      <p:sp>
        <p:nvSpPr>
          <p:cNvPr id="104973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案例分析：艺术教育在2024年小学教育中创造力培养的具体实践和成果</a:t>
            </a:r>
            <a:endParaRPr altLang="en-US" dirty="0" sz="1200" lang="zh-CN" spc="150">
              <a:solidFill>
                <a:schemeClr val="tx1">
                  <a:lumMod val="85000"/>
                  <a:lumOff val="15000"/>
                </a:schemeClr>
              </a:solidFill>
              <a:latin typeface="+mn-ea"/>
              <a:sym typeface="+mn-ea"/>
            </a:endParaRPr>
          </a:p>
        </p:txBody>
      </p:sp>
      <p:sp>
        <p:nvSpPr>
          <p:cNvPr id="104973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启示：艺术教育对于小学生创造力培养的重要性，以及如何通过艺术教育培养小学生的创造力</a:t>
            </a:r>
            <a:endParaRPr altLang="en-US" dirty="0" sz="1200" lang="zh-CN" spc="150">
              <a:solidFill>
                <a:schemeClr val="tx1">
                  <a:lumMod val="85000"/>
                  <a:lumOff val="15000"/>
                </a:schemeClr>
              </a:solidFill>
              <a:latin typeface="+mn-ea"/>
              <a:sym typeface="+mn-ea"/>
            </a:endParaRPr>
          </a:p>
        </p:txBody>
      </p:sp>
      <p:sp>
        <p:nvSpPr>
          <p:cNvPr id="104974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借鉴意义：将案例中的成功经验应用到其他小学教育中，促进小学生创造力的发展</a:t>
            </a:r>
            <a:endParaRPr altLang="en-US" dirty="0" sz="1200" lang="zh-CN" spc="150">
              <a:solidFill>
                <a:schemeClr val="tx1">
                  <a:lumMod val="85000"/>
                  <a:lumOff val="15000"/>
                </a:schemeClr>
              </a:solidFill>
              <a:latin typeface="+mn-ea"/>
              <a:sym typeface="+mn-ea"/>
            </a:endParaRPr>
          </a:p>
        </p:txBody>
      </p:sp>
      <p:sp>
        <p:nvSpPr>
          <p:cNvPr id="104974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未来展望：探讨未来小学教育中如何更好地发挥艺术教育在创造力培养中的作用</a:t>
            </a:r>
            <a:endParaRPr altLang="en-US" dirty="0" sz="1200" lang="zh-CN" spc="150">
              <a:solidFill>
                <a:schemeClr val="tx1">
                  <a:lumMod val="85000"/>
                  <a:lumOff val="15000"/>
                </a:schemeClr>
              </a:solidFill>
              <a:latin typeface="+mn-ea"/>
              <a:sym typeface="+mn-ea"/>
            </a:endParaRPr>
          </a:p>
        </p:txBody>
      </p:sp>
      <p:sp>
        <p:nvSpPr>
          <p:cNvPr id="104975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8" name="标题 1"/>
          <p:cNvSpPr>
            <a:spLocks noGrp="1"/>
          </p:cNvSpPr>
          <p:nvPr>
            <p:ph type="title" idx="3"/>
          </p:nvPr>
        </p:nvSpPr>
        <p:spPr/>
        <p:txBody>
          <a:bodyPr/>
          <a:p>
            <a:r>
              <a:rPr altLang="en-US" lang="zh-CN"/>
              <a:t>案例的局限性及改进建议</a:t>
            </a:r>
            <a:endParaRPr altLang="en-US" lang="zh-CN"/>
          </a:p>
        </p:txBody>
      </p:sp>
      <p:sp>
        <p:nvSpPr>
          <p:cNvPr id="10497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案例选择不够多样化，可能无法全面反映创造力培养的实际情况。</a:t>
            </a:r>
            <a:endParaRPr altLang="en-US" dirty="0" sz="2000" lang="zh-CN" spc="150">
              <a:solidFill>
                <a:schemeClr val="tx1">
                  <a:lumMod val="85000"/>
                  <a:lumOff val="15000"/>
                </a:schemeClr>
              </a:solidFill>
              <a:latin typeface="+mn-ea"/>
              <a:sym typeface="+mn-ea"/>
            </a:endParaRPr>
          </a:p>
        </p:txBody>
      </p:sp>
      <p:sp>
        <p:nvSpPr>
          <p:cNvPr id="10497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案例分析缺乏深度，未能深入挖掘创造力培养的内在机制和影响因素。</a:t>
            </a:r>
            <a:endParaRPr altLang="en-US" dirty="0" sz="2000" lang="zh-CN" spc="150">
              <a:solidFill>
                <a:schemeClr val="tx1">
                  <a:lumMod val="85000"/>
                  <a:lumOff val="15000"/>
                </a:schemeClr>
              </a:solidFill>
              <a:latin typeface="+mn-ea"/>
              <a:sym typeface="+mn-ea"/>
            </a:endParaRPr>
          </a:p>
        </p:txBody>
      </p:sp>
      <p:sp>
        <p:nvSpPr>
          <p:cNvPr id="10498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案例应用范围有限，需要进一步推广和改进，以适应更多小学教育的实际情况。</a:t>
            </a:r>
            <a:endParaRPr altLang="en-US" dirty="0" sz="2000" lang="zh-CN" spc="150">
              <a:solidFill>
                <a:schemeClr val="tx1">
                  <a:lumMod val="85000"/>
                  <a:lumOff val="15000"/>
                </a:schemeClr>
              </a:solidFill>
              <a:latin typeface="+mn-ea"/>
              <a:sym typeface="+mn-ea"/>
            </a:endParaRPr>
          </a:p>
        </p:txBody>
      </p:sp>
      <p:sp>
        <p:nvSpPr>
          <p:cNvPr id="10498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案例实施过程中可能存在一些困难和挑战，需要制定相应的改进措施来提高创造力培养的效果和质量。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6" name="标题 1"/>
          <p:cNvSpPr>
            <a:spLocks noGrp="1"/>
          </p:cNvSpPr>
          <p:nvPr>
            <p:ph type="title" idx="4"/>
            <p:custDataLst>
              <p:tags r:id="rId1"/>
            </p:custDataLst>
          </p:nvPr>
        </p:nvSpPr>
        <p:spPr/>
        <p:txBody>
          <a:bodyPr>
            <a:normAutofit fontScale="90000"/>
          </a:bodyPr>
          <a:p>
            <a:r>
              <a:rPr altLang="en-US" lang="zh-CN"/>
              <a:t>未来小学教育中创造力培养的趋势与展望</a:t>
            </a:r>
            <a:endParaRPr altLang="en-US" lang="zh-CN"/>
          </a:p>
        </p:txBody>
      </p:sp>
      <p:sp>
        <p:nvSpPr>
          <p:cNvPr id="104984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50"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92" name="标题 1"/>
          <p:cNvSpPr>
            <a:spLocks noGrp="1"/>
          </p:cNvSpPr>
          <p:nvPr>
            <p:ph type="title" idx="3"/>
          </p:nvPr>
        </p:nvSpPr>
        <p:spPr/>
        <p:txBody>
          <a:bodyPr/>
          <a:p>
            <a:r>
              <a:rPr altLang="en-US" lang="zh-CN"/>
              <a:t>未来创造力培养的发展方向</a:t>
            </a:r>
            <a:endParaRPr altLang="en-US" lang="zh-CN"/>
          </a:p>
        </p:txBody>
      </p:sp>
      <p:sp>
        <p:nvSpPr>
          <p:cNvPr id="104989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8"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数字化教育：利用数字技术提升创造力培养的效率和效果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4"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跨学科融合：将不同学科的知识和技能融合，培养综合创造力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0"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个性化教育：根据学生的个性特点和需求，制定个性化的创造力培养方案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1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6" name="TextBox 2"/>
          <p:cNvSpPr txBox="1"/>
          <p:nvPr>
            <p:custDataLst>
              <p:tags r:id="rId12"/>
            </p:custDataLst>
          </p:nvPr>
        </p:nvSpPr>
        <p:spPr>
          <a:xfrm>
            <a:off x="9144465" y="3137508"/>
            <a:ext cx="2278952" cy="1840235"/>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社会实践：通过参与社会实践活动，培养学生的实际创造力和问题解决能力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50" name="标题 1"/>
          <p:cNvSpPr>
            <a:spLocks noGrp="1"/>
          </p:cNvSpPr>
          <p:nvPr>
            <p:ph type="title" idx="3"/>
          </p:nvPr>
        </p:nvSpPr>
        <p:spPr/>
        <p:txBody>
          <a:bodyPr/>
          <a:p>
            <a:r>
              <a:rPr altLang="en-US" lang="zh-CN"/>
              <a:t>未来创造力培养的重点领域</a:t>
            </a:r>
            <a:endParaRPr altLang="en-US" lang="zh-CN"/>
          </a:p>
        </p:txBody>
      </p:sp>
      <p:sp>
        <p:nvSpPr>
          <p:cNvPr id="104995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艺术教育：通过艺术创作激发学生的创造力和想象力</a:t>
            </a:r>
            <a:endParaRPr altLang="en-US" dirty="0" sz="1200" lang="zh-CN" spc="150">
              <a:solidFill>
                <a:schemeClr val="tx1">
                  <a:lumMod val="65000"/>
                  <a:lumOff val="35000"/>
                </a:schemeClr>
              </a:solidFill>
              <a:latin typeface="+mn-ea"/>
              <a:sym typeface="+mn-ea"/>
            </a:endParaRPr>
          </a:p>
        </p:txBody>
      </p:sp>
      <p:sp>
        <p:nvSpPr>
          <p:cNvPr id="104995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科学教育：培养学生对科学技术的兴趣和创新能力</a:t>
            </a:r>
            <a:endParaRPr altLang="en-US" dirty="0" sz="1200" lang="zh-CN" spc="150">
              <a:solidFill>
                <a:schemeClr val="tx1">
                  <a:lumMod val="65000"/>
                  <a:lumOff val="35000"/>
                </a:schemeClr>
              </a:solidFill>
              <a:latin typeface="+mn-ea"/>
              <a:sym typeface="+mn-ea"/>
            </a:endParaRPr>
          </a:p>
        </p:txBody>
      </p:sp>
      <p:sp>
        <p:nvSpPr>
          <p:cNvPr id="104995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跨学科教育：整合不同学科的知识，培养学生的综合素质和创造力</a:t>
            </a:r>
            <a:endParaRPr altLang="en-US" dirty="0" sz="1200" lang="zh-CN" spc="150">
              <a:solidFill>
                <a:schemeClr val="tx1">
                  <a:lumMod val="65000"/>
                  <a:lumOff val="35000"/>
                </a:schemeClr>
              </a:solidFill>
              <a:latin typeface="+mn-ea"/>
              <a:sym typeface="+mn-ea"/>
            </a:endParaRPr>
          </a:p>
        </p:txBody>
      </p:sp>
      <p:sp>
        <p:nvSpPr>
          <p:cNvPr id="104995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社会实践：通过社会实践和志愿服务等活动，培养学生的社会责任感和创造力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2" name="标题 1"/>
          <p:cNvSpPr>
            <a:spLocks noGrp="1"/>
          </p:cNvSpPr>
          <p:nvPr>
            <p:ph type="title" idx="3"/>
          </p:nvPr>
        </p:nvSpPr>
        <p:spPr/>
        <p:txBody>
          <a:bodyPr/>
          <a:p>
            <a:r>
              <a:rPr altLang="en-US" lang="zh-CN"/>
              <a:t>未来创造力培养的创新模式与路径</a:t>
            </a:r>
            <a:endParaRPr altLang="en-US" lang="zh-CN"/>
          </a:p>
        </p:txBody>
      </p:sp>
      <p:sp>
        <p:nvSpPr>
          <p:cNvPr id="104999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创新教育理念：强调个性发展，培养创新思维</a:t>
            </a:r>
            <a:endParaRPr altLang="en-US" dirty="0" sz="2000" lang="zh-CN" spc="150">
              <a:solidFill>
                <a:schemeClr val="tx1">
                  <a:lumMod val="85000"/>
                  <a:lumOff val="15000"/>
                </a:schemeClr>
              </a:solidFill>
              <a:latin typeface="+mn-ea"/>
              <a:sym typeface="+mn-ea"/>
            </a:endParaRPr>
          </a:p>
        </p:txBody>
      </p:sp>
      <p:sp>
        <p:nvSpPr>
          <p:cNvPr id="105000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多元化教学方式：利用科技手段，开展互动教学</a:t>
            </a:r>
            <a:endParaRPr altLang="en-US" dirty="0" sz="2000" lang="zh-CN" spc="150">
              <a:solidFill>
                <a:schemeClr val="tx1">
                  <a:lumMod val="85000"/>
                  <a:lumOff val="15000"/>
                </a:schemeClr>
              </a:solidFill>
              <a:latin typeface="+mn-ea"/>
              <a:sym typeface="+mn-ea"/>
            </a:endParaRPr>
          </a:p>
        </p:txBody>
      </p:sp>
      <p:sp>
        <p:nvSpPr>
          <p:cNvPr id="105000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跨学科融合：整合不同领域知识，拓宽学生视野</a:t>
            </a:r>
            <a:endParaRPr altLang="en-US" dirty="0" sz="2000" lang="zh-CN" spc="150">
              <a:solidFill>
                <a:schemeClr val="tx1">
                  <a:lumMod val="85000"/>
                  <a:lumOff val="15000"/>
                </a:schemeClr>
              </a:solidFill>
              <a:latin typeface="+mn-ea"/>
              <a:sym typeface="+mn-ea"/>
            </a:endParaRPr>
          </a:p>
        </p:txBody>
      </p:sp>
      <p:sp>
        <p:nvSpPr>
          <p:cNvPr id="105001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社会实践与合作：鼓励学生参与项目，培养团队协作能力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0"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052"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6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6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6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0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0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5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6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9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29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27.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2024-01-05T14:42:07Z</dcterms:created>
  <dcterms:modified xsi:type="dcterms:W3CDTF">2024-01-05T14:42:07Z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87391a9e0b264d6da73f8b59ac4de727_21</vt:lpwstr>
  </property>
</Properties>
</file>