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60" r:id="rId3"/>
    <p:sldId id="263" r:id="rId4"/>
    <p:sldId id="266" r:id="rId5"/>
    <p:sldId id="269" r:id="rId6"/>
    <p:sldId id="272" r:id="rId7"/>
    <p:sldId id="275" r:id="rId8"/>
    <p:sldId id="278" r:id="rId9"/>
    <p:sldId id="281" r:id="rId10"/>
    <p:sldId id="284" r:id="rId11"/>
    <p:sldId id="287" r:id="rId12"/>
    <p:sldId id="290" r:id="rId13"/>
    <p:sldId id="293" r:id="rId14"/>
    <p:sldId id="296" r:id="rId15"/>
    <p:sldId id="299" r:id="rId16"/>
    <p:sldId id="302" r:id="rId17"/>
    <p:sldId id="305" r:id="rId18"/>
    <p:sldId id="308" r:id="rId19"/>
    <p:sldId id="311" r:id="rId20"/>
    <p:sldId id="314" r:id="rId21"/>
    <p:sldId id="317" r:id="rId22"/>
    <p:sldId id="320" r:id="rId23"/>
    <p:sldId id="323" r:id="rId24"/>
    <p:sldId id="326" r:id="rId25"/>
    <p:sldId id="329" r:id="rId26"/>
    <p:sldId id="332" r:id="rId27"/>
    <p:sldId id="335" r:id="rId28"/>
    <p:sldId id="338" r:id="rId29"/>
    <p:sldId id="341" r:id="rId30"/>
    <p:sldId id="344" r:id="rId31"/>
    <p:sldId id="347" r:id="rId32"/>
    <p:sldId id="350" r:id="rId33"/>
    <p:sldId id="353" r:id="rId34"/>
    <p:sldId id="356" r:id="rId35"/>
    <p:sldId id="359" r:id="rId36"/>
    <p:sldId id="362" r:id="rId37"/>
    <p:sldId id="365" r:id="rId38"/>
    <p:sldId id="368" r:id="rId39"/>
    <p:sldId id="371" r:id="rId40"/>
  </p:sldIdLst>
  <p:sldSz cx="9144000" cy="5143500"/>
  <p:notesSz cx="6858000" cy="9144000"/>
  <p:custDataLst>
    <p:tags r:id="rId41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00FF"/>
    <a:srgbClr val="CCFFCC"/>
    <a:srgbClr val="FFCCFF"/>
    <a:srgbClr val="CCFFFF"/>
    <a:srgbClr val="FFFFFF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8359"/>
    <p:restoredTop sz="90989"/>
  </p:normalViewPr>
  <p:slideViewPr>
    <p:cSldViewPr snapToGrid="0" showGuides="1">
      <p:cViewPr varScale="1">
        <p:scale>
          <a:sx n="152" d="100"/>
          <a:sy n="152" d="100"/>
        </p:scale>
        <p:origin x="186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36004" cy="36004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slide" Target="slides/slide32.xml" /><Relationship Id="rId35" Type="http://schemas.openxmlformats.org/officeDocument/2006/relationships/slide" Target="slides/slide33.xml" /><Relationship Id="rId36" Type="http://schemas.openxmlformats.org/officeDocument/2006/relationships/slide" Target="slides/slide34.xml" /><Relationship Id="rId37" Type="http://schemas.openxmlformats.org/officeDocument/2006/relationships/slide" Target="slides/slide35.xml" /><Relationship Id="rId38" Type="http://schemas.openxmlformats.org/officeDocument/2006/relationships/slide" Target="slides/slide36.xml" /><Relationship Id="rId39" Type="http://schemas.openxmlformats.org/officeDocument/2006/relationships/slide" Target="slides/slide37.xml" /><Relationship Id="rId4" Type="http://schemas.openxmlformats.org/officeDocument/2006/relationships/slide" Target="slides/slide2.xml" /><Relationship Id="rId40" Type="http://schemas.openxmlformats.org/officeDocument/2006/relationships/slide" Target="slides/slide38.xml" /><Relationship Id="rId41" Type="http://schemas.openxmlformats.org/officeDocument/2006/relationships/tags" Target="tags/tag40.xml" /><Relationship Id="rId42" Type="http://schemas.openxmlformats.org/officeDocument/2006/relationships/presProps" Target="presProps.xml" /><Relationship Id="rId43" Type="http://schemas.openxmlformats.org/officeDocument/2006/relationships/viewProps" Target="viewProps.xml" /><Relationship Id="rId44" Type="http://schemas.openxmlformats.org/officeDocument/2006/relationships/theme" Target="theme/theme1.xml" /><Relationship Id="rId45" Type="http://schemas.openxmlformats.org/officeDocument/2006/relationships/tableStyles" Target="tableStyles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E8A25FD-E2B7-40C6-BFFF-3ECC95F03AEA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BC8C11-8E7B-4A41-B9AF-44E75652C57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_标题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228975"/>
            <a:ext cx="2751138" cy="1920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3365" cy="51428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tags" Target="../tags/tag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.xml" /><Relationship Id="rId3" Type="http://schemas.openxmlformats.org/officeDocument/2006/relationships/tags" Target="../tags/tag1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9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0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1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2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3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4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5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6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7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8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9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0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1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2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3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4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5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6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7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8.xm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9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1839277" y="2180274"/>
            <a:ext cx="524828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636996" y="2126456"/>
            <a:ext cx="2861310" cy="484746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700"/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1839277" y="2840355"/>
            <a:ext cx="524828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1839277" y="3500439"/>
            <a:ext cx="524828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1839277" y="4187190"/>
            <a:ext cx="524828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636996" y="2733199"/>
            <a:ext cx="2861310" cy="484746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7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636996" y="3423285"/>
            <a:ext cx="2861310" cy="484746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7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572226" y="4113371"/>
            <a:ext cx="2861310" cy="484746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700"/>
              <a:t>实战提分</a:t>
            </a:r>
          </a:p>
        </p:txBody>
      </p:sp>
      <p:sp>
        <p:nvSpPr>
          <p:cNvPr id="2" name="矩形 1"/>
          <p:cNvSpPr/>
          <p:nvPr/>
        </p:nvSpPr>
        <p:spPr>
          <a:xfrm>
            <a:off x="611987" y="737294"/>
            <a:ext cx="6503670" cy="110061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300" b="1">
                <a:solidFill>
                  <a:srgbClr val="0070C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 </a:t>
            </a:r>
            <a:endParaRPr lang="zh-CN" altLang="en-US" sz="3300" b="1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algn="ctr"/>
            <a:r>
              <a:rPr lang="zh-CN" altLang="en-US" sz="3300" b="1" smtClean="0">
                <a:solidFill>
                  <a:srgbClr val="0070C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第二节 </a:t>
            </a:r>
            <a:r>
              <a:rPr lang="zh-CN" altLang="en-US" sz="3600" b="1" smtClean="0">
                <a:solidFill>
                  <a:srgbClr val="0070C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译林版 七年级上册</a:t>
            </a:r>
            <a:endParaRPr lang="en-US" altLang="zh-CN" sz="3600" b="1" smtClean="0">
              <a:solidFill>
                <a:srgbClr val="0070C0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algn="ctr"/>
            <a:r>
              <a:rPr lang="en-US" altLang="zh-CN" sz="3600" b="1" smtClean="0">
                <a:solidFill>
                  <a:srgbClr val="0070C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Units 1-4 </a:t>
            </a:r>
            <a:endParaRPr lang="zh-CN" altLang="en-US" sz="3600" b="1">
              <a:solidFill>
                <a:srgbClr val="0070C0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502696" y="2163131"/>
            <a:ext cx="2415064" cy="500063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6" tIns="34289" rIns="68576" bIns="34289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02696" y="2793210"/>
            <a:ext cx="2415064" cy="500063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6" tIns="34289" rIns="68576" bIns="34289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502696" y="3453293"/>
            <a:ext cx="2415064" cy="500063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6" tIns="34289" rIns="68576" bIns="34289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02696" y="4163381"/>
            <a:ext cx="2415064" cy="500063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6" tIns="34289" rIns="68576" bIns="34289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1" y="2933948"/>
            <a:ext cx="7886700" cy="104367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300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14414" y="71420"/>
            <a:ext cx="6215106" cy="201634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500166" y="1857370"/>
            <a:ext cx="5703914" cy="313054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1" y="2933948"/>
            <a:ext cx="7886700" cy="104367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300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428596" y="785800"/>
            <a:ext cx="7000924" cy="3759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15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after school 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放学后</a:t>
            </a:r>
          </a:p>
          <a:p>
            <a:pPr>
              <a:lnSpc>
                <a:spcPts val="1500"/>
              </a:lnSpc>
            </a:pPr>
            <a:endParaRPr lang="zh-CN" altLang="en-US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be good at 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擅长于</a:t>
            </a:r>
          </a:p>
          <a:p>
            <a:pPr>
              <a:lnSpc>
                <a:spcPts val="1500"/>
              </a:lnSpc>
            </a:pPr>
            <a:endParaRPr lang="zh-CN" altLang="en-US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 over there 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在那边</a:t>
            </a:r>
          </a:p>
          <a:p>
            <a:pPr>
              <a:lnSpc>
                <a:spcPts val="1500"/>
              </a:lnSpc>
            </a:pPr>
            <a:endParaRPr lang="zh-CN" altLang="en-US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4. be/come from 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来自</a:t>
            </a:r>
          </a:p>
          <a:p>
            <a:pPr>
              <a:lnSpc>
                <a:spcPts val="1500"/>
              </a:lnSpc>
            </a:pPr>
            <a:endParaRPr lang="zh-CN" altLang="en-US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5. go swimming 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去游泳</a:t>
            </a:r>
          </a:p>
          <a:p>
            <a:pPr>
              <a:lnSpc>
                <a:spcPts val="1500"/>
              </a:lnSpc>
            </a:pPr>
            <a:endParaRPr lang="zh-CN" altLang="en-US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6. come true 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变为现实</a:t>
            </a:r>
          </a:p>
          <a:p>
            <a:pPr>
              <a:lnSpc>
                <a:spcPts val="1500"/>
              </a:lnSpc>
            </a:pPr>
            <a:endParaRPr lang="zh-CN" altLang="en-US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7. at/on weekends 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在周末</a:t>
            </a:r>
          </a:p>
          <a:p>
            <a:pPr>
              <a:lnSpc>
                <a:spcPts val="1500"/>
              </a:lnSpc>
            </a:pPr>
            <a:endParaRPr lang="zh-CN" altLang="en-US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8. table tennis 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乒乓球</a:t>
            </a:r>
          </a:p>
          <a:p>
            <a:pPr>
              <a:lnSpc>
                <a:spcPts val="1500"/>
              </a:lnSpc>
            </a:pPr>
            <a:endParaRPr lang="zh-CN" altLang="en-US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9. a lot of 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许多</a:t>
            </a:r>
          </a:p>
          <a:p>
            <a:pPr>
              <a:lnSpc>
                <a:spcPts val="1500"/>
              </a:lnSpc>
            </a:pPr>
            <a:endParaRPr lang="zh-CN" altLang="en-US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10. talk about/of 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谈论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562" y="714362"/>
            <a:ext cx="4786346" cy="3747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15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11. of course 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当然</a:t>
            </a:r>
          </a:p>
          <a:p>
            <a:pPr>
              <a:lnSpc>
                <a:spcPts val="1500"/>
              </a:lnSpc>
            </a:pPr>
            <a:endParaRPr lang="zh-CN" altLang="en-US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12. show sb around 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领某人参观</a:t>
            </a:r>
          </a:p>
          <a:p>
            <a:pPr>
              <a:lnSpc>
                <a:spcPts val="1500"/>
              </a:lnSpc>
            </a:pPr>
            <a:endParaRPr lang="zh-CN" altLang="en-US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13. in front of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...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前面</a:t>
            </a:r>
          </a:p>
          <a:p>
            <a:pPr>
              <a:lnSpc>
                <a:spcPts val="1500"/>
              </a:lnSpc>
            </a:pPr>
            <a:endParaRPr lang="zh-CN" altLang="en-US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14. ground floor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底层</a:t>
            </a:r>
          </a:p>
          <a:p>
            <a:pPr>
              <a:lnSpc>
                <a:spcPts val="1500"/>
              </a:lnSpc>
            </a:pPr>
            <a:endParaRPr lang="zh-CN" altLang="en-US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15. let me see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让我想想</a:t>
            </a:r>
          </a:p>
          <a:p>
            <a:pPr>
              <a:lnSpc>
                <a:spcPts val="1500"/>
              </a:lnSpc>
            </a:pPr>
            <a:endParaRPr lang="zh-CN" altLang="en-US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16. after class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下课后</a:t>
            </a:r>
          </a:p>
          <a:p>
            <a:pPr>
              <a:lnSpc>
                <a:spcPts val="1500"/>
              </a:lnSpc>
            </a:pPr>
            <a:endParaRPr lang="zh-CN" altLang="en-US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17. on the phone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通电话</a:t>
            </a:r>
          </a:p>
          <a:p>
            <a:pPr>
              <a:lnSpc>
                <a:spcPts val="1500"/>
              </a:lnSpc>
            </a:pPr>
            <a:endParaRPr lang="zh-CN" altLang="en-US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18. go to school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去上学</a:t>
            </a:r>
          </a:p>
          <a:p>
            <a:pPr>
              <a:lnSpc>
                <a:spcPts val="1500"/>
              </a:lnSpc>
            </a:pPr>
            <a:endParaRPr lang="zh-CN" altLang="en-US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19. reading room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阅览室</a:t>
            </a:r>
          </a:p>
          <a:p>
            <a:pPr>
              <a:lnSpc>
                <a:spcPts val="1500"/>
              </a:lnSpc>
            </a:pPr>
            <a:endParaRPr lang="zh-CN" altLang="en-US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20. all kinds of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各种各样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00298" y="214296"/>
            <a:ext cx="3250406" cy="438581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400" b="1">
                <a:solidFill>
                  <a:srgbClr val="FF0000"/>
                </a:solidFill>
                <a:latin typeface="+mj-ea"/>
              </a:rPr>
              <a:t>（一）常用短语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1"/>
      <p:bldP spid="5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2500298" y="214296"/>
            <a:ext cx="3250406" cy="438581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400" b="1">
                <a:solidFill>
                  <a:srgbClr val="FF0000"/>
                </a:solidFill>
                <a:latin typeface="+mj-ea"/>
              </a:rPr>
              <a:t>（一）常用短语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0034" y="714362"/>
            <a:ext cx="4336286" cy="4108815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150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21. borrow...from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向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借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22. a few 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一些，少量</a:t>
            </a:r>
          </a:p>
          <a:p>
            <a:pPr>
              <a:lnSpc>
                <a:spcPts val="1500"/>
              </a:lnSpc>
            </a:pP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23. far away from 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远离</a:t>
            </a:r>
          </a:p>
          <a:p>
            <a:pPr>
              <a:lnSpc>
                <a:spcPts val="1500"/>
              </a:lnSpc>
            </a:pP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24. on foot 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走路，</a:t>
            </a:r>
          </a:p>
          <a:p>
            <a:pPr>
              <a:lnSpc>
                <a:spcPts val="1500"/>
              </a:lnSpc>
            </a:pP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25. all the best 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一切顺利</a:t>
            </a:r>
          </a:p>
          <a:p>
            <a:pPr>
              <a:lnSpc>
                <a:spcPts val="1500"/>
              </a:lnSpc>
            </a:pP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26. from...to...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从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到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27. get up 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起床</a:t>
            </a:r>
          </a:p>
          <a:p>
            <a:pPr>
              <a:lnSpc>
                <a:spcPts val="1500"/>
              </a:lnSpc>
            </a:pP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28. wake up 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醒来</a:t>
            </a:r>
          </a:p>
          <a:p>
            <a:pPr>
              <a:lnSpc>
                <a:spcPts val="1500"/>
              </a:lnSpc>
            </a:pP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29. go out 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出去</a:t>
            </a:r>
          </a:p>
          <a:p>
            <a:pPr>
              <a:lnSpc>
                <a:spcPts val="1500"/>
              </a:lnSpc>
            </a:pP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30. 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have 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breakfast/lunch/dinner </a:t>
            </a:r>
          </a:p>
          <a:p>
            <a:pPr>
              <a:lnSpc>
                <a:spcPts val="1500"/>
              </a:lnSpc>
            </a:pPr>
            <a:endParaRPr lang="en-US" altLang="zh-CN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吃早饭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中饭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晚饭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60291" y="627684"/>
            <a:ext cx="4155743" cy="4505270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150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31. have fun   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玩得高兴</a:t>
            </a:r>
          </a:p>
          <a:p>
            <a:pPr>
              <a:lnSpc>
                <a:spcPts val="1500"/>
              </a:lnSpc>
            </a:pP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32. have lessons  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上课</a:t>
            </a:r>
          </a:p>
          <a:p>
            <a:pPr>
              <a:lnSpc>
                <a:spcPts val="1500"/>
              </a:lnSpc>
            </a:pP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33. After school  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课外的，课后</a:t>
            </a:r>
          </a:p>
          <a:p>
            <a:pPr>
              <a:lnSpc>
                <a:spcPts val="1500"/>
              </a:lnSpc>
            </a:pP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34. go to bed  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到睡觉  </a:t>
            </a:r>
          </a:p>
          <a:p>
            <a:pPr>
              <a:lnSpc>
                <a:spcPts val="1500"/>
              </a:lnSpc>
            </a:pP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35. be late for  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迟到  </a:t>
            </a:r>
          </a:p>
          <a:p>
            <a:pPr>
              <a:lnSpc>
                <a:spcPts val="1500"/>
              </a:lnSpc>
            </a:pP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36. in the morning/afternoon/evening</a:t>
            </a:r>
          </a:p>
          <a:p>
            <a:pPr>
              <a:lnSpc>
                <a:spcPts val="150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ts val="1500"/>
              </a:lnSpc>
            </a:pP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在上午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下午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晚上 </a:t>
            </a:r>
          </a:p>
          <a:p>
            <a:pPr>
              <a:lnSpc>
                <a:spcPts val="1500"/>
              </a:lnSpc>
            </a:pP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37. each other  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互相，彼此  </a:t>
            </a:r>
          </a:p>
          <a:p>
            <a:pPr>
              <a:lnSpc>
                <a:spcPts val="1500"/>
              </a:lnSpc>
            </a:pP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38. 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have a good time 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过得愉快</a:t>
            </a:r>
            <a:endParaRPr lang="en-US" altLang="zh-CN" sz="21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39. 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would like  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想，愿意</a:t>
            </a:r>
          </a:p>
          <a:p>
            <a:pPr>
              <a:lnSpc>
                <a:spcPts val="1500"/>
              </a:lnSpc>
            </a:pP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40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roller skating   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溜旱冰</a:t>
            </a:r>
            <a:endParaRPr lang="en-US" altLang="zh-CN" sz="21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endParaRPr lang="en-US" altLang="zh-CN" sz="21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41. get 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ready for sth  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准备好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  <p:bldP spid="4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857224" y="642924"/>
            <a:ext cx="8001056" cy="422423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pPr marL="457200" indent="-457200">
              <a:lnSpc>
                <a:spcPts val="2700"/>
              </a:lnSpc>
              <a:buAutoNum type="arabicPeriod"/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like playing football.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我们喜欢踢足球。 </a:t>
            </a:r>
            <a:endParaRPr lang="en-US" altLang="zh-CN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ts val="2700"/>
              </a:lnSpc>
              <a:buAutoNum type="arabicPeriod"/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enjoy playing basketball.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我喜欢打篮球。</a:t>
            </a:r>
            <a:endParaRPr lang="en-US" altLang="zh-CN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ts val="2700"/>
              </a:lnSpc>
              <a:buAutoNum type="arabicPeriod"/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Do you often play football?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你经常踢足球吗？</a:t>
            </a:r>
            <a:endParaRPr lang="en-US" altLang="zh-CN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ts val="2700"/>
              </a:lnSpc>
              <a:buAutoNum type="arabicPeriod"/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often play football after school.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我经常在 放学后踢足球。</a:t>
            </a:r>
            <a:endParaRPr lang="en-US" altLang="zh-CN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ts val="2700"/>
              </a:lnSpc>
              <a:buAutoNum type="arabicPeriod"/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about you?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你呢？</a:t>
            </a: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   He is a new member of Huanghe Football Club.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他是黄河足球俱乐部的新成员。</a:t>
            </a: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7.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He looks strong and plays football very well.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他看起来很强壮，踢球也很好。</a:t>
            </a: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8.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I hope this dream comes true.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我希望这个梦想成真。</a:t>
            </a: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9.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I/You/We/They like sports.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我们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他们喜欢运动。</a:t>
            </a: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10.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He /She/ It likes sports.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她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它不喜欢运动。</a:t>
            </a:r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71736" y="214296"/>
            <a:ext cx="3800475" cy="438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</a:rPr>
              <a:t>（二）重点句型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2571736" y="214296"/>
            <a:ext cx="3800475" cy="438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</a:rPr>
              <a:t>（二）重点句型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4348" y="642924"/>
            <a:ext cx="8143932" cy="4062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3450"/>
              </a:lnSpc>
            </a:pP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11. 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I/You/We/They don’t like sports. 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我们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他们不喜欢运动。</a:t>
            </a:r>
          </a:p>
          <a:p>
            <a:pPr>
              <a:lnSpc>
                <a:spcPts val="3450"/>
              </a:lnSpc>
            </a:pP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12. He/She/It doesn’t like sports. 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她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它不喜欢运动。</a:t>
            </a:r>
          </a:p>
          <a:p>
            <a:pPr>
              <a:lnSpc>
                <a:spcPts val="3450"/>
              </a:lnSpc>
            </a:pP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13. —Do I/you/we/they like sports?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我们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他们喜欢运动吗？</a:t>
            </a:r>
          </a:p>
          <a:p>
            <a:pPr>
              <a:lnSpc>
                <a:spcPts val="3450"/>
              </a:lnSpc>
            </a:pP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—Yes, you/I/we/they do. (No, you/I/we/they don’t.)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是的，你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我们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他们喜欢。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不，你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我们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他们不喜欢。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ts val="3450"/>
              </a:lnSpc>
            </a:pP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14. —Does he/she/it like sports?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她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它喜欢运动吗？</a:t>
            </a:r>
          </a:p>
          <a:p>
            <a:pPr>
              <a:lnSpc>
                <a:spcPts val="3450"/>
              </a:lnSpc>
            </a:pP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—Yes, he/she/it does. (No, he/she/it doesn’t.)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是的，他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她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它喜欢。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不，他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她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它不喜欢。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ts val="3450"/>
              </a:lnSpc>
            </a:pP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15. What else do you like to do?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你还喜欢做什么？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714348" y="642924"/>
            <a:ext cx="8143932" cy="410881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3450"/>
              </a:lnSpc>
            </a:pP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16. It makes me feel great. 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这让我感觉很好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3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3450"/>
              </a:lnSpc>
            </a:pP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17. Reading is fun. 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读书很有趣。</a:t>
            </a:r>
          </a:p>
          <a:p>
            <a:pPr>
              <a:lnSpc>
                <a:spcPts val="3450"/>
              </a:lnSpc>
            </a:pP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18. I often play basketball with my friends after school.</a:t>
            </a:r>
          </a:p>
          <a:p>
            <a:pPr>
              <a:lnSpc>
                <a:spcPts val="3450"/>
              </a:lnSpc>
            </a:pP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我经常在放学后和朋友们打篮球。</a:t>
            </a:r>
          </a:p>
          <a:p>
            <a:pPr>
              <a:lnSpc>
                <a:spcPts val="3450"/>
              </a:lnSpc>
            </a:pP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19. We often talk about basketball and watch basketball matches on TV.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我们经常谈论篮球，并在电视上观看篮球比赛。</a:t>
            </a:r>
          </a:p>
          <a:p>
            <a:pPr>
              <a:lnSpc>
                <a:spcPts val="3450"/>
              </a:lnSpc>
            </a:pP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20. Which of the subjects do you like best?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你最喜欢哪个科目？</a:t>
            </a:r>
          </a:p>
          <a:p>
            <a:pPr>
              <a:lnSpc>
                <a:spcPts val="3450"/>
              </a:lnSpc>
            </a:pP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21. What’s the date today?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今天几号？</a:t>
            </a:r>
          </a:p>
          <a:p>
            <a:pPr>
              <a:lnSpc>
                <a:spcPts val="3450"/>
              </a:lnSpc>
            </a:pP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22. What time is it?</a:t>
            </a:r>
            <a:r>
              <a:rPr lang="zh-CN" altLang="en-US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几点了？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71736" y="214296"/>
            <a:ext cx="3800475" cy="438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</a:rPr>
              <a:t>（二）重点句型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714348" y="642924"/>
            <a:ext cx="8143932" cy="36132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345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23. The playground is so big.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操场太大了。</a:t>
            </a:r>
          </a:p>
          <a:p>
            <a:pPr>
              <a:lnSpc>
                <a:spcPts val="345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24. My classroom is on the ground floor.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我的教室在一楼。</a:t>
            </a:r>
          </a:p>
          <a:p>
            <a:pPr>
              <a:lnSpc>
                <a:spcPts val="345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25. This way, Mum.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这边走，妈妈。</a:t>
            </a:r>
          </a:p>
          <a:p>
            <a:pPr>
              <a:lnSpc>
                <a:spcPts val="345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26. Do you know the teacher over there?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你认识那边的老师吗？</a:t>
            </a:r>
          </a:p>
          <a:p>
            <a:pPr>
              <a:lnSpc>
                <a:spcPts val="345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27. I have some new friends.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我交了些新朋友。</a:t>
            </a:r>
          </a:p>
          <a:p>
            <a:pPr>
              <a:lnSpc>
                <a:spcPts val="345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28. We only have a few classrooms.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我们只有几间教室。</a:t>
            </a:r>
          </a:p>
          <a:p>
            <a:pPr>
              <a:lnSpc>
                <a:spcPts val="345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29. I live far away from the school.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我住的地方离学校很远。</a:t>
            </a:r>
          </a:p>
          <a:p>
            <a:pPr>
              <a:lnSpc>
                <a:spcPts val="345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30. I go to school on foot every day.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我每天步行去学校。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71736" y="214296"/>
            <a:ext cx="3800475" cy="438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</a:rPr>
              <a:t>（二）重点句型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714348" y="642924"/>
            <a:ext cx="8143932" cy="406502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345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31. I seldom go out.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我很少出门。</a:t>
            </a:r>
          </a:p>
          <a:p>
            <a:pPr>
              <a:lnSpc>
                <a:spcPts val="345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32. I always need a good rest.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我经常需要好好休息。</a:t>
            </a:r>
          </a:p>
          <a:p>
            <a:pPr>
              <a:lnSpc>
                <a:spcPts val="345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33. I’m never late for school.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我上学从不迟到。</a:t>
            </a:r>
          </a:p>
          <a:p>
            <a:pPr>
              <a:lnSpc>
                <a:spcPts val="345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34. Our school starts at eight in the morning from Monday to Friday. 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我们的学校从周一到周五早上八点上课。</a:t>
            </a:r>
          </a:p>
          <a:p>
            <a:pPr>
              <a:lnSpc>
                <a:spcPts val="345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35. Usually we do morning exercises first.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通常我们先做早操。</a:t>
            </a:r>
          </a:p>
          <a:p>
            <a:pPr>
              <a:lnSpc>
                <a:spcPts val="345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36. We always have a good time at school.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我们在学校总是很开心。</a:t>
            </a:r>
          </a:p>
          <a:p>
            <a:pPr>
              <a:lnSpc>
                <a:spcPts val="345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37. That’s great!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太好了！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71736" y="214296"/>
            <a:ext cx="3800475" cy="438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</a:rPr>
              <a:t>（二）重点句型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/>
          <p:cNvSpPr txBox="1"/>
          <p:nvPr/>
        </p:nvSpPr>
        <p:spPr>
          <a:xfrm>
            <a:off x="2571736" y="285734"/>
            <a:ext cx="4157663" cy="438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596" y="714362"/>
            <a:ext cx="8451056" cy="410881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3450"/>
              </a:lnSpc>
            </a:pPr>
            <a:r>
              <a:rPr lang="en-US" altLang="zh-CN" sz="2300" b="1">
                <a:solidFill>
                  <a:srgbClr val="051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zh-CN" sz="2400" b="1">
                <a:solidFill>
                  <a:srgbClr val="051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zh-CN" altLang="en-US" sz="2400" b="1">
                <a:solidFill>
                  <a:srgbClr val="051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动词的一般现在时</a:t>
            </a:r>
          </a:p>
          <a:p>
            <a:pPr>
              <a:lnSpc>
                <a:spcPts val="3450"/>
              </a:lnSpc>
            </a:pP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be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动词的一般现在时常用于谈论事实和状态。主语可以是人称代词，也可以是名词，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be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动词要与主语保持一致，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be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动词的一般现在时态有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am, is, are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三种形式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I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am, you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are, he/she/it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is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，复数用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are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be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动词的一般现在时的否定句式是在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be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后加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not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be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动词的一般现在时的一般疑问句式是将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be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提前至句首。例如：</a:t>
            </a:r>
          </a:p>
          <a:p>
            <a:pPr>
              <a:lnSpc>
                <a:spcPts val="3450"/>
              </a:lnSpc>
            </a:pP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am from Shanghai. 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我来自上海。 </a:t>
            </a: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3450"/>
              </a:lnSpc>
            </a:pP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are not students. 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我们不是学生。</a:t>
            </a: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3450"/>
              </a:lnSpc>
            </a:pP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Are you teachers? 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你们是教师吗？</a:t>
            </a:r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2500298" y="214296"/>
            <a:ext cx="4157663" cy="438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7158" y="642924"/>
            <a:ext cx="8571071" cy="430117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3000"/>
              </a:lnSpc>
            </a:pPr>
            <a:r>
              <a:rPr lang="en-US" sz="2100" b="1">
                <a:solidFill>
                  <a:srgbClr val="051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zh-CN" altLang="en-US" sz="2100" b="1">
                <a:solidFill>
                  <a:srgbClr val="051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行为动词的一般现在时</a:t>
            </a:r>
          </a:p>
          <a:p>
            <a:pPr>
              <a:lnSpc>
                <a:spcPts val="3000"/>
              </a:lnSpc>
            </a:pPr>
            <a:r>
              <a:rPr lang="zh-CN" altLang="en-US" sz="21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行为动词的一般现在时常用于我们经常做的事、目前的爱好、能力等以及来受时限的客观事实。根据主语的人称和数的不同，行为动词的一般现在时有两种形式。当主语是第一、第二人称和复数时，行为动词用原形。当主语是第三人称单数时，行为动词用第三人称单数形式。行为动词的一般现在时的否定句式在行为动词前添加</a:t>
            </a:r>
            <a:r>
              <a:rPr lang="en-US" sz="21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do not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或</a:t>
            </a:r>
            <a:r>
              <a:rPr lang="en-US" sz="21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does not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，当主语是第三人称单数时，助动词用</a:t>
            </a:r>
            <a:r>
              <a:rPr lang="en-US" sz="21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does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。行为动词的一般现在时的一般疑问句式是在句首添加</a:t>
            </a:r>
            <a:r>
              <a:rPr lang="en-US" sz="21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do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或</a:t>
            </a:r>
            <a:r>
              <a:rPr lang="en-US" sz="21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does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，当主语是第三人称单数时，助动词用</a:t>
            </a:r>
            <a:r>
              <a:rPr lang="en-US" sz="21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does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。例如：</a:t>
            </a:r>
          </a:p>
          <a:p>
            <a:pPr>
              <a:lnSpc>
                <a:spcPts val="3000"/>
              </a:lnSpc>
            </a:pPr>
            <a:r>
              <a:rPr 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often go to school at seven.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我们经常在七点钟上学。</a:t>
            </a:r>
          </a:p>
          <a:p>
            <a:pPr>
              <a:lnSpc>
                <a:spcPts val="3000"/>
              </a:lnSpc>
            </a:pP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（</a:t>
            </a:r>
            <a:r>
              <a:rPr 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They don‘t like play basketball.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他们不喜欢打篮球。</a:t>
            </a:r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2593181" y="292894"/>
            <a:ext cx="3609726" cy="438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89762" y="175435"/>
            <a:ext cx="8425638" cy="480900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>
            <a:defPPr>
              <a:defRPr lang="zh-CN"/>
            </a:defPPr>
          </a:lstStyle>
          <a:p>
            <a:pPr defTabSz="6858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100" b="1">
              <a:solidFill>
                <a:srgbClr val="051BEB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 defTabSz="6858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100" b="1">
              <a:solidFill>
                <a:srgbClr val="051BEB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 defTabSz="6858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100" b="1">
                <a:solidFill>
                  <a:srgbClr val="051BEB"/>
                </a:solidFill>
                <a:latin typeface="+mj-ea"/>
                <a:ea typeface="+mj-ea"/>
                <a:cs typeface="Times New Roman" panose="02020603050405020304" pitchFamily="18" charset="0"/>
              </a:rPr>
              <a:t>3. </a:t>
            </a:r>
            <a:r>
              <a:rPr lang="zh-CN" altLang="en-US" sz="2100" b="1">
                <a:solidFill>
                  <a:srgbClr val="051BEB"/>
                </a:solidFill>
                <a:latin typeface="+mj-ea"/>
                <a:ea typeface="+mj-ea"/>
                <a:cs typeface="Times New Roman" panose="02020603050405020304" pitchFamily="18" charset="0"/>
              </a:rPr>
              <a:t>人称代词的主格和宾格的用法</a:t>
            </a:r>
          </a:p>
          <a:p>
            <a:pPr algn="just" defTabSz="6858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100">
                <a:latin typeface="+mj-ea"/>
                <a:ea typeface="+mj-ea"/>
                <a:cs typeface="Times New Roman" panose="02020603050405020304" pitchFamily="18" charset="0"/>
              </a:rPr>
              <a:t>   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我们常常用人称代词来代替表示人或物的名词。如果人称代词在句子中作主语时，用主格；如果人称代词在句子中作宾语时，用宾格。例如：</a:t>
            </a:r>
          </a:p>
          <a:p>
            <a:pPr algn="just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Lucy and I are twins. We are from the USA.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露西和我是双胞胎，我们来自美国。</a:t>
            </a:r>
          </a:p>
          <a:p>
            <a:pPr algn="just" defTabSz="6858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She often helps me with my English. 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她经常帮助我学习英语。</a:t>
            </a:r>
          </a:p>
          <a:p>
            <a:pPr defTabSz="6858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100">
                <a:latin typeface="+mj-ea"/>
                <a:ea typeface="+mj-ea"/>
                <a:cs typeface="Times New Roman" panose="02020603050405020304" pitchFamily="18" charset="0"/>
              </a:rPr>
              <a:t>           人称代词的主语和宾格归纳如下：</a:t>
            </a:r>
            <a:endParaRPr lang="en-US" altLang="zh-CN" sz="2100">
              <a:latin typeface="+mj-ea"/>
              <a:ea typeface="+mj-ea"/>
              <a:cs typeface="Times New Roman" panose="02020603050405020304" pitchFamily="18" charset="0"/>
            </a:endParaRPr>
          </a:p>
          <a:p>
            <a:pPr indent="149860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149860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zh-CN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149860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mtClean="0">
              <a:latin typeface="Calibri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149860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zh-CN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149860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mtClean="0">
              <a:latin typeface="Calibri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149860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zh-CN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42910" y="3286130"/>
          <a:ext cx="7839874" cy="1388270"/>
        </p:xfrm>
        <a:graphic>
          <a:graphicData uri="http://schemas.openxmlformats.org/drawingml/2006/table">
            <a:tbl>
              <a:tblPr/>
              <a:tblGrid>
                <a:gridCol w="1123474"/>
                <a:gridCol w="1087124"/>
                <a:gridCol w="1021556"/>
                <a:gridCol w="528638"/>
                <a:gridCol w="471488"/>
                <a:gridCol w="307181"/>
                <a:gridCol w="1085850"/>
                <a:gridCol w="1064419"/>
                <a:gridCol w="1150144"/>
              </a:tblGrid>
              <a:tr h="277654">
                <a:tc rowSpan="2"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zh-CN" sz="1800" kern="100">
                          <a:latin typeface="Calibri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人称代词</a:t>
                      </a:r>
                      <a:endParaRPr lang="zh-CN" sz="1800" kern="100">
                        <a:latin typeface="Calibri"/>
                        <a:ea typeface="宋体" panose="02010600030101010101" pitchFamily="2" charset="-122"/>
                        <a:cs typeface="Calibri" panose="020f050202020403020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en-US" sz="1800" kern="100">
                          <a:latin typeface="Calibri"/>
                          <a:ea typeface="宋体" panose="02010600030101010101" pitchFamily="2" charset="-122"/>
                          <a:cs typeface="Calibri" panose="020f0502020204030204"/>
                        </a:rPr>
                        <a:t>                  </a:t>
                      </a:r>
                      <a:r>
                        <a:rPr lang="zh-CN" sz="1800" kern="100">
                          <a:latin typeface="Calibri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单数</a:t>
                      </a:r>
                      <a:endParaRPr lang="zh-CN" sz="1800" kern="100">
                        <a:latin typeface="Calibri"/>
                        <a:ea typeface="宋体" panose="02010600030101010101" pitchFamily="2" charset="-122"/>
                        <a:cs typeface="Calibri" panose="020f050202020403020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en-US" sz="1800" kern="100">
                          <a:latin typeface="Calibri"/>
                          <a:ea typeface="宋体" panose="02010600030101010101" pitchFamily="2" charset="-122"/>
                          <a:cs typeface="Calibri" panose="020f0502020204030204"/>
                        </a:rPr>
                        <a:t>           </a:t>
                      </a:r>
                      <a:r>
                        <a:rPr lang="zh-CN" sz="1800" kern="100">
                          <a:latin typeface="Calibri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复数</a:t>
                      </a:r>
                      <a:endParaRPr lang="zh-CN" sz="1800" kern="100">
                        <a:latin typeface="Calibri"/>
                        <a:ea typeface="宋体" panose="02010600030101010101" pitchFamily="2" charset="-122"/>
                        <a:cs typeface="Calibri" panose="020f050202020403020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555308">
                <a:tc v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zh-CN" sz="1800" kern="100">
                          <a:latin typeface="Calibri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第</a:t>
                      </a:r>
                      <a:r>
                        <a:rPr lang="zh-CN" sz="1800" kern="100" smtClean="0">
                          <a:latin typeface="Calibri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一人</a:t>
                      </a:r>
                      <a:r>
                        <a:rPr lang="zh-CN" sz="1800" kern="100">
                          <a:latin typeface="Calibri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称</a:t>
                      </a:r>
                      <a:endParaRPr lang="zh-CN" sz="1800" kern="100">
                        <a:latin typeface="Calibri"/>
                        <a:ea typeface="宋体" panose="02010600030101010101" pitchFamily="2" charset="-122"/>
                        <a:cs typeface="Calibri" panose="020f050202020403020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zh-CN" sz="1800" kern="100">
                          <a:latin typeface="Calibri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第二人称</a:t>
                      </a:r>
                      <a:endParaRPr lang="zh-CN" sz="1800" kern="100">
                        <a:latin typeface="Calibri"/>
                        <a:ea typeface="宋体" panose="02010600030101010101" pitchFamily="2" charset="-122"/>
                        <a:cs typeface="Calibri" panose="020f050202020403020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en-US" sz="1800" kern="100">
                          <a:latin typeface="Calibri"/>
                          <a:ea typeface="宋体" panose="02010600030101010101" pitchFamily="2" charset="-122"/>
                          <a:cs typeface="Calibri" panose="020f0502020204030204"/>
                        </a:rPr>
                        <a:t>   </a:t>
                      </a:r>
                      <a:r>
                        <a:rPr lang="zh-CN" sz="1800" kern="100" smtClean="0">
                          <a:latin typeface="Calibri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第三</a:t>
                      </a:r>
                      <a:r>
                        <a:rPr lang="zh-CN" sz="1800" kern="100">
                          <a:latin typeface="Calibri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人称</a:t>
                      </a:r>
                      <a:endParaRPr lang="zh-CN" sz="1800" kern="100">
                        <a:latin typeface="Calibri"/>
                        <a:ea typeface="宋体" panose="02010600030101010101" pitchFamily="2" charset="-122"/>
                        <a:cs typeface="Calibri" panose="020f050202020403020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zh-CN" sz="1800" kern="100">
                          <a:latin typeface="Calibri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第一人称</a:t>
                      </a:r>
                      <a:endParaRPr lang="zh-CN" sz="1800" kern="100">
                        <a:latin typeface="Calibri"/>
                        <a:ea typeface="宋体" panose="02010600030101010101" pitchFamily="2" charset="-122"/>
                        <a:cs typeface="Calibri" panose="020f050202020403020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zh-CN" sz="1800" kern="100">
                          <a:latin typeface="Calibri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第二人称</a:t>
                      </a:r>
                      <a:endParaRPr lang="zh-CN" sz="1800" kern="100">
                        <a:latin typeface="Calibri"/>
                        <a:ea typeface="宋体" panose="02010600030101010101" pitchFamily="2" charset="-122"/>
                        <a:cs typeface="Calibri" panose="020f050202020403020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zh-CN" sz="1800" kern="100">
                          <a:latin typeface="Calibri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第三人称</a:t>
                      </a:r>
                      <a:endParaRPr lang="zh-CN" sz="1800" kern="100">
                        <a:latin typeface="Calibri"/>
                        <a:ea typeface="宋体" panose="02010600030101010101" pitchFamily="2" charset="-122"/>
                        <a:cs typeface="Calibri" panose="020f050202020403020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54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zh-CN" sz="18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主格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en-US" sz="18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endParaRPr lang="zh-CN" sz="18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en-US" sz="18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you</a:t>
                      </a:r>
                      <a:endParaRPr lang="zh-CN" sz="18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en-US" sz="18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he</a:t>
                      </a:r>
                      <a:endParaRPr lang="zh-CN" sz="18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en-US" sz="18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she</a:t>
                      </a:r>
                      <a:endParaRPr lang="zh-CN" sz="18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en-US" sz="18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it</a:t>
                      </a:r>
                      <a:endParaRPr lang="zh-CN" sz="18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en-US" sz="18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we</a:t>
                      </a:r>
                      <a:endParaRPr lang="zh-CN" sz="18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en-US" sz="18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you</a:t>
                      </a:r>
                      <a:endParaRPr lang="zh-CN" sz="18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en-US" sz="18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they</a:t>
                      </a:r>
                      <a:endParaRPr lang="zh-CN" sz="18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54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zh-CN" sz="18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宾语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en-US" sz="18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me</a:t>
                      </a:r>
                      <a:endParaRPr lang="zh-CN" sz="18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en-US" sz="18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you</a:t>
                      </a:r>
                      <a:endParaRPr lang="zh-CN" sz="18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en-US" sz="18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him</a:t>
                      </a:r>
                      <a:endParaRPr lang="zh-CN" sz="18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en-US" sz="18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her</a:t>
                      </a:r>
                      <a:endParaRPr lang="zh-CN" sz="18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en-US" sz="18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it</a:t>
                      </a:r>
                      <a:endParaRPr lang="zh-CN" sz="18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en-US" sz="18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us</a:t>
                      </a:r>
                      <a:endParaRPr lang="zh-CN" sz="18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en-US" sz="18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you</a:t>
                      </a:r>
                      <a:endParaRPr lang="zh-CN" sz="18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en-US" sz="18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them</a:t>
                      </a:r>
                      <a:endParaRPr lang="zh-CN" sz="18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2857488" y="285734"/>
            <a:ext cx="3490415" cy="438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8596" y="785800"/>
            <a:ext cx="8544401" cy="40703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2625"/>
              </a:lnSpc>
            </a:pPr>
            <a:r>
              <a:rPr lang="en-US" altLang="zh-CN" sz="2300" b="1">
                <a:solidFill>
                  <a:srgbClr val="051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zh-CN" altLang="en-US" sz="2300" b="1">
                <a:solidFill>
                  <a:srgbClr val="051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表示时间的介词</a:t>
            </a:r>
            <a:endParaRPr lang="en-US" altLang="zh-CN" sz="2300" b="1">
              <a:solidFill>
                <a:srgbClr val="051BE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625"/>
              </a:lnSpc>
            </a:pPr>
            <a:r>
              <a:rPr lang="en-US" altLang="zh-CN" sz="23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常用来表示时间的介词有：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at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 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 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用于一天中的早、中、晚和月份、季节；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用于星期、某一天、某一天的早、中、晚和特定的节日（一天）；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at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用于某一时刻和年龄。例如：</a:t>
            </a:r>
          </a:p>
          <a:p>
            <a:pPr>
              <a:lnSpc>
                <a:spcPts val="2625"/>
              </a:lnSpc>
            </a:pP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He was born in 1997. 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他出生于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1997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年。</a:t>
            </a:r>
          </a:p>
          <a:p>
            <a:pPr>
              <a:lnSpc>
                <a:spcPts val="2625"/>
              </a:lnSpc>
            </a:pP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He often plays football on Sunday. 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他经常在星期天踢足球。</a:t>
            </a:r>
          </a:p>
          <a:p>
            <a:pPr>
              <a:lnSpc>
                <a:spcPts val="2625"/>
              </a:lnSpc>
            </a:pP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He went to bed at ten last night. 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他昨晚十点钟睡觉。</a:t>
            </a:r>
          </a:p>
          <a:p>
            <a:pPr>
              <a:lnSpc>
                <a:spcPts val="2625"/>
              </a:lnSpc>
            </a:pPr>
            <a:r>
              <a:rPr lang="en-US" altLang="zh-CN" sz="2300" b="1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5. </a:t>
            </a:r>
            <a:r>
              <a:rPr lang="zh-CN" altLang="en-US" sz="2300" b="1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频度副词</a:t>
            </a:r>
          </a:p>
          <a:p>
            <a:pPr>
              <a:lnSpc>
                <a:spcPts val="2625"/>
              </a:lnSpc>
            </a:pP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频度副词表示做某事的频率。例如：</a:t>
            </a:r>
          </a:p>
          <a:p>
            <a:pPr>
              <a:lnSpc>
                <a:spcPts val="2625"/>
              </a:lnSpc>
            </a:pP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always get up at six in the morning. 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我总是在早上六点起床。</a:t>
            </a:r>
          </a:p>
          <a:p>
            <a:pPr>
              <a:lnSpc>
                <a:spcPts val="2625"/>
              </a:lnSpc>
            </a:pP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am never late for school. 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我上学从不迟到。</a:t>
            </a:r>
          </a:p>
          <a:p>
            <a:pPr>
              <a:lnSpc>
                <a:spcPts val="2625"/>
              </a:lnSpc>
            </a:pP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Sometimes I go to school on foot. 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有时我走路上学。</a:t>
            </a:r>
            <a:endParaRPr lang="en-US" altLang="zh-CN" sz="23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2740000" y="338635"/>
            <a:ext cx="3913283" cy="438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8596" y="642924"/>
            <a:ext cx="8294393" cy="40703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2625"/>
              </a:lnSpc>
            </a:pPr>
            <a:r>
              <a:rPr lang="en-US" altLang="zh-CN" sz="2300" b="1">
                <a:solidFill>
                  <a:srgbClr val="051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be from</a:t>
            </a:r>
            <a:endParaRPr lang="zh-CN" altLang="en-US" sz="2300" b="1">
              <a:solidFill>
                <a:srgbClr val="051BE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625"/>
              </a:lnSpc>
            </a:pPr>
            <a:r>
              <a:rPr lang="en-US" altLang="zh-CN" sz="23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be 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from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是固定短语，意为“来自”，相当于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come from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be from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所在的句子变为疑问句或否定句时，将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be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提前或在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be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后加 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not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；而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come from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所在的句子变为疑问句或否定句时，要借助助动词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do 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或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does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。例如：</a:t>
            </a:r>
          </a:p>
          <a:p>
            <a:pPr>
              <a:lnSpc>
                <a:spcPts val="2625"/>
              </a:lnSpc>
            </a:pP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am from Beijing?=I come from Beijing. 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我来自北京。</a:t>
            </a:r>
          </a:p>
          <a:p>
            <a:pPr>
              <a:lnSpc>
                <a:spcPts val="2625"/>
              </a:lnSpc>
            </a:pP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He isn’t from France. =He doesn’t come from France. </a:t>
            </a:r>
          </a:p>
          <a:p>
            <a:pPr>
              <a:lnSpc>
                <a:spcPts val="2625"/>
              </a:lnSpc>
            </a:pP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他不是来自法国。</a:t>
            </a:r>
            <a:endParaRPr lang="en-US" altLang="zh-CN" sz="23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2625"/>
              </a:lnSpc>
            </a:pPr>
            <a:r>
              <a:rPr lang="en-US" altLang="zh-CN" sz="2300" b="1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7.  be good at</a:t>
            </a:r>
            <a:endParaRPr lang="zh-CN" altLang="en-US" sz="2300" b="1">
              <a:solidFill>
                <a:srgbClr val="051BEB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2625"/>
              </a:lnSpc>
            </a:pPr>
            <a:r>
              <a:rPr lang="en-US" altLang="zh-CN" sz="23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be 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good at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相当于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do well in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后面接名词、代词或动名词。例如：</a:t>
            </a:r>
          </a:p>
          <a:p>
            <a:pPr>
              <a:lnSpc>
                <a:spcPts val="2625"/>
              </a:lnSpc>
            </a:pP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She is good at singing. 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她擅长唱歌。</a:t>
            </a:r>
          </a:p>
          <a:p>
            <a:pPr>
              <a:lnSpc>
                <a:spcPts val="2625"/>
              </a:lnSpc>
            </a:pP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She does well in English. </a:t>
            </a:r>
            <a:r>
              <a:rPr lang="zh-CN" altLang="en-US" sz="23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她的英语学得好。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2907506" y="335757"/>
            <a:ext cx="3203279" cy="438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101" y="215831"/>
            <a:ext cx="8381709" cy="323678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pPr algn="just">
              <a:lnSpc>
                <a:spcPts val="1950"/>
              </a:lnSpc>
            </a:pPr>
            <a:endParaRPr lang="en-US" altLang="zh-CN" sz="2100" b="1">
              <a:solidFill>
                <a:srgbClr val="051BE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950"/>
              </a:lnSpc>
            </a:pPr>
            <a:endParaRPr lang="en-US" altLang="zh-CN" sz="2100" b="1">
              <a:solidFill>
                <a:srgbClr val="051BE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250"/>
              </a:lnSpc>
            </a:pPr>
            <a:r>
              <a:rPr lang="en-US" altLang="zh-CN" sz="2100" b="1">
                <a:solidFill>
                  <a:srgbClr val="051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en-US" altLang="zh-CN" sz="2100" b="1" smtClean="0">
                <a:solidFill>
                  <a:srgbClr val="051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enjoy</a:t>
            </a:r>
          </a:p>
          <a:p>
            <a:pPr algn="just">
              <a:lnSpc>
                <a:spcPts val="2250"/>
              </a:lnSpc>
            </a:pP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enjoy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作及物动词，表示“享受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的乐趣，喜爱”，后通常跟名词或动词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-ing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形式作宾语。例如：</a:t>
            </a:r>
          </a:p>
          <a:p>
            <a:pPr algn="just">
              <a:lnSpc>
                <a:spcPts val="2250"/>
              </a:lnSpc>
            </a:pP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She enjoys swimming. 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她喜欢游泳。</a:t>
            </a:r>
          </a:p>
          <a:p>
            <a:pPr algn="just">
              <a:lnSpc>
                <a:spcPts val="2250"/>
              </a:lnSpc>
            </a:pP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My sister enjoys music. 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我妹妹喜欢音乐。</a:t>
            </a: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2250"/>
              </a:lnSpc>
            </a:pPr>
            <a:endParaRPr lang="en-US" altLang="zh-CN" sz="2100" b="1" smtClean="0">
              <a:solidFill>
                <a:srgbClr val="051BEB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2250"/>
              </a:lnSpc>
            </a:pPr>
            <a:r>
              <a:rPr lang="en-US" altLang="zh-CN" sz="2100" b="1" smtClean="0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</a:t>
            </a:r>
            <a:r>
              <a:rPr lang="en-US" altLang="zh-CN" sz="2100" b="1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2100" b="1" smtClean="0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come true</a:t>
            </a:r>
          </a:p>
          <a:p>
            <a:pPr algn="just">
              <a:lnSpc>
                <a:spcPts val="2250"/>
              </a:lnSpc>
            </a:pP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come true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为动词短语，意为“变为现实，成为事实”。例如：</a:t>
            </a:r>
          </a:p>
          <a:p>
            <a:pPr algn="just">
              <a:lnSpc>
                <a:spcPts val="2250"/>
              </a:lnSpc>
            </a:pP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help my dream comes true. 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我希望我的梦想成真。</a:t>
            </a: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2928926" y="214296"/>
            <a:ext cx="3748550" cy="438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0034" y="142858"/>
            <a:ext cx="8381709" cy="47115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pPr algn="just">
              <a:lnSpc>
                <a:spcPts val="1950"/>
              </a:lnSpc>
            </a:pPr>
            <a:endParaRPr lang="en-US" altLang="zh-CN" sz="2100" b="1">
              <a:solidFill>
                <a:srgbClr val="051BE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950"/>
              </a:lnSpc>
            </a:pPr>
            <a:endParaRPr lang="en-US" altLang="zh-CN" sz="2100" b="1">
              <a:solidFill>
                <a:srgbClr val="051BE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250"/>
              </a:lnSpc>
            </a:pPr>
            <a:r>
              <a:rPr lang="en-US" altLang="zh-CN" sz="2100" b="1" smtClean="0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10. </a:t>
            </a:r>
            <a:r>
              <a:rPr lang="en-US" altLang="zh-CN" sz="2100" b="1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lot of</a:t>
            </a:r>
            <a:endParaRPr lang="zh-CN" altLang="en-US" sz="2100" b="1">
              <a:solidFill>
                <a:srgbClr val="051BEB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225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lot of=lots of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意为“许多，大量”可以修饰可数名词和不可数名词。修饰可数名词时，相当于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many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，修饰不可数名词时，相当于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much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。例如：</a:t>
            </a:r>
          </a:p>
          <a:p>
            <a:pPr algn="just">
              <a:lnSpc>
                <a:spcPts val="2250"/>
              </a:lnSpc>
            </a:pP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 are a lot of/many students in the playground.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操场上有许多学生。</a:t>
            </a:r>
          </a:p>
          <a:p>
            <a:pPr algn="just">
              <a:lnSpc>
                <a:spcPts val="2250"/>
              </a:lnSpc>
            </a:pP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have a lot of/much homework to do.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我有许多作业要做。</a:t>
            </a:r>
            <a:endParaRPr lang="en-US" altLang="zh-CN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2250"/>
              </a:lnSpc>
            </a:pPr>
            <a:r>
              <a:rPr lang="en-US" altLang="zh-CN" sz="2100" b="1" smtClean="0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11. </a:t>
            </a:r>
            <a:r>
              <a:rPr lang="en-US" altLang="zh-CN" sz="2100" b="1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 front of</a:t>
            </a:r>
            <a:r>
              <a:rPr lang="zh-CN" altLang="en-US" sz="2100" b="1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</a:t>
            </a:r>
            <a:r>
              <a:rPr lang="en-US" altLang="zh-CN" sz="2100" b="1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 the front of</a:t>
            </a:r>
            <a:endParaRPr lang="zh-CN" altLang="en-US" sz="2100" b="1">
              <a:solidFill>
                <a:srgbClr val="051BEB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2250"/>
              </a:lnSpc>
            </a:pP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 front of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意为“在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前面”，强调在某一物体外部的前面；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 the front of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意为“在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前部”，强调强调在某一物体内部的前面。例如：</a:t>
            </a:r>
          </a:p>
          <a:p>
            <a:pPr algn="just">
              <a:lnSpc>
                <a:spcPts val="2250"/>
              </a:lnSpc>
            </a:pP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 is a big tree in front of our classroom.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在我们教室前面有一棵树。（在教室外）</a:t>
            </a:r>
          </a:p>
          <a:p>
            <a:pPr algn="just">
              <a:lnSpc>
                <a:spcPts val="2250"/>
              </a:lnSpc>
            </a:pP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 is a table in the front of our classroom.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在我们教室前面有一张桌子。（在教室内）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3000364" y="214296"/>
            <a:ext cx="3748550" cy="438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5720" y="571486"/>
            <a:ext cx="8630012" cy="47371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pPr algn="just">
              <a:lnSpc>
                <a:spcPts val="2550"/>
              </a:lnSpc>
            </a:pPr>
            <a:r>
              <a:rPr lang="en-US" altLang="zh-CN" sz="2100" b="1" smtClean="0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12. </a:t>
            </a:r>
            <a:r>
              <a:rPr lang="en-US" altLang="zh-CN" sz="2100" b="1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also, too</a:t>
            </a:r>
            <a:r>
              <a:rPr lang="zh-CN" altLang="en-US" sz="2100" b="1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</a:t>
            </a:r>
            <a:r>
              <a:rPr lang="en-US" altLang="zh-CN" sz="2100" b="1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either</a:t>
            </a:r>
            <a:endParaRPr lang="zh-CN" altLang="en-US" sz="2100" b="1">
              <a:solidFill>
                <a:srgbClr val="051BEB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2550"/>
              </a:lnSpc>
            </a:pP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三个词意思都是“也”，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also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一般放在句中，用于肯定句，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too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只能放在句尾，用于肯定句，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either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只能放在句尾，用于否定句。例如：</a:t>
            </a:r>
          </a:p>
          <a:p>
            <a:pPr algn="just">
              <a:lnSpc>
                <a:spcPts val="2550"/>
              </a:lnSpc>
            </a:pP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also like playing football.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我也喜欢踢足球。</a:t>
            </a:r>
          </a:p>
          <a:p>
            <a:pPr algn="just">
              <a:lnSpc>
                <a:spcPts val="2550"/>
              </a:lnSpc>
            </a:pP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My father is a teacher too.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我父亲也是一名老师。</a:t>
            </a:r>
          </a:p>
          <a:p>
            <a:pPr algn="just">
              <a:lnSpc>
                <a:spcPts val="2550"/>
              </a:lnSpc>
            </a:pP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have not seen him either.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我也没有看见过他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2550"/>
              </a:lnSpc>
            </a:pP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100" b="1" smtClean="0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13. say</a:t>
            </a:r>
            <a:r>
              <a:rPr lang="zh-CN" altLang="en-US" sz="2100" b="1" smtClean="0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 </a:t>
            </a:r>
            <a:r>
              <a:rPr lang="en-US" altLang="zh-CN" sz="2100" b="1" smtClean="0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speak</a:t>
            </a:r>
            <a:r>
              <a:rPr lang="zh-CN" altLang="en-US" sz="2100" b="1" smtClean="0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 </a:t>
            </a:r>
            <a:r>
              <a:rPr lang="en-US" altLang="zh-CN" sz="2100" b="1" smtClean="0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talk</a:t>
            </a:r>
            <a:r>
              <a:rPr lang="zh-CN" altLang="en-US" sz="2100" b="1" smtClean="0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</a:t>
            </a:r>
            <a:r>
              <a:rPr lang="en-US" altLang="zh-CN" sz="2100" b="1" smtClean="0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tell</a:t>
            </a:r>
          </a:p>
          <a:p>
            <a:pPr algn="just">
              <a:lnSpc>
                <a:spcPts val="2550"/>
              </a:lnSpc>
            </a:pP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say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意为“说、讲”，指用系统的言语表达自己的想法，强调说话内容。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speak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意为“说话、发言、说”，指系统地发表长篇大论或断断续续地说话。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talk 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意为“讲话、谈话”，指交流式谈话。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tell 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意为“告诉”指传达某事给某人。例如：</a:t>
            </a:r>
          </a:p>
          <a:p>
            <a:pPr algn="just">
              <a:lnSpc>
                <a:spcPts val="2550"/>
              </a:lnSpc>
            </a:pP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He speaks Chinese quite well. 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他汉语说得相当好。</a:t>
            </a:r>
          </a:p>
          <a:p>
            <a:pPr algn="just">
              <a:lnSpc>
                <a:spcPts val="2550"/>
              </a:lnSpc>
            </a:pP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can say it in English. 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我能用英语说它。</a:t>
            </a:r>
          </a:p>
          <a:p>
            <a:pPr algn="just">
              <a:lnSpc>
                <a:spcPts val="2550"/>
              </a:lnSpc>
            </a:pPr>
            <a:endParaRPr lang="zh-CN" altLang="en-US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3060372" y="339709"/>
            <a:ext cx="3748550" cy="438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7158" y="642924"/>
            <a:ext cx="8343900" cy="406502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pPr algn="just">
              <a:lnSpc>
                <a:spcPts val="3450"/>
              </a:lnSpc>
            </a:pPr>
            <a:r>
              <a:rPr lang="en-US" altLang="zh-CN" sz="2400" b="1" smtClean="0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14. how</a:t>
            </a:r>
          </a:p>
          <a:p>
            <a:pPr algn="just">
              <a:lnSpc>
                <a:spcPts val="345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how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作疑问副词，意为“如何，怎样”，可用来询问做某事的方式。例如：</a:t>
            </a:r>
          </a:p>
          <a:p>
            <a:pPr algn="just">
              <a:lnSpc>
                <a:spcPts val="345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—How do you often go to school?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你经常怎样上学？</a:t>
            </a:r>
          </a:p>
          <a:p>
            <a:pPr algn="just">
              <a:lnSpc>
                <a:spcPts val="345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—I often go to school by bus.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我经常乘公共汽车上学。</a:t>
            </a:r>
          </a:p>
          <a:p>
            <a:pPr algn="just">
              <a:lnSpc>
                <a:spcPts val="3450"/>
              </a:lnSpc>
            </a:pPr>
            <a:r>
              <a:rPr lang="en-US" altLang="zh-CN" sz="2400" b="1" smtClean="0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15. by</a:t>
            </a:r>
          </a:p>
          <a:p>
            <a:pPr algn="just">
              <a:lnSpc>
                <a:spcPts val="345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by+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表示交通工具的名词意为“乘，坐”。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by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后接表示交通工具的名词时，名词前不加任何限定词。例如：</a:t>
            </a:r>
          </a:p>
          <a:p>
            <a:pPr algn="just">
              <a:lnSpc>
                <a:spcPts val="345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am going to Beijing by plane.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我准备乘飞机去北京。</a:t>
            </a:r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2857488" y="214296"/>
            <a:ext cx="3748550" cy="438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472" y="428610"/>
            <a:ext cx="8343900" cy="45576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pPr algn="just">
              <a:lnSpc>
                <a:spcPts val="3450"/>
              </a:lnSpc>
            </a:pPr>
            <a:r>
              <a:rPr lang="en-US" altLang="zh-CN" sz="2000" b="1" smtClean="0">
                <a:solidFill>
                  <a:srgbClr val="051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 It takes sb some time to do sth.</a:t>
            </a:r>
          </a:p>
          <a:p>
            <a:pPr algn="just">
              <a:lnSpc>
                <a:spcPts val="3450"/>
              </a:lnSpc>
            </a:pPr>
            <a:r>
              <a:rPr lang="en-US" altLang="zh-CN" sz="2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“It takes sb some time to do sth. ”</a:t>
            </a:r>
            <a:r>
              <a:rPr lang="zh-CN" altLang="en-US" sz="2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意为“做某事花某人多长时间”。在该句型中，</a:t>
            </a:r>
            <a:r>
              <a:rPr lang="en-US" altLang="zh-CN" sz="2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it</a:t>
            </a:r>
            <a:r>
              <a:rPr lang="zh-CN" altLang="en-US" sz="2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作形式主语，后面的动词不定式作真正主语。例如：</a:t>
            </a:r>
          </a:p>
          <a:p>
            <a:pPr algn="just">
              <a:lnSpc>
                <a:spcPts val="3450"/>
              </a:lnSpc>
            </a:pPr>
            <a:r>
              <a:rPr lang="en-US" altLang="zh-CN" sz="2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It usually takes me an hour to do my homework. </a:t>
            </a:r>
            <a:r>
              <a:rPr lang="zh-CN" altLang="en-US" sz="2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做作业通常花我一个小时。</a:t>
            </a:r>
            <a:endParaRPr lang="en-US" altLang="zh-CN" sz="20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3450"/>
              </a:lnSpc>
            </a:pPr>
            <a:r>
              <a:rPr lang="zh-CN" altLang="en-US" sz="2000" b="1" smtClean="0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 smtClean="0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17. borrow</a:t>
            </a:r>
            <a:r>
              <a:rPr lang="zh-CN" altLang="en-US" sz="2000" b="1" smtClean="0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</a:t>
            </a:r>
            <a:r>
              <a:rPr lang="en-US" altLang="zh-CN" sz="2000" b="1" smtClean="0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lend</a:t>
            </a:r>
            <a:endParaRPr lang="en-US" altLang="zh-CN" sz="2100" b="1" smtClean="0">
              <a:solidFill>
                <a:srgbClr val="051BEB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3450"/>
              </a:lnSpc>
            </a:pP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borrow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作为动词，意为“借、借用”，表示主语从别人那里借来东西（借入），常与介词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from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连用。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borrow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有反义词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lend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意为“借出”，常与介词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连用。例如：</a:t>
            </a:r>
          </a:p>
          <a:p>
            <a:pPr algn="just">
              <a:lnSpc>
                <a:spcPts val="3450"/>
              </a:lnSpc>
            </a:pP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borrow a book from my friend. 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我从我朋友那借了一本书。</a:t>
            </a:r>
          </a:p>
          <a:p>
            <a:pPr algn="just">
              <a:lnSpc>
                <a:spcPts val="3450"/>
              </a:lnSpc>
            </a:pP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My friend lend a book to me. 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我朋友借给我一本书。</a:t>
            </a: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3071802" y="214296"/>
            <a:ext cx="3748550" cy="438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7158" y="500048"/>
            <a:ext cx="8572560" cy="493522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pPr algn="just">
              <a:lnSpc>
                <a:spcPts val="3450"/>
              </a:lnSpc>
            </a:pPr>
            <a:r>
              <a:rPr lang="en-US" altLang="zh-CN" sz="2100" b="1" smtClean="0">
                <a:solidFill>
                  <a:srgbClr val="051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</a:t>
            </a:r>
            <a:r>
              <a:rPr lang="en-US" altLang="zh-CN" sz="2100" b="1">
                <a:solidFill>
                  <a:srgbClr val="051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few</a:t>
            </a:r>
            <a:r>
              <a:rPr lang="zh-CN" altLang="en-US" sz="2100" b="1">
                <a:solidFill>
                  <a:srgbClr val="051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lang="en-US" altLang="zh-CN" sz="2100" b="1" smtClean="0">
                <a:solidFill>
                  <a:srgbClr val="051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few</a:t>
            </a:r>
          </a:p>
          <a:p>
            <a:pPr algn="just">
              <a:lnSpc>
                <a:spcPts val="3450"/>
              </a:lnSpc>
            </a:pP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few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意为“一些，少量”，修饰可数名词的复数形式，表示肯定意义。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few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意为“几乎没有”，修饰可数名词的复数形式，表示否定意义。例如：</a:t>
            </a:r>
          </a:p>
          <a:p>
            <a:pPr algn="just">
              <a:lnSpc>
                <a:spcPts val="3450"/>
              </a:lnSpc>
            </a:pP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have a few friends here. </a:t>
            </a:r>
            <a:r>
              <a:rPr lang="zh-CN" altLang="en-US" sz="2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我在这里有一些朋友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。（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have few friends here. 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我在这里几乎没有朋友。</a:t>
            </a:r>
            <a:endParaRPr lang="en-US" altLang="zh-CN" sz="21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3450"/>
              </a:lnSpc>
            </a:pPr>
            <a:endParaRPr lang="en-US" altLang="zh-CN" sz="2100" b="1" smtClean="0">
              <a:solidFill>
                <a:srgbClr val="051BEB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3450"/>
              </a:lnSpc>
            </a:pPr>
            <a:r>
              <a:rPr lang="en-US" altLang="zh-CN" sz="2100" b="1" smtClean="0">
                <a:solidFill>
                  <a:srgbClr val="051BEB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19. It is time for/to...</a:t>
            </a:r>
          </a:p>
          <a:p>
            <a:pPr algn="just">
              <a:lnSpc>
                <a:spcPts val="3450"/>
              </a:lnSpc>
            </a:pP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It is time for... 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意为“到该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的时候了”，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for 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后接名词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It is time to... 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意为“到该做某事的时候了”，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后接动词原形。</a:t>
            </a:r>
          </a:p>
          <a:p>
            <a:pPr algn="just">
              <a:lnSpc>
                <a:spcPts val="3450"/>
              </a:lnSpc>
            </a:pPr>
            <a:endParaRPr lang="zh-CN" altLang="en-US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3450"/>
              </a:lnSpc>
            </a:pPr>
            <a:endParaRPr lang="zh-CN" altLang="en-US" sz="2100"/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3071802" y="214296"/>
            <a:ext cx="3748550" cy="438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966" y="555929"/>
            <a:ext cx="8572560" cy="44926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pPr algn="just">
              <a:lnSpc>
                <a:spcPts val="3450"/>
              </a:lnSpc>
            </a:pP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例如：</a:t>
            </a:r>
            <a:endParaRPr lang="zh-CN" altLang="en-US" sz="21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3450"/>
              </a:lnSpc>
            </a:pP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It is time for class. 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到该上课的时候了。</a:t>
            </a:r>
            <a:endParaRPr lang="zh-CN" altLang="en-US" sz="21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3450"/>
              </a:lnSpc>
            </a:pP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It is time to do my homework. 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到该做我的作业的时候了。</a:t>
            </a:r>
            <a:endParaRPr lang="en-US" altLang="zh-CN" sz="2100" b="1" smtClean="0">
              <a:solidFill>
                <a:srgbClr val="051BE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3450"/>
              </a:lnSpc>
            </a:pPr>
            <a:endParaRPr lang="en-US" altLang="zh-CN" sz="2100" b="1" smtClean="0">
              <a:solidFill>
                <a:srgbClr val="051BE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3450"/>
              </a:lnSpc>
            </a:pPr>
            <a:r>
              <a:rPr lang="en-US" altLang="zh-CN" sz="2100" b="1" smtClean="0">
                <a:solidFill>
                  <a:srgbClr val="051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 how often</a:t>
            </a:r>
          </a:p>
          <a:p>
            <a:pPr algn="just">
              <a:lnSpc>
                <a:spcPts val="3450"/>
              </a:lnSpc>
            </a:pP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how often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意为“多久一次”，表示频度的词提问，常见表示频度的词和短语有：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usually, always, sometimes, never, once a week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等。例如：</a:t>
            </a:r>
          </a:p>
          <a:p>
            <a:pPr algn="just">
              <a:lnSpc>
                <a:spcPts val="3450"/>
              </a:lnSpc>
            </a:pP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—How often do you play computer games? 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你多久玩一次电子游戏？</a:t>
            </a:r>
          </a:p>
          <a:p>
            <a:pPr algn="just">
              <a:lnSpc>
                <a:spcPts val="3450"/>
              </a:lnSpc>
            </a:pP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—Once a week. </a:t>
            </a:r>
            <a:r>
              <a:rPr lang="zh-CN" altLang="en-US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一周一次。</a:t>
            </a:r>
            <a:r>
              <a:rPr lang="en-US" altLang="zh-CN" sz="21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zh-CN" altLang="en-US" sz="21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3450"/>
              </a:lnSpc>
            </a:pPr>
            <a:endParaRPr lang="zh-CN" altLang="en-US" sz="2100"/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1" y="2933948"/>
            <a:ext cx="7886700" cy="104367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3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642910" y="214296"/>
            <a:ext cx="3748550" cy="86946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</a:rPr>
              <a:t>真</a:t>
            </a:r>
            <a:r>
              <a:rPr lang="zh-CN" altLang="en-US" sz="2800" b="1" smtClean="0">
                <a:solidFill>
                  <a:srgbClr val="FF0000"/>
                </a:solidFill>
              </a:rPr>
              <a:t>题链接</a:t>
            </a:r>
            <a:endParaRPr lang="en-US" altLang="zh-CN" sz="2800" b="1" smtClean="0">
              <a:solidFill>
                <a:srgbClr val="FF0000"/>
              </a:solidFill>
            </a:endParaRPr>
          </a:p>
          <a:p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2" y="714362"/>
            <a:ext cx="7929618" cy="39703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1】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2021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年阜新）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 Hello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May I speak to Kate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？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—Hello.____________.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 My name’s Kate     B. I’m Kate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 Kate is me               D. This is Kate speaking</a:t>
            </a:r>
          </a:p>
          <a:p>
            <a:endParaRPr lang="en-US" altLang="zh-CN" sz="28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解析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】Hello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May I speak to Kate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？我可以和凯特通话吗？在打电话时，句型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This is...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表示“我是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... ”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This is Kate speaking.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我是凯特。故选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7620" y="2500312"/>
            <a:ext cx="489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642910" y="214296"/>
            <a:ext cx="3748550" cy="86946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</a:rPr>
              <a:t>真</a:t>
            </a:r>
            <a:r>
              <a:rPr lang="zh-CN" altLang="en-US" sz="2800" b="1" smtClean="0">
                <a:solidFill>
                  <a:srgbClr val="FF0000"/>
                </a:solidFill>
              </a:rPr>
              <a:t>题链接</a:t>
            </a:r>
            <a:endParaRPr lang="en-US" altLang="zh-CN" sz="2800" b="1" smtClean="0">
              <a:solidFill>
                <a:srgbClr val="FF0000"/>
              </a:solidFill>
            </a:endParaRPr>
          </a:p>
          <a:p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714348" y="785800"/>
            <a:ext cx="7929618" cy="310854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2】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2020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年重庆）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 wild animals are in danger now. Let’s protect  .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 they           B. them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 their           D. theirs</a:t>
            </a:r>
          </a:p>
          <a:p>
            <a:endParaRPr lang="en-US" altLang="zh-CN" sz="28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解析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】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考查人称代词的用法。分析句子结构可知此处代词应用宾格。故选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14612" y="1500180"/>
            <a:ext cx="489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642910" y="214296"/>
            <a:ext cx="3748550" cy="86946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</a:rPr>
              <a:t>真</a:t>
            </a:r>
            <a:r>
              <a:rPr lang="zh-CN" altLang="en-US" sz="2800" b="1" smtClean="0">
                <a:solidFill>
                  <a:srgbClr val="FF0000"/>
                </a:solidFill>
              </a:rPr>
              <a:t>题链接</a:t>
            </a:r>
            <a:endParaRPr lang="en-US" altLang="zh-CN" sz="2800" b="1" smtClean="0">
              <a:solidFill>
                <a:srgbClr val="FF0000"/>
              </a:solidFill>
            </a:endParaRPr>
          </a:p>
          <a:p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714348" y="785800"/>
            <a:ext cx="7929618" cy="35394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3】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2020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年北京）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Usually I make breakfast for my family_______Saturdays.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 at            B. in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 on           D. to</a:t>
            </a:r>
          </a:p>
          <a:p>
            <a:endParaRPr lang="en-US" altLang="zh-CN" sz="28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解析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】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考查介词词义辨析。句意：通常我在星期六为我的家人做早餐。在星期前面用介词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。故选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2000246"/>
            <a:ext cx="489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642910" y="214296"/>
            <a:ext cx="3748550" cy="86946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</a:rPr>
              <a:t>真</a:t>
            </a:r>
            <a:r>
              <a:rPr lang="zh-CN" altLang="en-US" sz="2800" b="1" smtClean="0">
                <a:solidFill>
                  <a:srgbClr val="FF0000"/>
                </a:solidFill>
              </a:rPr>
              <a:t>题链接</a:t>
            </a:r>
            <a:endParaRPr lang="en-US" altLang="zh-CN" sz="2800" b="1" smtClean="0">
              <a:solidFill>
                <a:srgbClr val="FF0000"/>
              </a:solidFill>
            </a:endParaRPr>
          </a:p>
          <a:p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714348" y="785800"/>
            <a:ext cx="7929618" cy="310854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4】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2020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年恩施）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hear that it often ______ in Sichuan and there are usually floods, especially in summer.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 rains     B. rained      C. will rain</a:t>
            </a:r>
          </a:p>
          <a:p>
            <a:endParaRPr lang="en-US" altLang="zh-CN" sz="28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解析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】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考查行为动词的一般现在时。根据句意和“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often”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可知此处应用一般现在时。故选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2000246"/>
            <a:ext cx="489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642910" y="214296"/>
            <a:ext cx="3748550" cy="86946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</a:rPr>
              <a:t>真</a:t>
            </a:r>
            <a:r>
              <a:rPr lang="zh-CN" altLang="en-US" sz="2800" b="1" smtClean="0">
                <a:solidFill>
                  <a:srgbClr val="FF0000"/>
                </a:solidFill>
              </a:rPr>
              <a:t>题链接</a:t>
            </a:r>
            <a:endParaRPr lang="en-US" altLang="zh-CN" sz="2800" b="1" smtClean="0">
              <a:solidFill>
                <a:srgbClr val="FF0000"/>
              </a:solidFill>
            </a:endParaRPr>
          </a:p>
          <a:p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910" y="785800"/>
            <a:ext cx="8286808" cy="39703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5】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2021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河池）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—Is this your bike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Cindy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？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—Yes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it’s ______ . My mother bought it for me last month.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 hers          B. his      C. yours         D. mine</a:t>
            </a:r>
          </a:p>
          <a:p>
            <a:endParaRPr lang="en-US" altLang="zh-CN" sz="28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解析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】hers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她的；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his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他的；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yours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你的；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mine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我的。根据语境“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——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辛迪，这是你的自行车吗？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——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是的，它是。我妈妈上个月给我买的。”可知，“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mine”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符合题意，即自行车是我的。故选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00760" y="1928808"/>
            <a:ext cx="489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642910" y="214296"/>
            <a:ext cx="3748550" cy="86946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</a:rPr>
              <a:t>易</a:t>
            </a:r>
            <a:r>
              <a:rPr lang="zh-CN" altLang="en-US" sz="2800" b="1" smtClean="0">
                <a:solidFill>
                  <a:srgbClr val="FF0000"/>
                </a:solidFill>
              </a:rPr>
              <a:t>错剖析</a:t>
            </a:r>
            <a:endParaRPr lang="en-US" altLang="zh-CN" sz="2800" b="1" smtClean="0">
              <a:solidFill>
                <a:srgbClr val="FF0000"/>
              </a:solidFill>
            </a:endParaRPr>
          </a:p>
          <a:p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910" y="785800"/>
            <a:ext cx="8286808" cy="310854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1】Neither Tom nor his father ____ interested in playing football.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A. is     B. am    C. are      D. be</a:t>
            </a:r>
          </a:p>
          <a:p>
            <a:endParaRPr lang="en-US" altLang="zh-CN" sz="28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解析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】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neither... nor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句型中，动词的选择遵循“就近原则”，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his father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是单数，所以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be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动词用单数形式，所缺的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be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动词是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is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。故选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。此题容易误选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5786" y="1571618"/>
            <a:ext cx="489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642910" y="214296"/>
            <a:ext cx="3748550" cy="86946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</a:rPr>
              <a:t>易</a:t>
            </a:r>
            <a:r>
              <a:rPr lang="zh-CN" altLang="en-US" sz="2800" b="1" smtClean="0">
                <a:solidFill>
                  <a:srgbClr val="FF0000"/>
                </a:solidFill>
              </a:rPr>
              <a:t>错剖析</a:t>
            </a:r>
            <a:endParaRPr lang="en-US" altLang="zh-CN" sz="2800" b="1" smtClean="0">
              <a:solidFill>
                <a:srgbClr val="FF0000"/>
              </a:solidFill>
            </a:endParaRPr>
          </a:p>
          <a:p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910" y="785800"/>
            <a:ext cx="8286808" cy="35394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2】Many villagers will move to new houses  _____ 2021.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 in        B. on     C.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        D. for</a:t>
            </a:r>
          </a:p>
          <a:p>
            <a:endParaRPr lang="en-US" altLang="zh-CN" sz="28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解析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】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本题考查表示时间的介词用法。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用于年、月、世纪等前或泛指一天上午、下午、晚上前，根据空后的“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2021”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可知此处应用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。故选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。此题容易误选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1643056"/>
            <a:ext cx="489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642910" y="214296"/>
            <a:ext cx="3748550" cy="86946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</a:rPr>
              <a:t>易</a:t>
            </a:r>
            <a:r>
              <a:rPr lang="zh-CN" altLang="en-US" sz="2800" b="1" smtClean="0">
                <a:solidFill>
                  <a:srgbClr val="FF0000"/>
                </a:solidFill>
              </a:rPr>
              <a:t>错剖析</a:t>
            </a:r>
            <a:endParaRPr lang="en-US" altLang="zh-CN" sz="2800" b="1" smtClean="0">
              <a:solidFill>
                <a:srgbClr val="FF0000"/>
              </a:solidFill>
            </a:endParaRPr>
          </a:p>
          <a:p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910" y="785800"/>
            <a:ext cx="8286808" cy="44012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3】Lucy _____ some books ____the library yesterday.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 borrowed; to         B. borrowed; from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 lent; from              D. lent; to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解析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】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本题考查动词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borrow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lend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的用法。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borrow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作为动词，意为“借，借用”，表示主语从别人那里借来东西（借入），常与介词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from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连用。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borrow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有反义词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lend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意为“借出”，常与介词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连用。故答案选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。此题容易误选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endParaRPr lang="zh-CN" altLang="en-US" sz="28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14744" y="1571618"/>
            <a:ext cx="489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1" y="2933947"/>
            <a:ext cx="7886700" cy="1043678"/>
          </a:xfrm>
          <a:prstGeom prst="rect">
            <a:avLst/>
          </a:prstGeom>
        </p:spPr>
        <p:txBody>
          <a:bodyPr vert="horz" lIns="68577" tIns="34289" rIns="68577" bIns="34289" rtlCol="0" anchor="ctr">
            <a:norm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642910" y="214296"/>
            <a:ext cx="3748550" cy="86946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solidFill>
                  <a:srgbClr val="FF0000"/>
                </a:solidFill>
              </a:rPr>
              <a:t>基础过关</a:t>
            </a:r>
            <a:endParaRPr lang="en-US" altLang="zh-CN" sz="2800" b="1" smtClean="0">
              <a:solidFill>
                <a:srgbClr val="FF0000"/>
              </a:solidFill>
            </a:endParaRPr>
          </a:p>
          <a:p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910" y="785800"/>
            <a:ext cx="8215370" cy="39703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（一）单词检测。根据中文意思，写出下列单词。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年级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  2.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同班同学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教室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可爱的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____________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网球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  6.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成员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___________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梦想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比赛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___________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地理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历史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___________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11.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会议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明亮的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很少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14.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家庭作业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15.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活动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从不 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32" y="1214428"/>
            <a:ext cx="1323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grade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86446" y="1142990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classmate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8794" y="1714494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classroom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00694" y="1643056"/>
            <a:ext cx="1323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cute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00232" y="2143122"/>
            <a:ext cx="1323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tennis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2066" y="2071684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member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71670" y="2500312"/>
            <a:ext cx="1323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dream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14942" y="2500312"/>
            <a:ext cx="1323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match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8794" y="292894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geography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57818" y="2928940"/>
            <a:ext cx="1323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history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3108" y="3357568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meeting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43570" y="3357568"/>
            <a:ext cx="1323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bright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14546" y="3857634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seldom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9322" y="3786196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homework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14546" y="4286262"/>
            <a:ext cx="1323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activity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29256" y="4214824"/>
            <a:ext cx="1323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never</a:t>
            </a:r>
            <a:endParaRPr lang="zh-CN" altLang="en-US" sz="28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8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8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8" fill="hold" grpId="1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8" grpId="4"/>
      <p:bldP spid="9" grpId="5"/>
      <p:bldP spid="10" grpId="6"/>
      <p:bldP spid="11" grpId="7"/>
      <p:bldP spid="12" grpId="8"/>
      <p:bldP spid="13" grpId="9"/>
      <p:bldP spid="14" grpId="10"/>
      <p:bldP spid="15" grpId="11"/>
      <p:bldP spid="16" grpId="12"/>
      <p:bldP spid="17" grpId="13"/>
      <p:bldP spid="18" grpId="14"/>
      <p:bldP spid="19" grpId="15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642910" y="214296"/>
            <a:ext cx="3748550" cy="86946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solidFill>
                  <a:srgbClr val="FF0000"/>
                </a:solidFill>
              </a:rPr>
              <a:t>基础过关</a:t>
            </a:r>
            <a:endParaRPr lang="en-US" altLang="zh-CN" sz="2800" b="1" smtClean="0">
              <a:solidFill>
                <a:srgbClr val="FF0000"/>
              </a:solidFill>
            </a:endParaRPr>
          </a:p>
          <a:p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2" y="642924"/>
            <a:ext cx="8072494" cy="39703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（二）短语回顾。根据中文或英文表达，翻译下列短语。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放学后 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___________ 2.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擅长于 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___________</a:t>
            </a:r>
            <a:endParaRPr lang="zh-CN" altLang="en-US" sz="28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去游泳 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___________ 4.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当然 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_____________</a:t>
            </a:r>
            <a:endParaRPr lang="zh-CN" altLang="en-US" sz="28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起床 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_____________ 6.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出去 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_____________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走路 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_____________ 8.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上课 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_____________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9. have lunch _________ 10. go to bed  ________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11. be late for  ________ 12. in front of  ________</a:t>
            </a:r>
          </a:p>
          <a:p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13. wake up __________ 14. go to school _______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3108" y="1500180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after school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29322" y="1500180"/>
            <a:ext cx="2286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be good at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71670" y="1928808"/>
            <a:ext cx="2286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go swimming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72132" y="1928808"/>
            <a:ext cx="2286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of course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8794" y="2357436"/>
            <a:ext cx="1323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get up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72132" y="2357436"/>
            <a:ext cx="1323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go out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28794" y="2786064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on foot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5008" y="2786064"/>
            <a:ext cx="24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</a:rPr>
              <a:t>have lessons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14612" y="3214692"/>
            <a:ext cx="1323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smtClean="0">
                <a:solidFill>
                  <a:srgbClr val="FF0000"/>
                </a:solidFill>
              </a:rPr>
              <a:t>吃午餐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29388" y="3214692"/>
            <a:ext cx="1323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smtClean="0">
                <a:solidFill>
                  <a:srgbClr val="FF0000"/>
                </a:solidFill>
              </a:rPr>
              <a:t>去睡觉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86050" y="3643320"/>
            <a:ext cx="1323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smtClean="0">
                <a:solidFill>
                  <a:srgbClr val="FF0000"/>
                </a:solidFill>
              </a:rPr>
              <a:t>迟到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29388" y="3643320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smtClean="0">
                <a:solidFill>
                  <a:srgbClr val="FF0000"/>
                </a:solidFill>
              </a:rPr>
              <a:t>在</a:t>
            </a:r>
            <a:r>
              <a:rPr lang="en-US" altLang="zh-CN" sz="2800" smtClean="0">
                <a:solidFill>
                  <a:srgbClr val="FF0000"/>
                </a:solidFill>
              </a:rPr>
              <a:t>……</a:t>
            </a:r>
            <a:r>
              <a:rPr lang="zh-CN" altLang="en-US" sz="2800" smtClean="0">
                <a:solidFill>
                  <a:srgbClr val="FF0000"/>
                </a:solidFill>
              </a:rPr>
              <a:t>前面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00298" y="4071948"/>
            <a:ext cx="1323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smtClean="0">
                <a:solidFill>
                  <a:srgbClr val="FF0000"/>
                </a:solidFill>
              </a:rPr>
              <a:t>醒来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15140" y="4071948"/>
            <a:ext cx="1323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smtClean="0">
                <a:solidFill>
                  <a:srgbClr val="FF0000"/>
                </a:solidFill>
              </a:rPr>
              <a:t>上学</a:t>
            </a:r>
            <a:endParaRPr lang="zh-CN" altLang="en-US" sz="28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8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8" grpId="4"/>
      <p:bldP spid="9" grpId="5"/>
      <p:bldP spid="10" grpId="6"/>
      <p:bldP spid="11" grpId="7"/>
      <p:bldP spid="12" grpId="8"/>
      <p:bldP spid="13" grpId="9"/>
      <p:bldP spid="14" grpId="10"/>
      <p:bldP spid="15" grpId="11"/>
      <p:bldP spid="16" grpId="12"/>
      <p:bldP spid="17" grpId="13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714348" y="285734"/>
            <a:ext cx="3748550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solidFill>
                  <a:srgbClr val="FF0000"/>
                </a:solidFill>
              </a:rPr>
              <a:t>拓展提升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5786" y="785800"/>
            <a:ext cx="8072438" cy="390363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2250"/>
              </a:lnSpc>
            </a:pPr>
            <a:r>
              <a:rPr lang="zh-CN" altLang="en-US" sz="2100">
                <a:latin typeface="Times New Roman" panose="02020603050405020304" pitchFamily="18" charset="0"/>
                <a:cs typeface="Times New Roman" panose="02020603050405020304" pitchFamily="18" charset="0"/>
              </a:rPr>
              <a:t>（一）单词拼写。根据括号内所给的中文提示，正确拼写单词。</a:t>
            </a:r>
          </a:p>
          <a:p>
            <a:pPr>
              <a:lnSpc>
                <a:spcPts val="2250"/>
              </a:lnSpc>
            </a:pPr>
            <a:r>
              <a:rPr lang="en-US" altLang="zh-CN" sz="2100">
                <a:latin typeface="Times New Roman" panose="02020603050405020304" pitchFamily="18" charset="0"/>
                <a:cs typeface="Times New Roman" panose="02020603050405020304" pitchFamily="18" charset="0"/>
              </a:rPr>
              <a:t>1. He is good at __________ (</a:t>
            </a:r>
            <a:r>
              <a:rPr lang="zh-CN" altLang="en-US" sz="2100">
                <a:latin typeface="Times New Roman" panose="02020603050405020304" pitchFamily="18" charset="0"/>
                <a:cs typeface="Times New Roman" panose="02020603050405020304" pitchFamily="18" charset="0"/>
              </a:rPr>
              <a:t>历史</a:t>
            </a:r>
            <a:r>
              <a:rPr lang="en-US" altLang="zh-CN" sz="210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zh-CN" altLang="en-US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250"/>
              </a:lnSpc>
            </a:pPr>
            <a:r>
              <a:rPr lang="en-US" altLang="zh-CN" sz="2100">
                <a:latin typeface="Times New Roman" panose="02020603050405020304" pitchFamily="18" charset="0"/>
                <a:cs typeface="Times New Roman" panose="02020603050405020304" pitchFamily="18" charset="0"/>
              </a:rPr>
              <a:t>2. She likes playing __________ (</a:t>
            </a:r>
            <a:r>
              <a:rPr lang="zh-CN" altLang="en-US" sz="2100">
                <a:latin typeface="Times New Roman" panose="02020603050405020304" pitchFamily="18" charset="0"/>
                <a:cs typeface="Times New Roman" panose="02020603050405020304" pitchFamily="18" charset="0"/>
              </a:rPr>
              <a:t>排球</a:t>
            </a:r>
            <a:r>
              <a:rPr lang="en-US" altLang="zh-CN" sz="210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zh-CN" altLang="en-US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250"/>
              </a:lnSpc>
            </a:pPr>
            <a:r>
              <a:rPr lang="en-US" altLang="zh-CN" sz="210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zh-CN" sz="21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Smiths and my family live on the __________ </a:t>
            </a:r>
            <a:r>
              <a:rPr lang="zh-CN" altLang="en-US" sz="21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（第五） </a:t>
            </a:r>
            <a:r>
              <a:rPr lang="en-US" altLang="zh-CN" sz="21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floor</a:t>
            </a:r>
            <a:r>
              <a:rPr lang="zh-CN" altLang="en-US" sz="21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 </a:t>
            </a:r>
            <a:r>
              <a:rPr lang="en-US" altLang="zh-CN" sz="21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are good neighbours.</a:t>
            </a:r>
            <a:endParaRPr lang="zh-CN" altLang="en-US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250"/>
              </a:lnSpc>
            </a:pPr>
            <a:r>
              <a:rPr lang="en-US" altLang="zh-CN" sz="2100">
                <a:latin typeface="Times New Roman" panose="02020603050405020304" pitchFamily="18" charset="0"/>
                <a:cs typeface="Times New Roman" panose="02020603050405020304" pitchFamily="18" charset="0"/>
              </a:rPr>
              <a:t>4. Our classroom is clean and __________ (</a:t>
            </a:r>
            <a:r>
              <a:rPr lang="zh-CN" altLang="en-US" sz="2100">
                <a:latin typeface="Times New Roman" panose="02020603050405020304" pitchFamily="18" charset="0"/>
                <a:cs typeface="Times New Roman" panose="02020603050405020304" pitchFamily="18" charset="0"/>
              </a:rPr>
              <a:t>明亮的</a:t>
            </a:r>
            <a:r>
              <a:rPr lang="en-US" altLang="zh-CN" sz="210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zh-CN" altLang="en-US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250"/>
              </a:lnSpc>
            </a:pPr>
            <a:r>
              <a:rPr lang="en-US" altLang="zh-CN" sz="2100">
                <a:latin typeface="Times New Roman" panose="02020603050405020304" pitchFamily="18" charset="0"/>
                <a:cs typeface="Times New Roman" panose="02020603050405020304" pitchFamily="18" charset="0"/>
              </a:rPr>
              <a:t>5. Her _________  (</a:t>
            </a:r>
            <a:r>
              <a:rPr lang="zh-CN" altLang="en-US" sz="2100">
                <a:latin typeface="Times New Roman" panose="02020603050405020304" pitchFamily="18" charset="0"/>
                <a:cs typeface="Times New Roman" panose="02020603050405020304" pitchFamily="18" charset="0"/>
              </a:rPr>
              <a:t>业余爱好</a:t>
            </a:r>
            <a:r>
              <a:rPr lang="en-US" altLang="zh-CN" sz="2100">
                <a:latin typeface="Times New Roman" panose="02020603050405020304" pitchFamily="18" charset="0"/>
                <a:cs typeface="Times New Roman" panose="02020603050405020304" pitchFamily="18" charset="0"/>
              </a:rPr>
              <a:t>) is dancing.</a:t>
            </a:r>
            <a:endParaRPr lang="zh-CN" altLang="en-US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250"/>
              </a:lnSpc>
            </a:pPr>
            <a:r>
              <a:rPr lang="zh-CN" altLang="en-US" sz="2100">
                <a:latin typeface="Times New Roman" panose="02020603050405020304" pitchFamily="18" charset="0"/>
                <a:cs typeface="Times New Roman" panose="02020603050405020304" pitchFamily="18" charset="0"/>
              </a:rPr>
              <a:t>（二）词形变换。根据句意，用括号中所给单词的正确形式填空。</a:t>
            </a:r>
          </a:p>
          <a:p>
            <a:pPr>
              <a:lnSpc>
                <a:spcPts val="2250"/>
              </a:lnSpc>
            </a:pPr>
            <a:r>
              <a:rPr lang="en-US" altLang="zh-CN" sz="2100">
                <a:latin typeface="Times New Roman" panose="02020603050405020304" pitchFamily="18" charset="0"/>
                <a:cs typeface="Times New Roman" panose="02020603050405020304" pitchFamily="18" charset="0"/>
              </a:rPr>
              <a:t>1. Look, every one of them __________ (have) a new computer.</a:t>
            </a:r>
            <a:endParaRPr lang="zh-CN" altLang="en-US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250"/>
              </a:lnSpc>
            </a:pPr>
            <a:r>
              <a:rPr lang="en-US" altLang="zh-CN" sz="2100">
                <a:latin typeface="Times New Roman" panose="02020603050405020304" pitchFamily="18" charset="0"/>
                <a:cs typeface="Times New Roman" panose="02020603050405020304" pitchFamily="18" charset="0"/>
              </a:rPr>
              <a:t>2. There are many __________ (sheep) on the farm.</a:t>
            </a:r>
            <a:endParaRPr lang="zh-CN" altLang="en-US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250"/>
              </a:lnSpc>
            </a:pPr>
            <a:r>
              <a:rPr lang="en-US" altLang="zh-CN" sz="2100">
                <a:latin typeface="Times New Roman" panose="02020603050405020304" pitchFamily="18" charset="0"/>
                <a:cs typeface="Times New Roman" panose="02020603050405020304" pitchFamily="18" charset="0"/>
              </a:rPr>
              <a:t>3. She often goes __________ (swim) on Sunday.</a:t>
            </a:r>
            <a:endParaRPr lang="zh-CN" altLang="en-US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250"/>
              </a:lnSpc>
            </a:pPr>
            <a:r>
              <a:rPr lang="en-US" altLang="zh-CN" sz="2100">
                <a:latin typeface="Times New Roman" panose="02020603050405020304" pitchFamily="18" charset="0"/>
                <a:cs typeface="Times New Roman" panose="02020603050405020304" pitchFamily="18" charset="0"/>
              </a:rPr>
              <a:t>4. There __________ (be) some pens on the desk.</a:t>
            </a:r>
            <a:endParaRPr lang="zh-CN" altLang="en-US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250"/>
              </a:lnSpc>
            </a:pPr>
            <a:r>
              <a:rPr lang="en-US" altLang="zh-CN" sz="2100">
                <a:latin typeface="Times New Roman" panose="02020603050405020304" pitchFamily="18" charset="0"/>
                <a:cs typeface="Times New Roman" panose="02020603050405020304" pitchFamily="18" charset="0"/>
              </a:rPr>
              <a:t>5. Sandy often __________ (watch) TV after school.</a:t>
            </a:r>
            <a:endParaRPr lang="zh-CN" altLang="en-US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43174" y="1071552"/>
            <a:ext cx="992981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en-US" sz="2100">
                <a:solidFill>
                  <a:srgbClr val="FF0000"/>
                </a:solidFill>
              </a:rPr>
              <a:t>history</a:t>
            </a:r>
            <a:endParaRPr lang="zh-CN" altLang="en-US" sz="210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43240" y="1357304"/>
            <a:ext cx="1385887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en-US" sz="2100">
                <a:solidFill>
                  <a:srgbClr val="FF0000"/>
                </a:solidFill>
              </a:rPr>
              <a:t>volleyball</a:t>
            </a:r>
            <a:endParaRPr lang="zh-CN" altLang="en-US" sz="210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86380" y="1571618"/>
            <a:ext cx="1307306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en-US" sz="2100"/>
              <a:t> </a:t>
            </a:r>
            <a:r>
              <a:rPr lang="en-US" sz="2100" smtClean="0">
                <a:solidFill>
                  <a:srgbClr val="FF0000"/>
                </a:solidFill>
              </a:rPr>
              <a:t>fifth</a:t>
            </a:r>
            <a:endParaRPr lang="zh-CN" altLang="en-US" sz="210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43372" y="2214560"/>
            <a:ext cx="1364456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en-US" sz="2100">
                <a:solidFill>
                  <a:srgbClr val="FF0000"/>
                </a:solidFill>
              </a:rPr>
              <a:t>bright</a:t>
            </a:r>
            <a:endParaRPr lang="zh-CN" altLang="en-US" sz="210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43042" y="2500312"/>
            <a:ext cx="1028700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en-US" sz="2100">
                <a:solidFill>
                  <a:srgbClr val="FF0000"/>
                </a:solidFill>
              </a:rPr>
              <a:t>hobby</a:t>
            </a:r>
            <a:endParaRPr lang="zh-CN" altLang="en-US" sz="210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9058" y="3071816"/>
            <a:ext cx="1393031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en-US" sz="2100">
                <a:solidFill>
                  <a:srgbClr val="FF0000"/>
                </a:solidFill>
              </a:rPr>
              <a:t>has</a:t>
            </a:r>
            <a:endParaRPr lang="zh-CN" altLang="en-US" sz="210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86077" y="3291846"/>
            <a:ext cx="928688" cy="4067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en-US" sz="2100">
                <a:solidFill>
                  <a:srgbClr val="FF0000"/>
                </a:solidFill>
              </a:rPr>
              <a:t>sheep</a:t>
            </a:r>
            <a:endParaRPr lang="zh-CN" altLang="en-US" sz="210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07640" y="3580138"/>
            <a:ext cx="1335881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en-US" sz="2100" smtClean="0">
                <a:solidFill>
                  <a:srgbClr val="FF0000"/>
                </a:solidFill>
              </a:rPr>
              <a:t>swimming</a:t>
            </a:r>
            <a:endParaRPr lang="zh-CN" altLang="en-US" sz="210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8794" y="3881765"/>
            <a:ext cx="1057275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en-US" sz="2100">
                <a:solidFill>
                  <a:srgbClr val="FF0000"/>
                </a:solidFill>
              </a:rPr>
              <a:t>are</a:t>
            </a:r>
            <a:endParaRPr lang="zh-CN" altLang="en-US" sz="210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93313" y="4228477"/>
            <a:ext cx="1143000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r>
              <a:rPr lang="en-US" sz="2100">
                <a:solidFill>
                  <a:srgbClr val="FF0000"/>
                </a:solidFill>
              </a:rPr>
              <a:t>watches</a:t>
            </a:r>
            <a:endParaRPr lang="zh-CN" altLang="en-US" sz="21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12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10" grpId="2"/>
      <p:bldP spid="11" grpId="3"/>
      <p:bldP spid="13" grpId="4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/>
          <p:cNvSpPr txBox="1"/>
          <p:nvPr/>
        </p:nvSpPr>
        <p:spPr>
          <a:xfrm>
            <a:off x="357158" y="357172"/>
            <a:ext cx="8679977" cy="437812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（三）单项选择。从下列每小题所给的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四个选项中，选出可以填入空白处的最佳选项。    </a:t>
            </a: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1. (2020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年天津）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—________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ts val="2100"/>
              </a:lnSpc>
            </a:pP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—It’s 9 October.</a:t>
            </a:r>
            <a:endParaRPr lang="zh-CN" altLang="en-US" sz="2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</a:pP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 What time is it?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 What day is it today?</a:t>
            </a:r>
            <a:endParaRPr lang="zh-CN" altLang="en-US" sz="2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</a:pP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C. What’s the date today?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D. What’s this?</a:t>
            </a:r>
            <a:endParaRPr lang="zh-CN" altLang="en-US" sz="2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2. 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年怀化）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Fresh water ________  more important than anything else.</a:t>
            </a:r>
            <a:endParaRPr lang="zh-CN" altLang="en-US" sz="2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</a:pP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 is                     B. are                    C. was                 D. were</a:t>
            </a:r>
            <a:endParaRPr lang="zh-CN" altLang="en-US" sz="2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3. 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年辽阳）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are practicing spoken English. Would you like to join ________.</a:t>
            </a:r>
            <a:endParaRPr lang="zh-CN" altLang="en-US" sz="2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A. me                  B. us                      C. our                 D. them</a:t>
            </a:r>
            <a:endParaRPr lang="zh-CN" altLang="en-US" sz="2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4. 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年大庆）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have a geography lesson ________  three o’clock ________Thursday       afternoon.</a:t>
            </a:r>
            <a:endParaRPr lang="zh-CN" altLang="en-US" sz="2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A. at; in                  B. in; in              C. on; on             D. at; on</a:t>
            </a:r>
            <a:endParaRPr lang="zh-CN" altLang="en-US" sz="2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5. 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年柳州）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go to school ________ bike.</a:t>
            </a: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A. by                      B. with                C. on                   D. in</a:t>
            </a:r>
            <a:endParaRPr lang="zh-CN" altLang="en-US" sz="2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1538" y="1357304"/>
            <a:ext cx="4953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10" name="TextBox 8"/>
          <p:cNvSpPr txBox="1"/>
          <p:nvPr/>
        </p:nvSpPr>
        <p:spPr>
          <a:xfrm>
            <a:off x="1000100" y="1928808"/>
            <a:ext cx="4953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2714612" y="2643188"/>
            <a:ext cx="4953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6429388" y="3500444"/>
            <a:ext cx="4953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928662" y="4071948"/>
            <a:ext cx="4953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/>
          <p:cNvSpPr txBox="1"/>
          <p:nvPr/>
        </p:nvSpPr>
        <p:spPr>
          <a:xfrm>
            <a:off x="357158" y="357172"/>
            <a:ext cx="8679977" cy="437812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（三）单项选择。从下列每小题所给的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四个选项中，选出可以填入空白处的最佳选项。    </a:t>
            </a: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6. Our geography teacher said the earth _____ much bigger than the moon.</a:t>
            </a: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A. is             B. are          C. was            D. were</a:t>
            </a: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7. 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年天门）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—Linda _______ her mother.</a:t>
            </a: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—Yeah. Both of them have curly hair and blue eyes.</a:t>
            </a: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A. looks like    B. looks at           C. looks after      D. looks out</a:t>
            </a: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8. 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年玉林）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—Sam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 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forgot to send me your photos last night.</a:t>
            </a: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—Sorry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 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 ______ didn’t work. I couldn’t get online.</a:t>
            </a: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A. radio        B. MP3       C. computer   D. music player</a:t>
            </a: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9. 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年梧州）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—Excuse me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 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this ______ car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？</a:t>
            </a: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—No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isn’t. Mine is over there.</a:t>
            </a: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A. my           B. your        C. his             D. her</a:t>
            </a: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10.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年贺州）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 surprise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twins have nothing ______</a:t>
            </a: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common.</a:t>
            </a:r>
          </a:p>
          <a:p>
            <a:pPr>
              <a:lnSpc>
                <a:spcPts val="2100"/>
              </a:lnSpc>
            </a:pP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A. To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； 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      B. With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； 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        C. In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； 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         D. To</a:t>
            </a:r>
            <a:r>
              <a:rPr lang="zh-CN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； </a:t>
            </a:r>
            <a:r>
              <a:rPr lang="en-US" altLang="zh-CN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endParaRPr lang="zh-CN" altLang="en-US" sz="2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1538" y="857238"/>
            <a:ext cx="4953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10" name="TextBox 8"/>
          <p:cNvSpPr txBox="1"/>
          <p:nvPr/>
        </p:nvSpPr>
        <p:spPr>
          <a:xfrm>
            <a:off x="1071538" y="1714494"/>
            <a:ext cx="4953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3643306" y="2500312"/>
            <a:ext cx="4953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2428860" y="3214692"/>
            <a:ext cx="4953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1071538" y="4071948"/>
            <a:ext cx="4953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UNIT_TABLE_BEAUTIFY" val="smartTable{0faf165f-7615-4ebb-876e-7e058ccd7545}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0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DEEPIN</Company>
  <PresentationFormat>全屏显示(16:9)</PresentationFormat>
  <Paragraphs>361</Paragraphs>
  <Slides>38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baseType="lpstr" size="39">
      <vt:lpstr>自定义设计方案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User</dc:creator>
  <cp:lastModifiedBy>天天向上</cp:lastModifiedBy>
  <cp:revision>658</cp:revision>
  <dcterms:created xsi:type="dcterms:W3CDTF">2016-01-14T05:53:56Z</dcterms:created>
  <dcterms:modified xsi:type="dcterms:W3CDTF">2021-10-21T01:12:20Z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8DD2311615A64790B211A257C7BA99F1</vt:lpwstr>
  </property>
  <property fmtid="{D5CDD505-2E9C-101B-9397-08002B2CF9AE}" pid="3" name="KSOProductBuildVer">
    <vt:lpwstr>2052-11.1.0.11365</vt:lpwstr>
  </property>
</Properties>
</file>