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207" r:id="rId1"/>
    <p:sldMasterId id="2147494244" r:id="rId2"/>
  </p:sldMasterIdLst>
  <p:notesMasterIdLst>
    <p:notesMasterId r:id="rId3"/>
  </p:notesMasterIdLst>
  <p:sldIdLst>
    <p:sldId id="5269" r:id="rId4"/>
    <p:sldId id="5272" r:id="rId5"/>
    <p:sldId id="5275" r:id="rId6"/>
    <p:sldId id="5278" r:id="rId7"/>
    <p:sldId id="5284" r:id="rId9"/>
    <p:sldId id="5287" r:id="rId10"/>
    <p:sldId id="5290" r:id="rId11"/>
    <p:sldId id="5293" r:id="rId12"/>
    <p:sldId id="5296" r:id="rId13"/>
    <p:sldId id="5302" r:id="rId15"/>
    <p:sldId id="5305" r:id="rId16"/>
    <p:sldId id="5308" r:id="rId17"/>
    <p:sldId id="5311" r:id="rId18"/>
    <p:sldId id="5314" r:id="rId19"/>
    <p:sldId id="5320" r:id="rId21"/>
    <p:sldId id="5323" r:id="rId22"/>
    <p:sldId id="5326" r:id="rId23"/>
    <p:sldId id="5329" r:id="rId24"/>
    <p:sldId id="5332" r:id="rId25"/>
    <p:sldId id="5338" r:id="rId27"/>
    <p:sldId id="5341" r:id="rId28"/>
    <p:sldId id="5344" r:id="rId29"/>
    <p:sldId id="5347" r:id="rId30"/>
    <p:sldId id="5350" r:id="rId31"/>
    <p:sldId id="5356" r:id="rId33"/>
    <p:sldId id="5359" r:id="rId34"/>
    <p:sldId id="5362" r:id="rId35"/>
    <p:sldId id="5365"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208" r:id="rId1"/>
    <p:sldLayoutId id="2147494209" r:id="rId2"/>
    <p:sldLayoutId id="2147494210" r:id="rId3"/>
    <p:sldLayoutId id="2147494211" r:id="rId4"/>
    <p:sldLayoutId id="2147494212" r:id="rId5"/>
    <p:sldLayoutId id="2147494213" r:id="rId6"/>
    <p:sldLayoutId id="2147494214" r:id="rId7"/>
    <p:sldLayoutId id="2147494215" r:id="rId8"/>
    <p:sldLayoutId id="2147494216" r:id="rId9"/>
    <p:sldLayoutId id="2147494217" r:id="rId10"/>
    <p:sldLayoutId id="214749421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4245" r:id="rId1"/>
    <p:sldLayoutId id="2147494246" r:id="rId2"/>
    <p:sldLayoutId id="2147494247" r:id="rId3"/>
    <p:sldLayoutId id="2147494248" r:id="rId4"/>
    <p:sldLayoutId id="2147494249" r:id="rId5"/>
    <p:sldLayoutId id="2147494250" r:id="rId6"/>
    <p:sldLayoutId id="2147494251" r:id="rId7"/>
    <p:sldLayoutId id="2147494252" r:id="rId8"/>
    <p:sldLayoutId id="2147494253" r:id="rId9"/>
    <p:sldLayoutId id="2147494254" r:id="rId10"/>
    <p:sldLayoutId id="214749425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tags" Target="../tags/tag190.xml"/><Relationship Id="rId14" Type="http://schemas.openxmlformats.org/officeDocument/2006/relationships/tags" Target="../tags/tag191.xml"/><Relationship Id="rId15" Type="http://schemas.openxmlformats.org/officeDocument/2006/relationships/tags" Target="../tags/tag192.xml"/><Relationship Id="rId16" Type="http://schemas.openxmlformats.org/officeDocument/2006/relationships/tags" Target="../tags/tag193.xml"/><Relationship Id="rId17" Type="http://schemas.openxmlformats.org/officeDocument/2006/relationships/tags" Target="../tags/tag194.xml"/><Relationship Id="rId18" Type="http://schemas.openxmlformats.org/officeDocument/2006/relationships/tags" Target="../tags/tag195.xml"/><Relationship Id="rId19" Type="http://schemas.openxmlformats.org/officeDocument/2006/relationships/tags" Target="../tags/tag196.xml"/><Relationship Id="rId20" Type="http://schemas.openxmlformats.org/officeDocument/2006/relationships/tags" Target="../tags/tag197.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tags" Target="../tags/tag272.xml"/><Relationship Id="rId18" Type="http://schemas.openxmlformats.org/officeDocument/2006/relationships/tags" Target="../tags/tag273.xml"/><Relationship Id="rId19" Type="http://schemas.openxmlformats.org/officeDocument/2006/relationships/tags" Target="../tags/tag274.xml"/><Relationship Id="rId20" Type="http://schemas.openxmlformats.org/officeDocument/2006/relationships/tags" Target="../tags/tag275.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tags" Target="../tags/tag355.xml"/><Relationship Id="rId14" Type="http://schemas.openxmlformats.org/officeDocument/2006/relationships/tags" Target="../tags/tag356.xml"/><Relationship Id="rId15" Type="http://schemas.openxmlformats.org/officeDocument/2006/relationships/tags" Target="../tags/tag357.xml"/><Relationship Id="rId16" Type="http://schemas.openxmlformats.org/officeDocument/2006/relationships/tags" Target="../tags/tag358.xml"/><Relationship Id="rId17" Type="http://schemas.openxmlformats.org/officeDocument/2006/relationships/tags" Target="../tags/tag359.xml"/><Relationship Id="rId18" Type="http://schemas.openxmlformats.org/officeDocument/2006/relationships/tags" Target="../tags/tag360.xml"/><Relationship Id="rId19" Type="http://schemas.openxmlformats.org/officeDocument/2006/relationships/tags" Target="../tags/tag361.xml"/><Relationship Id="rId20" Type="http://schemas.openxmlformats.org/officeDocument/2006/relationships/tags" Target="../tags/tag362.xml"/><Relationship Id="rId21" Type="http://schemas.openxmlformats.org/officeDocument/2006/relationships/tags" Target="../tags/tag363.xml"/><Relationship Id="rId22" Type="http://schemas.openxmlformats.org/officeDocument/2006/relationships/tags" Target="../tags/tag364.xml"/><Relationship Id="rId23" Type="http://schemas.openxmlformats.org/officeDocument/2006/relationships/tags" Target="../tags/tag365.xml"/><Relationship Id="rId24" Type="http://schemas.openxmlformats.org/officeDocument/2006/relationships/tags" Target="../tags/tag366.xml"/><Relationship Id="rId25" Type="http://schemas.openxmlformats.org/officeDocument/2006/relationships/tags" Target="../tags/tag367.xml"/><Relationship Id="rId26" Type="http://schemas.openxmlformats.org/officeDocument/2006/relationships/tags" Target="../tags/tag368.xml"/><Relationship Id="rId27" Type="http://schemas.openxmlformats.org/officeDocument/2006/relationships/tags" Target="../tags/tag369.xml"/><Relationship Id="rId28" Type="http://schemas.openxmlformats.org/officeDocument/2006/relationships/tags" Target="../tags/tag370.xml"/><Relationship Id="rId29" Type="http://schemas.openxmlformats.org/officeDocument/2006/relationships/tags" Target="../tags/tag371.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企业管理与员工福利</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添加</a:t>
            </a:r>
            <a:endParaRPr altLang="en-US" b="1" dirty="0" sz="2200" lang="zh-CN" spc="300">
              <a:gradFill>
                <a:gsLst>
                  <a:gs pos="0">
                    <a:schemeClr val="accent1"/>
                  </a:gs>
                  <a:gs pos="70000">
                    <a:schemeClr val="accent2"/>
                  </a:gs>
                </a:gsLst>
                <a:lin ang="5400000" scaled="0"/>
              </a:gradFill>
              <a:latin typeface="+mj-ea"/>
              <a:ea typeface="+mj-ea"/>
            </a:endParaRPr>
          </a:p>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目录标题</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员工福利体系</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企业管理策略</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员工满意度与忠诚度</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企业社会责任与可持续发展</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总结与展望</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添加章节标题</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p:cNvSpPr>
            <a:spLocks noGrp="1"/>
          </p:cNvSpPr>
          <p:nvPr>
            <p:ph type="title"/>
            <p:custDataLst>
              <p:tags r:id="rId1"/>
            </p:custDataLst>
          </p:nvPr>
        </p:nvSpPr>
        <p:spPr/>
        <p:txBody>
          <a:bodyPr/>
          <a:p>
            <a:r>
              <a:rPr altLang="en-US" dirty="0" lang="zh-CN"/>
              <a:t>企业管理策略</a:t>
            </a:r>
            <a:endParaRPr altLang="en-US" dirty="0" lang="zh-CN"/>
          </a:p>
        </p:txBody>
      </p:sp>
      <p:sp>
        <p:nvSpPr>
          <p:cNvPr id="104902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企业管理理念</a:t>
            </a:r>
            <a:endParaRPr altLang="en-US" lang="zh-CN"/>
          </a:p>
        </p:txBody>
      </p:sp>
      <p:sp>
        <p:nvSpPr>
          <p:cNvPr id="104911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以人为本：重视员工需求，关注员工成长</a:t>
            </a:r>
            <a:endParaRPr altLang="en-US" dirty="0" sz="1200" lang="zh-CN" spc="150">
              <a:solidFill>
                <a:schemeClr val="tx1">
                  <a:lumMod val="65000"/>
                  <a:lumOff val="35000"/>
                </a:schemeClr>
              </a:solidFill>
              <a:latin typeface="+mn-ea"/>
              <a:sym typeface="+mn-ea"/>
            </a:endParaRPr>
          </a:p>
        </p:txBody>
      </p:sp>
      <p:sp>
        <p:nvSpPr>
          <p:cNvPr id="104911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创新发展：鼓励创新思维，推动企业持续发展</a:t>
            </a:r>
            <a:endParaRPr altLang="en-US" dirty="0" sz="1200" lang="zh-CN" spc="150">
              <a:solidFill>
                <a:schemeClr val="tx1">
                  <a:lumMod val="65000"/>
                  <a:lumOff val="35000"/>
                </a:schemeClr>
              </a:solidFill>
              <a:latin typeface="+mn-ea"/>
              <a:sym typeface="+mn-ea"/>
            </a:endParaRPr>
          </a:p>
        </p:txBody>
      </p:sp>
      <p:sp>
        <p:nvSpPr>
          <p:cNvPr id="104911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社会责任：积极履行社会责任，关注环保、公益事业</a:t>
            </a:r>
            <a:endParaRPr altLang="en-US" dirty="0" sz="1200" lang="zh-CN" spc="150">
              <a:solidFill>
                <a:schemeClr val="tx1">
                  <a:lumMod val="65000"/>
                  <a:lumOff val="35000"/>
                </a:schemeClr>
              </a:solidFill>
              <a:latin typeface="+mn-ea"/>
              <a:sym typeface="+mn-ea"/>
            </a:endParaRPr>
          </a:p>
        </p:txBody>
      </p:sp>
      <p:sp>
        <p:nvSpPr>
          <p:cNvPr id="104911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国际化战略：拓展国际市场，提升企业国际竞争力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组织架构与管理制度</a:t>
            </a:r>
            <a:endParaRPr altLang="en-US" lang="zh-CN"/>
          </a:p>
        </p:txBody>
      </p:sp>
      <p:sp>
        <p:nvSpPr>
          <p:cNvPr id="104915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组织架构：清晰明确的部门划分和职责分工，确保企业高效运转</a:t>
            </a:r>
            <a:endParaRPr altLang="en-US" dirty="0" sz="1200" lang="zh-CN" spc="150">
              <a:solidFill>
                <a:schemeClr val="tx1">
                  <a:lumMod val="65000"/>
                  <a:lumOff val="35000"/>
                </a:schemeClr>
              </a:solidFill>
              <a:latin typeface="+mn-ea"/>
              <a:sym typeface="+mn-ea"/>
            </a:endParaRPr>
          </a:p>
        </p:txBody>
      </p:sp>
      <p:sp>
        <p:nvSpPr>
          <p:cNvPr id="104915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管理制度：制定并执行规范化的管理制度，确保员工行为符合企业要求</a:t>
            </a:r>
            <a:endParaRPr altLang="en-US" dirty="0" sz="1200" lang="zh-CN" spc="150">
              <a:solidFill>
                <a:schemeClr val="tx1">
                  <a:lumMod val="65000"/>
                  <a:lumOff val="35000"/>
                </a:schemeClr>
              </a:solidFill>
              <a:latin typeface="+mn-ea"/>
              <a:sym typeface="+mn-ea"/>
            </a:endParaRPr>
          </a:p>
        </p:txBody>
      </p:sp>
      <p:sp>
        <p:nvSpPr>
          <p:cNvPr id="104916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激励机制：通过合理的薪酬、晋升和奖励机制，激发员工积极性和创造力</a:t>
            </a:r>
            <a:endParaRPr altLang="en-US" dirty="0" sz="1200" lang="zh-CN" spc="150">
              <a:solidFill>
                <a:schemeClr val="tx1">
                  <a:lumMod val="65000"/>
                  <a:lumOff val="35000"/>
                </a:schemeClr>
              </a:solidFill>
              <a:latin typeface="+mn-ea"/>
              <a:sym typeface="+mn-ea"/>
            </a:endParaRPr>
          </a:p>
        </p:txBody>
      </p:sp>
      <p:sp>
        <p:nvSpPr>
          <p:cNvPr id="104916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培训与发展：提供持续的培训和发展机会，帮助员工提升技能和职业发展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98" name="标题 1"/>
          <p:cNvSpPr>
            <a:spLocks noGrp="1"/>
          </p:cNvSpPr>
          <p:nvPr>
            <p:ph type="title"/>
          </p:nvPr>
        </p:nvSpPr>
        <p:spPr/>
        <p:txBody>
          <a:bodyPr/>
          <a:p>
            <a:r>
              <a:rPr altLang="en-US" lang="zh-CN"/>
              <a:t>战略规划与执行</a:t>
            </a:r>
            <a:endParaRPr altLang="en-US" lang="zh-CN"/>
          </a:p>
        </p:txBody>
      </p:sp>
      <p:sp>
        <p:nvSpPr>
          <p:cNvPr id="104920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制定明确的企业战略目标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0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制定实现战略目标的计划和措施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1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建立有效的组织结构和团队</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21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2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2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确保战略的执行和调整</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58" name="标题 1"/>
          <p:cNvSpPr>
            <a:spLocks noGrp="1"/>
          </p:cNvSpPr>
          <p:nvPr>
            <p:ph type="title"/>
          </p:nvPr>
        </p:nvSpPr>
        <p:spPr/>
        <p:txBody>
          <a:bodyPr/>
          <a:p>
            <a:r>
              <a:rPr altLang="en-US" lang="zh-CN"/>
              <a:t>企业文化建设</a:t>
            </a:r>
            <a:endParaRPr altLang="en-US" lang="zh-CN"/>
          </a:p>
        </p:txBody>
      </p:sp>
      <p:sp>
        <p:nvSpPr>
          <p:cNvPr id="104926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定义：企业文化是企业内部共同遵循的价值观念、行为准则和思维方式</a:t>
            </a:r>
            <a:endParaRPr altLang="en-US" dirty="0" sz="1200" lang="zh-CN" spc="150">
              <a:solidFill>
                <a:schemeClr val="tx1">
                  <a:lumMod val="65000"/>
                  <a:lumOff val="35000"/>
                </a:schemeClr>
              </a:solidFill>
              <a:latin typeface="+mn-ea"/>
              <a:sym typeface="+mn-ea"/>
            </a:endParaRPr>
          </a:p>
        </p:txBody>
      </p:sp>
      <p:sp>
        <p:nvSpPr>
          <p:cNvPr id="104926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重要性：企业文化是企业的灵魂，能够激发员工的归属感和创造力</a:t>
            </a:r>
            <a:endParaRPr altLang="en-US" dirty="0" sz="1200" lang="zh-CN" spc="150">
              <a:solidFill>
                <a:schemeClr val="tx1">
                  <a:lumMod val="65000"/>
                  <a:lumOff val="35000"/>
                </a:schemeClr>
              </a:solidFill>
              <a:latin typeface="+mn-ea"/>
              <a:sym typeface="+mn-ea"/>
            </a:endParaRPr>
          </a:p>
        </p:txBody>
      </p:sp>
      <p:sp>
        <p:nvSpPr>
          <p:cNvPr id="104926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建设方法：制定明确的愿景和使命，培养良好的企业价值观，营造积极向上的工作氛围</a:t>
            </a:r>
            <a:endParaRPr altLang="en-US" dirty="0" sz="1200" lang="zh-CN" spc="150">
              <a:solidFill>
                <a:schemeClr val="tx1">
                  <a:lumMod val="65000"/>
                  <a:lumOff val="35000"/>
                </a:schemeClr>
              </a:solidFill>
              <a:latin typeface="+mn-ea"/>
              <a:sym typeface="+mn-ea"/>
            </a:endParaRPr>
          </a:p>
        </p:txBody>
      </p:sp>
      <p:sp>
        <p:nvSpPr>
          <p:cNvPr id="104926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实践案例：介绍一些成功的企业文化建设案例，如华为、阿里巴巴等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02" name="标题"/>
          <p:cNvSpPr>
            <a:spLocks noGrp="1"/>
          </p:cNvSpPr>
          <p:nvPr>
            <p:ph type="title"/>
            <p:custDataLst>
              <p:tags r:id="rId1"/>
            </p:custDataLst>
          </p:nvPr>
        </p:nvSpPr>
        <p:spPr/>
        <p:txBody>
          <a:bodyPr/>
          <a:p>
            <a:r>
              <a:rPr altLang="en-US" dirty="0" lang="zh-CN"/>
              <a:t>员工福利体系</a:t>
            </a:r>
            <a:endParaRPr altLang="en-US" dirty="0" lang="zh-CN"/>
          </a:p>
        </p:txBody>
      </p:sp>
      <p:sp>
        <p:nvSpPr>
          <p:cNvPr id="1049304"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94" name="标题 1"/>
          <p:cNvSpPr>
            <a:spLocks noGrp="1"/>
          </p:cNvSpPr>
          <p:nvPr>
            <p:ph type="title"/>
          </p:nvPr>
        </p:nvSpPr>
        <p:spPr/>
        <p:txBody>
          <a:bodyPr/>
          <a:p>
            <a:r>
              <a:rPr altLang="en-US" lang="zh-CN"/>
              <a:t>薪酬福利制度</a:t>
            </a:r>
            <a:endParaRPr altLang="en-US" lang="zh-CN"/>
          </a:p>
        </p:txBody>
      </p:sp>
      <p:sp>
        <p:nvSpPr>
          <p:cNvPr id="1049396" name="内容占位符 2"/>
          <p:cNvSpPr>
            <a:spLocks noGrp="1"/>
          </p:cNvSpPr>
          <p:nvPr>
            <p:ph idx="1"/>
          </p:nvPr>
        </p:nvSpPr>
        <p:spPr/>
        <p:txBody>
          <a:bodyPr>
            <a:normAutofit fontScale="90000" lnSpcReduction="20000"/>
          </a:bodyPr>
          <a:p>
            <a:r>
              <a:rPr altLang="en-US" lang="zh-CN"/>
              <a:t>薪酬构成：基本工资、奖金、TUP分配、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虚拟股份分红。</a:t>
            </a:r>
            <a:endParaRPr altLang="en-US" lang="zh-CN"/>
          </a:p>
          <a:p>
            <a:r>
              <a:rPr altLang="en-US" lang="zh-CN"/>
              <a:t>福利构成：五险一金+补充公积金+补充养老金+定期体检+带薪年假+弹性工作+节日福利+生日福利+年度旅游+年度体检+商业保险。</a:t>
            </a:r>
            <a:endParaRPr altLang="en-US" lang="zh-CN"/>
          </a:p>
          <a:p>
            <a:r>
              <a:rPr altLang="en-US" lang="zh-CN"/>
              <a:t>薪酬调整：每年根据市场薪酬水平变化和个人绩效表现对员工的薪酬进行定期调整。</a:t>
            </a:r>
            <a:endParaRPr altLang="en-US" lang="zh-CN"/>
          </a:p>
          <a:p>
            <a:r>
              <a:rPr altLang="en-US" lang="zh-CN"/>
              <a:t>福利调整：根据企业发展和员工需求的变化对福利项目进行适时调整。</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32" name="标题 1"/>
          <p:cNvSpPr>
            <a:spLocks noGrp="1"/>
          </p:cNvSpPr>
          <p:nvPr>
            <p:ph type="title"/>
          </p:nvPr>
        </p:nvSpPr>
        <p:spPr/>
        <p:txBody>
          <a:bodyPr/>
          <a:p>
            <a:r>
              <a:rPr altLang="en-US" lang="zh-CN"/>
              <a:t>培训与发展机会</a:t>
            </a:r>
            <a:endParaRPr altLang="en-US" lang="zh-CN"/>
          </a:p>
        </p:txBody>
      </p:sp>
      <p:sp>
        <p:nvSpPr>
          <p:cNvPr id="104943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提供专业培训课程，提升员工技能水平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4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设立职业发展规划，为员工晋升提供支持</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4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提供学习资源和时间，鼓励员工自我提升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5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举办内部培训和分享会，促进员工交流与合作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92" name="标题 1"/>
          <p:cNvSpPr>
            <a:spLocks noGrp="1"/>
          </p:cNvSpPr>
          <p:nvPr>
            <p:ph type="title"/>
          </p:nvPr>
        </p:nvSpPr>
        <p:spPr/>
        <p:txBody>
          <a:bodyPr/>
          <a:p>
            <a:r>
              <a:rPr altLang="en-US" lang="zh-CN"/>
              <a:t>员工关怀与福利政策</a:t>
            </a:r>
            <a:endParaRPr altLang="en-US" lang="zh-CN"/>
          </a:p>
        </p:txBody>
      </p:sp>
      <p:sp>
        <p:nvSpPr>
          <p:cNvPr id="104949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员工关怀：关注员工身心健康，提供心理咨询服务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培训与发展：提供职业培训和发展机会，帮助员工提升技能</a:t>
            </a:r>
            <a:endParaRPr dirty="0" sz="2000" err="1">
              <a:solidFill>
                <a:schemeClr val="tx1">
                  <a:lumMod val="75000"/>
                  <a:lumOff val="25000"/>
                </a:schemeClr>
              </a:solidFill>
              <a:latin typeface="+mn-ea"/>
              <a:ea typeface="+mn-ea"/>
              <a:cs typeface="+mn-ea"/>
              <a:sym typeface="+mn-lt"/>
            </a:endParaRPr>
          </a:p>
        </p:txBody>
      </p:sp>
      <p:sp>
        <p:nvSpPr>
          <p:cNvPr id="104951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2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薪酬与晋升：提供具有竞争力的薪酬和晋升机会，激励员工积极工作</a:t>
            </a:r>
            <a:endParaRPr dirty="0" sz="2000" err="1">
              <a:solidFill>
                <a:schemeClr val="tx1">
                  <a:lumMod val="75000"/>
                  <a:lumOff val="25000"/>
                </a:schemeClr>
              </a:solidFill>
              <a:latin typeface="+mn-ea"/>
              <a:ea typeface="+mn-ea"/>
              <a:cs typeface="+mn-ea"/>
              <a:sym typeface="+mn-lt"/>
            </a:endParaRPr>
          </a:p>
        </p:txBody>
      </p:sp>
      <p:sp>
        <p:nvSpPr>
          <p:cNvPr id="10495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福利政策：提供五险一金、带薪年假、节日福利等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68" name="标题 1"/>
          <p:cNvSpPr>
            <a:spLocks noGrp="1"/>
          </p:cNvSpPr>
          <p:nvPr>
            <p:ph type="title"/>
          </p:nvPr>
        </p:nvSpPr>
        <p:spPr/>
        <p:txBody>
          <a:bodyPr/>
          <a:p>
            <a:r>
              <a:rPr altLang="en-US" lang="zh-CN"/>
              <a:t>激励机制与绩效评估</a:t>
            </a:r>
            <a:endParaRPr altLang="en-US" lang="zh-CN"/>
          </a:p>
        </p:txBody>
      </p:sp>
      <p:sp>
        <p:nvSpPr>
          <p:cNvPr id="104957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7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福利体系：包括医疗保险、养老保险、带薪休假等福利措施</a:t>
            </a:r>
            <a:endParaRPr altLang="en-US" dirty="0" sz="2400" lang="zh-CN">
              <a:latin typeface="+mn-ea"/>
              <a:ea typeface="+mn-ea"/>
            </a:endParaRPr>
          </a:p>
        </p:txBody>
      </p:sp>
      <p:sp>
        <p:nvSpPr>
          <p:cNvPr id="104958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员工关怀：关注员工身心健康，提供心理辅导和职业规划等服务</a:t>
            </a:r>
            <a:endParaRPr altLang="en-US" dirty="0" sz="2400" lang="zh-CN">
              <a:latin typeface="+mn-ea"/>
              <a:ea typeface="+mn-ea"/>
            </a:endParaRPr>
          </a:p>
        </p:txBody>
      </p:sp>
      <p:sp>
        <p:nvSpPr>
          <p:cNvPr id="104959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激励机制：通过奖励措施激励员工，提高工作积极性和效率</a:t>
            </a:r>
            <a:endParaRPr altLang="en-US" dirty="0" sz="2400" lang="zh-CN">
              <a:latin typeface="+mn-ea"/>
              <a:ea typeface="+mn-ea"/>
            </a:endParaRPr>
          </a:p>
        </p:txBody>
      </p:sp>
      <p:sp>
        <p:nvSpPr>
          <p:cNvPr id="104959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绩效评估：对员工的工作表现进行评估，为晋升和奖励提供依据</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28" name="标题"/>
          <p:cNvSpPr>
            <a:spLocks noGrp="1"/>
          </p:cNvSpPr>
          <p:nvPr>
            <p:ph type="title"/>
            <p:custDataLst>
              <p:tags r:id="rId1"/>
            </p:custDataLst>
          </p:nvPr>
        </p:nvSpPr>
        <p:spPr/>
        <p:txBody>
          <a:bodyPr/>
          <a:p>
            <a:r>
              <a:rPr altLang="en-US" dirty="0" lang="zh-CN"/>
              <a:t>员工满意度与忠诚度</a:t>
            </a:r>
            <a:endParaRPr altLang="en-US" dirty="0" lang="zh-CN"/>
          </a:p>
        </p:txBody>
      </p:sp>
      <p:sp>
        <p:nvSpPr>
          <p:cNvPr id="1049630"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20" name="标题 1"/>
          <p:cNvSpPr>
            <a:spLocks noGrp="1"/>
          </p:cNvSpPr>
          <p:nvPr>
            <p:ph type="title"/>
          </p:nvPr>
        </p:nvSpPr>
        <p:spPr/>
        <p:txBody>
          <a:bodyPr/>
          <a:p>
            <a:r>
              <a:rPr altLang="en-US" lang="zh-CN"/>
              <a:t>员工满意度调查与反馈机制</a:t>
            </a:r>
            <a:endParaRPr altLang="en-US" lang="zh-CN"/>
          </a:p>
        </p:txBody>
      </p:sp>
      <p:sp>
        <p:nvSpPr>
          <p:cNvPr id="104972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调查问卷的设计与发放</a:t>
            </a:r>
            <a:endParaRPr altLang="en-US" sz="1400" lang="zh-CN" spc="150">
              <a:solidFill>
                <a:schemeClr val="tx1"/>
              </a:solidFill>
              <a:effectLst/>
              <a:latin typeface="+mn-ea"/>
              <a:sym typeface="+mn-ea"/>
            </a:endParaRPr>
          </a:p>
        </p:txBody>
      </p:sp>
      <p:sp>
        <p:nvSpPr>
          <p:cNvPr id="104973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员工满意度调查的目的和意义</a:t>
            </a:r>
            <a:endParaRPr altLang="en-US" dirty="0" sz="1400" lang="zh-CN" spc="150">
              <a:solidFill>
                <a:schemeClr val="tx1"/>
              </a:solidFill>
              <a:effectLst/>
              <a:latin typeface="+mn-ea"/>
              <a:sym typeface="+mn-ea"/>
            </a:endParaRPr>
          </a:p>
        </p:txBody>
      </p:sp>
      <p:sp>
        <p:nvSpPr>
          <p:cNvPr id="104973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调查结果的分析与解读</a:t>
            </a:r>
            <a:endParaRPr altLang="en-US" sz="1400" lang="zh-CN" spc="150">
              <a:solidFill>
                <a:schemeClr val="tx1"/>
              </a:solidFill>
              <a:effectLst/>
              <a:latin typeface="+mn-ea"/>
              <a:sym typeface="+mn-ea"/>
            </a:endParaRPr>
          </a:p>
        </p:txBody>
      </p:sp>
      <p:sp>
        <p:nvSpPr>
          <p:cNvPr id="104973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反馈机制的建立与实施</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72" name="标题 1"/>
          <p:cNvSpPr>
            <a:spLocks noGrp="1"/>
          </p:cNvSpPr>
          <p:nvPr>
            <p:ph type="title"/>
          </p:nvPr>
        </p:nvSpPr>
        <p:spPr/>
        <p:txBody>
          <a:bodyPr/>
          <a:p>
            <a:r>
              <a:rPr altLang="en-US" lang="zh-CN"/>
              <a:t>员工忠诚度培养与提升策略</a:t>
            </a:r>
            <a:endParaRPr altLang="en-US" lang="zh-CN"/>
          </a:p>
        </p:txBody>
      </p:sp>
      <p:sp>
        <p:nvSpPr>
          <p:cNvPr id="1049774" name="正文"/>
          <p:cNvSpPr txBox="1"/>
          <p:nvPr>
            <p:custDataLst>
              <p:tags r:id="rId1"/>
            </p:custDataLst>
          </p:nvPr>
        </p:nvSpPr>
        <p:spPr>
          <a:xfrm>
            <a:off x="2847421" y="136440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建立良好的企业文化：营造积极向上、富有团队精神的企业文化，增强员工的归属感和忠诚度。</a:t>
            </a:r>
            <a:endParaRPr altLang="en-US" dirty="0" sz="1200" lang="zh-CN" spc="150">
              <a:solidFill>
                <a:schemeClr val="tx1">
                  <a:lumMod val="65000"/>
                  <a:lumOff val="35000"/>
                </a:schemeClr>
              </a:solidFill>
              <a:latin typeface="+mn-ea"/>
              <a:sym typeface="+mn-ea"/>
            </a:endParaRPr>
          </a:p>
        </p:txBody>
      </p:sp>
      <p:sp>
        <p:nvSpPr>
          <p:cNvPr id="1049776" name="正文"/>
          <p:cNvSpPr txBox="1"/>
          <p:nvPr>
            <p:custDataLst>
              <p:tags r:id="rId2"/>
            </p:custDataLst>
          </p:nvPr>
        </p:nvSpPr>
        <p:spPr>
          <a:xfrm>
            <a:off x="2847421" y="235297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提供良好的培训和发展机会：为员工提供培训和发展机会，帮助员工提升技能和职业发展，增强员工的满意度和忠诚度。</a:t>
            </a:r>
            <a:endParaRPr altLang="en-US" dirty="0" sz="1200" lang="zh-CN" spc="150">
              <a:solidFill>
                <a:schemeClr val="tx1">
                  <a:lumMod val="65000"/>
                  <a:lumOff val="35000"/>
                </a:schemeClr>
              </a:solidFill>
              <a:latin typeface="+mn-ea"/>
              <a:sym typeface="+mn-ea"/>
            </a:endParaRPr>
          </a:p>
        </p:txBody>
      </p:sp>
      <p:sp>
        <p:nvSpPr>
          <p:cNvPr id="1049778" name="正文"/>
          <p:cNvSpPr txBox="1"/>
          <p:nvPr>
            <p:custDataLst>
              <p:tags r:id="rId3"/>
            </p:custDataLst>
          </p:nvPr>
        </p:nvSpPr>
        <p:spPr>
          <a:xfrm>
            <a:off x="2847421" y="334153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制定合理的薪酬福利制度：制定公平、合理的薪酬福利制度，满足员工的基本需求，提高员工的满意度和忠诚度。</a:t>
            </a:r>
            <a:endParaRPr altLang="en-US" dirty="0" sz="1200" lang="zh-CN" spc="150">
              <a:solidFill>
                <a:schemeClr val="tx1">
                  <a:lumMod val="65000"/>
                  <a:lumOff val="35000"/>
                </a:schemeClr>
              </a:solidFill>
              <a:latin typeface="+mn-ea"/>
              <a:sym typeface="+mn-ea"/>
            </a:endParaRPr>
          </a:p>
        </p:txBody>
      </p:sp>
      <p:sp>
        <p:nvSpPr>
          <p:cNvPr id="1049780" name="正文"/>
          <p:cNvSpPr txBox="1"/>
          <p:nvPr>
            <p:custDataLst>
              <p:tags r:id="rId4"/>
            </p:custDataLst>
          </p:nvPr>
        </p:nvSpPr>
        <p:spPr>
          <a:xfrm>
            <a:off x="2847421" y="433010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建立良好的激励机制：建立有效的激励机制，对表现优秀的员工给予适当的奖励和晋升机会，激发员工的积极性和忠诚度。</a:t>
            </a:r>
            <a:endParaRPr altLang="en-US" dirty="0" sz="1200" lang="zh-CN" spc="150">
              <a:solidFill>
                <a:schemeClr val="tx1">
                  <a:lumMod val="65000"/>
                  <a:lumOff val="35000"/>
                </a:schemeClr>
              </a:solidFill>
              <a:latin typeface="+mn-ea"/>
              <a:sym typeface="+mn-ea"/>
            </a:endParaRPr>
          </a:p>
        </p:txBody>
      </p:sp>
      <p:sp>
        <p:nvSpPr>
          <p:cNvPr id="1049782" name="正文"/>
          <p:cNvSpPr txBox="1"/>
          <p:nvPr>
            <p:custDataLst>
              <p:tags r:id="rId5"/>
            </p:custDataLst>
          </p:nvPr>
        </p:nvSpPr>
        <p:spPr>
          <a:xfrm>
            <a:off x="2847421" y="531867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加强员工关怀：关心员工的工作和生活，提供必要的支持和帮助，增强员工的归属感和忠诚度。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18" name="标题 1"/>
          <p:cNvSpPr>
            <a:spLocks noGrp="1"/>
          </p:cNvSpPr>
          <p:nvPr>
            <p:ph type="title"/>
          </p:nvPr>
        </p:nvSpPr>
        <p:spPr/>
        <p:txBody>
          <a:bodyPr/>
          <a:p>
            <a:r>
              <a:rPr altLang="en-US" lang="zh-CN"/>
              <a:t>员工流失率控制与原因分析</a:t>
            </a:r>
            <a:endParaRPr altLang="en-US" lang="zh-CN"/>
          </a:p>
        </p:txBody>
      </p:sp>
      <p:sp>
        <p:nvSpPr>
          <p:cNvPr id="1049820" name="矩形 15"/>
          <p:cNvSpPr/>
          <p:nvPr>
            <p:custDataLst>
              <p:tags r:id="rId1"/>
            </p:custDataLst>
          </p:nvPr>
        </p:nvSpPr>
        <p:spPr>
          <a:xfrm>
            <a:off x="2656142" y="1433258"/>
            <a:ext cx="6882777" cy="50496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员工流失率的定义与计算方法</a:t>
            </a:r>
            <a:endParaRPr altLang="en-US" dirty="0" sz="1200" lang="zh-CN" spc="150">
              <a:solidFill>
                <a:schemeClr val="tx1">
                  <a:lumMod val="85000"/>
                  <a:lumOff val="15000"/>
                </a:schemeClr>
              </a:solidFill>
              <a:latin typeface="+mn-ea"/>
              <a:sym typeface="+mn-ea"/>
            </a:endParaRPr>
          </a:p>
        </p:txBody>
      </p:sp>
      <p:sp>
        <p:nvSpPr>
          <p:cNvPr id="1049822" name="任意多边形 17"/>
          <p:cNvSpPr/>
          <p:nvPr>
            <p:custDataLst>
              <p:tags r:id="rId2"/>
            </p:custDataLst>
          </p:nvPr>
        </p:nvSpPr>
        <p:spPr>
          <a:xfrm flipV="1">
            <a:off x="2582693" y="1364400"/>
            <a:ext cx="1231035" cy="23182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4" name="任意多边形 18"/>
          <p:cNvSpPr/>
          <p:nvPr>
            <p:custDataLst>
              <p:tags r:id="rId3"/>
            </p:custDataLst>
          </p:nvPr>
        </p:nvSpPr>
        <p:spPr>
          <a:xfrm flipH="1">
            <a:off x="8379037" y="1775255"/>
            <a:ext cx="1231035" cy="23182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6" name="矩形 27"/>
          <p:cNvSpPr/>
          <p:nvPr>
            <p:custDataLst>
              <p:tags r:id="rId4"/>
            </p:custDataLst>
          </p:nvPr>
        </p:nvSpPr>
        <p:spPr>
          <a:xfrm>
            <a:off x="2656142" y="2476080"/>
            <a:ext cx="6882777" cy="50496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员工流失率对企业的影响</a:t>
            </a:r>
            <a:endParaRPr altLang="en-US" dirty="0" sz="1200" lang="zh-CN" spc="150">
              <a:solidFill>
                <a:schemeClr val="tx1">
                  <a:lumMod val="85000"/>
                  <a:lumOff val="15000"/>
                </a:schemeClr>
              </a:solidFill>
              <a:latin typeface="+mn-ea"/>
              <a:sym typeface="+mn-ea"/>
            </a:endParaRPr>
          </a:p>
        </p:txBody>
      </p:sp>
      <p:sp>
        <p:nvSpPr>
          <p:cNvPr id="1049828" name="任意多边形 29"/>
          <p:cNvSpPr/>
          <p:nvPr>
            <p:custDataLst>
              <p:tags r:id="rId5"/>
            </p:custDataLst>
          </p:nvPr>
        </p:nvSpPr>
        <p:spPr>
          <a:xfrm flipV="1">
            <a:off x="2582693" y="2407222"/>
            <a:ext cx="1231035" cy="23182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0" name="任意多边形 30"/>
          <p:cNvSpPr/>
          <p:nvPr>
            <p:custDataLst>
              <p:tags r:id="rId6"/>
            </p:custDataLst>
          </p:nvPr>
        </p:nvSpPr>
        <p:spPr>
          <a:xfrm flipH="1">
            <a:off x="8379037" y="2818077"/>
            <a:ext cx="1231035" cy="23182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2" name="矩形 5"/>
          <p:cNvSpPr/>
          <p:nvPr>
            <p:custDataLst>
              <p:tags r:id="rId7"/>
            </p:custDataLst>
          </p:nvPr>
        </p:nvSpPr>
        <p:spPr>
          <a:xfrm>
            <a:off x="2656142" y="3518902"/>
            <a:ext cx="6882777" cy="50496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员工满意度与忠诚度的关系</a:t>
            </a:r>
            <a:endParaRPr altLang="en-US" dirty="0" sz="1200" lang="zh-CN" spc="150">
              <a:solidFill>
                <a:schemeClr val="tx1">
                  <a:lumMod val="85000"/>
                  <a:lumOff val="15000"/>
                </a:schemeClr>
              </a:solidFill>
              <a:latin typeface="+mn-ea"/>
              <a:sym typeface="+mn-ea"/>
            </a:endParaRPr>
          </a:p>
        </p:txBody>
      </p:sp>
      <p:sp>
        <p:nvSpPr>
          <p:cNvPr id="1049834" name="任意多边形 7"/>
          <p:cNvSpPr/>
          <p:nvPr>
            <p:custDataLst>
              <p:tags r:id="rId8"/>
            </p:custDataLst>
          </p:nvPr>
        </p:nvSpPr>
        <p:spPr>
          <a:xfrm flipV="1">
            <a:off x="2582693" y="3450043"/>
            <a:ext cx="1231035" cy="23182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6" name="任意多边形 8"/>
          <p:cNvSpPr/>
          <p:nvPr>
            <p:custDataLst>
              <p:tags r:id="rId9"/>
            </p:custDataLst>
          </p:nvPr>
        </p:nvSpPr>
        <p:spPr>
          <a:xfrm flipH="1">
            <a:off x="8379037" y="3860898"/>
            <a:ext cx="1231035" cy="23182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8" name="矩形 10"/>
          <p:cNvSpPr/>
          <p:nvPr>
            <p:custDataLst>
              <p:tags r:id="rId10"/>
            </p:custDataLst>
          </p:nvPr>
        </p:nvSpPr>
        <p:spPr>
          <a:xfrm>
            <a:off x="2656142" y="4561724"/>
            <a:ext cx="6882777" cy="50496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员工流失的原因分析</a:t>
            </a:r>
            <a:endParaRPr altLang="en-US" dirty="0" sz="1200" lang="zh-CN" spc="150">
              <a:solidFill>
                <a:schemeClr val="tx1">
                  <a:lumMod val="85000"/>
                  <a:lumOff val="15000"/>
                </a:schemeClr>
              </a:solidFill>
              <a:latin typeface="+mn-ea"/>
              <a:sym typeface="+mn-ea"/>
            </a:endParaRPr>
          </a:p>
        </p:txBody>
      </p:sp>
      <p:sp>
        <p:nvSpPr>
          <p:cNvPr id="1049840" name="任意多边形 12"/>
          <p:cNvSpPr/>
          <p:nvPr>
            <p:custDataLst>
              <p:tags r:id="rId11"/>
            </p:custDataLst>
          </p:nvPr>
        </p:nvSpPr>
        <p:spPr>
          <a:xfrm flipV="1">
            <a:off x="2582693" y="4492865"/>
            <a:ext cx="1231035" cy="23182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2" name="任意多边形 13"/>
          <p:cNvSpPr/>
          <p:nvPr>
            <p:custDataLst>
              <p:tags r:id="rId12"/>
            </p:custDataLst>
          </p:nvPr>
        </p:nvSpPr>
        <p:spPr>
          <a:xfrm flipH="1">
            <a:off x="8379037" y="4903720"/>
            <a:ext cx="1231035" cy="23182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4" name="矩形 19"/>
          <p:cNvSpPr/>
          <p:nvPr>
            <p:custDataLst>
              <p:tags r:id="rId13"/>
            </p:custDataLst>
          </p:nvPr>
        </p:nvSpPr>
        <p:spPr>
          <a:xfrm>
            <a:off x="2656142" y="5604545"/>
            <a:ext cx="6882777" cy="50496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控制员工流失率的措施</a:t>
            </a:r>
            <a:endParaRPr altLang="en-US" dirty="0" sz="1200" lang="zh-CN" spc="150">
              <a:solidFill>
                <a:schemeClr val="tx1">
                  <a:lumMod val="85000"/>
                  <a:lumOff val="15000"/>
                </a:schemeClr>
              </a:solidFill>
              <a:latin typeface="+mn-ea"/>
              <a:sym typeface="+mn-ea"/>
            </a:endParaRPr>
          </a:p>
        </p:txBody>
      </p:sp>
      <p:sp>
        <p:nvSpPr>
          <p:cNvPr id="1049846" name="任意多边形 21"/>
          <p:cNvSpPr/>
          <p:nvPr>
            <p:custDataLst>
              <p:tags r:id="rId14"/>
            </p:custDataLst>
          </p:nvPr>
        </p:nvSpPr>
        <p:spPr>
          <a:xfrm flipV="1">
            <a:off x="2582693" y="5535687"/>
            <a:ext cx="1231035" cy="23182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8" name="任意多边形 22"/>
          <p:cNvSpPr/>
          <p:nvPr>
            <p:custDataLst>
              <p:tags r:id="rId15"/>
            </p:custDataLst>
          </p:nvPr>
        </p:nvSpPr>
        <p:spPr>
          <a:xfrm flipH="1">
            <a:off x="8379037" y="5946542"/>
            <a:ext cx="1231035" cy="23182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84" name="标题 1"/>
          <p:cNvSpPr>
            <a:spLocks noGrp="1"/>
          </p:cNvSpPr>
          <p:nvPr>
            <p:ph type="title"/>
          </p:nvPr>
        </p:nvSpPr>
        <p:spPr/>
        <p:txBody>
          <a:bodyPr/>
          <a:p>
            <a:r>
              <a:rPr altLang="en-US" lang="zh-CN"/>
              <a:t>员工满意度与忠诚度对企业发展的影响</a:t>
            </a:r>
            <a:endParaRPr altLang="en-US" lang="zh-CN"/>
          </a:p>
        </p:txBody>
      </p:sp>
      <p:sp>
        <p:nvSpPr>
          <p:cNvPr id="104988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员工满意度与忠诚度对企业绩效的影响</a:t>
            </a:r>
            <a:endParaRPr altLang="en-US" dirty="0" sz="2000" lang="zh-CN" spc="150">
              <a:solidFill>
                <a:schemeClr val="tx1">
                  <a:lumMod val="75000"/>
                  <a:lumOff val="25000"/>
                </a:schemeClr>
              </a:solidFill>
              <a:latin typeface="+mn-ea"/>
              <a:sym typeface="+mn-ea"/>
            </a:endParaRPr>
          </a:p>
        </p:txBody>
      </p:sp>
      <p:sp>
        <p:nvSpPr>
          <p:cNvPr id="104989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员工满意度与忠诚度对员工工作积极性的影响</a:t>
            </a:r>
            <a:endParaRPr altLang="en-US" dirty="0" sz="2000" lang="zh-CN" spc="150">
              <a:solidFill>
                <a:schemeClr val="tx1">
                  <a:lumMod val="75000"/>
                  <a:lumOff val="25000"/>
                </a:schemeClr>
              </a:solidFill>
              <a:latin typeface="+mn-ea"/>
              <a:sym typeface="+mn-ea"/>
            </a:endParaRPr>
          </a:p>
        </p:txBody>
      </p:sp>
      <p:sp>
        <p:nvSpPr>
          <p:cNvPr id="104989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员工满意度与忠诚度对企业文化建设的影响</a:t>
            </a:r>
            <a:endParaRPr altLang="en-US" dirty="0" sz="2000" lang="zh-CN" spc="150">
              <a:solidFill>
                <a:schemeClr val="tx1">
                  <a:lumMod val="75000"/>
                  <a:lumOff val="25000"/>
                </a:schemeClr>
              </a:solidFill>
              <a:latin typeface="+mn-ea"/>
              <a:sym typeface="+mn-ea"/>
            </a:endParaRPr>
          </a:p>
        </p:txBody>
      </p:sp>
      <p:sp>
        <p:nvSpPr>
          <p:cNvPr id="104990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员工满意度与忠诚度对企业形象塑造的影响</a:t>
            </a:r>
            <a:endParaRPr altLang="en-US" dirty="0" sz="2000" lang="zh-CN" spc="150">
              <a:solidFill>
                <a:schemeClr val="tx1">
                  <a:lumMod val="75000"/>
                  <a:lumOff val="25000"/>
                </a:schemeClr>
              </a:solidFill>
              <a:latin typeface="+mn-ea"/>
              <a:sym typeface="+mn-ea"/>
            </a:endParaRPr>
          </a:p>
        </p:txBody>
      </p:sp>
      <p:sp>
        <p:nvSpPr>
          <p:cNvPr id="104990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44" name="标题"/>
          <p:cNvSpPr>
            <a:spLocks noGrp="1"/>
          </p:cNvSpPr>
          <p:nvPr>
            <p:ph type="title"/>
            <p:custDataLst>
              <p:tags r:id="rId1"/>
            </p:custDataLst>
          </p:nvPr>
        </p:nvSpPr>
        <p:spPr/>
        <p:txBody>
          <a:bodyPr>
            <a:normAutofit fontScale="90000"/>
          </a:bodyPr>
          <a:p>
            <a:r>
              <a:rPr altLang="en-US" dirty="0" lang="zh-CN"/>
              <a:t>企业社会责任与可持续发展</a:t>
            </a:r>
            <a:endParaRPr altLang="en-US" dirty="0" lang="zh-CN"/>
          </a:p>
        </p:txBody>
      </p:sp>
      <p:sp>
        <p:nvSpPr>
          <p:cNvPr id="1049946"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36" name="标题 1"/>
          <p:cNvSpPr>
            <a:spLocks noGrp="1"/>
          </p:cNvSpPr>
          <p:nvPr>
            <p:ph type="title"/>
          </p:nvPr>
        </p:nvSpPr>
        <p:spPr/>
        <p:txBody>
          <a:bodyPr/>
          <a:p>
            <a:r>
              <a:rPr altLang="en-US" lang="zh-CN"/>
              <a:t>企业社会责任理念与实践</a:t>
            </a:r>
            <a:endParaRPr altLang="en-US" lang="zh-CN"/>
          </a:p>
        </p:txBody>
      </p:sp>
      <p:sp>
        <p:nvSpPr>
          <p:cNvPr id="105003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企业社会责任定义与重要性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可持续发展理念在企业中的应用</a:t>
            </a:r>
            <a:endParaRPr dirty="0" sz="2000" err="1">
              <a:solidFill>
                <a:schemeClr val="tx1">
                  <a:lumMod val="75000"/>
                  <a:lumOff val="25000"/>
                </a:schemeClr>
              </a:solidFill>
              <a:latin typeface="+mn-ea"/>
              <a:ea typeface="+mn-ea"/>
              <a:cs typeface="+mn-ea"/>
              <a:sym typeface="+mn-lt"/>
            </a:endParaRPr>
          </a:p>
        </p:txBody>
      </p:sp>
      <p:sp>
        <p:nvSpPr>
          <p:cNvPr id="105005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6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企业社会责任与员工福利的关系</a:t>
            </a:r>
            <a:endParaRPr dirty="0" sz="2000" err="1">
              <a:solidFill>
                <a:schemeClr val="tx1">
                  <a:lumMod val="75000"/>
                  <a:lumOff val="25000"/>
                </a:schemeClr>
              </a:solidFill>
              <a:latin typeface="+mn-ea"/>
              <a:ea typeface="+mn-ea"/>
              <a:cs typeface="+mn-ea"/>
              <a:sym typeface="+mn-lt"/>
            </a:endParaRPr>
          </a:p>
        </p:txBody>
      </p:sp>
      <p:sp>
        <p:nvSpPr>
          <p:cNvPr id="10500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企业社会责任实践案例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12" name="标题 1"/>
          <p:cNvSpPr>
            <a:spLocks noGrp="1"/>
          </p:cNvSpPr>
          <p:nvPr>
            <p:ph type="title"/>
          </p:nvPr>
        </p:nvSpPr>
        <p:spPr/>
        <p:txBody>
          <a:bodyPr/>
          <a:p>
            <a:r>
              <a:rPr altLang="en-US" lang="zh-CN"/>
              <a:t>环境保护与可持续发展策略</a:t>
            </a:r>
            <a:endParaRPr altLang="en-US" lang="zh-CN"/>
          </a:p>
        </p:txBody>
      </p:sp>
      <p:sp>
        <p:nvSpPr>
          <p:cNvPr id="105011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环境保护：减少污染排放，节约资源，保护生态环境</a:t>
            </a:r>
            <a:endParaRPr altLang="en-US" dirty="0" sz="2000" lang="zh-CN" spc="150">
              <a:solidFill>
                <a:schemeClr val="tx1">
                  <a:lumMod val="85000"/>
                  <a:lumOff val="15000"/>
                </a:schemeClr>
              </a:solidFill>
              <a:latin typeface="+mn-ea"/>
              <a:sym typeface="+mn-ea"/>
            </a:endParaRPr>
          </a:p>
        </p:txBody>
      </p:sp>
      <p:sp>
        <p:nvSpPr>
          <p:cNvPr id="105012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可持续发展：经济、社会、环境协调发展，实现长期利益</a:t>
            </a:r>
            <a:endParaRPr altLang="en-US" dirty="0" sz="2000" lang="zh-CN" spc="150">
              <a:solidFill>
                <a:schemeClr val="tx1">
                  <a:lumMod val="85000"/>
                  <a:lumOff val="15000"/>
                </a:schemeClr>
              </a:solidFill>
              <a:latin typeface="+mn-ea"/>
              <a:sym typeface="+mn-ea"/>
            </a:endParaRPr>
          </a:p>
        </p:txBody>
      </p:sp>
      <p:sp>
        <p:nvSpPr>
          <p:cNvPr id="105012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社会责任：关注员工福利，推动社会进步，积极履行社会责任</a:t>
            </a:r>
            <a:endParaRPr altLang="en-US" dirty="0" sz="2000" lang="zh-CN" spc="150">
              <a:solidFill>
                <a:schemeClr val="tx1">
                  <a:lumMod val="85000"/>
                  <a:lumOff val="15000"/>
                </a:schemeClr>
              </a:solidFill>
              <a:latin typeface="+mn-ea"/>
              <a:sym typeface="+mn-ea"/>
            </a:endParaRPr>
          </a:p>
        </p:txBody>
      </p:sp>
      <p:sp>
        <p:nvSpPr>
          <p:cNvPr id="105013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策略制定：制定可持续发展战略，明确目标、措施和时间表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72" name="标题 1"/>
          <p:cNvSpPr>
            <a:spLocks noGrp="1"/>
          </p:cNvSpPr>
          <p:nvPr>
            <p:ph type="title"/>
          </p:nvPr>
        </p:nvSpPr>
        <p:spPr/>
        <p:txBody>
          <a:bodyPr/>
          <a:p>
            <a:r>
              <a:rPr altLang="en-US" lang="zh-CN"/>
              <a:t>公益事业与社会责任项目</a:t>
            </a:r>
            <a:endParaRPr altLang="en-US" lang="zh-CN"/>
          </a:p>
        </p:txBody>
      </p:sp>
      <p:sp>
        <p:nvSpPr>
          <p:cNvPr id="105017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7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7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社会责任项目对企业形象的影响</a:t>
            </a:r>
            <a:endParaRPr altLang="en-US" dirty="0" sz="1200" lang="zh-CN" spc="150">
              <a:solidFill>
                <a:srgbClr val="FFFFFF"/>
              </a:solidFill>
              <a:latin typeface="+mn-ea"/>
              <a:sym typeface="+mn-ea"/>
            </a:endParaRPr>
          </a:p>
        </p:txBody>
      </p:sp>
      <p:sp>
        <p:nvSpPr>
          <p:cNvPr id="105018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公益事业与企业可持续发展的关系</a:t>
            </a:r>
            <a:endParaRPr altLang="en-US" dirty="0" sz="1200" lang="zh-CN" spc="150">
              <a:solidFill>
                <a:schemeClr val="tx1">
                  <a:lumMod val="65000"/>
                  <a:lumOff val="35000"/>
                </a:schemeClr>
              </a:solidFill>
              <a:latin typeface="+mn-ea"/>
              <a:sym typeface="+mn-ea"/>
            </a:endParaRPr>
          </a:p>
        </p:txBody>
      </p:sp>
      <p:sp>
        <p:nvSpPr>
          <p:cNvPr id="105019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社会责任项目的具体内容</a:t>
            </a:r>
            <a:endParaRPr altLang="en-US" dirty="0" sz="1200" lang="zh-CN" spc="150">
              <a:solidFill>
                <a:srgbClr val="FFFFFF"/>
              </a:solidFill>
              <a:latin typeface="+mn-ea"/>
              <a:sym typeface="+mn-ea"/>
            </a:endParaRPr>
          </a:p>
        </p:txBody>
      </p:sp>
      <p:sp>
        <p:nvSpPr>
          <p:cNvPr id="105019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企业参与公益事业的方式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36" name="标题 1"/>
          <p:cNvSpPr>
            <a:spLocks noGrp="1"/>
          </p:cNvSpPr>
          <p:nvPr>
            <p:ph type="title"/>
          </p:nvPr>
        </p:nvSpPr>
        <p:spPr/>
        <p:txBody>
          <a:bodyPr/>
          <a:p>
            <a:r>
              <a:rPr altLang="en-US" lang="zh-CN"/>
              <a:t>企业社会责任对企业形象的影响</a:t>
            </a:r>
            <a:endParaRPr altLang="en-US" lang="zh-CN"/>
          </a:p>
        </p:txBody>
      </p:sp>
      <p:sp>
        <p:nvSpPr>
          <p:cNvPr id="105023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4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提升企业声誉：积极履行社会责任的企业会获得更多的社会认可和赞誉，提升企业的声誉和形象。</a:t>
            </a:r>
            <a:endParaRPr altLang="en-US" dirty="0" sz="2000" lang="zh-CN" spc="200">
              <a:solidFill>
                <a:schemeClr val="tx1">
                  <a:lumMod val="85000"/>
                  <a:lumOff val="15000"/>
                </a:schemeClr>
              </a:solidFill>
              <a:latin typeface="+mn-ea"/>
              <a:sym typeface="+mn-ea"/>
            </a:endParaRPr>
          </a:p>
        </p:txBody>
      </p:sp>
      <p:sp>
        <p:nvSpPr>
          <p:cNvPr id="105024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4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增强企业竞争力：企业社会责任的履行可以提升企业的品牌形象和产品形象，从而增强企业的市场竞争力。</a:t>
            </a:r>
            <a:endParaRPr altLang="en-US" dirty="0" sz="2000" lang="zh-CN" spc="200">
              <a:solidFill>
                <a:schemeClr val="tx1">
                  <a:lumMod val="85000"/>
                  <a:lumOff val="15000"/>
                </a:schemeClr>
              </a:solidFill>
              <a:latin typeface="+mn-ea"/>
              <a:sym typeface="+mn-ea"/>
            </a:endParaRPr>
          </a:p>
        </p:txBody>
      </p:sp>
      <p:sp>
        <p:nvSpPr>
          <p:cNvPr id="105025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吸引优秀人才：积极履行社会责任的企业更容易吸引和留住优秀的人才，因为员工更愿意在这样的企业工作。</a:t>
            </a:r>
            <a:endParaRPr altLang="en-US" dirty="0" sz="2000" lang="zh-CN" spc="200">
              <a:solidFill>
                <a:schemeClr val="tx1">
                  <a:lumMod val="85000"/>
                  <a:lumOff val="15000"/>
                </a:schemeClr>
              </a:solidFill>
              <a:latin typeface="+mn-ea"/>
              <a:sym typeface="+mn-ea"/>
            </a:endParaRPr>
          </a:p>
        </p:txBody>
      </p:sp>
      <p:sp>
        <p:nvSpPr>
          <p:cNvPr id="105025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6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促进可持续发展：企业社会责任的履行可以促进企业的可持续发展，提高企业的长期盈利能力。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96" name="标题"/>
          <p:cNvSpPr>
            <a:spLocks noGrp="1"/>
          </p:cNvSpPr>
          <p:nvPr>
            <p:ph type="title"/>
            <p:custDataLst>
              <p:tags r:id="rId1"/>
            </p:custDataLst>
          </p:nvPr>
        </p:nvSpPr>
        <p:spPr/>
        <p:txBody>
          <a:bodyPr/>
          <a:p>
            <a:r>
              <a:rPr altLang="en-US" dirty="0" lang="zh-CN"/>
              <a:t>总结与展望</a:t>
            </a:r>
            <a:endParaRPr altLang="en-US" dirty="0" lang="zh-CN"/>
          </a:p>
        </p:txBody>
      </p:sp>
      <p:sp>
        <p:nvSpPr>
          <p:cNvPr id="1050298"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388" name="标题 1"/>
          <p:cNvSpPr>
            <a:spLocks noGrp="1"/>
          </p:cNvSpPr>
          <p:nvPr>
            <p:ph type="title"/>
          </p:nvPr>
        </p:nvSpPr>
        <p:spPr/>
        <p:txBody>
          <a:bodyPr/>
          <a:p>
            <a:r>
              <a:rPr altLang="en-US" lang="zh-CN"/>
              <a:t>企业管理与员工福利的总结回顾</a:t>
            </a:r>
            <a:endParaRPr altLang="en-US" lang="zh-CN"/>
          </a:p>
        </p:txBody>
      </p:sp>
      <p:sp>
        <p:nvSpPr>
          <p:cNvPr id="105039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9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9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未来发展趋势和展望</a:t>
            </a:r>
            <a:endParaRPr altLang="en-US" dirty="0" sz="1200" lang="zh-CN" spc="150">
              <a:solidFill>
                <a:srgbClr val="FFFFFF"/>
              </a:solidFill>
              <a:latin typeface="+mn-ea"/>
              <a:sym typeface="+mn-ea"/>
            </a:endParaRPr>
          </a:p>
        </p:txBody>
      </p:sp>
      <p:sp>
        <p:nvSpPr>
          <p:cNvPr id="105040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当前企业管理与员工福利存在的问题</a:t>
            </a:r>
            <a:endParaRPr altLang="en-US" dirty="0" sz="1200" lang="zh-CN" spc="150">
              <a:solidFill>
                <a:schemeClr val="tx1">
                  <a:lumMod val="65000"/>
                  <a:lumOff val="35000"/>
                </a:schemeClr>
              </a:solidFill>
              <a:latin typeface="+mn-ea"/>
              <a:sym typeface="+mn-ea"/>
            </a:endParaRPr>
          </a:p>
        </p:txBody>
      </p:sp>
      <p:sp>
        <p:nvSpPr>
          <p:cNvPr id="105040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员工福利对企业和员工的意义</a:t>
            </a:r>
            <a:endParaRPr altLang="en-US" dirty="0" sz="1200" lang="zh-CN" spc="150">
              <a:solidFill>
                <a:srgbClr val="FFFFFF"/>
              </a:solidFill>
              <a:latin typeface="+mn-ea"/>
              <a:sym typeface="+mn-ea"/>
            </a:endParaRPr>
          </a:p>
        </p:txBody>
      </p:sp>
      <p:sp>
        <p:nvSpPr>
          <p:cNvPr id="105041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企业管理的重要性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452" name="标题 1"/>
          <p:cNvSpPr>
            <a:spLocks noGrp="1"/>
          </p:cNvSpPr>
          <p:nvPr>
            <p:ph type="title"/>
          </p:nvPr>
        </p:nvSpPr>
        <p:spPr/>
        <p:txBody>
          <a:bodyPr/>
          <a:p>
            <a:r>
              <a:rPr altLang="en-US" lang="zh-CN"/>
              <a:t>未来发展趋势与挑战分析</a:t>
            </a:r>
            <a:endParaRPr altLang="en-US" lang="zh-CN"/>
          </a:p>
        </p:txBody>
      </p:sp>
      <p:sp>
        <p:nvSpPr>
          <p:cNvPr id="105045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5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企业管理趋势：数字化、智能化、人性化</a:t>
            </a:r>
            <a:endParaRPr altLang="en-US" dirty="0" sz="2000" lang="zh-CN" spc="150">
              <a:solidFill>
                <a:schemeClr val="tx1">
                  <a:lumMod val="75000"/>
                  <a:lumOff val="25000"/>
                </a:schemeClr>
              </a:solidFill>
              <a:latin typeface="+mn-ea"/>
              <a:sym typeface="+mn-ea"/>
            </a:endParaRPr>
          </a:p>
        </p:txBody>
      </p:sp>
      <p:sp>
        <p:nvSpPr>
          <p:cNvPr id="105045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6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6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员工福利趋势：多元化、个性化、人性化</a:t>
            </a:r>
            <a:endParaRPr altLang="en-US" dirty="0" sz="2000" lang="zh-CN" spc="150">
              <a:solidFill>
                <a:schemeClr val="tx1">
                  <a:lumMod val="75000"/>
                  <a:lumOff val="25000"/>
                </a:schemeClr>
              </a:solidFill>
              <a:latin typeface="+mn-ea"/>
              <a:sym typeface="+mn-ea"/>
            </a:endParaRPr>
          </a:p>
        </p:txBody>
      </p:sp>
      <p:sp>
        <p:nvSpPr>
          <p:cNvPr id="105046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6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6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面临的挑战：市场竞争、人才流失、技术创新</a:t>
            </a:r>
            <a:endParaRPr altLang="en-US" dirty="0" sz="2000" lang="zh-CN" spc="150">
              <a:solidFill>
                <a:schemeClr val="tx1">
                  <a:lumMod val="75000"/>
                  <a:lumOff val="25000"/>
                </a:schemeClr>
              </a:solidFill>
              <a:latin typeface="+mn-ea"/>
              <a:sym typeface="+mn-ea"/>
            </a:endParaRPr>
          </a:p>
        </p:txBody>
      </p:sp>
      <p:sp>
        <p:nvSpPr>
          <p:cNvPr id="105047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7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7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应对策略：加强人才培养、完善激励机制、推动技术创新</a:t>
            </a:r>
            <a:endParaRPr altLang="en-US" dirty="0" sz="2000" lang="zh-CN" spc="150">
              <a:solidFill>
                <a:schemeClr val="tx1">
                  <a:lumMod val="75000"/>
                  <a:lumOff val="25000"/>
                </a:schemeClr>
              </a:solidFill>
              <a:latin typeface="+mn-ea"/>
              <a:sym typeface="+mn-ea"/>
            </a:endParaRPr>
          </a:p>
        </p:txBody>
      </p:sp>
      <p:sp>
        <p:nvSpPr>
          <p:cNvPr id="105047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512" name="标题 1"/>
          <p:cNvSpPr>
            <a:spLocks noGrp="1"/>
          </p:cNvSpPr>
          <p:nvPr>
            <p:ph type="title"/>
          </p:nvPr>
        </p:nvSpPr>
        <p:spPr/>
        <p:txBody>
          <a:bodyPr/>
          <a:p>
            <a:r>
              <a:rPr altLang="en-US" lang="zh-CN"/>
              <a:t>持续改进与创新发展策略</a:t>
            </a:r>
            <a:endParaRPr altLang="en-US" lang="zh-CN"/>
          </a:p>
        </p:txBody>
      </p:sp>
      <p:sp>
        <p:nvSpPr>
          <p:cNvPr id="105051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51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51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52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52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2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52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52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3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3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53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53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3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4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4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4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4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4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5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总结企业管理与员工福利的成果和经验</a:t>
            </a:r>
            <a:endParaRPr altLang="en-US" dirty="0" sz="1200" lang="zh-CN" spc="150">
              <a:solidFill>
                <a:schemeClr val="tx1">
                  <a:lumMod val="65000"/>
                  <a:lumOff val="35000"/>
                </a:schemeClr>
              </a:solidFill>
              <a:latin typeface="+mn-ea"/>
              <a:sym typeface="+mn-ea"/>
            </a:endParaRPr>
          </a:p>
        </p:txBody>
      </p:sp>
      <p:sp>
        <p:nvSpPr>
          <p:cNvPr id="105055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展望未来发展趋势和前景</a:t>
            </a:r>
            <a:endParaRPr altLang="en-US" dirty="0" sz="1200" lang="zh-CN" spc="150">
              <a:solidFill>
                <a:schemeClr val="tx1">
                  <a:lumMod val="65000"/>
                  <a:lumOff val="35000"/>
                </a:schemeClr>
              </a:solidFill>
              <a:latin typeface="+mn-ea"/>
              <a:sym typeface="+mn-ea"/>
            </a:endParaRPr>
          </a:p>
        </p:txBody>
      </p:sp>
      <p:sp>
        <p:nvSpPr>
          <p:cNvPr id="105055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提出持续改进和创新发展的策略和建议</a:t>
            </a:r>
            <a:endParaRPr altLang="en-US" dirty="0" sz="1200" lang="zh-CN" spc="150">
              <a:solidFill>
                <a:schemeClr val="tx1">
                  <a:lumMod val="65000"/>
                  <a:lumOff val="35000"/>
                </a:schemeClr>
              </a:solidFill>
              <a:latin typeface="+mn-ea"/>
              <a:sym typeface="+mn-ea"/>
            </a:endParaRPr>
          </a:p>
        </p:txBody>
      </p:sp>
      <p:sp>
        <p:nvSpPr>
          <p:cNvPr id="105055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分析当前面临的挑战和问题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592"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594" name="署名"/>
          <p:cNvSpPr>
            <a:spLocks noGrp="1"/>
          </p:cNvSpPr>
          <p:nvPr>
            <p:ph type="body" sz="quarter" idx="17"/>
            <p:custDataLst>
              <p:tags r:id="rId2"/>
            </p:custDataLst>
          </p:nvPr>
        </p:nvSpPr>
        <p:spPr/>
        <p:txBody>
          <a:bodyPr>
            <a:normAutofit/>
          </a:bodyPr>
          <a:p>
            <a:r>
              <a:rPr altLang="en-US" lang="zh-CN"/>
              <a:t>汇报人：</a:t>
            </a:r>
            <a:r>
              <a:rPr altLang="zh-CN" lang="en-US"/>
              <a:t>xxx</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6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1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1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1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2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2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3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3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4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4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5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5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5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16.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374.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2023-12-19T07:34:00Z</dcterms:created>
  <dcterms:modified xsi:type="dcterms:W3CDTF">2023-12-19T07:34:00Z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e071a3ef78cf460cb087813fdd3fc39a_21</vt:lpwstr>
  </property>
</Properties>
</file>