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327" r:id="rId1"/>
    <p:sldMasterId id="2147493364" r:id="rId2"/>
  </p:sldMasterIdLst>
  <p:notesMasterIdLst>
    <p:notesMasterId r:id="rId3"/>
  </p:notesMasterIdLst>
  <p:sldIdLst>
    <p:sldId id="4738" r:id="rId4"/>
    <p:sldId id="4743" r:id="rId5"/>
    <p:sldId id="4747" r:id="rId6"/>
    <p:sldId id="4750" r:id="rId7"/>
    <p:sldId id="4756" r:id="rId9"/>
    <p:sldId id="4759" r:id="rId10"/>
    <p:sldId id="4762" r:id="rId11"/>
    <p:sldId id="4765" r:id="rId12"/>
    <p:sldId id="4768" r:id="rId13"/>
    <p:sldId id="4774" r:id="rId15"/>
    <p:sldId id="4777" r:id="rId16"/>
    <p:sldId id="4780" r:id="rId17"/>
    <p:sldId id="4783" r:id="rId18"/>
    <p:sldId id="4786" r:id="rId19"/>
    <p:sldId id="4792" r:id="rId21"/>
    <p:sldId id="4795" r:id="rId22"/>
    <p:sldId id="4798" r:id="rId23"/>
    <p:sldId id="4801" r:id="rId24"/>
    <p:sldId id="4804" r:id="rId25"/>
    <p:sldId id="4810" r:id="rId27"/>
    <p:sldId id="4813" r:id="rId28"/>
    <p:sldId id="4816" r:id="rId29"/>
    <p:sldId id="4819" r:id="rId30"/>
    <p:sldId id="4822" r:id="rId31"/>
    <p:sldId id="4828" r:id="rId33"/>
    <p:sldId id="4831" r:id="rId34"/>
    <p:sldId id="4834" r:id="rId35"/>
    <p:sldId id="4837" r:id="rId36"/>
    <p:sldId id="484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28" r:id="rId1"/>
    <p:sldLayoutId id="2147493329" r:id="rId2"/>
    <p:sldLayoutId id="2147493330" r:id="rId3"/>
    <p:sldLayoutId id="2147493331" r:id="rId4"/>
    <p:sldLayoutId id="2147493332" r:id="rId5"/>
    <p:sldLayoutId id="2147493333" r:id="rId6"/>
    <p:sldLayoutId id="2147493334" r:id="rId7"/>
    <p:sldLayoutId id="2147493335" r:id="rId8"/>
    <p:sldLayoutId id="2147493336" r:id="rId9"/>
    <p:sldLayoutId id="2147493337" r:id="rId10"/>
    <p:sldLayoutId id="21474933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365" r:id="rId1"/>
    <p:sldLayoutId id="2147493366" r:id="rId2"/>
    <p:sldLayoutId id="2147493367" r:id="rId3"/>
    <p:sldLayoutId id="2147493368" r:id="rId4"/>
    <p:sldLayoutId id="2147493369" r:id="rId5"/>
    <p:sldLayoutId id="2147493370" r:id="rId6"/>
    <p:sldLayoutId id="2147493371" r:id="rId7"/>
    <p:sldLayoutId id="2147493372" r:id="rId8"/>
    <p:sldLayoutId id="2147493373" r:id="rId9"/>
    <p:sldLayoutId id="2147493374" r:id="rId10"/>
    <p:sldLayoutId id="21474933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tags" Target="../tags/tag378.xml"/><Relationship Id="rId2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网络科技行业的成就与展望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网络科技行业的成就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网络科技行业的现状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网络科技行业的社会影响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网络科技行业的未来展望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网络科技行业的挑战与对策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网络科技行业的成就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互联网技术的发展历程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互联网技术的起源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互联网技术的快速发展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互联网技术的广泛应用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互联网技术的未来展望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人工智能技术的突破与应用</a:t>
            </a:r>
            <a:endParaRPr altLang="en-US" lang="zh-CN"/>
          </a:p>
        </p:txBody>
      </p:sp>
      <p:sp>
        <p:nvSpPr>
          <p:cNvPr id="10490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深度学习技术的突破：神经网络算法的发展和应用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自然语言处理技术的突破：语音识别、自然语言生成等技术的进步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计算机视觉技术的突破：人脸识别、自动驾驶等技术的实现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人工智能在各领域的应用：医疗、金融、教育等行业的智能化升级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大数据技术的崛起与影响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大数据技术的定义与发展历程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大数据技术在各行各业的应用与案例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大数据技术对现代社会的影响与变革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大数据技术的未来发展趋势与挑战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云计算技术的普及与发展</a:t>
            </a:r>
            <a:endParaRPr altLang="en-US" lang="zh-CN"/>
          </a:p>
        </p:txBody>
      </p:sp>
      <p:sp>
        <p:nvSpPr>
          <p:cNvPr id="104921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云计算技术对网络科技行业的影响与贡献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云计算技术在各行各业的应用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云计算技术的历史与发展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网络科技行业的现状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互联网企业的竞争格局</a:t>
            </a:r>
            <a:endParaRPr altLang="en-US" lang="zh-CN"/>
          </a:p>
        </p:txBody>
      </p:sp>
      <p:sp>
        <p:nvSpPr>
          <p:cNvPr id="10493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创新型企业崭露头角，推动行业变革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跨界融合成为新趋势，拓展业务领域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互联网企业数量众多，竞争激烈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巨头企业占据市场份额，形成垄断格局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人工智能技术的商业化应用</a:t>
            </a:r>
            <a:endParaRPr altLang="en-US" lang="zh-CN"/>
          </a:p>
        </p:txBody>
      </p:sp>
      <p:sp>
        <p:nvSpPr>
          <p:cNvPr id="10494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语音识别技术：应用于智能家居、智能客服等领域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图像识别技术：应用于安防监控、人脸识别等领域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自然语言处理技术：应用于智能翻译、智能推荐等领域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机器学习技术：应用于金融预测、医疗诊断等领域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大数据技术的行业应用与价值</a:t>
            </a:r>
            <a:endParaRPr altLang="en-US" lang="zh-CN"/>
          </a:p>
        </p:txBody>
      </p:sp>
      <p:sp>
        <p:nvSpPr>
          <p:cNvPr id="1049482" name="任意多边形 3"/>
          <p:cNvSpPr/>
          <p:nvPr>
            <p:custDataLst>
              <p:tags r:id="rId1"/>
            </p:custDataLst>
          </p:nvPr>
        </p:nvSpPr>
        <p:spPr>
          <a:xfrm>
            <a:off x="769011" y="2602368"/>
            <a:ext cx="10401433" cy="1797515"/>
          </a:xfrm>
          <a:custGeom>
            <a:avLst/>
            <a:gdLst>
              <a:gd name="connsiteX0" fmla="*/ 16538 w 16538"/>
              <a:gd name="connsiteY0" fmla="*/ 0 h 2858"/>
              <a:gd name="connsiteX1" fmla="*/ 16500 w 16538"/>
              <a:gd name="connsiteY1" fmla="*/ 33 h 2858"/>
              <a:gd name="connsiteX2" fmla="*/ 8269 w 16538"/>
              <a:gd name="connsiteY2" fmla="*/ 2858 h 2858"/>
              <a:gd name="connsiteX3" fmla="*/ 39 w 16538"/>
              <a:gd name="connsiteY3" fmla="*/ 33 h 2858"/>
              <a:gd name="connsiteX4" fmla="*/ 0 w 16538"/>
              <a:gd name="connsiteY4" fmla="*/ 0 h 2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8" h="2858">
                <a:moveTo>
                  <a:pt x="16538" y="0"/>
                </a:moveTo>
                <a:lnTo>
                  <a:pt x="16500" y="33"/>
                </a:lnTo>
                <a:cubicBezTo>
                  <a:pt x="14393" y="1778"/>
                  <a:pt x="11483" y="2858"/>
                  <a:pt x="8269" y="2858"/>
                </a:cubicBezTo>
                <a:cubicBezTo>
                  <a:pt x="5055" y="2858"/>
                  <a:pt x="2145" y="1778"/>
                  <a:pt x="39" y="33"/>
                </a:cubicBezTo>
                <a:lnTo>
                  <a:pt x="0" y="0"/>
                </a:lnTo>
              </a:path>
            </a:pathLst>
          </a:custGeom>
          <a:ln w="1238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7000">
                  <a:schemeClr val="accent1"/>
                </a:gs>
              </a:gsLst>
              <a:lin ang="0" scaled="1"/>
            </a:gra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84" name="圆角矩形 4"/>
          <p:cNvSpPr/>
          <p:nvPr>
            <p:custDataLst>
              <p:tags r:id="rId2"/>
            </p:custDataLst>
          </p:nvPr>
        </p:nvSpPr>
        <p:spPr>
          <a:xfrm>
            <a:off x="1358958" y="2530040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76250"/>
          </a:bodyPr>
          <a:p>
            <a:pPr algn="ctr" lvl="0">
              <a:buClrTx/>
              <a:buSzTx/>
              <a:buFontTx/>
            </a:pPr>
            <a:r>
              <a:rPr altLang="en-US" b="1" sz="16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6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椭圆 5"/>
          <p:cNvSpPr/>
          <p:nvPr>
            <p:custDataLst>
              <p:tags r:id="rId3"/>
            </p:custDataLst>
          </p:nvPr>
        </p:nvSpPr>
        <p:spPr>
          <a:xfrm>
            <a:off x="2002994" y="3355211"/>
            <a:ext cx="205035" cy="205035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4"/>
            </p:custDataLst>
          </p:nvPr>
        </p:nvSpPr>
        <p:spPr>
          <a:xfrm>
            <a:off x="1035682" y="1490400"/>
            <a:ext cx="2139659" cy="907562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金融领域：精准营销、风险管理、投资决策等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20"/>
          <p:cNvSpPr/>
          <p:nvPr>
            <p:custDataLst>
              <p:tags r:id="rId5"/>
            </p:custDataLst>
          </p:nvPr>
        </p:nvSpPr>
        <p:spPr>
          <a:xfrm>
            <a:off x="3659626" y="3310557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椭圆 2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4303033" y="4148307"/>
            <a:ext cx="206922" cy="206922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7"/>
            </p:custDataLst>
          </p:nvPr>
        </p:nvSpPr>
        <p:spPr>
          <a:xfrm>
            <a:off x="3336350" y="2260224"/>
            <a:ext cx="2139659" cy="907562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交通领域：智能交通管理、交通拥堵预测、智能驾驶等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6"/>
          <p:cNvSpPr/>
          <p:nvPr>
            <p:custDataLst>
              <p:tags r:id="rId8"/>
            </p:custDataLst>
          </p:nvPr>
        </p:nvSpPr>
        <p:spPr>
          <a:xfrm>
            <a:off x="6063440" y="3412445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椭圆 7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706847" y="4250195"/>
            <a:ext cx="206922" cy="206922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10"/>
            </p:custDataLst>
          </p:nvPr>
        </p:nvSpPr>
        <p:spPr>
          <a:xfrm>
            <a:off x="5740164" y="2376578"/>
            <a:ext cx="2139659" cy="907562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政府领域：城市规划、公共安全、社会治理等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8"/>
          <p:cNvSpPr/>
          <p:nvPr>
            <p:custDataLst>
              <p:tags r:id="rId11"/>
            </p:custDataLst>
          </p:nvPr>
        </p:nvSpPr>
        <p:spPr>
          <a:xfrm>
            <a:off x="8429518" y="2828158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椭圆 38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72925" y="3665908"/>
            <a:ext cx="206922" cy="206922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13"/>
            </p:custDataLst>
          </p:nvPr>
        </p:nvSpPr>
        <p:spPr>
          <a:xfrm>
            <a:off x="8106242" y="1752669"/>
            <a:ext cx="2139659" cy="907562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工业领域：智能制造、工业互联网、工业大数据等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椭圆 28"/>
          <p:cNvSpPr/>
          <p:nvPr>
            <p:custDataLst>
              <p:tags r:id="rId14"/>
            </p:custDataLst>
          </p:nvPr>
        </p:nvSpPr>
        <p:spPr>
          <a:xfrm>
            <a:off x="3063389" y="3823773"/>
            <a:ext cx="206922" cy="206922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0" name="圆角矩形 29"/>
          <p:cNvSpPr/>
          <p:nvPr>
            <p:custDataLst>
              <p:tags r:id="rId15"/>
            </p:custDataLst>
          </p:nvPr>
        </p:nvSpPr>
        <p:spPr>
          <a:xfrm>
            <a:off x="2419353" y="4547684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76250"/>
          </a:bodyPr>
          <a:p>
            <a:pPr algn="ctr" lvl="0">
              <a:buClrTx/>
              <a:buSzTx/>
              <a:buFontTx/>
            </a:pPr>
            <a:r>
              <a:rPr altLang="en-US" b="1" sz="16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6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16"/>
            </p:custDataLst>
          </p:nvPr>
        </p:nvSpPr>
        <p:spPr>
          <a:xfrm>
            <a:off x="2096706" y="5070964"/>
            <a:ext cx="2139659" cy="82768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医疗领域：疾病预测、个性化医疗、医疗数据共享等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椭圆 1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5504940" y="4290447"/>
            <a:ext cx="206922" cy="206922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6" name="圆角矩形 14"/>
          <p:cNvSpPr/>
          <p:nvPr>
            <p:custDataLst>
              <p:tags r:id="rId18"/>
            </p:custDataLst>
          </p:nvPr>
        </p:nvSpPr>
        <p:spPr>
          <a:xfrm>
            <a:off x="4861533" y="5026938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19"/>
            </p:custDataLst>
          </p:nvPr>
        </p:nvSpPr>
        <p:spPr>
          <a:xfrm>
            <a:off x="4538257" y="5547701"/>
            <a:ext cx="2139659" cy="7025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零售领域：商品推荐、市场趋势分析、消费者行为分析等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椭圆 3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7908754" y="4052078"/>
            <a:ext cx="206922" cy="206922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2" name="圆角矩形 33"/>
          <p:cNvSpPr/>
          <p:nvPr>
            <p:custDataLst>
              <p:tags r:id="rId21"/>
            </p:custDataLst>
          </p:nvPr>
        </p:nvSpPr>
        <p:spPr>
          <a:xfrm>
            <a:off x="7265347" y="4757122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2"/>
            </p:custDataLst>
          </p:nvPr>
        </p:nvSpPr>
        <p:spPr>
          <a:xfrm>
            <a:off x="6942071" y="5292351"/>
            <a:ext cx="2139659" cy="82768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教育领域：个性化教育、在线教育、教育资源共享等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椭圆 9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10244014" y="3098603"/>
            <a:ext cx="206922" cy="206922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8" name="圆角矩形 11"/>
          <p:cNvSpPr/>
          <p:nvPr>
            <p:custDataLst>
              <p:tags r:id="rId24"/>
            </p:custDataLst>
          </p:nvPr>
        </p:nvSpPr>
        <p:spPr>
          <a:xfrm>
            <a:off x="9599978" y="3835094"/>
            <a:ext cx="1494365" cy="414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5"/>
            </p:custDataLst>
          </p:nvPr>
        </p:nvSpPr>
        <p:spPr>
          <a:xfrm>
            <a:off x="9277331" y="4351455"/>
            <a:ext cx="2139659" cy="82768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其他领域：旅游、农业、能源等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云计算技术的行业应用与前景</a:t>
            </a:r>
            <a:endParaRPr altLang="en-US" lang="zh-CN"/>
          </a:p>
        </p:txBody>
      </p:sp>
      <p:sp>
        <p:nvSpPr>
          <p:cNvPr id="10495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云计算技术在各行业的应用案例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云计算技术对行业发展的影响和作用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云计算技术的未来发展趋势和前景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6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网络科技行业的未来展望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互联网技术的未来发展趋势</a:t>
            </a:r>
            <a:endParaRPr altLang="en-US" lang="zh-CN"/>
          </a:p>
        </p:txBody>
      </p:sp>
      <p:sp>
        <p:nvSpPr>
          <p:cNvPr id="10497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云计算和边缘计算的协同发展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人工智能技术的未来发展方向</a:t>
            </a:r>
            <a:endParaRPr altLang="en-US" lang="zh-CN"/>
          </a:p>
        </p:txBody>
      </p:sp>
      <p:sp>
        <p:nvSpPr>
          <p:cNvPr id="1049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深度学习技术：通过神经网络模型实现更高级别的智能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计算机视觉技术：应用于自动驾驶、智能安防等领域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机器人技术：实现自主导航、语音识别等功能，应用于医疗、教育等领域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自然语言处理技术：实现人机交互，提高语音识别和文本理解能力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大数据技术的未来应用场景</a:t>
            </a:r>
            <a:endParaRPr altLang="en-US" lang="zh-CN"/>
          </a:p>
        </p:txBody>
      </p:sp>
      <p:sp>
        <p:nvSpPr>
          <p:cNvPr id="10498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智能推荐：利用大数据技术分析用户行为，实现个性化推荐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精准营销：通过大数据分析，实现精准定位和营销策略制定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智能交通：利用大数据技术优化交通路线和调度，提高交通效率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医疗健康：通过大数据技术分析医疗数据，提高医疗质量和效率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云计算技术的未来发展前景</a:t>
            </a:r>
            <a:endParaRPr altLang="en-US" lang="zh-CN"/>
          </a:p>
        </p:txBody>
      </p:sp>
      <p:sp>
        <p:nvSpPr>
          <p:cNvPr id="10499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云计算技术对未来网络科技行业的影响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网络科技行业的社会影响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互联网技术对社会生活的影响</a:t>
            </a:r>
            <a:endParaRPr altLang="en-US" lang="zh-CN"/>
          </a:p>
        </p:txBody>
      </p:sp>
      <p:sp>
        <p:nvSpPr>
          <p:cNvPr id="10500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电子商务的发展：互联网技术推动了电子商务的发展，人们可以在网上购物、支付等，改变了传统的商业模式。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社交方式的改变：人们通过社交媒体、即时通讯工具等平台进行交流，改变了传统的面对面交往方式。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信息获取与传播：互联网技术使得信息获取和传播更加便捷，人们可以随时随地获取各种资讯和知识。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远程办公与在线教育：互联网技术使得远程办公和在线教育成为可能，人们可以在家中或其他地方工作和学习，提高了工作效率和灵活性。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人工智能技术对社会就业的影响</a:t>
            </a:r>
            <a:endParaRPr altLang="en-US" lang="zh-CN"/>
          </a:p>
        </p:txBody>
      </p:sp>
      <p:sp>
        <p:nvSpPr>
          <p:cNvPr id="10501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人工智能技术对社会就业的影响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未来展望：人工智能技术对社会就业的积极作用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应对策略：如何应对人工智能技术对社会就业的挑战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大数据技术对社会决策的影响</a:t>
            </a:r>
            <a:endParaRPr altLang="en-US" lang="zh-CN"/>
          </a:p>
        </p:txBody>
      </p:sp>
      <p:sp>
        <p:nvSpPr>
          <p:cNvPr id="10502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大数据技术能够快速分析大量数据，为决策者提供更快速、准确的决策依据。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大数据技术提供了更准确、全面的数据支持，帮助决策者更好地了解社会需求和问题。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大数据技术能够揭示出一些传统方法难以发现的问题和趋势，帮助决策者更好地预测未来。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大数据技术能够为政策制定提供科学依据，提高政策的针对性和有效性。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云计算技术对社会经济发展的影响</a:t>
            </a:r>
            <a:endParaRPr altLang="en-US" lang="zh-CN"/>
          </a:p>
        </p:txBody>
      </p:sp>
      <p:cxnSp>
        <p:nvCxnSpPr>
          <p:cNvPr id="3145763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268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70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72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云计算技术对信息产业的影响：云计算技术的快速发展，推动了信息产业的发展，提高了信息产业的技术水平和服务能力。 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74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76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78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80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云计算技术对传统产业的影响：云计算技术的应用，使得传统产业能够实现数字化转型，提高生产效率和服务质量，同时也为传统产业带来了新的商业模式和机遇。 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82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84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86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88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云计算技术对就业市场的影响：云计算技术的普及和应用，为就业市场提供了更多的就业机会和岗位，同时也对人才提出了更高的要求。 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90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92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94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96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云计算技术对信息安全的影响：随着云计算技术的普及和应用，信息安全问题也日益突出，需要加强技术和管理手段，保障信息安全。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98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65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67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3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网络科技行业的挑战与对策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/>
          </a:bodyPr>
          <a:p>
            <a:r>
              <a:rPr altLang="en-US" lang="zh-CN"/>
              <a:t>互联网技术面临的挑战： - 数据安全与隐私保护 - 网络安全与稳定运行 - 人工智能与算法公平性 - 互联网监管与法律责任</a:t>
            </a:r>
            <a:endParaRPr altLang="en-US" lang="zh-CN"/>
          </a:p>
          <a:p>
            <a:pPr lvl="1"/>
            <a:r>
              <a:rPr altLang="en-US" lang="zh-CN"/>
              <a:t>- 数据安全与隐私保护</a:t>
            </a:r>
            <a:endParaRPr altLang="en-US" lang="zh-CN"/>
          </a:p>
          <a:p>
            <a:pPr lvl="1"/>
            <a:r>
              <a:rPr altLang="en-US" lang="zh-CN"/>
              <a:t>- 网络安全与稳定运行</a:t>
            </a:r>
            <a:endParaRPr altLang="en-US" lang="zh-CN"/>
          </a:p>
          <a:p>
            <a:pPr lvl="1"/>
            <a:r>
              <a:rPr altLang="en-US" lang="zh-CN"/>
              <a:t>- 人工智能与算法公平性</a:t>
            </a:r>
            <a:endParaRPr altLang="en-US" lang="zh-CN"/>
          </a:p>
          <a:p>
            <a:pPr lvl="1"/>
            <a:r>
              <a:rPr altLang="en-US" lang="zh-CN"/>
              <a:t>- 互联网监管与法律责任</a:t>
            </a:r>
            <a:endParaRPr altLang="en-US" lang="zh-CN"/>
          </a:p>
          <a:p>
            <a:r>
              <a:rPr altLang="en-US" lang="zh-CN"/>
              <a:t>对策： - 加强数据安全保护，提高隐私保护意识 - 加强网络安全管理，确保网络稳定运行 - 推动人工智能技术发展，同时加强监管和伦理建设 - 完善互联网法律法规，加强法律责任追究</a:t>
            </a:r>
            <a:endParaRPr altLang="en-US" lang="zh-CN"/>
          </a:p>
          <a:p>
            <a:pPr lvl="1"/>
            <a:r>
              <a:rPr altLang="en-US" lang="zh-CN"/>
              <a:t>- 加强数据安全保护，提高隐私保护意识</a:t>
            </a:r>
            <a:endParaRPr altLang="en-US" lang="zh-CN"/>
          </a:p>
          <a:p>
            <a:pPr lvl="1"/>
            <a:r>
              <a:rPr altLang="en-US" lang="zh-CN"/>
              <a:t>- 加强网络安全管理，确保网络稳定运行</a:t>
            </a:r>
            <a:endParaRPr altLang="en-US" lang="zh-CN"/>
          </a:p>
          <a:p>
            <a:pPr lvl="1"/>
            <a:r>
              <a:rPr altLang="en-US" lang="zh-CN"/>
              <a:t>- 推动人工智能技术发展，同时加强监管和伦理建设</a:t>
            </a:r>
            <a:endParaRPr altLang="en-US" lang="zh-CN"/>
          </a:p>
          <a:p>
            <a:pPr lvl="1"/>
            <a:r>
              <a:rPr altLang="en-US" lang="zh-CN"/>
              <a:t>- 完善互联网法律法规，加强法律责任追究</a:t>
            </a:r>
            <a:endParaRPr altLang="en-US" lang="zh-CN"/>
          </a:p>
        </p:txBody>
      </p:sp>
      <p:sp>
        <p:nvSpPr>
          <p:cNvPr id="1050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互联网技术面临的挑战与对策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2500"/>
          </a:bodyPr>
          <a:p>
            <a:r>
              <a:rPr altLang="en-US" lang="zh-CN"/>
              <a:t>人工智能技术面临的挑战：数据安全与隐私保护、算法公平性与透明度、技术失控与伦理问题等。</a:t>
            </a:r>
            <a:endParaRPr altLang="en-US" lang="zh-CN"/>
          </a:p>
          <a:p>
            <a:r>
              <a:rPr altLang="en-US" lang="zh-CN"/>
              <a:t>人工智能技术对策：加强数据安全与隐私保护技术研发、优化算法公平性与透明度设计、建立技术失控与伦理问题防范机制等。  我正在写一份主题为“网络科技行业的成就与展望”的PPT,现在准备介绍“网络科技行业的挑战与对策”,请帮我生成“网络安全面临的挑战与对策”为标题的内容 网络安全面临的挑战与对策</a:t>
            </a:r>
            <a:endParaRPr altLang="en-US" lang="zh-CN"/>
          </a:p>
          <a:p>
            <a:pPr lvl="1"/>
            <a:r>
              <a:rPr altLang="en-US" lang="zh-CN"/>
              <a:t>我正在写一份主题为“网络科技行业的成就与展望”的PPT,现在准备介绍“网络科技行业的挑战与对策”,请帮我生成“网络安全面临的挑战与对策”为标题的内容</a:t>
            </a:r>
            <a:endParaRPr altLang="en-US" lang="zh-CN"/>
          </a:p>
          <a:p>
            <a:pPr lvl="1"/>
            <a:r>
              <a:rPr altLang="en-US" lang="zh-CN"/>
              <a:t>网络安全面临的挑战与对策</a:t>
            </a:r>
            <a:endParaRPr altLang="en-US" lang="zh-CN"/>
          </a:p>
          <a:p>
            <a:r>
              <a:rPr altLang="en-US" lang="zh-CN"/>
              <a:t>网络安全面临的挑战：黑客攻击、病毒传播、网络犯罪等。</a:t>
            </a:r>
            <a:endParaRPr altLang="en-US" lang="zh-CN"/>
          </a:p>
          <a:p>
            <a:r>
              <a:rPr altLang="en-US" lang="zh-CN"/>
              <a:t>网络安全对策：加强网络安全法律法规建设、提高网络安全技术水平、加强网络安全意识教育等。  我正在写一份主题为“网络科技行业的成就与展望”的PPT,现在准备介绍“网络科技行业的挑战与对策”,请帮我生成“网络科技行业的发展趋势”为标题的内容 网络科技行业的发展趋势</a:t>
            </a:r>
            <a:endParaRPr altLang="en-US" lang="zh-CN"/>
          </a:p>
          <a:p>
            <a:pPr lvl="1"/>
            <a:r>
              <a:rPr altLang="en-US" lang="zh-CN"/>
              <a:t>我正在写一份主题为“网络科技行业的成就与展望”的PPT,现在准备介绍“网络科技行业的挑战与对策”,请帮我生成“网络科技行业的发展趋势”为标题的内容</a:t>
            </a:r>
            <a:endParaRPr altLang="en-US" lang="zh-CN"/>
          </a:p>
          <a:p>
            <a:pPr lvl="1"/>
            <a:r>
              <a:rPr altLang="en-US" lang="zh-CN"/>
              <a:t>网络科技行业的发展趋势</a:t>
            </a:r>
            <a:endParaRPr altLang="en-US" lang="zh-CN"/>
          </a:p>
          <a:p>
            <a:r>
              <a:rPr altLang="en-US" lang="zh-CN"/>
              <a:t>5G技术的普及和应用：将推动网络科技行业进入新的发展阶段，提高网络速度和稳定性，为各种应用提供更好的支持。</a:t>
            </a:r>
            <a:endParaRPr altLang="en-US" lang="zh-CN"/>
          </a:p>
          <a:p>
            <a:r>
              <a:rPr altLang="en-US" lang="zh-CN"/>
              <a:t>人工智能技术的广泛应用：人工智能技术将在各个领域得到广泛应用，包括智能家居、智能交通、智能医疗等，提高人们的生活质量和生产效率。</a:t>
            </a:r>
            <a:endParaRPr altLang="en-US" lang="zh-CN"/>
          </a:p>
          <a:p>
            <a:r>
              <a:rPr altLang="en-US" lang="zh-CN"/>
              <a:t>区块链技术的应用：区块链技术将为网络科技行业带来新的变革，包括数字货币、智能合约、供应链管理等，提高交易的透明度和安全性。</a:t>
            </a:r>
            <a:endParaRPr altLang="en-US" lang="zh-CN"/>
          </a:p>
          <a:p>
            <a:r>
              <a:rPr altLang="en-US" lang="zh-CN"/>
              <a:t>云计算和大数据技术的应用：云计算和大数据技术将为企业提供更加高效、灵活和可靠的计算服务，帮助企业更好地管理和分析数据，提高决策效率和准确性。</a:t>
            </a:r>
            <a:endParaRPr altLang="en-US" lang="zh-CN"/>
          </a:p>
        </p:txBody>
      </p:sp>
      <p:sp>
        <p:nvSpPr>
          <p:cNvPr id="10504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人工智能技术面临的挑战与对策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6250"/>
          </a:bodyPr>
          <a:p>
            <a:r>
              <a:rPr altLang="en-US" lang="zh-CN"/>
              <a:t>数据安全与隐私保护：随着大数据技术的广泛应用，数据安全和隐私保护成为首要挑战。需要采取加密技术、访问控制等措施来保护用户数据。</a:t>
            </a:r>
            <a:endParaRPr altLang="en-US" lang="zh-CN"/>
          </a:p>
          <a:p>
            <a:r>
              <a:rPr altLang="en-US" lang="zh-CN"/>
              <a:t>数据质量与可信度：大数据中的数据来源广泛，质量参差不齐，需要建立有效的数据清洗和筛选机制，确保数据的准确性和可信度。</a:t>
            </a:r>
            <a:endParaRPr altLang="en-US" lang="zh-CN"/>
          </a:p>
          <a:p>
            <a:r>
              <a:rPr altLang="en-US" lang="zh-CN"/>
              <a:t>数据分析与挖掘：大数据技术需要对海量数据进行高效、准确的分析和挖掘，需要采用分布式计算、机器学习等技术来提高数据处理和分析的效率。</a:t>
            </a:r>
            <a:endParaRPr altLang="en-US" lang="zh-CN"/>
          </a:p>
          <a:p>
            <a:r>
              <a:rPr altLang="en-US" lang="zh-CN"/>
              <a:t>数据共享与协作：在大数据应用中，需要实现数据共享和协作，促进跨部门、跨领域的数据流通和合作。需要建立统一的数据标准和规范，促进数据共享和协作的顺利进行。  针对以上挑战，可以采取以下对策：</a:t>
            </a:r>
            <a:endParaRPr altLang="en-US" lang="zh-CN"/>
          </a:p>
          <a:p>
            <a:pPr lvl="1"/>
            <a:r>
              <a:rPr altLang="en-US" lang="zh-CN"/>
              <a:t>针对以上挑战，可以采取以下对策：</a:t>
            </a:r>
            <a:endParaRPr altLang="en-US" lang="zh-CN"/>
          </a:p>
          <a:p>
            <a:r>
              <a:rPr altLang="en-US" lang="zh-CN"/>
              <a:t>加强数据安全和隐私保护技术的研究和应用，提高数据的安全性和可信度。</a:t>
            </a:r>
            <a:endParaRPr altLang="en-US" lang="zh-CN"/>
          </a:p>
          <a:p>
            <a:r>
              <a:rPr altLang="en-US" lang="zh-CN"/>
              <a:t>建立完善的数据清洗和筛选机制，确保数据的准确性和可信度。</a:t>
            </a:r>
            <a:endParaRPr altLang="en-US" lang="zh-CN"/>
          </a:p>
          <a:p>
            <a:r>
              <a:rPr altLang="en-US" lang="zh-CN"/>
              <a:t>加大投入，推动分布式计算、机器学习等技术的发展，提高数据处理和分析的效率。</a:t>
            </a:r>
            <a:endParaRPr altLang="en-US" lang="zh-CN"/>
          </a:p>
          <a:p>
            <a:r>
              <a:rPr altLang="en-US" lang="zh-CN"/>
              <a:t>建立统一的数据标准和规范，促进数据共享和协作的顺利进行。同时，需要加强跨部门、跨领域的数据流通和合作，推动大数据应用的深入发展。</a:t>
            </a:r>
            <a:endParaRPr altLang="en-US" lang="zh-CN"/>
          </a:p>
        </p:txBody>
      </p:sp>
      <p:sp>
        <p:nvSpPr>
          <p:cNvPr id="10504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大数据技术面临的挑战与对策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6250"/>
          </a:bodyPr>
          <a:p>
            <a:r>
              <a:rPr altLang="en-US" lang="zh-CN"/>
              <a:t>云计算技术面临的挑战： a. 数据安全与隐私保护 b. 高可用性与弹性扩展 c. 跨平台与跨地域的协同工作 d. 云计算服务提供商的竞争与合作 </a:t>
            </a:r>
            <a:endParaRPr altLang="en-US" lang="zh-CN"/>
          </a:p>
          <a:p>
            <a:pPr lvl="1"/>
            <a:r>
              <a:rPr altLang="en-US" lang="zh-CN"/>
              <a:t>a. 数据安全与隐私保护</a:t>
            </a:r>
            <a:endParaRPr altLang="en-US" lang="zh-CN"/>
          </a:p>
          <a:p>
            <a:pPr lvl="1"/>
            <a:r>
              <a:rPr altLang="en-US" lang="zh-CN"/>
              <a:t>b. 高可用性与弹性扩展</a:t>
            </a:r>
            <a:endParaRPr altLang="en-US" lang="zh-CN"/>
          </a:p>
          <a:p>
            <a:pPr lvl="1"/>
            <a:r>
              <a:rPr altLang="en-US" lang="zh-CN"/>
              <a:t>c. 跨平台与跨地域的协同工作</a:t>
            </a:r>
            <a:endParaRPr altLang="en-US" lang="zh-CN"/>
          </a:p>
          <a:p>
            <a:pPr lvl="1"/>
            <a:r>
              <a:rPr altLang="en-US" lang="zh-CN"/>
              <a:t>d. 云计算服务提供商的竞争与合作</a:t>
            </a:r>
            <a:endParaRPr altLang="en-US" lang="zh-CN"/>
          </a:p>
          <a:p>
            <a:r>
              <a:rPr altLang="en-US" lang="zh-CN"/>
              <a:t>云计算技术对策： a. 加强数据安全与隐私保护技术研发，提高数据安全性 b. 优化云计算资源调度算法，提高资源利用率和系统稳定性 c. 推动跨平台与跨地域的协同工作标准制定，促进信息共享与交流 d. 加强云计算服务提供商之间的合作，共同推动行业发展</a:t>
            </a:r>
            <a:endParaRPr altLang="en-US" lang="zh-CN"/>
          </a:p>
          <a:p>
            <a:pPr lvl="1"/>
            <a:r>
              <a:rPr altLang="en-US" lang="zh-CN"/>
              <a:t>a. 加强数据安全与隐私保护技术研发，提高数据安全性</a:t>
            </a:r>
            <a:endParaRPr altLang="en-US" lang="zh-CN"/>
          </a:p>
          <a:p>
            <a:pPr lvl="1"/>
            <a:r>
              <a:rPr altLang="en-US" lang="zh-CN"/>
              <a:t>b. 优化云计算资源调度算法，提高资源利用率和系统稳定性</a:t>
            </a:r>
            <a:endParaRPr altLang="en-US" lang="zh-CN"/>
          </a:p>
          <a:p>
            <a:pPr lvl="1"/>
            <a:r>
              <a:rPr altLang="en-US" lang="zh-CN"/>
              <a:t>c. 推动跨平台与跨地域的协同工作标准制定，促进信息共享与交流</a:t>
            </a:r>
            <a:endParaRPr altLang="en-US" lang="zh-CN"/>
          </a:p>
          <a:p>
            <a:pPr lvl="1"/>
            <a:r>
              <a:rPr altLang="en-US" lang="zh-CN"/>
              <a:t>d. 加强云计算服务提供商之间的合作，共同推动行业发展</a:t>
            </a:r>
            <a:endParaRPr altLang="en-US" lang="zh-CN"/>
          </a:p>
        </p:txBody>
      </p:sp>
      <p:sp>
        <p:nvSpPr>
          <p:cNvPr id="10505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云计算技术面临的挑战与对策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80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319_7*m_i*1_1"/>
  <p:tag name="KSO_WM_TEMPLATE_CATEGORY" val="diagram"/>
  <p:tag name="KSO_WM_TEMPLATE_INDEX" val="20230319"/>
  <p:tag name="KSO_WM_UNIT_LAYERLEVEL" val="1_1"/>
  <p:tag name="KSO_WM_TAG_VERSION" val="3.0"/>
  <p:tag name="KSO_WM_DIAGRAM_VERSION" val="3"/>
  <p:tag name="KSO_WM_DIAGRAM_COLOR_TRICK" val="2"/>
  <p:tag name="KSO_WM_DIAGRAM_COLOR_TEXT_CAN_REMOVE" val="n"/>
  <p:tag name="KSO_WM_UNIT_TYPE" val="m_i"/>
  <p:tag name="KSO_WM_UNIT_INDEX" val="1_1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1},{&quot;brightness&quot;:0,&quot;colorType&quot;:1,&quot;foreColorIndex&quot;:5,&quot;pos&quot;:0.6700000166893005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1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1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1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1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319_7*m_h_f*1_1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3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2"/>
  <p:tag name="KSO_WM_DIAGRAM_COLOR_TEXT_CAN_REMOVE" val="n"/>
  <p:tag name="KSO_WM_UNIT_VALUE" val="14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3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3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319_7*m_h_f*1_3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5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5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5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5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319_7*m_h_f*1_5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7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7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7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7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319_7*m_h_f*1_7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2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2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2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319_7*m_h_f*1_2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4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4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4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4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319_7*m_h_f*1_4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6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6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6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6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319_7*m_h_f*1_6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8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8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8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8_1"/>
  <p:tag name="KSO_WM_DIAGRAM_VERSION" val="3"/>
  <p:tag name="KSO_WM_DIAGRAM_COLOR_TRICK" val="2"/>
  <p:tag name="KSO_WM_DIAGRAM_COLOR_TEXT_CAN_REMOVE" val="n"/>
  <p:tag name="KSO_WM_UNIT_VALUE" val="14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319_7*m_h_f*1_8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4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2023-12-17T16:57:51Z</dcterms:created>
  <dcterms:modified xsi:type="dcterms:W3CDTF">2023-12-17T16:57:51Z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327f366c0a3b4bac8754682927c68778_21</vt:lpwstr>
  </property>
</Properties>
</file>