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228" r:id="rId1"/>
    <p:sldMasterId id="2147490265" r:id="rId2"/>
  </p:sldMasterIdLst>
  <p:notesMasterIdLst>
    <p:notesMasterId r:id="rId3"/>
  </p:notesMasterIdLst>
  <p:sldIdLst>
    <p:sldId id="3337" r:id="rId4"/>
    <p:sldId id="3341" r:id="rId5"/>
    <p:sldId id="3346" r:id="rId6"/>
    <p:sldId id="3351" r:id="rId7"/>
    <p:sldId id="3358" r:id="rId9"/>
    <p:sldId id="3361" r:id="rId10"/>
    <p:sldId id="3364" r:id="rId11"/>
    <p:sldId id="3367" r:id="rId12"/>
    <p:sldId id="3371" r:id="rId13"/>
    <p:sldId id="3378" r:id="rId15"/>
    <p:sldId id="3381" r:id="rId16"/>
    <p:sldId id="3384" r:id="rId17"/>
    <p:sldId id="3387" r:id="rId18"/>
    <p:sldId id="3391" r:id="rId19"/>
    <p:sldId id="3398" r:id="rId21"/>
    <p:sldId id="3401" r:id="rId22"/>
    <p:sldId id="3404" r:id="rId23"/>
    <p:sldId id="3407" r:id="rId24"/>
    <p:sldId id="3411" r:id="rId25"/>
    <p:sldId id="3418" r:id="rId27"/>
    <p:sldId id="3421" r:id="rId28"/>
    <p:sldId id="3424" r:id="rId29"/>
    <p:sldId id="3427" r:id="rId30"/>
    <p:sldId id="3431" r:id="rId31"/>
    <p:sldId id="3438" r:id="rId33"/>
    <p:sldId id="3441" r:id="rId34"/>
    <p:sldId id="3444" r:id="rId35"/>
    <p:sldId id="3447" r:id="rId36"/>
    <p:sldId id="345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29" r:id="rId1"/>
    <p:sldLayoutId id="2147490230" r:id="rId2"/>
    <p:sldLayoutId id="2147490231" r:id="rId3"/>
    <p:sldLayoutId id="2147490232" r:id="rId4"/>
    <p:sldLayoutId id="2147490233" r:id="rId5"/>
    <p:sldLayoutId id="2147490234" r:id="rId6"/>
    <p:sldLayoutId id="2147490235" r:id="rId7"/>
    <p:sldLayoutId id="2147490236" r:id="rId8"/>
    <p:sldLayoutId id="2147490237" r:id="rId9"/>
    <p:sldLayoutId id="2147490238" r:id="rId10"/>
    <p:sldLayoutId id="21474902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66" r:id="rId1"/>
    <p:sldLayoutId id="2147490267" r:id="rId2"/>
    <p:sldLayoutId id="2147490268" r:id="rId3"/>
    <p:sldLayoutId id="2147490269" r:id="rId4"/>
    <p:sldLayoutId id="2147490270" r:id="rId5"/>
    <p:sldLayoutId id="2147490271" r:id="rId6"/>
    <p:sldLayoutId id="2147490272" r:id="rId7"/>
    <p:sldLayoutId id="2147490273" r:id="rId8"/>
    <p:sldLayoutId id="2147490274" r:id="rId9"/>
    <p:sldLayoutId id="2147490275" r:id="rId10"/>
    <p:sldLayoutId id="214749027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tags" Target="../tags/tag376.xml"/><Relationship Id="rId20" Type="http://schemas.openxmlformats.org/officeDocument/2006/relationships/tags" Target="../tags/tag377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实施优化和精细化管理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优化管理的重要性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精细化管理的核心要素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实施优化和精细化管理的具体措施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实施优化和精细化管理的挑战与应对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实施优化和精细化管理的成果与展望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优化管理的重要性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提升组织效率</a:t>
            </a:r>
            <a:endParaRPr altLang="en-US" lang="zh-CN"/>
          </a:p>
        </p:txBody>
      </p:sp>
      <p:sp>
        <p:nvSpPr>
          <p:cNvPr id="10489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精细化管理能够降低成本、提高效益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优化管理能够提高组织运行效率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优化和精细化管理能够提升组织竞争力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实施优化和精细化管理是组织发展的必然趋势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降低运营成本</a:t>
            </a:r>
            <a:endParaRPr altLang="en-US" lang="zh-CN"/>
          </a:p>
        </p:txBody>
      </p:sp>
      <p:sp>
        <p:nvSpPr>
          <p:cNvPr id="10490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优化管理能够提高工作效率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优化管理能够降低人力成本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优化管理能够减少资源浪费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优化管理能够提升企业竞争力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增强市场竞争力</a:t>
            </a:r>
            <a:endParaRPr altLang="en-US" lang="zh-CN"/>
          </a:p>
        </p:txBody>
      </p:sp>
      <p:sp>
        <p:nvSpPr>
          <p:cNvPr id="1049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优化管理能够提高产品质量和降低成本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优化管理能够提高员工素质和增强团队凝聚力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优化管理能够提高企业形象和增强市场竞争力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优化管理能够提高生产效率和减少浪费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1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促进社会和谐发展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降低环境负荷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精细化管理的核心要素</a:t>
            </a:r>
            <a:endParaRPr altLang="en-US" dirty="0" lang="zh-CN"/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明确管理目标</a:t>
            </a:r>
            <a:endParaRPr altLang="en-US" lang="zh-CN"/>
          </a:p>
        </p:txBody>
      </p:sp>
      <p:sp>
        <p:nvSpPr>
          <p:cNvPr id="10493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定义和重要性：明确管理目标是企业实施优化和精细化管理的基础，有助于提高管理效率和效果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制定目标：根据企业战略和实际情况，制定具体、可衡量、可达成、相关性强和时限明确的管理目标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目标分解：将总体目标分解为部门、岗位和个人目标，确保每个层级都清楚自己的责任和任务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目标调整与优化：根据实际情况对管理目标进行调整和优化，确保目标的可行性和有效性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制定详细计划</a:t>
            </a:r>
            <a:endParaRPr altLang="en-US" lang="zh-CN"/>
          </a:p>
        </p:txBody>
      </p:sp>
      <p:sp>
        <p:nvSpPr>
          <p:cNvPr id="10493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明确目标：制定具体的、可衡量的、可实现的、有时限的目标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分解任务：将目标分解为多个小任务，确保每个任务都有人负责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制定时间表：为每个任务设定合理的时间节点，确保按时完成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调整计划：根据实际情况及时调整计划，确保计划的有效性和可行性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实施过程监控</a:t>
            </a:r>
            <a:endParaRPr altLang="en-US" lang="zh-CN"/>
          </a:p>
        </p:txBody>
      </p:sp>
      <p:sp>
        <p:nvSpPr>
          <p:cNvPr id="10494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定期对工作进度进行检查和评估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制定详细的工作计划和流程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建立有效的监控机制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及时发现和解决问题，确保工作顺利进行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持续改进优化</a:t>
            </a:r>
            <a:endParaRPr altLang="en-US" lang="zh-CN"/>
          </a:p>
        </p:txBody>
      </p:sp>
      <p:sp>
        <p:nvSpPr>
          <p:cNvPr id="10494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精细化管理的核心要素之一是持续改进优化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通过不断发现问题、分析问题、解决问题，提高管理水平和效率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持续改进优化需要全员参与，形成良好的企业文化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持续改进优化是推动企业不断发展的重要动力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实施优化和精细化管理的具体措施</a:t>
            </a:r>
            <a:endParaRPr altLang="en-US" dirty="0" lang="zh-CN"/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组织架构调整</a:t>
            </a:r>
            <a:endParaRPr altLang="en-US" lang="zh-CN"/>
          </a:p>
        </p:txBody>
      </p:sp>
      <p:sp>
        <p:nvSpPr>
          <p:cNvPr id="10495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强化跨部门协作：加强不同部门之间的沟通和协作，打破部门壁垒，形成协同效应，提高整体运营效率。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建立高效沟通机制：建立有效的沟通渠道和机制，确保信息畅通，及时反馈问题和解决问题，提高工作效率和质量。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明确职责分工：将工作流程和任务进行细分，明确各部门和岗位的职责和权限，避免工作重叠和缺位。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优化组织结构：根据业务需求和市场变化，调整组织结构，减少管理层级，提高决策效率和响应速度。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流程再造优化</a:t>
            </a:r>
            <a:endParaRPr altLang="en-US" lang="zh-CN"/>
          </a:p>
        </p:txBody>
      </p:sp>
      <p:sp>
        <p:nvSpPr>
          <p:cNvPr id="10496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梳理现有流程：对现有流程进行全面梳理，找出存在的问题和瓶颈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流程优化：针对梳理出的问题和瓶颈，进行流程优化设计，提高流程效率和效益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流程再造：对原有流程进行彻底改造，重新设计流程，实现流程的升级和转型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流程监控与评估：对优化和再造后的流程进行监控和评估，确保流程的稳定性和高效性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激励机制完善</a:t>
            </a:r>
            <a:endParaRPr altLang="en-US" lang="zh-CN"/>
          </a:p>
        </p:txBody>
      </p:sp>
      <p:sp>
        <p:nvSpPr>
          <p:cNvPr id="10496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建立合理的薪酬体系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实施绩效考核制度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提供晋升机会和培训计划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营造良好的企业文化氛围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员工培训提升</a:t>
            </a:r>
            <a:endParaRPr altLang="en-US" lang="zh-CN"/>
          </a:p>
        </p:txBody>
      </p:sp>
      <p:sp>
        <p:nvSpPr>
          <p:cNvPr id="10497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制定培训计划：根据员工需求和公司目标，制定针对性的培训计划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培训内容：包括职业技能、团队协作、沟通能力等方面的培训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培训方式：采用线上、线下相结合的方式，包括课堂讲解、案例分析、实践操作等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培训效果评估：通过考试、问卷调查等方式对培训效果进行评估，不断改进和优化培训计划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实施优化和精细化管理的挑战与应对</a:t>
            </a:r>
            <a:endParaRPr altLang="en-US" dirty="0" lang="zh-CN"/>
          </a:p>
        </p:txBody>
      </p:sp>
      <p:sp>
        <p:nvSpPr>
          <p:cNvPr id="10497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员工观念转变</a:t>
            </a:r>
            <a:endParaRPr altLang="en-US" lang="zh-CN"/>
          </a:p>
        </p:txBody>
      </p:sp>
      <p:sp>
        <p:nvSpPr>
          <p:cNvPr id="10498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转变员工观念的必要性：员工是实施优化和精细化管理的关键因素，需要转变观念以适应新的管理模式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员工观念转变的途径：通过培训、宣传、教育等方式，引导员工认识到优化和精细化管理的意义和价值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员工观念转变的困难与应对：在转变过程中可能会遇到员工的抵触、不适应等问题，需要采取有效措施加以解决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员工观念转变的成果：通过员工观念的转变，可以提高员工的工作效率和质量，促进企业的可持续发展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跨部门协作难题</a:t>
            </a:r>
            <a:endParaRPr altLang="en-US" lang="zh-CN"/>
          </a:p>
        </p:txBody>
      </p:sp>
      <p:sp>
        <p:nvSpPr>
          <p:cNvPr id="10499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部门间沟通不畅：缺乏有效的沟通渠道和机制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目标不一致：各部门追求的目标不同，难以形成合力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信息不对称：各部门掌握的信息不同，难以实现资源共享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缺乏信任：各部门之间缺乏信任，难以形成合作氛围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数据驱动决策支持</a:t>
            </a:r>
            <a:endParaRPr altLang="en-US" lang="zh-CN"/>
          </a:p>
        </p:txBody>
      </p:sp>
      <p:sp>
        <p:nvSpPr>
          <p:cNvPr id="10499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数据收集与整理：确保数据的准确性和完整性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数据驱动决策：基于数据做出更明智、更科学的决策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数据可视化：直观展示数据，帮助团队更好地理解问题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数据分析与挖掘：发现潜在问题和规律，为决策提供依据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持续改进文化培育</a:t>
            </a:r>
            <a:endParaRPr altLang="en-US" lang="zh-CN"/>
          </a:p>
        </p:txBody>
      </p:sp>
      <p:sp>
        <p:nvSpPr>
          <p:cNvPr id="10500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措施：制定明确的改进目标，建立有效的激励机制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挑战：员工观念转变困难，需要加强培训和教育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应对：建立持续改进的企业文化，鼓励员工积极参与改进过程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效果：提高员工素质和技能水平，促进企业持续发展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实施优化和精细化管理的成果与展望</a:t>
            </a:r>
            <a:endParaRPr altLang="en-US" dirty="0" lang="zh-CN"/>
          </a:p>
        </p:txBody>
      </p:sp>
      <p:sp>
        <p:nvSpPr>
          <p:cNvPr id="10501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提升组织绩效表现</a:t>
            </a:r>
            <a:endParaRPr altLang="en-US" lang="zh-CN"/>
          </a:p>
        </p:txBody>
      </p:sp>
      <p:sp>
        <p:nvSpPr>
          <p:cNvPr id="10502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降低成本：通过优化和精细化管理，减少不必要的浪费和开支，提高资源利用效率。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提高效率：通过优化流程和精细化管理，减少不必要的环节和时间，提高工作效率。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提升质量：通过精细化管理，减少错误和缺陷，提高产品和服务的质量。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增强员工满意度：通过优化工作环境和流程，提高员工的工作满意度和归属感。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增强员工满意度和归属感</a:t>
            </a:r>
            <a:endParaRPr altLang="en-US" lang="zh-CN"/>
          </a:p>
        </p:txBody>
      </p:sp>
      <p:sp>
        <p:nvSpPr>
          <p:cNvPr id="10502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实施优化和精细化管理后，员工的工作环境得到改善，提高了员工的工作积极性和工作效率。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通过精细化管理，企业能够更好地了解员工的需求和期望，从而制定更加人性化的管理制度和福利待遇。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优化管理流程，减少繁琐和重复的工作环节，减轻员工的工作压力，提高员工的工作满意度。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通过实施优化和精细化管理，企业能够更好地培养员工的归属感和忠诚度，增强企业的凝聚力和竞争力。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实现可持续发展目标</a:t>
            </a:r>
            <a:endParaRPr altLang="en-US" lang="zh-CN"/>
          </a:p>
        </p:txBody>
      </p:sp>
      <p:sp>
        <p:nvSpPr>
          <p:cNvPr id="10503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提升企业运营效率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降低成本，提高盈利能力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增强市场竞争力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实现可持续发展目标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</a:t>
            </a:r>
            <a:endParaRPr altLang="en-US" lang="zh-CN"/>
          </a:p>
        </p:txBody>
      </p:sp>
      <p:sp>
        <p:nvSpPr>
          <p:cNvPr id="10503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持续推进优化和精细化管理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提高企业核心竞争力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适应市场变化和客户需求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实现企业可持续发展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2023-12-19T21:20:11Z</dcterms:created>
  <dcterms:modified xsi:type="dcterms:W3CDTF">2023-12-19T21:20:11Z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8376755500584b1d8e140417943e01ee_21</vt:lpwstr>
  </property>
</Properties>
</file>