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9"/>
  </p:handoutMasterIdLst>
  <p:sldIdLst>
    <p:sldId id="256" r:id="rId3"/>
    <p:sldId id="279" r:id="rId5"/>
    <p:sldId id="282" r:id="rId6"/>
    <p:sldId id="283" r:id="rId7"/>
    <p:sldId id="284" r:id="rId8"/>
    <p:sldId id="285" r:id="rId9"/>
    <p:sldId id="286" r:id="rId10"/>
    <p:sldId id="287" r:id="rId11"/>
    <p:sldId id="325" r:id="rId12"/>
    <p:sldId id="288" r:id="rId13"/>
    <p:sldId id="324" r:id="rId14"/>
    <p:sldId id="291" r:id="rId15"/>
    <p:sldId id="292" r:id="rId16"/>
    <p:sldId id="326" r:id="rId17"/>
    <p:sldId id="295" r:id="rId18"/>
    <p:sldId id="296" r:id="rId19"/>
    <p:sldId id="327" r:id="rId20"/>
    <p:sldId id="298" r:id="rId21"/>
    <p:sldId id="299" r:id="rId22"/>
    <p:sldId id="300" r:id="rId23"/>
    <p:sldId id="301" r:id="rId24"/>
    <p:sldId id="303" r:id="rId25"/>
    <p:sldId id="304" r:id="rId26"/>
    <p:sldId id="307" r:id="rId27"/>
    <p:sldId id="308" r:id="rId28"/>
    <p:sldId id="309" r:id="rId29"/>
    <p:sldId id="310" r:id="rId30"/>
    <p:sldId id="314" r:id="rId31"/>
    <p:sldId id="315" r:id="rId32"/>
    <p:sldId id="316" r:id="rId33"/>
    <p:sldId id="317" r:id="rId34"/>
    <p:sldId id="370" r:id="rId35"/>
    <p:sldId id="318" r:id="rId36"/>
    <p:sldId id="371" r:id="rId37"/>
    <p:sldId id="323" r:id="rId38"/>
  </p:sldIdLst>
  <p:sldSz cx="9144000" cy="5143500" type="screen16x9"/>
  <p:notesSz cx="7103745" cy="10234295"/>
  <p:custDataLst>
    <p:tags r:id="rId4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342900" indent="1143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685800" indent="228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028700" indent="342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371600" indent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0" userDrawn="1">
          <p15:clr>
            <a:srgbClr val="A4A3A4"/>
          </p15:clr>
        </p15:guide>
        <p15:guide id="2" pos="28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B37E"/>
    <a:srgbClr val="A2B06C"/>
    <a:srgbClr val="758D55"/>
    <a:srgbClr val="556740"/>
    <a:srgbClr val="AFBB79"/>
    <a:srgbClr val="B2B2B2"/>
    <a:srgbClr val="CDD8AA"/>
    <a:srgbClr val="B1C3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60" autoAdjust="0"/>
  </p:normalViewPr>
  <p:slideViewPr>
    <p:cSldViewPr snapToGrid="0" showGuides="1">
      <p:cViewPr varScale="1">
        <p:scale>
          <a:sx n="149" d="100"/>
          <a:sy n="149" d="100"/>
        </p:scale>
        <p:origin x="120" y="168"/>
      </p:cViewPr>
      <p:guideLst>
        <p:guide orient="horz" pos="1700"/>
        <p:guide pos="287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gs" Target="tags/tag87.xml"/><Relationship Id="rId43" Type="http://schemas.openxmlformats.org/officeDocument/2006/relationships/commentAuthors" Target="commentAuthors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45" noProof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45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F9F473FF-FE58-4C5D-91B7-039CAEE1079C}" type="datetimeFigureOut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45" noProof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45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9F7CCB63-2E10-4D79-B2A5-0FB1877A2FCC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71B3B01-6E2F-422A-9B76-8D571A620A40}" type="datetimeFigureOut">
              <a:rPr lang="zh-CN" altLang="en-US"/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711200" y="4926013"/>
            <a:ext cx="5683250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E0C653-5E70-43AC-AB4A-86C8C2446ABD}" type="slidenum">
              <a:rPr lang="zh-CN" altLang="en-US"/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/>
            <a:fld id="{29E3E837-BBE5-4D71-B1BD-C967259D8824}" type="slidenum">
              <a:rPr altLang="en-US">
                <a:ea typeface="宋体" panose="02010600030101010101" pitchFamily="2" charset="-122"/>
              </a:rPr>
            </a:fld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/>
            <a:fld id="{E3654C12-9F13-405F-92A5-AC949343EFBA}" type="slidenum">
              <a:rPr altLang="en-US">
                <a:ea typeface="宋体" panose="02010600030101010101" pitchFamily="2" charset="-122"/>
              </a:rPr>
            </a:fld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3795" name="文本占位符 2"/>
          <p:cNvSpPr>
            <a:spLocks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5059" name="文本占位符 2"/>
          <p:cNvSpPr>
            <a:spLocks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4" Type="http://schemas.openxmlformats.org/officeDocument/2006/relationships/theme" Target="../theme/theme1.xml"/><Relationship Id="rId53" Type="http://schemas.openxmlformats.org/officeDocument/2006/relationships/tags" Target="../tags/tag62.xml"/><Relationship Id="rId52" Type="http://schemas.openxmlformats.org/officeDocument/2006/relationships/tags" Target="../tags/tag61.xml"/><Relationship Id="rId51" Type="http://schemas.openxmlformats.org/officeDocument/2006/relationships/tags" Target="../tags/tag60.xml"/><Relationship Id="rId50" Type="http://schemas.openxmlformats.org/officeDocument/2006/relationships/tags" Target="../tags/tag59.xml"/><Relationship Id="rId5" Type="http://schemas.openxmlformats.org/officeDocument/2006/relationships/slideLayout" Target="../slideLayouts/slideLayout5.xml"/><Relationship Id="rId49" Type="http://schemas.openxmlformats.org/officeDocument/2006/relationships/tags" Target="../tags/tag58.xml"/><Relationship Id="rId48" Type="http://schemas.openxmlformats.org/officeDocument/2006/relationships/tags" Target="../tags/tag57.xml"/><Relationship Id="rId47" Type="http://schemas.openxmlformats.org/officeDocument/2006/relationships/image" Target="../media/image1.jpeg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4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48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9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0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51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52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5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5" Type="http://schemas.openxmlformats.org/officeDocument/2006/relationships/notesSlide" Target="../notesSlides/notesSlide4.xml"/><Relationship Id="rId24" Type="http://schemas.openxmlformats.org/officeDocument/2006/relationships/slideLayout" Target="../slideLayouts/slideLayout42.xml"/><Relationship Id="rId23" Type="http://schemas.openxmlformats.org/officeDocument/2006/relationships/image" Target="../media/image2.png"/><Relationship Id="rId22" Type="http://schemas.openxmlformats.org/officeDocument/2006/relationships/tags" Target="../tags/tag86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tags" Target="../tags/tag66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tags" Target="../tags/tag78.xml"/><Relationship Id="rId13" Type="http://schemas.openxmlformats.org/officeDocument/2006/relationships/tags" Target="../tags/tag77.xml"/><Relationship Id="rId12" Type="http://schemas.openxmlformats.org/officeDocument/2006/relationships/tags" Target="../tags/tag76.xml"/><Relationship Id="rId11" Type="http://schemas.openxmlformats.org/officeDocument/2006/relationships/tags" Target="../tags/tag75.xml"/><Relationship Id="rId10" Type="http://schemas.openxmlformats.org/officeDocument/2006/relationships/tags" Target="../tags/tag74.xml"/><Relationship Id="rId1" Type="http://schemas.openxmlformats.org/officeDocument/2006/relationships/tags" Target="../tags/tag6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3"/>
          <p:cNvSpPr txBox="1">
            <a:spLocks noChangeArrowheads="1"/>
          </p:cNvSpPr>
          <p:nvPr/>
        </p:nvSpPr>
        <p:spPr bwMode="auto">
          <a:xfrm>
            <a:off x="1471613" y="1938338"/>
            <a:ext cx="64452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5400" b="1">
                <a:solidFill>
                  <a:srgbClr val="262626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写作</a:t>
            </a:r>
            <a:r>
              <a:rPr lang="en-US" altLang="zh-CN" sz="5400" b="1">
                <a:solidFill>
                  <a:srgbClr val="262626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——</a:t>
            </a:r>
            <a:r>
              <a:rPr lang="zh-CN" altLang="en-US" sz="5400" b="1">
                <a:solidFill>
                  <a:srgbClr val="262626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论证要合理</a:t>
            </a:r>
            <a:endParaRPr lang="zh-CN" altLang="en-US" sz="5400" b="1">
              <a:solidFill>
                <a:srgbClr val="262626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8"/>
          <p:cNvSpPr txBox="1">
            <a:spLocks noChangeArrowheads="1"/>
          </p:cNvSpPr>
          <p:nvPr/>
        </p:nvSpPr>
        <p:spPr bwMode="auto">
          <a:xfrm>
            <a:off x="1168400" y="1436688"/>
            <a:ext cx="69738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000" rIns="27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1.结合例文，在探究中让学生掌握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论证要合理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的方法。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1" name="TextBox 28"/>
          <p:cNvSpPr txBox="1">
            <a:spLocks noChangeArrowheads="1"/>
          </p:cNvSpPr>
          <p:nvPr/>
        </p:nvSpPr>
        <p:spPr bwMode="auto">
          <a:xfrm>
            <a:off x="1168400" y="2800350"/>
            <a:ext cx="6818313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000" rIns="27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 2.鼓励学生使用多种形式的论证方法，使文章结构合理、逻辑严密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                                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grpSp>
        <p:nvGrpSpPr>
          <p:cNvPr id="12292" name="组合 8"/>
          <p:cNvGrpSpPr/>
          <p:nvPr/>
        </p:nvGrpSpPr>
        <p:grpSpPr bwMode="auto">
          <a:xfrm>
            <a:off x="1312863" y="328613"/>
            <a:ext cx="2519362" cy="646112"/>
            <a:chOff x="1312863" y="328613"/>
            <a:chExt cx="2519362" cy="646331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3424"/>
              <a:ext cx="2519362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294" name="文本框 12"/>
            <p:cNvSpPr txBox="1">
              <a:spLocks noChangeArrowheads="1"/>
            </p:cNvSpPr>
            <p:nvPr/>
          </p:nvSpPr>
          <p:spPr bwMode="auto">
            <a:xfrm>
              <a:off x="1322041" y="328613"/>
              <a:ext cx="250100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本课时目标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矩形 3"/>
          <p:cNvSpPr>
            <a:spLocks noChangeArrowheads="1"/>
          </p:cNvSpPr>
          <p:nvPr/>
        </p:nvSpPr>
        <p:spPr bwMode="auto">
          <a:xfrm>
            <a:off x="946150" y="1119188"/>
            <a:ext cx="7472363" cy="332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400" b="1" noProof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noProof="1">
                <a:latin typeface="楷体" panose="02010609060101010101" pitchFamily="49" charset="-122"/>
                <a:ea typeface="楷体" panose="02010609060101010101" pitchFamily="49" charset="-122"/>
              </a:rPr>
              <a:t>封禅泰山，祭天祀地，这是中国古代国家礼仪中最隆盛的国祀大典。贞观六年，群臣请求唐太宗去泰山封禅，藉以炫耀功德和国家富强，只有魏徵表示反对。唐太宗觉得奇怪，询问魏徵：“你不同意进行封禅，是认为我的功劳不高、德行不尊、中国未安、四夷未服、年谷未丰、祥瑞未至吗？”</a:t>
            </a:r>
            <a:endParaRPr lang="zh-CN" altLang="en-US" sz="24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315" name="组合 3"/>
          <p:cNvGrpSpPr/>
          <p:nvPr/>
        </p:nvGrpSpPr>
        <p:grpSpPr bwMode="auto">
          <a:xfrm>
            <a:off x="1312863" y="328613"/>
            <a:ext cx="2046287" cy="646112"/>
            <a:chOff x="1312863" y="328613"/>
            <a:chExt cx="2046915" cy="64633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3424"/>
              <a:ext cx="2046915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317" name="文本框 12"/>
            <p:cNvSpPr txBox="1">
              <a:spLocks noChangeArrowheads="1"/>
            </p:cNvSpPr>
            <p:nvPr/>
          </p:nvSpPr>
          <p:spPr bwMode="auto">
            <a:xfrm>
              <a:off x="1322041" y="328613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故事激趣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00" y="869950"/>
            <a:ext cx="7508875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同学们，如果你是魏徵，你会如何劝说唐太宗放弃封禅呢？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88988" y="1979613"/>
            <a:ext cx="7656512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陛下虽有以上六德，但自从隋末天下大乱以来，直到现在，民生并未恢复，仓库尚为空虚，而车驾东巡，千骑万乘，耗费巨大，百姓承受不了。况且陛下封禅，必然万国咸集，远夷君长也要扈从。而如今中原一带，人烟稀少，灌木丛生，</a:t>
            </a:r>
            <a:r>
              <a:rPr lang="zh-CN" altLang="en-US" sz="20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万国使者与远夷君长看到中国如此空虚，岂不产生轻视之心？如果赏赐不周，就不会满足这些远人的欲望。免除赋役，也远远不能补偿百姓的破费。如此仅图虚名而受实害的事，陛下为什么要做呢？”封禅之事从此停止。</a:t>
            </a:r>
            <a:endParaRPr lang="zh-CN" altLang="en-US" sz="20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06488" y="1160463"/>
            <a:ext cx="7113587" cy="1284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请你说一说：魏徵为什么能说服唐太宗？这些理由都有什么特点？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106488" y="2546350"/>
            <a:ext cx="723106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sz="32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切中了实际的利害关系，有理有据，让人信服。</a:t>
            </a:r>
            <a:endParaRPr lang="zh-CN" altLang="en-US" sz="3200" b="1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77888" y="1095375"/>
            <a:ext cx="361315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什么是论证合理？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77888" y="1743075"/>
            <a:ext cx="7467600" cy="2678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defRPr/>
            </a:pPr>
            <a:r>
              <a:rPr lang="zh-CN" altLang="en-US" sz="28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论证合理，就是围绕观点，把经过选择的论据组织起来，使两者有机结合，从而推导出令人信服的合理的结论。论证，是运用论据来证明论点的过程和方法，是论点和论据之间的逻辑关系纽带。</a:t>
            </a:r>
            <a:endParaRPr lang="zh-CN" altLang="en-US" sz="28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6388" name="组合 4"/>
          <p:cNvGrpSpPr/>
          <p:nvPr/>
        </p:nvGrpSpPr>
        <p:grpSpPr bwMode="auto">
          <a:xfrm>
            <a:off x="1312863" y="328613"/>
            <a:ext cx="2046287" cy="646112"/>
            <a:chOff x="1312863" y="328613"/>
            <a:chExt cx="2046915" cy="64633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3424"/>
              <a:ext cx="2046915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390" name="文本框 12"/>
            <p:cNvSpPr txBox="1">
              <a:spLocks noChangeArrowheads="1"/>
            </p:cNvSpPr>
            <p:nvPr/>
          </p:nvSpPr>
          <p:spPr bwMode="auto">
            <a:xfrm>
              <a:off x="1322041" y="328613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回顾课文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43013" y="1160463"/>
            <a:ext cx="6446837" cy="6048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勾联课文，再识“论证合理”。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43013" y="1912938"/>
            <a:ext cx="6800850" cy="2192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defRPr/>
            </a:pPr>
            <a:r>
              <a:rPr lang="zh-CN" altLang="en-US" sz="32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回顾</a:t>
            </a:r>
            <a:r>
              <a:rPr lang="en-US" altLang="zh-CN" sz="32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中国人失掉自信力了吗</a:t>
            </a:r>
            <a:r>
              <a:rPr lang="en-US" altLang="zh-CN" sz="32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32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怀疑与学问</a:t>
            </a:r>
            <a:r>
              <a:rPr lang="en-US" altLang="zh-CN" sz="32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两篇课文，找出文章的论点与其中一处论据。</a:t>
            </a:r>
            <a:endParaRPr lang="zh-CN" altLang="en-US" sz="32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2925" y="722313"/>
          <a:ext cx="8108950" cy="386873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92182"/>
                <a:gridCol w="1574068"/>
                <a:gridCol w="4842700"/>
              </a:tblGrid>
              <a:tr h="714404">
                <a:tc>
                  <a:txBody>
                    <a:bodyPr/>
                    <a:lstStyle/>
                    <a:p>
                      <a:endParaRPr lang="zh-CN" altLang="en-US" sz="1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8" marB="45728"/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8" marB="45728"/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8" marB="45728"/>
                </a:tc>
              </a:tr>
              <a:tr h="1577405">
                <a:tc>
                  <a:txBody>
                    <a:bodyPr/>
                    <a:lstStyle/>
                    <a:p>
                      <a:endParaRPr lang="zh-CN" altLang="en-US" sz="1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8" marB="45728"/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8" marB="45728"/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8" marB="45728"/>
                </a:tc>
              </a:tr>
              <a:tr h="1576928">
                <a:tc>
                  <a:txBody>
                    <a:bodyPr/>
                    <a:lstStyle/>
                    <a:p>
                      <a:endParaRPr lang="zh-CN" altLang="en-US" sz="1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8" marB="45728"/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8" marB="45728"/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8" marB="45728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542925" y="804863"/>
            <a:ext cx="1584325" cy="541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课文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63763" y="804863"/>
            <a:ext cx="1584325" cy="541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论点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40188" y="804863"/>
            <a:ext cx="4319587" cy="541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论据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25463" y="1470025"/>
            <a:ext cx="1652587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zh-CN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中国人失掉自信力了吗</a:t>
            </a:r>
            <a:r>
              <a:rPr lang="zh-CN" altLang="zh-CN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065338" y="1690688"/>
            <a:ext cx="1908175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中国人没有失掉自信力</a:t>
            </a:r>
            <a:endParaRPr lang="zh-CN" altLang="en-US" sz="24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835400" y="1503363"/>
            <a:ext cx="4791075" cy="136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 noProof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我们从古以来，就有埋头苦干的人，有拼命硬干的人，有为民请命的人，有舍身求法的人</a:t>
            </a:r>
            <a:r>
              <a:rPr lang="zh-CN" altLang="zh-CN" sz="2400" b="1" noProof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sz="2400" b="1" noProof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84200" y="3298825"/>
            <a:ext cx="1535113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zh-CN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怀疑与学问</a:t>
            </a:r>
            <a:r>
              <a:rPr lang="zh-CN" altLang="zh-CN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185988" y="3490913"/>
            <a:ext cx="16668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学则须疑</a:t>
            </a:r>
            <a:endParaRPr lang="zh-CN" altLang="en-US" sz="24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835400" y="3067050"/>
            <a:ext cx="4918075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 noProof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孟子所谓“尽信书则不如无书</a:t>
            </a:r>
            <a:r>
              <a:rPr lang="zh-CN" altLang="zh-CN" sz="2400" b="1" noProof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 b="1" noProof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，也就是教我们有一点怀疑的精神，不要随便盲从或迷信。</a:t>
            </a:r>
            <a:endParaRPr lang="zh-CN" altLang="en-US" sz="2400" b="1" noProof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2"/>
          <p:cNvSpPr txBox="1">
            <a:spLocks noChangeArrowheads="1"/>
          </p:cNvSpPr>
          <p:nvPr/>
        </p:nvSpPr>
        <p:spPr bwMode="auto">
          <a:xfrm>
            <a:off x="1946275" y="1903413"/>
            <a:ext cx="5864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5400" b="1">
                <a:latin typeface="楷体" panose="02010609060101010101" pitchFamily="49" charset="-122"/>
                <a:ea typeface="楷体" panose="02010609060101010101" pitchFamily="49" charset="-122"/>
              </a:rPr>
              <a:t>探究“论证合理”</a:t>
            </a:r>
            <a:endParaRPr lang="zh-CN" altLang="en-US" sz="5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8500" y="1079500"/>
            <a:ext cx="7807325" cy="2549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defRPr/>
            </a:pPr>
            <a:r>
              <a:rPr lang="zh-CN" altLang="en-US" sz="28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1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奇心是促进人们不断探索、不断进取的动力。对世界充满好奇，并努力探索，可以使梦想生根发芽，开出美丽的花朵。面对这个神奇美妙而又复杂多变的世界，有的人漠不关心，得过且过，不思进取；有的人充满幻想，鼓足干劲，孜孜进取。无数的历史事实证明，前者终将一事无成，后者将根植梦想，创造出辉煌灿烂的明天。</a:t>
            </a:r>
            <a:endParaRPr lang="zh-CN" altLang="en-US" sz="21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2788" y="3506788"/>
            <a:ext cx="7807325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请找出这段文字的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中心句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，说一说这段文字的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论题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是什么。找出文中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对比论证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的部分，从论证的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逻辑性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上说说你的看法。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1508" name="组合 6"/>
          <p:cNvGrpSpPr/>
          <p:nvPr/>
        </p:nvGrpSpPr>
        <p:grpSpPr bwMode="auto">
          <a:xfrm>
            <a:off x="1312863" y="334963"/>
            <a:ext cx="3438525" cy="646112"/>
            <a:chOff x="1312863" y="334254"/>
            <a:chExt cx="3438322" cy="64633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2712"/>
              <a:ext cx="3438322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510" name="文本框 12"/>
            <p:cNvSpPr txBox="1">
              <a:spLocks noChangeArrowheads="1"/>
            </p:cNvSpPr>
            <p:nvPr/>
          </p:nvSpPr>
          <p:spPr bwMode="auto">
            <a:xfrm>
              <a:off x="1322041" y="334254"/>
              <a:ext cx="34291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逻辑，我思辨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3750" y="1116013"/>
            <a:ext cx="7499350" cy="2547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defRPr/>
            </a:pPr>
            <a:r>
              <a:rPr lang="zh-CN" altLang="en-US" sz="28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1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好奇心是促进人们不断探索、不断进取的动力。</a:t>
            </a:r>
            <a:r>
              <a:rPr lang="zh-CN" altLang="en-US" sz="21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对世界充满好奇，并努力探索，可以使梦想生根发芽，开出美丽的花朵。面对这个神奇美妙而又复杂多变的世界，</a:t>
            </a:r>
            <a:r>
              <a:rPr lang="zh-CN" altLang="en-US" sz="21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有的人漠不关心，得过且过，不思进取</a:t>
            </a:r>
            <a:r>
              <a:rPr lang="zh-CN" altLang="en-US" sz="21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zh-CN" altLang="en-US" sz="21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有的人充满幻想，鼓足干劲，孜孜进取。</a:t>
            </a:r>
            <a:r>
              <a:rPr lang="zh-CN" altLang="en-US" sz="21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无数的历史事实证明，前者终将一事无成，后者将根植梦想，创造出辉煌灿烂的明天。</a:t>
            </a:r>
            <a:endParaRPr lang="zh-CN" altLang="en-US" sz="21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4705350" y="750888"/>
            <a:ext cx="1336675" cy="474662"/>
          </a:xfrm>
          <a:prstGeom prst="wedgeRoundRectCallout">
            <a:avLst>
              <a:gd name="adj1" fmla="val -42836"/>
              <a:gd name="adj2" fmla="val 80878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defRPr/>
            </a:pPr>
            <a:r>
              <a:rPr lang="zh-CN" altLang="en-US" sz="2100" b="1" noProof="1">
                <a:latin typeface="楷体" panose="02010609060101010101" pitchFamily="49" charset="-122"/>
                <a:ea typeface="楷体" panose="02010609060101010101" pitchFamily="49" charset="-122"/>
              </a:rPr>
              <a:t>中心句</a:t>
            </a:r>
            <a:endParaRPr lang="zh-CN" altLang="en-US" sz="21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352550" y="1168400"/>
            <a:ext cx="971550" cy="48577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2468563" y="750888"/>
            <a:ext cx="1200150" cy="474662"/>
          </a:xfrm>
          <a:prstGeom prst="wedgeRoundRectCallout">
            <a:avLst>
              <a:gd name="adj1" fmla="val -68373"/>
              <a:gd name="adj2" fmla="val 33835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defRPr/>
            </a:pPr>
            <a:r>
              <a:rPr lang="zh-CN" altLang="en-US" sz="2100" b="1" noProof="1">
                <a:latin typeface="楷体" panose="02010609060101010101" pitchFamily="49" charset="-122"/>
                <a:ea typeface="楷体" panose="02010609060101010101" pitchFamily="49" charset="-122"/>
              </a:rPr>
              <a:t>论题</a:t>
            </a:r>
            <a:endParaRPr lang="zh-CN" altLang="en-US" sz="21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6259513" y="3335338"/>
            <a:ext cx="1336675" cy="539750"/>
          </a:xfrm>
          <a:prstGeom prst="wedgeRoundRectCallout">
            <a:avLst>
              <a:gd name="adj1" fmla="val -119442"/>
              <a:gd name="adj2" fmla="val -170282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defRPr/>
            </a:pPr>
            <a:r>
              <a:rPr lang="zh-CN" altLang="en-US" sz="2100" b="1" noProof="1">
                <a:latin typeface="楷体" panose="02010609060101010101" pitchFamily="49" charset="-122"/>
                <a:ea typeface="楷体" panose="02010609060101010101" pitchFamily="49" charset="-122"/>
              </a:rPr>
              <a:t>对比论证</a:t>
            </a:r>
            <a:endParaRPr lang="zh-CN" altLang="en-US" sz="21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374775" y="4027488"/>
            <a:ext cx="69183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脱离了“好奇心”这一中心，犯了偷换概念的逻辑错误。</a:t>
            </a:r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 animBg="1"/>
      <p:bldP spid="7" grpId="0" animBg="1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019175" y="1684338"/>
            <a:ext cx="7196138" cy="275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0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000" b="1" noProof="1">
                <a:latin typeface="楷体" panose="02010609060101010101" pitchFamily="49" charset="-122"/>
                <a:ea typeface="楷体" panose="02010609060101010101" pitchFamily="49" charset="-122"/>
              </a:rPr>
              <a:t>写议论文时，论证要符合逻辑，观点要一致，概念要统一。论证是用道理和事实对观点进行证明和推理，必须符合逻辑规律，避免混淆或偷换概念。</a:t>
            </a:r>
            <a:endParaRPr lang="zh-CN" altLang="en-US" sz="30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019175" y="1079500"/>
            <a:ext cx="348297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论证要符合逻辑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23556" name="组合 4"/>
          <p:cNvGrpSpPr/>
          <p:nvPr/>
        </p:nvGrpSpPr>
        <p:grpSpPr bwMode="auto">
          <a:xfrm>
            <a:off x="1312863" y="328613"/>
            <a:ext cx="2046287" cy="646112"/>
            <a:chOff x="1312863" y="328613"/>
            <a:chExt cx="2046915" cy="64633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3424"/>
              <a:ext cx="2046915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558" name="文本框 12"/>
            <p:cNvSpPr txBox="1">
              <a:spLocks noChangeArrowheads="1"/>
            </p:cNvSpPr>
            <p:nvPr/>
          </p:nvSpPr>
          <p:spPr bwMode="auto">
            <a:xfrm>
              <a:off x="1322041" y="328613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方法归纳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52463" y="1079500"/>
            <a:ext cx="7837487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1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怀疑精神是做一切学问的基本条件。高尔基有言：“要想把问题弄清楚，就不要急着去相信，知识的力量就在于怀疑。”如果没有怀疑精神，笛卡儿屈从于神学的权威，就不会在</a:t>
            </a:r>
            <a:r>
              <a:rPr lang="zh-CN" altLang="en-US" sz="21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科学和哲学领域取得辉煌成绩；如果没有怀疑精神，伽利略不会在比萨斜塔做两个铁球同时着地的实验，就不会揭开物体运动的秘密；如果没有怀疑精神，钟南山院士就不会质疑医学权威认为的非典病毒为衣原体病毒，就不会为救治病人立下大功。怀疑精神对于治学就如生命之于氧气，失去了怀疑，学问也就失去了进步的可能。</a:t>
            </a:r>
            <a:endParaRPr lang="zh-CN" altLang="en-US" sz="21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6525" y="4056063"/>
            <a:ext cx="8027988" cy="6048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  这段文字的</a:t>
            </a:r>
            <a:r>
              <a:rPr lang="zh-CN" altLang="en-US" sz="2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观点</a:t>
            </a: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是什么？作者运用了</a:t>
            </a:r>
            <a:r>
              <a:rPr lang="zh-CN" altLang="en-US" sz="2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哪些材料</a:t>
            </a: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来支撑观点？</a:t>
            </a:r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4580" name="组合 4"/>
          <p:cNvGrpSpPr/>
          <p:nvPr/>
        </p:nvGrpSpPr>
        <p:grpSpPr bwMode="auto">
          <a:xfrm>
            <a:off x="1312863" y="334963"/>
            <a:ext cx="3438525" cy="646112"/>
            <a:chOff x="1312863" y="334254"/>
            <a:chExt cx="3438322" cy="64633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2712"/>
              <a:ext cx="3438322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4582" name="文本框 12"/>
            <p:cNvSpPr txBox="1">
              <a:spLocks noChangeArrowheads="1"/>
            </p:cNvSpPr>
            <p:nvPr/>
          </p:nvSpPr>
          <p:spPr bwMode="auto">
            <a:xfrm>
              <a:off x="1322041" y="334254"/>
              <a:ext cx="34291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材料，我诊断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1"/>
          <p:cNvSpPr>
            <a:spLocks noChangeArrowheads="1"/>
          </p:cNvSpPr>
          <p:nvPr/>
        </p:nvSpPr>
        <p:spPr bwMode="auto">
          <a:xfrm>
            <a:off x="652463" y="1079500"/>
            <a:ext cx="7837487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1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怀疑精神是做一切学问的基本条件。</a:t>
            </a:r>
            <a:r>
              <a:rPr lang="zh-CN" altLang="en-US" sz="21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高尔基有言：“要想把问题弄清楚，就不要急着去相信，知识的力量就在于怀疑。”如果没有怀疑精神，笛卡儿屈从于神学的权威，就不会在</a:t>
            </a:r>
            <a:r>
              <a:rPr lang="zh-CN" altLang="en-US" sz="21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科学和哲学领域取得辉煌成绩；如果没有怀疑精神，伽利略不会在比萨斜塔做两个铁球同时着地的实验，就不会揭开物体运动的秘密；如果没有怀疑精神，钟南山院士就不会质疑医学权威认为的非典病毒为衣原体病毒，就不会为救治病人立下大功。怀疑精神对于治学就如生命之于氧气，失去了怀疑，学问也就失去了进步的可能。</a:t>
            </a:r>
            <a:endParaRPr lang="zh-CN" altLang="en-US" sz="21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5603" name="组合 13"/>
          <p:cNvGrpSpPr/>
          <p:nvPr/>
        </p:nvGrpSpPr>
        <p:grpSpPr bwMode="auto">
          <a:xfrm>
            <a:off x="1312863" y="334963"/>
            <a:ext cx="3438525" cy="646112"/>
            <a:chOff x="1312863" y="334254"/>
            <a:chExt cx="3438322" cy="646331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2712"/>
              <a:ext cx="3438322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5611" name="文本框 12"/>
            <p:cNvSpPr txBox="1">
              <a:spLocks noChangeArrowheads="1"/>
            </p:cNvSpPr>
            <p:nvPr/>
          </p:nvSpPr>
          <p:spPr bwMode="auto">
            <a:xfrm>
              <a:off x="1322041" y="334254"/>
              <a:ext cx="34291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材料，我诊断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36525" y="4056063"/>
            <a:ext cx="8027988" cy="6048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  这段文字的</a:t>
            </a:r>
            <a:r>
              <a:rPr lang="zh-CN" altLang="en-US" sz="2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观点</a:t>
            </a: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是什么？作者运用了</a:t>
            </a:r>
            <a:r>
              <a:rPr lang="zh-CN" altLang="en-US" sz="2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哪些材料</a:t>
            </a: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来支撑观点？</a:t>
            </a:r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507038" y="1033463"/>
            <a:ext cx="1023937" cy="48577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b="1" noProof="1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832100" y="1862138"/>
            <a:ext cx="906463" cy="43497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b="1" noProof="1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719388" y="2990850"/>
            <a:ext cx="1081087" cy="484188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b="1" noProof="1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776913" y="2212975"/>
            <a:ext cx="917575" cy="48577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b="1" noProof="1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圆角矩形标注 10"/>
          <p:cNvSpPr/>
          <p:nvPr/>
        </p:nvSpPr>
        <p:spPr>
          <a:xfrm>
            <a:off x="4838700" y="433388"/>
            <a:ext cx="1336675" cy="508000"/>
          </a:xfrm>
          <a:prstGeom prst="wedgeRoundRectCallout">
            <a:avLst>
              <a:gd name="adj1" fmla="val -42836"/>
              <a:gd name="adj2" fmla="val 62500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defRPr/>
            </a:pPr>
            <a:r>
              <a:rPr lang="zh-CN" altLang="en-US" sz="2100" b="1" noProof="1">
                <a:latin typeface="楷体" panose="02010609060101010101" pitchFamily="49" charset="-122"/>
                <a:ea typeface="楷体" panose="02010609060101010101" pitchFamily="49" charset="-122"/>
              </a:rPr>
              <a:t>观点</a:t>
            </a:r>
            <a:endParaRPr lang="zh-CN" altLang="en-US" sz="21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36625" y="1014413"/>
            <a:ext cx="7335838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你还能补充一个恰当的材料来论证本段的观点吗？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36625" y="2400300"/>
            <a:ext cx="733583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如袁隆平质疑“关于自花授粉水稻杂交无优势”的理论发明杂交水稻，爱因斯坦怀疑牛顿经典物理学而创立“相对论”。</a:t>
            </a:r>
            <a:endParaRPr lang="zh-CN" altLang="en-US" sz="28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58813" y="1527175"/>
            <a:ext cx="7991475" cy="317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7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7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人云：自古英才出寒门。司马光出身贫寒，范仲淹幼时连稠一点的粥都难以吃到，明代大学士宋濂家中一贫如洗，荷兰画家梵高曾生活上靠弟弟接济，苏联作家高尔基曾是个流浪儿，居里夫人则刚满十岁就去打工。可见，贫困是一笔财富。</a:t>
            </a:r>
            <a:endParaRPr lang="zh-CN" altLang="en-US" sz="27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58813" y="312738"/>
            <a:ext cx="6646862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这段文字的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观点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是什么？作者运用了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哪些材料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来支撑观点？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9"/>
          <p:cNvSpPr>
            <a:spLocks noChangeArrowheads="1"/>
          </p:cNvSpPr>
          <p:nvPr/>
        </p:nvSpPr>
        <p:spPr bwMode="auto">
          <a:xfrm>
            <a:off x="658813" y="1527175"/>
            <a:ext cx="7991475" cy="317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7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7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人云：自古英才出寒门。司马光出身贫寒，范仲淹幼时连稠一点的粥都难以吃到，明代大学士宋濂家中一贫如洗，荷兰画家梵高曾生活上靠弟弟接济，苏联作家高尔基曾是个流浪儿，居里夫人则刚满十岁就去打工。可见，</a:t>
            </a:r>
            <a:r>
              <a:rPr lang="zh-CN" altLang="en-US" sz="27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贫困是一笔财富。</a:t>
            </a:r>
            <a:endParaRPr lang="zh-CN" altLang="en-US" sz="2700" b="1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75" name="矩形 11"/>
          <p:cNvSpPr>
            <a:spLocks noChangeArrowheads="1"/>
          </p:cNvSpPr>
          <p:nvPr/>
        </p:nvSpPr>
        <p:spPr bwMode="auto">
          <a:xfrm>
            <a:off x="658813" y="312738"/>
            <a:ext cx="6646862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这段文字的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观点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是什么？作者运用了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哪些材料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来支撑观点？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标注 10"/>
          <p:cNvSpPr/>
          <p:nvPr/>
        </p:nvSpPr>
        <p:spPr>
          <a:xfrm>
            <a:off x="7708900" y="4257675"/>
            <a:ext cx="941388" cy="442913"/>
          </a:xfrm>
          <a:prstGeom prst="wedgeRoundRectCallout">
            <a:avLst>
              <a:gd name="adj1" fmla="val -77555"/>
              <a:gd name="adj2" fmla="val -1890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defRPr/>
            </a:pPr>
            <a:r>
              <a:rPr lang="zh-CN" altLang="en-US" sz="2100" b="1" noProof="1">
                <a:latin typeface="楷体" panose="02010609060101010101" pitchFamily="49" charset="-122"/>
                <a:ea typeface="楷体" panose="02010609060101010101" pitchFamily="49" charset="-122"/>
              </a:rPr>
              <a:t>观点</a:t>
            </a:r>
            <a:endParaRPr lang="zh-CN" altLang="en-US" sz="21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511800" y="1698625"/>
            <a:ext cx="1222375" cy="484188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b="1" noProof="1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08025" y="2249488"/>
            <a:ext cx="1082675" cy="484187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b="1" noProof="1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04838" y="2886075"/>
            <a:ext cx="927100" cy="48577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b="1" noProof="1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172075" y="2908300"/>
            <a:ext cx="860425" cy="48577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b="1" noProof="1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109913" y="3509963"/>
            <a:ext cx="1090612" cy="484187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b="1" noProof="1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2" grpId="0" animBg="1"/>
      <p:bldP spid="3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103313" y="808038"/>
            <a:ext cx="72596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</a:rPr>
              <a:t>    思考：这段文字的不足之处是什么？请对这段文字进行修改。</a:t>
            </a:r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3313" y="2324100"/>
            <a:ext cx="7024687" cy="2192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defRPr/>
            </a:pPr>
            <a:r>
              <a:rPr lang="zh-CN" altLang="en-US" sz="32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不足之处在于堆砌材料，缺乏分析，因而材料成了僵硬的陪衬，难以使人信服。</a:t>
            </a:r>
            <a:endParaRPr lang="zh-CN" altLang="en-US" sz="32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647700" y="814388"/>
            <a:ext cx="8075613" cy="408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古人云：自古英才出寒门。司马光出身贫寒，范仲淹幼时连稠一点的粥都难以吃到，明代大学士宋濂家中一贫如洗，荷兰画家梵高曾生活上靠弟弟接济，苏联作家高尔基曾是个流浪儿，居里夫人则刚满十岁就去打工。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他们都是幼时贫困而后成才的非常之人，寒门是他们植根的土壤，也正是这贫瘠的土壤使他们顽强生长，坚韧不拔，最终成为参天大树，开出成功之花。</a:t>
            </a:r>
            <a:r>
              <a:rPr lang="zh-CN" altLang="en-US" sz="24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由此看来，贫困并不可怕，可怕的是丧失摆脱贫困的信心和斗志。穷则思变，越是贫困，越能激励人奋发向上。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可见，贫困是一笔财富。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标注 10"/>
          <p:cNvSpPr/>
          <p:nvPr/>
        </p:nvSpPr>
        <p:spPr>
          <a:xfrm>
            <a:off x="2225675" y="4210050"/>
            <a:ext cx="2714625" cy="655638"/>
          </a:xfrm>
          <a:prstGeom prst="wedgeRoundRectCallout">
            <a:avLst>
              <a:gd name="adj1" fmla="val 44005"/>
              <a:gd name="adj2" fmla="val -102074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defRPr/>
            </a:pPr>
            <a:r>
              <a:rPr lang="zh-CN" altLang="en-US" sz="2100" b="1" noProof="1">
                <a:latin typeface="楷体" panose="02010609060101010101" pitchFamily="49" charset="-122"/>
                <a:ea typeface="楷体" panose="02010609060101010101" pitchFamily="49" charset="-122"/>
              </a:rPr>
              <a:t>材料与观点的联系</a:t>
            </a:r>
            <a:endParaRPr lang="zh-CN" altLang="en-US" sz="21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4" name="文本框 4"/>
          <p:cNvSpPr txBox="1">
            <a:spLocks noChangeArrowheads="1"/>
          </p:cNvSpPr>
          <p:nvPr/>
        </p:nvSpPr>
        <p:spPr bwMode="auto">
          <a:xfrm>
            <a:off x="1187450" y="368300"/>
            <a:ext cx="1117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修改：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19175" y="1662113"/>
            <a:ext cx="736917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noProof="1">
                <a:latin typeface="楷体" panose="02010609060101010101" pitchFamily="49" charset="-122"/>
                <a:ea typeface="楷体" panose="02010609060101010101" pitchFamily="49" charset="-122"/>
              </a:rPr>
              <a:t>材料是为观点服务的，因此材料必须与观点之间有必然、合理、充分的联系。如果材料和观点不相干或论据不足，则会出现论证不合理的问题。同时，也要对材料进行合理的分析，阐明材料与观点的关联，才能使读者明白二者之间的关系，使人信服。</a:t>
            </a:r>
            <a:endParaRPr lang="zh-CN" altLang="en-US" sz="24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019175" y="1079500"/>
            <a:ext cx="4306888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材料要为观点服务。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31748" name="组合 6"/>
          <p:cNvGrpSpPr/>
          <p:nvPr/>
        </p:nvGrpSpPr>
        <p:grpSpPr bwMode="auto">
          <a:xfrm>
            <a:off x="1312863" y="328613"/>
            <a:ext cx="2046287" cy="646112"/>
            <a:chOff x="1312863" y="328613"/>
            <a:chExt cx="2046915" cy="64633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3424"/>
              <a:ext cx="2046915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1750" name="文本框 12"/>
            <p:cNvSpPr txBox="1">
              <a:spLocks noChangeArrowheads="1"/>
            </p:cNvSpPr>
            <p:nvPr/>
          </p:nvSpPr>
          <p:spPr bwMode="auto">
            <a:xfrm>
              <a:off x="1322041" y="328613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方法归纳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239838" y="984250"/>
            <a:ext cx="75247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辨析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下列语段运用的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论证方法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及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作用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27100" y="1589088"/>
            <a:ext cx="7646988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r>
              <a:rPr lang="zh-CN" altLang="en-US" sz="27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有德有才的人就像一张完美的弓，既刚劲有力，射得远，又箭无虚发，射得准。有德无才的人就像一张有缺陷的弓，尽管木心在正中间，射出去的箭走正道，但没后劲，射不远，最终还是难以命中目标。</a:t>
            </a:r>
            <a:endParaRPr lang="zh-CN" altLang="en-US" sz="27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898775" y="4229100"/>
            <a:ext cx="3430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比喻论证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与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对比论证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048125" y="1643063"/>
            <a:ext cx="804863" cy="468312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597025" y="2611438"/>
            <a:ext cx="858838" cy="484187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054225" y="2152650"/>
            <a:ext cx="130333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888163" y="2619375"/>
            <a:ext cx="130333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777" name="组合 9"/>
          <p:cNvGrpSpPr/>
          <p:nvPr/>
        </p:nvGrpSpPr>
        <p:grpSpPr bwMode="auto">
          <a:xfrm>
            <a:off x="1312863" y="334963"/>
            <a:ext cx="3438525" cy="646112"/>
            <a:chOff x="1312863" y="334254"/>
            <a:chExt cx="3438322" cy="64633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2712"/>
              <a:ext cx="3438322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2779" name="文本框 12"/>
            <p:cNvSpPr txBox="1">
              <a:spLocks noChangeArrowheads="1"/>
            </p:cNvSpPr>
            <p:nvPr/>
          </p:nvSpPr>
          <p:spPr bwMode="auto">
            <a:xfrm>
              <a:off x="1322041" y="334254"/>
              <a:ext cx="34291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3.</a:t>
              </a:r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方法，我辨析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19138" y="731838"/>
            <a:ext cx="770572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②“鱼，我所欲也；熊掌，亦我所欲也。二者不可得兼，舍鱼而取熊掌者也。”鱼和熊掌都能得到，当然是最理想的，但这种可能往往是最小的。</a:t>
            </a:r>
            <a:endParaRPr lang="zh-CN" altLang="en-US" sz="28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19138" y="3270250"/>
            <a:ext cx="77057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道理论证，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引用孟子的名言阐述了“要学会舍弃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的观点，增强论证的说服力和权威性。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4363" y="860425"/>
            <a:ext cx="7877175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③舍弃需要勇气，也是一种生存智慧。号称“飞禽之王”的欧洲金雕，一窝只生两只幼鸟。有时由于食物不足，两只幼鸟就会“手足相残”，强壮的一只便把弱小的一只挤出巢穴，摔死在崖下。金雕妈妈面对饿死两只幼鸟，还是保全一只幼鸟的现实，别无选择，只能容忍。</a:t>
            </a:r>
            <a:endParaRPr lang="zh-CN" altLang="en-US" sz="2400" b="1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33788" y="3854450"/>
            <a:ext cx="21574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举例论证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1538" y="781050"/>
            <a:ext cx="7620000" cy="33226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ea"/>
                <a:ea typeface="+mn-ea"/>
              </a:rPr>
              <a:t>    </a:t>
            </a:r>
            <a:r>
              <a:rPr lang="zh-CN" altLang="en-US" sz="28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④一个卓越的人的一大优点，就是在陈旧与新颖之间果敢地选择了新颖。面对同样一颗石头，许多雕塑家都说它是一个不属于艺术的顽石，可是罗丹以他独特的眼光识慧于这颗石头，并把它雕成著名的大卫像。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765550" y="4046538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2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对比论证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39775" y="1763713"/>
            <a:ext cx="775176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noProof="1">
                <a:latin typeface="楷体" panose="02010609060101010101" pitchFamily="49" charset="-122"/>
                <a:ea typeface="楷体" panose="02010609060101010101" pitchFamily="49" charset="-122"/>
              </a:rPr>
              <a:t>初学写作议论文，常常简单地采用观点加例子的论证方式，方法较为单一。实际上，论证方法有很多，除了讲道理和摆事实之外，还有对比论证、比喻论证、类比论证等。根据内容的需要，选择合理的论证方法，能够增强说服力，增加表达的丰富性。</a:t>
            </a:r>
            <a:endParaRPr lang="zh-CN" altLang="en-US" sz="24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019175" y="1079500"/>
            <a:ext cx="636587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根据内容选择合适的论证方法。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37892" name="组合 6"/>
          <p:cNvGrpSpPr/>
          <p:nvPr/>
        </p:nvGrpSpPr>
        <p:grpSpPr bwMode="auto">
          <a:xfrm>
            <a:off x="1312863" y="328613"/>
            <a:ext cx="2046287" cy="646112"/>
            <a:chOff x="1312863" y="328613"/>
            <a:chExt cx="2046915" cy="64633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3424"/>
              <a:ext cx="2046915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7894" name="文本框 12"/>
            <p:cNvSpPr txBox="1">
              <a:spLocks noChangeArrowheads="1"/>
            </p:cNvSpPr>
            <p:nvPr/>
          </p:nvSpPr>
          <p:spPr bwMode="auto">
            <a:xfrm>
              <a:off x="1322041" y="328613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方法归纳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89013" y="2193925"/>
            <a:ext cx="75247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探究下列文章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结构模式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，并说说其好处。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8915" name="组合 3"/>
          <p:cNvGrpSpPr/>
          <p:nvPr/>
        </p:nvGrpSpPr>
        <p:grpSpPr bwMode="auto">
          <a:xfrm>
            <a:off x="1312863" y="334963"/>
            <a:ext cx="3438525" cy="646112"/>
            <a:chOff x="1312863" y="334254"/>
            <a:chExt cx="3438322" cy="64633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2712"/>
              <a:ext cx="3438322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8917" name="文本框 12"/>
            <p:cNvSpPr txBox="1">
              <a:spLocks noChangeArrowheads="1"/>
            </p:cNvSpPr>
            <p:nvPr/>
          </p:nvSpPr>
          <p:spPr bwMode="auto">
            <a:xfrm>
              <a:off x="1322041" y="334254"/>
              <a:ext cx="34291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4.</a:t>
              </a:r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结构，我知晓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>
            <a:spLocks noChangeArrowheads="1"/>
          </p:cNvSpPr>
          <p:nvPr/>
        </p:nvSpPr>
        <p:spPr bwMode="auto">
          <a:xfrm>
            <a:off x="644525" y="454025"/>
            <a:ext cx="7991475" cy="446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环境不是成长的决定因素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    古人云：“近朱者赤，近墨者黑。”古人云：“橘生淮南则为橘，生于淮北则为枳。”</a:t>
            </a:r>
            <a:r>
              <a:rPr lang="zh-CN" altLang="en-US" b="1">
                <a:solidFill>
                  <a:srgbClr val="1754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的确，环境对事、物、人的影响是不可小觑的，但我认为，一个人是“赤”是“黑“全在于个人本身的素质，环境只不过是一个外在的条件而已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    古往今来，大凡成大业者，都能如莲花般出淤泥而不染，摆脱了环境的束缚。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    你看，那个在汨罗江畔披发行吟的伟大诗人——屈原，在那个“王听之不聪也，谗谄之蔽明也，邪曲之害公也，方正之不容也”的朝廷，仍能洁身自好，发出“举世混浊而我独清，众人皆醉而我独醒”的誓言。屈原，他向世人证明：近朱者不一定赤，近墨者也不一定就黑，能否洁身自好全在自己。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    再看，那个梦游天姥山，畅游祖国山水的青莲居士——李白。藐视权贵、向往自由。他让力士脱靴，让贵妃磨墨。“安能摧眉折腰事权贵，使我不得开心颜”是他做人的宗旨。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>
            <a:spLocks noChangeArrowheads="1"/>
          </p:cNvSpPr>
          <p:nvPr/>
        </p:nvSpPr>
        <p:spPr bwMode="auto">
          <a:xfrm>
            <a:off x="679450" y="876300"/>
            <a:ext cx="7840663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如果说，环境决定着一个人，那么，中国历史上将失去一个敢怒敢言、不畏权贵、才华横溢的大才子。同样，李白也向世人证明，是“赤”还是“黑”皆在于自己。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    或许屈原、李白离我们有些远，那再来看看鲁迅——一个“以笔代刀”清醒于中国近代史上的大文豪。现实并没有让鲁迅埋没于人海中。“不在沉默中爆发，就在沉默中灭亡”是他对中国的警示；“横眉冷对千夫指，俯首甘为孺子牛”是他的行为准则。他用呐喊唤醒黑夜中的人们。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    如果说，环境决定人生，那么，我们将同样失去一个在黑暗中清醒的伟大人物。因此，“黑”或“赤”全在于自己。但丁，这个欧洲中世纪最后一位诗人，同时又是新世纪的最初一位诗人。如果他被环境束缚，那样中世纪的黑暗还将笼罩多久？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b="1">
                <a:solidFill>
                  <a:srgbClr val="1754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古今中外，大凡成功者都向世人证明同一个道理：“黑”或“赤”全在于“己”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65163" y="769938"/>
            <a:ext cx="7905750" cy="3971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defRPr/>
            </a:pPr>
            <a:r>
              <a:rPr lang="zh-CN" altLang="en-US" sz="28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文章紧紧围绕中心论点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“环境不能决定人的成长，而在于自身”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展开论述，采用“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总</a:t>
            </a:r>
            <a:r>
              <a:rPr lang="en-US" altLang="zh-CN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—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分</a:t>
            </a:r>
            <a:r>
              <a:rPr lang="en-US" altLang="zh-CN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—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总”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的结构形式。开篇即点明观点，接着列举古今中外人物的事例，在简要的分析中进一步证实观点，最后得出结论，点题且照应开篇。整篇文章结构严整，逻辑严密，事例充分，论证合理。</a:t>
            </a:r>
            <a:endParaRPr lang="zh-CN" altLang="en-US" sz="2800" b="1" noProof="1">
              <a:latin typeface="楷体" panose="02010609060101010101" pitchFamily="49" charset="-122"/>
              <a:ea typeface="楷体" panose="02010609060101010101" pitchFamily="49" charset="-122"/>
              <a:cs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019175" y="1763713"/>
            <a:ext cx="72326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议论文是“讲理”的，“讲理”要一步步、一层层，甚至“抽丝剥茧”。初学写议论文，我们可以采用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总分总式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并列式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递进式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对照式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等不同的结构模式，使所写的文章思路清晰、结构合理。</a:t>
            </a:r>
            <a:endParaRPr lang="zh-CN" altLang="en-US" sz="2800"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019175" y="1079500"/>
            <a:ext cx="471805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4.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采用适宜的结构模式。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43012" name="组合 6"/>
          <p:cNvGrpSpPr/>
          <p:nvPr/>
        </p:nvGrpSpPr>
        <p:grpSpPr bwMode="auto">
          <a:xfrm>
            <a:off x="1312863" y="328613"/>
            <a:ext cx="2046287" cy="646112"/>
            <a:chOff x="1312863" y="328613"/>
            <a:chExt cx="2046915" cy="64633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3424"/>
              <a:ext cx="2046915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3014" name="文本框 12"/>
            <p:cNvSpPr txBox="1">
              <a:spLocks noChangeArrowheads="1"/>
            </p:cNvSpPr>
            <p:nvPr/>
          </p:nvSpPr>
          <p:spPr bwMode="auto">
            <a:xfrm>
              <a:off x="1322041" y="328613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方法归纳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直接连接符 41"/>
          <p:cNvCxnSpPr/>
          <p:nvPr>
            <p:custDataLst>
              <p:tags r:id="rId1"/>
            </p:custDataLst>
          </p:nvPr>
        </p:nvCxnSpPr>
        <p:spPr>
          <a:xfrm>
            <a:off x="3195638" y="2554288"/>
            <a:ext cx="298450" cy="0"/>
          </a:xfrm>
          <a:prstGeom prst="line">
            <a:avLst/>
          </a:prstGeom>
          <a:ln w="38100">
            <a:solidFill>
              <a:srgbClr val="000000">
                <a:lumMod val="20000"/>
                <a:lumOff val="8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312863" y="2276475"/>
            <a:ext cx="1833562" cy="471488"/>
          </a:xfrm>
          <a:prstGeom prst="rect">
            <a:avLst/>
          </a:prstGeom>
          <a:noFill/>
        </p:spPr>
        <p:txBody>
          <a:bodyPr/>
          <a:lstStyle/>
          <a:p>
            <a:pPr algn="ctr" eaLnBrk="1" fontAlgn="auto" hangingPunct="1">
              <a:lnSpc>
                <a:spcPct val="120000"/>
              </a:lnSpc>
              <a:defRPr/>
            </a:pPr>
            <a:r>
              <a:rPr lang="zh-CN" altLang="en-US" sz="2100" b="1" spc="225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论证要合理</a:t>
            </a:r>
            <a:endParaRPr lang="zh-CN" altLang="en-US" sz="2100" b="1" spc="225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4" name="直接连接符 63"/>
          <p:cNvCxnSpPr/>
          <p:nvPr>
            <p:custDataLst>
              <p:tags r:id="rId3"/>
            </p:custDataLst>
          </p:nvPr>
        </p:nvCxnSpPr>
        <p:spPr>
          <a:xfrm>
            <a:off x="3494088" y="4175125"/>
            <a:ext cx="669925" cy="0"/>
          </a:xfrm>
          <a:prstGeom prst="line">
            <a:avLst/>
          </a:prstGeom>
          <a:ln w="38100">
            <a:solidFill>
              <a:srgbClr val="000000">
                <a:lumMod val="20000"/>
                <a:lumOff val="8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cxnSp>
        <p:nvCxnSpPr>
          <p:cNvPr id="63" name="直接连接符 62"/>
          <p:cNvCxnSpPr/>
          <p:nvPr>
            <p:custDataLst>
              <p:tags r:id="rId4"/>
            </p:custDataLst>
          </p:nvPr>
        </p:nvCxnSpPr>
        <p:spPr>
          <a:xfrm>
            <a:off x="3494088" y="3173413"/>
            <a:ext cx="669925" cy="0"/>
          </a:xfrm>
          <a:prstGeom prst="line">
            <a:avLst/>
          </a:prstGeom>
          <a:ln w="38100">
            <a:solidFill>
              <a:srgbClr val="000000">
                <a:lumMod val="20000"/>
                <a:lumOff val="8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cxnSp>
        <p:nvCxnSpPr>
          <p:cNvPr id="62" name="直接连接符 61"/>
          <p:cNvCxnSpPr/>
          <p:nvPr>
            <p:custDataLst>
              <p:tags r:id="rId5"/>
            </p:custDataLst>
          </p:nvPr>
        </p:nvCxnSpPr>
        <p:spPr>
          <a:xfrm>
            <a:off x="3494088" y="2154238"/>
            <a:ext cx="669925" cy="0"/>
          </a:xfrm>
          <a:prstGeom prst="line">
            <a:avLst/>
          </a:prstGeom>
          <a:ln w="38100">
            <a:solidFill>
              <a:srgbClr val="000000">
                <a:lumMod val="20000"/>
                <a:lumOff val="8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cxnSp>
        <p:nvCxnSpPr>
          <p:cNvPr id="61" name="直接连接符 60"/>
          <p:cNvCxnSpPr/>
          <p:nvPr>
            <p:custDataLst>
              <p:tags r:id="rId6"/>
            </p:custDataLst>
          </p:nvPr>
        </p:nvCxnSpPr>
        <p:spPr>
          <a:xfrm>
            <a:off x="3494088" y="1144588"/>
            <a:ext cx="669925" cy="0"/>
          </a:xfrm>
          <a:prstGeom prst="line">
            <a:avLst/>
          </a:prstGeom>
          <a:ln w="38100">
            <a:solidFill>
              <a:srgbClr val="000000">
                <a:lumMod val="20000"/>
                <a:lumOff val="8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18" name="椭圆 17"/>
          <p:cNvSpPr/>
          <p:nvPr>
            <p:custDataLst>
              <p:tags r:id="rId7"/>
            </p:custDataLst>
          </p:nvPr>
        </p:nvSpPr>
        <p:spPr>
          <a:xfrm>
            <a:off x="3973513" y="922338"/>
            <a:ext cx="473075" cy="474662"/>
          </a:xfrm>
          <a:prstGeom prst="ellipse">
            <a:avLst/>
          </a:prstGeom>
          <a:solidFill>
            <a:srgbClr val="1F74AD"/>
          </a:solidFill>
          <a:ln w="38100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defRPr/>
            </a:pPr>
            <a:endParaRPr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041" name="任意多边形 1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070350" y="1025525"/>
            <a:ext cx="279400" cy="268288"/>
          </a:xfrm>
          <a:custGeom>
            <a:avLst/>
            <a:gdLst>
              <a:gd name="T0" fmla="*/ 315 w 597921"/>
              <a:gd name="T1" fmla="*/ 71 h 598324"/>
              <a:gd name="T2" fmla="*/ 343 w 597921"/>
              <a:gd name="T3" fmla="*/ 90 h 598324"/>
              <a:gd name="T4" fmla="*/ 343 w 597921"/>
              <a:gd name="T5" fmla="*/ 212 h 598324"/>
              <a:gd name="T6" fmla="*/ 490 w 597921"/>
              <a:gd name="T7" fmla="*/ 212 h 598324"/>
              <a:gd name="T8" fmla="*/ 517 w 597921"/>
              <a:gd name="T9" fmla="*/ 230 h 598324"/>
              <a:gd name="T10" fmla="*/ 490 w 597921"/>
              <a:gd name="T11" fmla="*/ 249 h 598324"/>
              <a:gd name="T12" fmla="*/ 315 w 597921"/>
              <a:gd name="T13" fmla="*/ 249 h 598324"/>
              <a:gd name="T14" fmla="*/ 288 w 597921"/>
              <a:gd name="T15" fmla="*/ 230 h 598324"/>
              <a:gd name="T16" fmla="*/ 288 w 597921"/>
              <a:gd name="T17" fmla="*/ 90 h 598324"/>
              <a:gd name="T18" fmla="*/ 315 w 597921"/>
              <a:gd name="T19" fmla="*/ 71 h 598324"/>
              <a:gd name="T20" fmla="*/ 316 w 597921"/>
              <a:gd name="T21" fmla="*/ 0 h 598324"/>
              <a:gd name="T22" fmla="*/ 633 w 597921"/>
              <a:gd name="T23" fmla="*/ 219 h 598324"/>
              <a:gd name="T24" fmla="*/ 316 w 597921"/>
              <a:gd name="T25" fmla="*/ 438 h 598324"/>
              <a:gd name="T26" fmla="*/ 37 w 597921"/>
              <a:gd name="T27" fmla="*/ 323 h 598324"/>
              <a:gd name="T28" fmla="*/ 36 w 597921"/>
              <a:gd name="T29" fmla="*/ 316 h 598324"/>
              <a:gd name="T30" fmla="*/ 43 w 597921"/>
              <a:gd name="T31" fmla="*/ 311 h 598324"/>
              <a:gd name="T32" fmla="*/ 79 w 597921"/>
              <a:gd name="T33" fmla="*/ 298 h 598324"/>
              <a:gd name="T34" fmla="*/ 97 w 597921"/>
              <a:gd name="T35" fmla="*/ 302 h 598324"/>
              <a:gd name="T36" fmla="*/ 316 w 597921"/>
              <a:gd name="T37" fmla="*/ 391 h 598324"/>
              <a:gd name="T38" fmla="*/ 566 w 597921"/>
              <a:gd name="T39" fmla="*/ 219 h 598324"/>
              <a:gd name="T40" fmla="*/ 316 w 597921"/>
              <a:gd name="T41" fmla="*/ 47 h 598324"/>
              <a:gd name="T42" fmla="*/ 154 w 597921"/>
              <a:gd name="T43" fmla="*/ 88 h 598324"/>
              <a:gd name="T44" fmla="*/ 213 w 597921"/>
              <a:gd name="T45" fmla="*/ 104 h 598324"/>
              <a:gd name="T46" fmla="*/ 221 w 597921"/>
              <a:gd name="T47" fmla="*/ 111 h 598324"/>
              <a:gd name="T48" fmla="*/ 215 w 597921"/>
              <a:gd name="T49" fmla="*/ 120 h 598324"/>
              <a:gd name="T50" fmla="*/ 51 w 597921"/>
              <a:gd name="T51" fmla="*/ 209 h 598324"/>
              <a:gd name="T52" fmla="*/ 37 w 597921"/>
              <a:gd name="T53" fmla="*/ 210 h 598324"/>
              <a:gd name="T54" fmla="*/ 29 w 597921"/>
              <a:gd name="T55" fmla="*/ 203 h 598324"/>
              <a:gd name="T56" fmla="*/ 0 w 597921"/>
              <a:gd name="T57" fmla="*/ 60 h 598324"/>
              <a:gd name="T58" fmla="*/ 5 w 597921"/>
              <a:gd name="T59" fmla="*/ 51 h 598324"/>
              <a:gd name="T60" fmla="*/ 19 w 597921"/>
              <a:gd name="T61" fmla="*/ 50 h 598324"/>
              <a:gd name="T62" fmla="*/ 86 w 597921"/>
              <a:gd name="T63" fmla="*/ 69 h 598324"/>
              <a:gd name="T64" fmla="*/ 316 w 597921"/>
              <a:gd name="T65" fmla="*/ 0 h 59832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9"/>
            </p:custDataLst>
          </p:nvPr>
        </p:nvSpPr>
        <p:spPr>
          <a:xfrm>
            <a:off x="3973513" y="3916363"/>
            <a:ext cx="473075" cy="474662"/>
          </a:xfrm>
          <a:prstGeom prst="ellipse">
            <a:avLst/>
          </a:prstGeom>
          <a:solidFill>
            <a:srgbClr val="69A35B"/>
          </a:solidFill>
          <a:ln w="38100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defRPr/>
            </a:pPr>
            <a:endParaRPr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5519738" y="955675"/>
            <a:ext cx="2700337" cy="414338"/>
          </a:xfrm>
          <a:prstGeom prst="rect">
            <a:avLst/>
          </a:prstGeom>
          <a:noFill/>
        </p:spPr>
        <p:txBody>
          <a:bodyPr lIns="67500" tIns="35100" rIns="67500" bIns="0" anchor="b"/>
          <a:lstStyle>
            <a:defPPr>
              <a:defRPr lang="zh-CN"/>
            </a:defPPr>
            <a:lvl1pPr lvl="0" defTabSz="913765">
              <a:lnSpc>
                <a:spcPct val="140000"/>
              </a:lnSpc>
              <a:spcBef>
                <a:spcPct val="0"/>
              </a:spcBef>
              <a:defRPr sz="1600" b="1">
                <a:solidFill>
                  <a:srgbClr val="1F74A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eaLnBrk="1" fontAlgn="auto" hangingPunct="1">
              <a:lnSpc>
                <a:spcPct val="120000"/>
              </a:lnSpc>
              <a:defRPr/>
            </a:pPr>
            <a:r>
              <a:rPr lang="zh-CN" altLang="en-US" sz="2100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论证合乎逻辑</a:t>
            </a:r>
            <a:endParaRPr lang="zh-CN" altLang="en-US" sz="2100" spc="225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11"/>
            </p:custDataLst>
          </p:nvPr>
        </p:nvCxnSpPr>
        <p:spPr>
          <a:xfrm>
            <a:off x="4470400" y="1155700"/>
            <a:ext cx="811213" cy="0"/>
          </a:xfrm>
          <a:prstGeom prst="line">
            <a:avLst/>
          </a:prstGeom>
          <a:ln w="38100">
            <a:solidFill>
              <a:srgbClr val="000000">
                <a:lumMod val="20000"/>
                <a:lumOff val="8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41" name="椭圆 40"/>
          <p:cNvSpPr/>
          <p:nvPr>
            <p:custDataLst>
              <p:tags r:id="rId12"/>
            </p:custDataLst>
          </p:nvPr>
        </p:nvSpPr>
        <p:spPr>
          <a:xfrm>
            <a:off x="3987800" y="1920875"/>
            <a:ext cx="473075" cy="473075"/>
          </a:xfrm>
          <a:prstGeom prst="ellipse">
            <a:avLst/>
          </a:prstGeom>
          <a:solidFill>
            <a:srgbClr val="3498DB"/>
          </a:solidFill>
          <a:ln w="38100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defRPr/>
            </a:pPr>
            <a:endParaRPr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046" name="任意多边形 1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086225" y="2028825"/>
            <a:ext cx="279400" cy="268288"/>
          </a:xfrm>
          <a:custGeom>
            <a:avLst/>
            <a:gdLst>
              <a:gd name="T0" fmla="*/ 2147483646 w 6827"/>
              <a:gd name="T1" fmla="*/ 2147483646 h 6827"/>
              <a:gd name="T2" fmla="*/ 2147483646 w 6827"/>
              <a:gd name="T3" fmla="*/ 2147483646 h 6827"/>
              <a:gd name="T4" fmla="*/ 2147483646 w 6827"/>
              <a:gd name="T5" fmla="*/ 2147483646 h 6827"/>
              <a:gd name="T6" fmla="*/ 2147483646 w 6827"/>
              <a:gd name="T7" fmla="*/ 2147483646 h 6827"/>
              <a:gd name="T8" fmla="*/ 2147483646 w 6827"/>
              <a:gd name="T9" fmla="*/ 2147483646 h 6827"/>
              <a:gd name="T10" fmla="*/ 2147483646 w 6827"/>
              <a:gd name="T11" fmla="*/ 2147483646 h 6827"/>
              <a:gd name="T12" fmla="*/ 2147483646 w 6827"/>
              <a:gd name="T13" fmla="*/ 2147483646 h 6827"/>
              <a:gd name="T14" fmla="*/ 2147483646 w 6827"/>
              <a:gd name="T15" fmla="*/ 2147483646 h 6827"/>
              <a:gd name="T16" fmla="*/ 2147483646 w 6827"/>
              <a:gd name="T17" fmla="*/ 2147483646 h 6827"/>
              <a:gd name="T18" fmla="*/ 2147483646 w 6827"/>
              <a:gd name="T19" fmla="*/ 0 h 6827"/>
              <a:gd name="T20" fmla="*/ 2147483646 w 6827"/>
              <a:gd name="T21" fmla="*/ 2147483646 h 6827"/>
              <a:gd name="T22" fmla="*/ 2147483646 w 6827"/>
              <a:gd name="T23" fmla="*/ 2147483646 h 6827"/>
              <a:gd name="T24" fmla="*/ 2147483646 w 6827"/>
              <a:gd name="T25" fmla="*/ 2147483646 h 6827"/>
              <a:gd name="T26" fmla="*/ 2147483646 w 6827"/>
              <a:gd name="T27" fmla="*/ 2147483646 h 6827"/>
              <a:gd name="T28" fmla="*/ 2147483646 w 6827"/>
              <a:gd name="T29" fmla="*/ 2147483646 h 6827"/>
              <a:gd name="T30" fmla="*/ 2147483646 w 6827"/>
              <a:gd name="T31" fmla="*/ 2147483646 h 6827"/>
              <a:gd name="T32" fmla="*/ 2147483646 w 6827"/>
              <a:gd name="T33" fmla="*/ 2147483646 h 6827"/>
              <a:gd name="T34" fmla="*/ 2147483646 w 6827"/>
              <a:gd name="T35" fmla="*/ 0 h 6827"/>
              <a:gd name="T36" fmla="*/ 2147483646 w 6827"/>
              <a:gd name="T37" fmla="*/ 2147483646 h 6827"/>
              <a:gd name="T38" fmla="*/ 2147483646 w 6827"/>
              <a:gd name="T39" fmla="*/ 2147483646 h 6827"/>
              <a:gd name="T40" fmla="*/ 2147483646 w 6827"/>
              <a:gd name="T41" fmla="*/ 2147483646 h 6827"/>
              <a:gd name="T42" fmla="*/ 2147483646 w 6827"/>
              <a:gd name="T43" fmla="*/ 2147483646 h 6827"/>
              <a:gd name="T44" fmla="*/ 2147483646 w 6827"/>
              <a:gd name="T45" fmla="*/ 2147483646 h 6827"/>
              <a:gd name="T46" fmla="*/ 2147483646 w 6827"/>
              <a:gd name="T47" fmla="*/ 2147483646 h 6827"/>
              <a:gd name="T48" fmla="*/ 2147483646 w 6827"/>
              <a:gd name="T49" fmla="*/ 2147483646 h 6827"/>
              <a:gd name="T50" fmla="*/ 2147483646 w 6827"/>
              <a:gd name="T51" fmla="*/ 2147483646 h 6827"/>
              <a:gd name="T52" fmla="*/ 2147483646 w 6827"/>
              <a:gd name="T53" fmla="*/ 2147483646 h 6827"/>
              <a:gd name="T54" fmla="*/ 2147483646 w 6827"/>
              <a:gd name="T55" fmla="*/ 2147483646 h 6827"/>
              <a:gd name="T56" fmla="*/ 2147483646 w 6827"/>
              <a:gd name="T57" fmla="*/ 2147483646 h 6827"/>
              <a:gd name="T58" fmla="*/ 2147483646 w 6827"/>
              <a:gd name="T59" fmla="*/ 2147483646 h 6827"/>
              <a:gd name="T60" fmla="*/ 2147483646 w 6827"/>
              <a:gd name="T61" fmla="*/ 2147483646 h 6827"/>
              <a:gd name="T62" fmla="*/ 2147483646 w 6827"/>
              <a:gd name="T63" fmla="*/ 2147483646 h 6827"/>
              <a:gd name="T64" fmla="*/ 2147483646 w 6827"/>
              <a:gd name="T65" fmla="*/ 2147483646 h 6827"/>
              <a:gd name="T66" fmla="*/ 2147483646 w 6827"/>
              <a:gd name="T67" fmla="*/ 2147483646 h 6827"/>
              <a:gd name="T68" fmla="*/ 2147483646 w 6827"/>
              <a:gd name="T69" fmla="*/ 2147483646 h 6827"/>
              <a:gd name="T70" fmla="*/ 2147483646 w 6827"/>
              <a:gd name="T71" fmla="*/ 2147483646 h 6827"/>
              <a:gd name="T72" fmla="*/ 2147483646 w 6827"/>
              <a:gd name="T73" fmla="*/ 2147483646 h 6827"/>
              <a:gd name="T74" fmla="*/ 2147483646 w 6827"/>
              <a:gd name="T75" fmla="*/ 2147483646 h 6827"/>
              <a:gd name="T76" fmla="*/ 2147483646 w 6827"/>
              <a:gd name="T77" fmla="*/ 2147483646 h 6827"/>
              <a:gd name="T78" fmla="*/ 2147483646 w 6827"/>
              <a:gd name="T79" fmla="*/ 2147483646 h 6827"/>
              <a:gd name="T80" fmla="*/ 2147483646 w 6827"/>
              <a:gd name="T81" fmla="*/ 2147483646 h 6827"/>
              <a:gd name="T82" fmla="*/ 2147483646 w 6827"/>
              <a:gd name="T83" fmla="*/ 2147483646 h 6827"/>
              <a:gd name="T84" fmla="*/ 2147483646 w 6827"/>
              <a:gd name="T85" fmla="*/ 2147483646 h 6827"/>
              <a:gd name="T86" fmla="*/ 2147483646 w 6827"/>
              <a:gd name="T87" fmla="*/ 2147483646 h 6827"/>
              <a:gd name="T88" fmla="*/ 2147483646 w 6827"/>
              <a:gd name="T89" fmla="*/ 2147483646 h 6827"/>
              <a:gd name="T90" fmla="*/ 2147483646 w 6827"/>
              <a:gd name="T91" fmla="*/ 2147483646 h 6827"/>
              <a:gd name="T92" fmla="*/ 2147483646 w 6827"/>
              <a:gd name="T93" fmla="*/ 2147483646 h 6827"/>
              <a:gd name="T94" fmla="*/ 2147483646 w 6827"/>
              <a:gd name="T95" fmla="*/ 2147483646 h 6827"/>
              <a:gd name="T96" fmla="*/ 2147483646 w 6827"/>
              <a:gd name="T97" fmla="*/ 2147483646 h 6827"/>
              <a:gd name="T98" fmla="*/ 2147483646 w 6827"/>
              <a:gd name="T99" fmla="*/ 2147483646 h 6827"/>
              <a:gd name="T100" fmla="*/ 2147483646 w 6827"/>
              <a:gd name="T101" fmla="*/ 2147483646 h 6827"/>
              <a:gd name="T102" fmla="*/ 2147483646 w 6827"/>
              <a:gd name="T103" fmla="*/ 2147483646 h 682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14"/>
            </p:custDataLst>
          </p:nvPr>
        </p:nvCxnSpPr>
        <p:spPr>
          <a:xfrm flipH="1">
            <a:off x="4468813" y="2154238"/>
            <a:ext cx="815975" cy="0"/>
          </a:xfrm>
          <a:prstGeom prst="line">
            <a:avLst/>
          </a:prstGeom>
          <a:ln w="38100">
            <a:solidFill>
              <a:srgbClr val="000000">
                <a:lumMod val="20000"/>
                <a:lumOff val="8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45" name="文本框 44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18150" y="2949575"/>
            <a:ext cx="27019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1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材料选用恰切</a:t>
            </a:r>
            <a:endParaRPr lang="zh-CN" altLang="en-US" sz="21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7" name="直接连接符 46"/>
          <p:cNvCxnSpPr/>
          <p:nvPr>
            <p:custDataLst>
              <p:tags r:id="rId16"/>
            </p:custDataLst>
          </p:nvPr>
        </p:nvCxnSpPr>
        <p:spPr>
          <a:xfrm>
            <a:off x="4470400" y="4175125"/>
            <a:ext cx="811213" cy="0"/>
          </a:xfrm>
          <a:prstGeom prst="line">
            <a:avLst/>
          </a:prstGeom>
          <a:ln w="38100">
            <a:solidFill>
              <a:srgbClr val="000000">
                <a:lumMod val="20000"/>
                <a:lumOff val="8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48" name="椭圆 47"/>
          <p:cNvSpPr/>
          <p:nvPr>
            <p:custDataLst>
              <p:tags r:id="rId17"/>
            </p:custDataLst>
          </p:nvPr>
        </p:nvSpPr>
        <p:spPr>
          <a:xfrm>
            <a:off x="3987800" y="2919413"/>
            <a:ext cx="473075" cy="473075"/>
          </a:xfrm>
          <a:prstGeom prst="ellipse">
            <a:avLst/>
          </a:prstGeom>
          <a:solidFill>
            <a:srgbClr val="1AA3AA"/>
          </a:solidFill>
          <a:ln w="38100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defRPr/>
            </a:pPr>
            <a:endParaRPr b="1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051" name="任意多边形 20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100513" y="3006725"/>
            <a:ext cx="277812" cy="268288"/>
          </a:xfrm>
          <a:custGeom>
            <a:avLst/>
            <a:gdLst>
              <a:gd name="T0" fmla="*/ 2147483646 w 6827"/>
              <a:gd name="T1" fmla="*/ 0 h 5912"/>
              <a:gd name="T2" fmla="*/ 0 w 6827"/>
              <a:gd name="T3" fmla="*/ 2147483646 h 5912"/>
              <a:gd name="T4" fmla="*/ 2147483646 w 6827"/>
              <a:gd name="T5" fmla="*/ 2147483646 h 5912"/>
              <a:gd name="T6" fmla="*/ 2147483646 w 6827"/>
              <a:gd name="T7" fmla="*/ 0 h 5912"/>
              <a:gd name="T8" fmla="*/ 2147483646 w 6827"/>
              <a:gd name="T9" fmla="*/ 2147483646 h 5912"/>
              <a:gd name="T10" fmla="*/ 2147483646 w 6827"/>
              <a:gd name="T11" fmla="*/ 2147483646 h 5912"/>
              <a:gd name="T12" fmla="*/ 2147483646 w 6827"/>
              <a:gd name="T13" fmla="*/ 2147483646 h 5912"/>
              <a:gd name="T14" fmla="*/ 2147483646 w 6827"/>
              <a:gd name="T15" fmla="*/ 2147483646 h 5912"/>
              <a:gd name="T16" fmla="*/ 2147483646 w 6827"/>
              <a:gd name="T17" fmla="*/ 2147483646 h 5912"/>
              <a:gd name="T18" fmla="*/ 2147483646 w 6827"/>
              <a:gd name="T19" fmla="*/ 2147483646 h 5912"/>
              <a:gd name="T20" fmla="*/ 2147483646 w 6827"/>
              <a:gd name="T21" fmla="*/ 2147483646 h 5912"/>
              <a:gd name="T22" fmla="*/ 2147483646 w 6827"/>
              <a:gd name="T23" fmla="*/ 2147483646 h 5912"/>
              <a:gd name="T24" fmla="*/ 2147483646 w 6827"/>
              <a:gd name="T25" fmla="*/ 2147483646 h 5912"/>
              <a:gd name="T26" fmla="*/ 2147483646 w 6827"/>
              <a:gd name="T27" fmla="*/ 2147483646 h 5912"/>
              <a:gd name="T28" fmla="*/ 2147483646 w 6827"/>
              <a:gd name="T29" fmla="*/ 2147483646 h 5912"/>
              <a:gd name="T30" fmla="*/ 2147483646 w 6827"/>
              <a:gd name="T31" fmla="*/ 2147483646 h 5912"/>
              <a:gd name="T32" fmla="*/ 2147483646 w 6827"/>
              <a:gd name="T33" fmla="*/ 2147483646 h 5912"/>
              <a:gd name="T34" fmla="*/ 2147483646 w 6827"/>
              <a:gd name="T35" fmla="*/ 2147483646 h 5912"/>
              <a:gd name="T36" fmla="*/ 2147483646 w 6827"/>
              <a:gd name="T37" fmla="*/ 2147483646 h 5912"/>
              <a:gd name="T38" fmla="*/ 2147483646 w 6827"/>
              <a:gd name="T39" fmla="*/ 2147483646 h 59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50" name="直接连接符 49"/>
          <p:cNvCxnSpPr/>
          <p:nvPr>
            <p:custDataLst>
              <p:tags r:id="rId19"/>
            </p:custDataLst>
          </p:nvPr>
        </p:nvCxnSpPr>
        <p:spPr>
          <a:xfrm flipH="1">
            <a:off x="4468813" y="3173413"/>
            <a:ext cx="815975" cy="0"/>
          </a:xfrm>
          <a:prstGeom prst="line">
            <a:avLst/>
          </a:prstGeom>
          <a:ln w="38100">
            <a:solidFill>
              <a:srgbClr val="000000">
                <a:lumMod val="20000"/>
                <a:lumOff val="8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44053" name="iphone-and-ipad-tools-couple_36130"/>
          <p:cNvSpPr>
            <a:spLocks noChangeAspect="1" noChangeArrowheads="1"/>
          </p:cNvSpPr>
          <p:nvPr>
            <p:custDataLst>
              <p:tags r:id="rId20"/>
            </p:custDataLst>
          </p:nvPr>
        </p:nvSpPr>
        <p:spPr bwMode="auto">
          <a:xfrm>
            <a:off x="4094163" y="4014788"/>
            <a:ext cx="233362" cy="279400"/>
          </a:xfrm>
          <a:custGeom>
            <a:avLst/>
            <a:gdLst>
              <a:gd name="T0" fmla="*/ 458 w 491666"/>
              <a:gd name="T1" fmla="*/ 651 h 590254"/>
              <a:gd name="T2" fmla="*/ 441 w 491666"/>
              <a:gd name="T3" fmla="*/ 667 h 590254"/>
              <a:gd name="T4" fmla="*/ 458 w 491666"/>
              <a:gd name="T5" fmla="*/ 684 h 590254"/>
              <a:gd name="T6" fmla="*/ 475 w 491666"/>
              <a:gd name="T7" fmla="*/ 667 h 590254"/>
              <a:gd name="T8" fmla="*/ 458 w 491666"/>
              <a:gd name="T9" fmla="*/ 651 h 590254"/>
              <a:gd name="T10" fmla="*/ 220 w 491666"/>
              <a:gd name="T11" fmla="*/ 547 h 590254"/>
              <a:gd name="T12" fmla="*/ 199 w 491666"/>
              <a:gd name="T13" fmla="*/ 568 h 590254"/>
              <a:gd name="T14" fmla="*/ 220 w 491666"/>
              <a:gd name="T15" fmla="*/ 588 h 590254"/>
              <a:gd name="T16" fmla="*/ 240 w 491666"/>
              <a:gd name="T17" fmla="*/ 568 h 590254"/>
              <a:gd name="T18" fmla="*/ 220 w 491666"/>
              <a:gd name="T19" fmla="*/ 547 h 590254"/>
              <a:gd name="T20" fmla="*/ 354 w 491666"/>
              <a:gd name="T21" fmla="*/ 294 h 590254"/>
              <a:gd name="T22" fmla="*/ 354 w 491666"/>
              <a:gd name="T23" fmla="*/ 628 h 590254"/>
              <a:gd name="T24" fmla="*/ 554 w 491666"/>
              <a:gd name="T25" fmla="*/ 627 h 590254"/>
              <a:gd name="T26" fmla="*/ 554 w 491666"/>
              <a:gd name="T27" fmla="*/ 294 h 590254"/>
              <a:gd name="T28" fmla="*/ 418 w 491666"/>
              <a:gd name="T29" fmla="*/ 263 h 590254"/>
              <a:gd name="T30" fmla="*/ 418 w 491666"/>
              <a:gd name="T31" fmla="*/ 270 h 590254"/>
              <a:gd name="T32" fmla="*/ 503 w 491666"/>
              <a:gd name="T33" fmla="*/ 270 h 590254"/>
              <a:gd name="T34" fmla="*/ 503 w 491666"/>
              <a:gd name="T35" fmla="*/ 263 h 590254"/>
              <a:gd name="T36" fmla="*/ 460 w 491666"/>
              <a:gd name="T37" fmla="*/ 240 h 590254"/>
              <a:gd name="T38" fmla="*/ 453 w 491666"/>
              <a:gd name="T39" fmla="*/ 248 h 590254"/>
              <a:gd name="T40" fmla="*/ 460 w 491666"/>
              <a:gd name="T41" fmla="*/ 253 h 590254"/>
              <a:gd name="T42" fmla="*/ 468 w 491666"/>
              <a:gd name="T43" fmla="*/ 248 h 590254"/>
              <a:gd name="T44" fmla="*/ 460 w 491666"/>
              <a:gd name="T45" fmla="*/ 240 h 590254"/>
              <a:gd name="T46" fmla="*/ 306 w 491666"/>
              <a:gd name="T47" fmla="*/ 221 h 590254"/>
              <a:gd name="T48" fmla="*/ 601 w 491666"/>
              <a:gd name="T49" fmla="*/ 221 h 590254"/>
              <a:gd name="T50" fmla="*/ 601 w 491666"/>
              <a:gd name="T51" fmla="*/ 705 h 590254"/>
              <a:gd name="T52" fmla="*/ 306 w 491666"/>
              <a:gd name="T53" fmla="*/ 705 h 590254"/>
              <a:gd name="T54" fmla="*/ 0 w 491666"/>
              <a:gd name="T55" fmla="*/ 0 h 590254"/>
              <a:gd name="T56" fmla="*/ 422 w 491666"/>
              <a:gd name="T57" fmla="*/ 0 h 590254"/>
              <a:gd name="T58" fmla="*/ 422 w 491666"/>
              <a:gd name="T59" fmla="*/ 188 h 590254"/>
              <a:gd name="T60" fmla="*/ 362 w 491666"/>
              <a:gd name="T61" fmla="*/ 188 h 590254"/>
              <a:gd name="T62" fmla="*/ 362 w 491666"/>
              <a:gd name="T63" fmla="*/ 59 h 590254"/>
              <a:gd name="T64" fmla="*/ 61 w 491666"/>
              <a:gd name="T65" fmla="*/ 59 h 590254"/>
              <a:gd name="T66" fmla="*/ 61 w 491666"/>
              <a:gd name="T67" fmla="*/ 515 h 590254"/>
              <a:gd name="T68" fmla="*/ 276 w 491666"/>
              <a:gd name="T69" fmla="*/ 515 h 590254"/>
              <a:gd name="T70" fmla="*/ 276 w 491666"/>
              <a:gd name="T71" fmla="*/ 619 h 590254"/>
              <a:gd name="T72" fmla="*/ 0 w 491666"/>
              <a:gd name="T73" fmla="*/ 619 h 59025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91666" h="590254">
                <a:moveTo>
                  <a:pt x="374494" y="544612"/>
                </a:moveTo>
                <a:cubicBezTo>
                  <a:pt x="366551" y="544612"/>
                  <a:pt x="360593" y="551557"/>
                  <a:pt x="360593" y="558503"/>
                </a:cubicBezTo>
                <a:cubicBezTo>
                  <a:pt x="360593" y="566441"/>
                  <a:pt x="366551" y="572394"/>
                  <a:pt x="374494" y="572394"/>
                </a:cubicBezTo>
                <a:cubicBezTo>
                  <a:pt x="381445" y="572394"/>
                  <a:pt x="388396" y="566441"/>
                  <a:pt x="388396" y="558503"/>
                </a:cubicBezTo>
                <a:cubicBezTo>
                  <a:pt x="388396" y="551557"/>
                  <a:pt x="381445" y="544612"/>
                  <a:pt x="374494" y="544612"/>
                </a:cubicBezTo>
                <a:close/>
                <a:moveTo>
                  <a:pt x="179843" y="458270"/>
                </a:moveTo>
                <a:cubicBezTo>
                  <a:pt x="170900" y="458270"/>
                  <a:pt x="162951" y="466206"/>
                  <a:pt x="162951" y="475133"/>
                </a:cubicBezTo>
                <a:cubicBezTo>
                  <a:pt x="162951" y="484060"/>
                  <a:pt x="170900" y="491996"/>
                  <a:pt x="179843" y="491996"/>
                </a:cubicBezTo>
                <a:cubicBezTo>
                  <a:pt x="189779" y="491996"/>
                  <a:pt x="196734" y="484060"/>
                  <a:pt x="196734" y="475133"/>
                </a:cubicBezTo>
                <a:cubicBezTo>
                  <a:pt x="196734" y="466206"/>
                  <a:pt x="189779" y="458270"/>
                  <a:pt x="179843" y="458270"/>
                </a:cubicBezTo>
                <a:close/>
                <a:moveTo>
                  <a:pt x="289098" y="245952"/>
                </a:moveTo>
                <a:lnTo>
                  <a:pt x="289098" y="525759"/>
                </a:lnTo>
                <a:cubicBezTo>
                  <a:pt x="319881" y="525759"/>
                  <a:pt x="390382" y="525759"/>
                  <a:pt x="452940" y="524767"/>
                </a:cubicBezTo>
                <a:lnTo>
                  <a:pt x="452940" y="245952"/>
                </a:lnTo>
                <a:lnTo>
                  <a:pt x="289098" y="245952"/>
                </a:lnTo>
                <a:close/>
                <a:moveTo>
                  <a:pt x="341726" y="220154"/>
                </a:moveTo>
                <a:lnTo>
                  <a:pt x="341726" y="226107"/>
                </a:lnTo>
                <a:lnTo>
                  <a:pt x="411235" y="226107"/>
                </a:lnTo>
                <a:lnTo>
                  <a:pt x="411235" y="220154"/>
                </a:lnTo>
                <a:lnTo>
                  <a:pt x="341726" y="220154"/>
                </a:lnTo>
                <a:close/>
                <a:moveTo>
                  <a:pt x="376480" y="201302"/>
                </a:moveTo>
                <a:cubicBezTo>
                  <a:pt x="373501" y="201302"/>
                  <a:pt x="370523" y="203286"/>
                  <a:pt x="370523" y="207255"/>
                </a:cubicBezTo>
                <a:cubicBezTo>
                  <a:pt x="370523" y="210232"/>
                  <a:pt x="373501" y="212216"/>
                  <a:pt x="376480" y="212216"/>
                </a:cubicBezTo>
                <a:cubicBezTo>
                  <a:pt x="379459" y="212216"/>
                  <a:pt x="382438" y="210232"/>
                  <a:pt x="382438" y="207255"/>
                </a:cubicBezTo>
                <a:cubicBezTo>
                  <a:pt x="382438" y="203286"/>
                  <a:pt x="379459" y="201302"/>
                  <a:pt x="376480" y="201302"/>
                </a:cubicBezTo>
                <a:close/>
                <a:moveTo>
                  <a:pt x="250372" y="184434"/>
                </a:moveTo>
                <a:lnTo>
                  <a:pt x="491666" y="184434"/>
                </a:lnTo>
                <a:lnTo>
                  <a:pt x="491666" y="590254"/>
                </a:lnTo>
                <a:lnTo>
                  <a:pt x="250372" y="590254"/>
                </a:lnTo>
                <a:lnTo>
                  <a:pt x="250372" y="184434"/>
                </a:lnTo>
                <a:close/>
                <a:moveTo>
                  <a:pt x="0" y="0"/>
                </a:moveTo>
                <a:lnTo>
                  <a:pt x="345775" y="0"/>
                </a:lnTo>
                <a:lnTo>
                  <a:pt x="345775" y="157716"/>
                </a:lnTo>
                <a:lnTo>
                  <a:pt x="296095" y="157716"/>
                </a:lnTo>
                <a:lnTo>
                  <a:pt x="296095" y="49596"/>
                </a:lnTo>
                <a:lnTo>
                  <a:pt x="49680" y="49596"/>
                </a:lnTo>
                <a:lnTo>
                  <a:pt x="49680" y="431488"/>
                </a:lnTo>
                <a:lnTo>
                  <a:pt x="225549" y="431488"/>
                </a:lnTo>
                <a:lnTo>
                  <a:pt x="225549" y="517786"/>
                </a:lnTo>
                <a:lnTo>
                  <a:pt x="0" y="51778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21"/>
            </p:custDataLst>
          </p:nvPr>
        </p:nvSpPr>
        <p:spPr>
          <a:xfrm>
            <a:off x="5518150" y="1955800"/>
            <a:ext cx="2701925" cy="412750"/>
          </a:xfrm>
          <a:prstGeom prst="rect">
            <a:avLst/>
          </a:prstGeom>
          <a:noFill/>
        </p:spPr>
        <p:txBody>
          <a:bodyPr lIns="67500" tIns="35100" rIns="67500" bIns="0" anchor="b"/>
          <a:lstStyle>
            <a:defPPr>
              <a:defRPr lang="zh-CN"/>
            </a:defPPr>
            <a:lvl1pPr lvl="0" defTabSz="913765">
              <a:lnSpc>
                <a:spcPct val="140000"/>
              </a:lnSpc>
              <a:spcBef>
                <a:spcPct val="0"/>
              </a:spcBef>
              <a:defRPr sz="1600" b="1">
                <a:solidFill>
                  <a:srgbClr val="1F74A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eaLnBrk="1" fontAlgn="auto" hangingPunct="1">
              <a:lnSpc>
                <a:spcPct val="120000"/>
              </a:lnSpc>
              <a:defRPr/>
            </a:pPr>
            <a:r>
              <a:rPr lang="zh-CN" altLang="en-US" sz="2100" noProof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论证方法合理</a:t>
            </a:r>
            <a:endParaRPr lang="zh-CN" altLang="en-US" sz="2100" spc="225" noProof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22"/>
            </p:custDataLst>
          </p:nvPr>
        </p:nvCxnSpPr>
        <p:spPr>
          <a:xfrm>
            <a:off x="3494088" y="1155700"/>
            <a:ext cx="0" cy="3019425"/>
          </a:xfrm>
          <a:prstGeom prst="line">
            <a:avLst/>
          </a:prstGeom>
          <a:ln w="38100">
            <a:solidFill>
              <a:sysClr val="window" lastClr="FFFFFF">
                <a:lumMod val="85000"/>
              </a:sys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518150" y="3943350"/>
            <a:ext cx="187801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1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论证结构恰当</a:t>
            </a:r>
            <a:endParaRPr lang="zh-CN" altLang="en-US" sz="21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4057" name="组合 26"/>
          <p:cNvGrpSpPr/>
          <p:nvPr/>
        </p:nvGrpSpPr>
        <p:grpSpPr bwMode="auto">
          <a:xfrm>
            <a:off x="1312863" y="328613"/>
            <a:ext cx="1120775" cy="646112"/>
            <a:chOff x="1312864" y="328613"/>
            <a:chExt cx="1120380" cy="646331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312864" y="433424"/>
              <a:ext cx="1120380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4059" name="文本框 12"/>
            <p:cNvSpPr txBox="1">
              <a:spLocks noChangeArrowheads="1"/>
            </p:cNvSpPr>
            <p:nvPr/>
          </p:nvSpPr>
          <p:spPr bwMode="auto">
            <a:xfrm>
              <a:off x="1322041" y="328613"/>
              <a:ext cx="11112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小结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5" grpId="0"/>
      <p:bldP spid="55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2"/>
          <p:cNvSpPr txBox="1">
            <a:spLocks noChangeArrowheads="1"/>
          </p:cNvSpPr>
          <p:nvPr/>
        </p:nvSpPr>
        <p:spPr bwMode="auto">
          <a:xfrm>
            <a:off x="3209925" y="1903413"/>
            <a:ext cx="31178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5400" b="1">
                <a:latin typeface="楷体" panose="02010609060101010101" pitchFamily="49" charset="-122"/>
                <a:ea typeface="楷体" panose="02010609060101010101" pitchFamily="49" charset="-122"/>
              </a:rPr>
              <a:t>实战演练</a:t>
            </a:r>
            <a:endParaRPr lang="zh-CN" altLang="en-US" sz="5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2"/>
          <p:cNvSpPr>
            <a:spLocks noChangeArrowheads="1"/>
          </p:cNvSpPr>
          <p:nvPr/>
        </p:nvSpPr>
        <p:spPr bwMode="auto">
          <a:xfrm>
            <a:off x="909638" y="931863"/>
            <a:ext cx="76533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请你也写一段文字论证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贫困，也是一种财富。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这个观点。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字左右。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107" name="矩形 3"/>
          <p:cNvSpPr>
            <a:spLocks noChangeArrowheads="1"/>
          </p:cNvSpPr>
          <p:nvPr/>
        </p:nvSpPr>
        <p:spPr bwMode="auto">
          <a:xfrm>
            <a:off x="909638" y="2382838"/>
            <a:ext cx="765333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提示：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可以用相关事例、名言等材料作为论据，论证题目中的观点。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要对所用的材料进行具体分析，不要只是简单的“观点＋材料”。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文本框 99"/>
          <p:cNvSpPr txBox="1">
            <a:spLocks noChangeArrowheads="1"/>
          </p:cNvSpPr>
          <p:nvPr/>
        </p:nvSpPr>
        <p:spPr bwMode="auto">
          <a:xfrm>
            <a:off x="665163" y="863600"/>
            <a:ext cx="770890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100" b="1">
                <a:latin typeface="楷体" panose="02010609060101010101" pitchFamily="49" charset="-122"/>
                <a:ea typeface="楷体" panose="02010609060101010101" pitchFamily="49" charset="-122"/>
              </a:rPr>
              <a:t>贫困也是一种财富。</a:t>
            </a:r>
            <a:r>
              <a:rPr lang="zh-CN" altLang="zh-CN" sz="21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（观点）</a:t>
            </a:r>
            <a:r>
              <a:rPr lang="zh-CN" altLang="zh-CN" sz="2100" b="1">
                <a:latin typeface="楷体" panose="02010609060101010101" pitchFamily="49" charset="-122"/>
                <a:ea typeface="楷体" panose="02010609060101010101" pitchFamily="49" charset="-122"/>
              </a:rPr>
              <a:t>孟子曰：“天将降大任于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zh-CN" sz="2100" b="1">
                <a:latin typeface="楷体" panose="02010609060101010101" pitchFamily="49" charset="-122"/>
                <a:ea typeface="楷体" panose="02010609060101010101" pitchFamily="49" charset="-122"/>
              </a:rPr>
              <a:t>人也，必先苦其心志，劳其筋骨，饿其体肤，空乏其身，行拂乱其所为……”可见，贫穷磨炼心智，催人奋进，于人生而言不失为一种财富。明代学士宋濂幼时家贫，可谓环堵萧然，不蔽风日，短褐穿结，箪瓢屡空。面对贫困、饥饿、寒冷，宋濂不以为意，反而更加坚定了求学的信念，奋发向上。家中无从致书以观，宋濂便借书抄录，即使天寒砚冰也不停歇，凭借这份贫困中磨炼的毅力，他得以遍观群书。即使缊袍敝衣，也从不艳羡他人身披锦绣，一心向学，渴慕圣贤之道。最终满腹经纶的他，身居显位，成为明朝一代大儒。</a:t>
            </a:r>
            <a:r>
              <a:rPr lang="zh-CN" altLang="zh-CN" sz="21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（材料句</a:t>
            </a:r>
            <a:r>
              <a:rPr lang="zh-CN" altLang="en-US" sz="21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zh-CN" sz="21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3238" y="1276350"/>
            <a:ext cx="8064500" cy="6048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论证要合理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3238" y="1881188"/>
            <a:ext cx="8064500" cy="18843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200000"/>
              </a:lnSpc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论证合乎逻辑       材籵选用恰切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200000"/>
              </a:lnSpc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论证方法合理       论证结构恰当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9156" name="组合 4"/>
          <p:cNvGrpSpPr/>
          <p:nvPr/>
        </p:nvGrpSpPr>
        <p:grpSpPr bwMode="auto">
          <a:xfrm>
            <a:off x="1312863" y="328613"/>
            <a:ext cx="2046287" cy="646112"/>
            <a:chOff x="1312863" y="328613"/>
            <a:chExt cx="2046915" cy="64633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12863" y="433424"/>
              <a:ext cx="2046915" cy="479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9158" name="文本框 12"/>
            <p:cNvSpPr txBox="1">
              <a:spLocks noChangeArrowheads="1"/>
            </p:cNvSpPr>
            <p:nvPr/>
          </p:nvSpPr>
          <p:spPr bwMode="auto">
            <a:xfrm>
              <a:off x="1322041" y="328613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总结回顾</a:t>
              </a:r>
              <a:endParaRPr lang="zh-CN" altLang="en-US" sz="36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i*1_6"/>
  <p:tag name="KSO_WM_TEMPLATE_CATEGORY" val="diagram"/>
  <p:tag name="KSO_WM_TEMPLATE_INDEX" val="20188036"/>
  <p:tag name="KSO_WM_UNIT_LAYERLEVEL" val="1_1"/>
  <p:tag name="KSO_WM_TAG_VERSION" val="1.0"/>
  <p:tag name="KSO_WM_BEAUTIFY_FLAG" val="#wm#"/>
  <p:tag name="KSO_WM_UNIT_TYPE" val="n_i"/>
  <p:tag name="KSO_WM_UNIT_INDEX" val="1_6"/>
  <p:tag name="KSO_WM_UNIT_COLOR_SCHEME_SHAPE_ID" val="42"/>
  <p:tag name="KSO_WM_UNIT_COLOR_SCHEME_PARENT_PAGE" val="0_5"/>
  <p:tag name="KSO_WM_UNIT_DECOLORIZATION" val="1"/>
  <p:tag name="KSO_WM_UNIT_LINE_FORE_SCHEMECOLOR_INDEX" val="13"/>
  <p:tag name="KSO_WM_UNIT_LINE_FILL_TYPE" val="2"/>
</p:tagLst>
</file>

<file path=ppt/tags/tag66.xml><?xml version="1.0" encoding="utf-8"?>
<p:tagLst xmlns:p="http://schemas.openxmlformats.org/presentationml/2006/main">
  <p:tag name="KSO_WM_UNIT_ISCONTENTSTITLE" val="0"/>
  <p:tag name="KSO_WM_UNIT_PRESET_TEXT" val="添加标题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f"/>
  <p:tag name="KSO_WM_UNIT_INDEX" val="1_1_1"/>
  <p:tag name="KSO_WM_UNIT_ID" val="diagram20188036_3*n_h_f*1_1_1"/>
  <p:tag name="KSO_WM_TEMPLATE_CATEGORY" val="diagram"/>
  <p:tag name="KSO_WM_TEMPLATE_INDEX" val="20188036"/>
  <p:tag name="KSO_WM_UNIT_LAYERLEVEL" val="1_1_1"/>
  <p:tag name="KSO_WM_TAG_VERSION" val="1.0"/>
  <p:tag name="KSO_WM_BEAUTIFY_FLAG" val="#wm#"/>
  <p:tag name="KSO_WM_UNIT_NOCLEAR" val="0"/>
  <p:tag name="KSO_WM_UNIT_COLOR_SCHEME_SHAPE_ID" val="8"/>
  <p:tag name="KSO_WM_UNIT_COLOR_SCHEME_PARENT_PAGE" val="0_5"/>
  <p:tag name="KSO_WM_UNIT_TEXT_FILL_FORE_SCHEMECOLOR_INDEX" val="13"/>
  <p:tag name="KSO_WM_UNIT_TEXT_FILL_TYPE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i*1_2"/>
  <p:tag name="KSO_WM_TEMPLATE_CATEGORY" val="diagram"/>
  <p:tag name="KSO_WM_TEMPLATE_INDEX" val="20188036"/>
  <p:tag name="KSO_WM_UNIT_LAYERLEVEL" val="1_1"/>
  <p:tag name="KSO_WM_TAG_VERSION" val="1.0"/>
  <p:tag name="KSO_WM_BEAUTIFY_FLAG" val="#wm#"/>
  <p:tag name="KSO_WM_UNIT_TYPE" val="n_i"/>
  <p:tag name="KSO_WM_UNIT_INDEX" val="1_2"/>
  <p:tag name="KSO_WM_UNIT_COLOR_SCHEME_SHAPE_ID" val="64"/>
  <p:tag name="KSO_WM_UNIT_COLOR_SCHEME_PARENT_PAGE" val="0_5"/>
  <p:tag name="KSO_WM_UNIT_DECOLORIZATION" val="1"/>
  <p:tag name="KSO_WM_UNIT_LINE_FORE_SCHEMECOLOR_INDEX" val="13"/>
  <p:tag name="KSO_WM_UNIT_LINE_FILL_TYPE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i*1_3"/>
  <p:tag name="KSO_WM_TEMPLATE_CATEGORY" val="diagram"/>
  <p:tag name="KSO_WM_TEMPLATE_INDEX" val="20188036"/>
  <p:tag name="KSO_WM_UNIT_LAYERLEVEL" val="1_1"/>
  <p:tag name="KSO_WM_TAG_VERSION" val="1.0"/>
  <p:tag name="KSO_WM_BEAUTIFY_FLAG" val="#wm#"/>
  <p:tag name="KSO_WM_UNIT_TYPE" val="n_i"/>
  <p:tag name="KSO_WM_UNIT_INDEX" val="1_3"/>
  <p:tag name="KSO_WM_UNIT_COLOR_SCHEME_SHAPE_ID" val="63"/>
  <p:tag name="KSO_WM_UNIT_COLOR_SCHEME_PARENT_PAGE" val="0_5"/>
  <p:tag name="KSO_WM_UNIT_DECOLORIZATION" val="1"/>
  <p:tag name="KSO_WM_UNIT_LINE_FORE_SCHEMECOLOR_INDEX" val="13"/>
  <p:tag name="KSO_WM_UNIT_LINE_FILL_TYPE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i*1_4"/>
  <p:tag name="KSO_WM_TEMPLATE_CATEGORY" val="diagram"/>
  <p:tag name="KSO_WM_TEMPLATE_INDEX" val="20188036"/>
  <p:tag name="KSO_WM_UNIT_LAYERLEVEL" val="1_1"/>
  <p:tag name="KSO_WM_TAG_VERSION" val="1.0"/>
  <p:tag name="KSO_WM_BEAUTIFY_FLAG" val="#wm#"/>
  <p:tag name="KSO_WM_UNIT_TYPE" val="n_i"/>
  <p:tag name="KSO_WM_UNIT_INDEX" val="1_4"/>
  <p:tag name="KSO_WM_UNIT_COLOR_SCHEME_SHAPE_ID" val="62"/>
  <p:tag name="KSO_WM_UNIT_COLOR_SCHEME_PARENT_PAGE" val="0_5"/>
  <p:tag name="KSO_WM_UNIT_DECOLORIZATION" val="1"/>
  <p:tag name="KSO_WM_UNIT_LINE_FORE_SCHEMECOLOR_INDEX" val="13"/>
  <p:tag name="KSO_WM_UNIT_LINE_FILL_TYPE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i*1_5"/>
  <p:tag name="KSO_WM_TEMPLATE_CATEGORY" val="diagram"/>
  <p:tag name="KSO_WM_TEMPLATE_INDEX" val="20188036"/>
  <p:tag name="KSO_WM_UNIT_LAYERLEVEL" val="1_1"/>
  <p:tag name="KSO_WM_TAG_VERSION" val="1.0"/>
  <p:tag name="KSO_WM_BEAUTIFY_FLAG" val="#wm#"/>
  <p:tag name="KSO_WM_UNIT_TYPE" val="n_i"/>
  <p:tag name="KSO_WM_UNIT_INDEX" val="1_5"/>
  <p:tag name="KSO_WM_UNIT_COLOR_SCHEME_SHAPE_ID" val="61"/>
  <p:tag name="KSO_WM_UNIT_COLOR_SCHEME_PARENT_PAGE" val="0_5"/>
  <p:tag name="KSO_WM_UNIT_DECOLORIZATION" val="1"/>
  <p:tag name="KSO_WM_UNIT_LINE_FORE_SCHEMECOLOR_INDEX" val="13"/>
  <p:tag name="KSO_WM_UNIT_LINE_FILL_TYPE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UNIT_ID" val="diagram20188036_3*n_h_h_i*1_2_1_2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COLOR_SCHEME_SHAPE_ID" val="18"/>
  <p:tag name="KSO_WM_UNIT_COLOR_SCHEME_PARENT_PAGE" val="0_5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3"/>
  <p:tag name="KSO_WM_UNIT_ID" val="diagram20188036_3*n_h_h_i*1_2_1_3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COLOR_SCHEME_SHAPE_ID" val="19"/>
  <p:tag name="KSO_WM_UNIT_COLOR_SCHEME_PARENT_PAGE" val="0_5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4"/>
  <p:tag name="KSO_WM_UNIT_ID" val="diagram20188036_3*n_h_h_i*1_2_4_4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COLOR_SCHEME_SHAPE_ID" val="16"/>
  <p:tag name="KSO_WM_UNIT_COLOR_SCHEME_PARENT_PAGE" val="0_5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h_h_a*1_2_1_1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ISCONTENTSTITLE" val="0"/>
  <p:tag name="KSO_WM_UNIT_PRESET_TEXT" val="添加标题"/>
  <p:tag name="KSO_WM_UNIT_VALUE" val="10"/>
  <p:tag name="KSO_WM_UNIT_TYPE" val="n_h_h_a"/>
  <p:tag name="KSO_WM_UNIT_INDEX" val="1_2_1_1"/>
  <p:tag name="KSO_WM_UNIT_NOCLEAR" val="0"/>
  <p:tag name="KSO_WM_UNIT_COLOR_SCHEME_SHAPE_ID" val="7"/>
  <p:tag name="KSO_WM_UNIT_COLOR_SCHEME_PARENT_PAGE" val="0_5"/>
  <p:tag name="KSO_WM_UNIT_TEXT_FILL_FORE_SCHEMECOLOR_INDEX" val="5"/>
  <p:tag name="KSO_WM_UNIT_TEXT_FILL_TYPE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h_h_i*1_2_1_1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TYPE" val="n_h_h_i"/>
  <p:tag name="KSO_WM_UNIT_INDEX" val="1_2_1_1"/>
  <p:tag name="KSO_WM_UNIT_COLOR_SCHEME_SHAPE_ID" val="33"/>
  <p:tag name="KSO_WM_UNIT_COLOR_SCHEME_PARENT_PAGE" val="0_5"/>
  <p:tag name="KSO_WM_UNIT_DECOLORIZATION" val="1"/>
  <p:tag name="KSO_WM_UNIT_LINE_FORE_SCHEMECOLOR_INDEX" val="13"/>
  <p:tag name="KSO_WM_UNIT_LINE_FILL_TYPE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ID" val="diagram20188036_3*n_h_h_i*1_2_2_1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COLOR_SCHEME_SHAPE_ID" val="41"/>
  <p:tag name="KSO_WM_UNIT_COLOR_SCHEME_PARENT_PAGE" val="0_5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3"/>
  <p:tag name="KSO_WM_UNIT_ID" val="diagram20188036_3*n_h_h_i*1_2_2_3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COLOR_SCHEME_SHAPE_ID" val="17"/>
  <p:tag name="KSO_WM_UNIT_COLOR_SCHEME_PARENT_PAGE" val="0_5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h_h_i*1_2_2_2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TYPE" val="n_h_h_i"/>
  <p:tag name="KSO_WM_UNIT_INDEX" val="1_2_2_2"/>
  <p:tag name="KSO_WM_UNIT_COLOR_SCHEME_SHAPE_ID" val="43"/>
  <p:tag name="KSO_WM_UNIT_COLOR_SCHEME_PARENT_PAGE" val="0_5"/>
  <p:tag name="KSO_WM_UNIT_DECOLORIZATION" val="1"/>
  <p:tag name="KSO_WM_UNIT_LINE_FORE_SCHEMECOLOR_INDEX" val="13"/>
  <p:tag name="KSO_WM_UNIT_LINE_FILL_TYPE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h_h_a*1_2_3_1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ISCONTENTSTITLE" val="0"/>
  <p:tag name="KSO_WM_UNIT_PRESET_TEXT" val="添加标题"/>
  <p:tag name="KSO_WM_UNIT_VALUE" val="10"/>
  <p:tag name="KSO_WM_UNIT_TYPE" val="n_h_h_a"/>
  <p:tag name="KSO_WM_UNIT_INDEX" val="1_2_3_1"/>
  <p:tag name="KSO_WM_UNIT_NOCLEAR" val="0"/>
  <p:tag name="KSO_WM_UNIT_COLOR_SCHEME_SHAPE_ID" val="45"/>
  <p:tag name="KSO_WM_UNIT_COLOR_SCHEME_PARENT_PAGE" val="0_5"/>
  <p:tag name="KSO_WM_UNIT_TEXT_FILL_FORE_SCHEMECOLOR_INDEX" val="7"/>
  <p:tag name="KSO_WM_UNIT_TEXT_FILL_TYPE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h_h_i*1_2_4_1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TYPE" val="n_h_h_i"/>
  <p:tag name="KSO_WM_UNIT_INDEX" val="1_2_4_1"/>
  <p:tag name="KSO_WM_UNIT_COLOR_SCHEME_SHAPE_ID" val="47"/>
  <p:tag name="KSO_WM_UNIT_COLOR_SCHEME_PARENT_PAGE" val="0_5"/>
  <p:tag name="KSO_WM_UNIT_DECOLORIZATION" val="1"/>
  <p:tag name="KSO_WM_UNIT_LINE_FORE_SCHEMECOLOR_INDEX" val="13"/>
  <p:tag name="KSO_WM_UNIT_LINE_FILL_TYPE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3"/>
  <p:tag name="KSO_WM_UNIT_ID" val="diagram20188036_3*n_h_h_i*1_2_3_3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COLOR_SCHEME_SHAPE_ID" val="48"/>
  <p:tag name="KSO_WM_UNIT_COLOR_SCHEME_PARENT_PAGE" val="0_5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2"/>
  <p:tag name="KSO_WM_UNIT_ID" val="diagram20188036_3*n_h_h_i*1_2_3_2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COLOR_SCHEME_SHAPE_ID" val="31"/>
  <p:tag name="KSO_WM_UNIT_COLOR_SCHEME_PARENT_PAGE" val="0_5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h_h_i*1_2_3_1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TYPE" val="n_h_h_i"/>
  <p:tag name="KSO_WM_UNIT_INDEX" val="1_2_3_1"/>
  <p:tag name="KSO_WM_UNIT_COLOR_SCHEME_SHAPE_ID" val="50"/>
  <p:tag name="KSO_WM_UNIT_COLOR_SCHEME_PARENT_PAGE" val="0_5"/>
  <p:tag name="KSO_WM_UNIT_DECOLORIZATION" val="1"/>
  <p:tag name="KSO_WM_UNIT_LINE_FORE_SCHEMECOLOR_INDEX" val="13"/>
  <p:tag name="KSO_WM_UNIT_LINE_FILL_TYPE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h_h_i*1_2_4_3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TYPE" val="n_h_h_i"/>
  <p:tag name="KSO_WM_UNIT_INDEX" val="1_2_4_3"/>
  <p:tag name="KSO_WM_UNIT_COLOR_SCHEME_SHAPE_ID" val="53"/>
  <p:tag name="KSO_WM_UNIT_COLOR_SCHEME_PARENT_PAGE" val="0_5"/>
  <p:tag name="KSO_WM_UNIT_FILL_FORE_SCHEMECOLOR_INDEX" val="14"/>
  <p:tag name="KSO_WM_UNIT_FILL_TYPE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188036_3*n_h_h_a*1_2_2_1"/>
  <p:tag name="KSO_WM_TEMPLATE_CATEGORY" val="diagram"/>
  <p:tag name="KSO_WM_TEMPLATE_INDEX" val="20188036"/>
  <p:tag name="KSO_WM_UNIT_LAYERLEVEL" val="1_1_1_1"/>
  <p:tag name="KSO_WM_TAG_VERSION" val="1.0"/>
  <p:tag name="KSO_WM_BEAUTIFY_FLAG" val="#wm#"/>
  <p:tag name="KSO_WM_UNIT_ISCONTENTSTITLE" val="0"/>
  <p:tag name="KSO_WM_UNIT_PRESET_TEXT" val="添加标题"/>
  <p:tag name="KSO_WM_UNIT_VALUE" val="10"/>
  <p:tag name="KSO_WM_UNIT_TYPE" val="n_h_h_a"/>
  <p:tag name="KSO_WM_UNIT_INDEX" val="1_2_2_1"/>
  <p:tag name="KSO_WM_UNIT_NOCLEAR" val="0"/>
  <p:tag name="KSO_WM_UNIT_COLOR_SCHEME_SHAPE_ID" val="55"/>
  <p:tag name="KSO_WM_UNIT_COLOR_SCHEME_PARENT_PAGE" val="0_5"/>
  <p:tag name="KSO_WM_UNIT_TEXT_FILL_FORE_SCHEMECOLOR_INDEX" val="6"/>
  <p:tag name="KSO_WM_UNIT_TEXT_FILL_TYPE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i"/>
  <p:tag name="KSO_WM_UNIT_INDEX" val="1_1"/>
  <p:tag name="KSO_WM_UNIT_ID" val="diagram20188036_3*n_i*1_1"/>
  <p:tag name="KSO_WM_TEMPLATE_CATEGORY" val="diagram"/>
  <p:tag name="KSO_WM_TEMPLATE_INDEX" val="20188036"/>
  <p:tag name="KSO_WM_UNIT_LAYERLEVEL" val="1_1"/>
  <p:tag name="KSO_WM_TAG_VERSION" val="1.0"/>
  <p:tag name="KSO_WM_BEAUTIFY_FLAG" val="#wm#"/>
  <p:tag name="KSO_WM_UNIT_COLOR_SCHEME_SHAPE_ID" val="12"/>
  <p:tag name="KSO_WM_UNIT_COLOR_SCHEME_PARENT_PAGE" val="0_5"/>
  <p:tag name="KSO_WM_UNIT_DECOLORIZATION" val="1"/>
  <p:tag name="KSO_WM_UNIT_LINE_FORE_SCHEMECOLOR_INDEX" val="14"/>
  <p:tag name="KSO_WM_UNIT_LINE_FILL_TYPE" val="2"/>
</p:tagLst>
</file>

<file path=ppt/tags/tag87.xml><?xml version="1.0" encoding="utf-8"?>
<p:tagLst xmlns:p="http://schemas.openxmlformats.org/presentationml/2006/main">
  <p:tag name="KSO_WPP_MARK_KEY" val="26396506-800b-4a2e-9668-d28e7868b560"/>
  <p:tag name="COMMONDATA" val="eyJoZGlkIjoiZDFiZjIzZWNjOGM3ZTFkODM0MjI0ZWNlMmVjMDFjMTkifQ=="/>
</p:tagLst>
</file>

<file path=ppt/theme/theme1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4727</Words>
  <Application>WPS 演示</Application>
  <PresentationFormat>全屏显示(16:9)</PresentationFormat>
  <Paragraphs>194</Paragraphs>
  <Slides>35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Calibri</vt:lpstr>
      <vt:lpstr>楷体</vt:lpstr>
      <vt:lpstr>Arial Unicode MS</vt:lpstr>
      <vt:lpstr>等线</vt:lpstr>
      <vt:lpstr>华文新魏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A高学教育段老师18633003448</cp:lastModifiedBy>
  <cp:revision>445</cp:revision>
  <dcterms:created xsi:type="dcterms:W3CDTF">2017-08-03T09:01:00Z</dcterms:created>
  <dcterms:modified xsi:type="dcterms:W3CDTF">2023-08-19T01:48:01Z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C651558092444878BCE81440DA0C0AEE_12</vt:lpwstr>
  </property>
</Properties>
</file>