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776" r:id="rId1"/>
    <p:sldMasterId id="2147505813" r:id="rId2"/>
  </p:sldMasterIdLst>
  <p:notesMasterIdLst>
    <p:notesMasterId r:id="rId3"/>
  </p:notesMasterIdLst>
  <p:sldIdLst>
    <p:sldId id="10631" r:id="rId4"/>
    <p:sldId id="10636" r:id="rId5"/>
    <p:sldId id="10641" r:id="rId6"/>
    <p:sldId id="10646" r:id="rId7"/>
    <p:sldId id="10653" r:id="rId9"/>
    <p:sldId id="10656" r:id="rId10"/>
    <p:sldId id="10659" r:id="rId11"/>
    <p:sldId id="10663" r:id="rId12"/>
    <p:sldId id="10670" r:id="rId14"/>
    <p:sldId id="10673" r:id="rId15"/>
    <p:sldId id="10676" r:id="rId16"/>
    <p:sldId id="10680" r:id="rId17"/>
    <p:sldId id="10687" r:id="rId19"/>
    <p:sldId id="10690" r:id="rId20"/>
    <p:sldId id="10693" r:id="rId21"/>
    <p:sldId id="10697" r:id="rId22"/>
    <p:sldId id="10704" r:id="rId24"/>
    <p:sldId id="10707" r:id="rId25"/>
    <p:sldId id="10710" r:id="rId26"/>
    <p:sldId id="10714" r:id="rId27"/>
    <p:sldId id="10721" r:id="rId29"/>
    <p:sldId id="10724" r:id="rId30"/>
    <p:sldId id="10727" r:id="rId31"/>
    <p:sldId id="10731" r:id="rId32"/>
    <p:sldId id="10738" r:id="rId34"/>
    <p:sldId id="10741" r:id="rId35"/>
    <p:sldId id="1074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777" r:id="rId1"/>
    <p:sldLayoutId id="2147505778" r:id="rId2"/>
    <p:sldLayoutId id="2147505779" r:id="rId3"/>
    <p:sldLayoutId id="2147505780" r:id="rId4"/>
    <p:sldLayoutId id="2147505781" r:id="rId5"/>
    <p:sldLayoutId id="2147505782" r:id="rId6"/>
    <p:sldLayoutId id="2147505783" r:id="rId7"/>
    <p:sldLayoutId id="2147505784" r:id="rId8"/>
    <p:sldLayoutId id="2147505785" r:id="rId9"/>
    <p:sldLayoutId id="2147505786" r:id="rId10"/>
    <p:sldLayoutId id="21475057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814" r:id="rId1"/>
    <p:sldLayoutId id="2147505815" r:id="rId2"/>
    <p:sldLayoutId id="2147505816" r:id="rId3"/>
    <p:sldLayoutId id="2147505817" r:id="rId4"/>
    <p:sldLayoutId id="2147505818" r:id="rId5"/>
    <p:sldLayoutId id="2147505819" r:id="rId6"/>
    <p:sldLayoutId id="2147505820" r:id="rId7"/>
    <p:sldLayoutId id="2147505821" r:id="rId8"/>
    <p:sldLayoutId id="2147505822" r:id="rId9"/>
    <p:sldLayoutId id="2147505823" r:id="rId10"/>
    <p:sldLayoutId id="2147505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tags" Target="../tags/tag134.xml"/><Relationship Id="rId18" Type="http://schemas.openxmlformats.org/officeDocument/2006/relationships/tags" Target="../tags/tag135.xml"/><Relationship Id="rId19" Type="http://schemas.openxmlformats.org/officeDocument/2006/relationships/tags" Target="../tags/tag136.xml"/><Relationship Id="rId20" Type="http://schemas.openxmlformats.org/officeDocument/2006/relationships/tags" Target="../tags/tag137.xml"/><Relationship Id="rId21" Type="http://schemas.openxmlformats.org/officeDocument/2006/relationships/tags" Target="../tags/tag138.xml"/><Relationship Id="rId22" Type="http://schemas.openxmlformats.org/officeDocument/2006/relationships/tags" Target="../tags/tag139.xml"/><Relationship Id="rId23" Type="http://schemas.openxmlformats.org/officeDocument/2006/relationships/tags" Target="../tags/tag140.xml"/><Relationship Id="rId24" Type="http://schemas.openxmlformats.org/officeDocument/2006/relationships/tags" Target="../tags/tag141.xml"/><Relationship Id="rId25" Type="http://schemas.openxmlformats.org/officeDocument/2006/relationships/tags" Target="../tags/tag142.xml"/><Relationship Id="rId26" Type="http://schemas.openxmlformats.org/officeDocument/2006/relationships/tags" Target="../tags/tag143.xml"/><Relationship Id="rId27" Type="http://schemas.openxmlformats.org/officeDocument/2006/relationships/tags" Target="../tags/tag144.xml"/><Relationship Id="rId28" Type="http://schemas.openxmlformats.org/officeDocument/2006/relationships/tags" Target="../tags/tag145.xml"/><Relationship Id="rId29" Type="http://schemas.openxmlformats.org/officeDocument/2006/relationships/tags" Target="../tags/tag146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2024年人才发展行业工作总结和展望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人才发展行业现状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人才发展行业发展趋势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人才发展行业未来展望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人才发展行业人才培养策略建议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人才发展行业技术应用与案例分享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人才发展行业现状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人才发展行业规模：包括市场规模、从业人员数量等数据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增长趋势：分析行业增长率、增长驱动因素等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行业结构：分析行业内的主要企业、市场份额等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行业发展趋势：预测未来几年行业的发展趋势、挑战和机遇等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主要参与者及竞争格局</a:t>
            </a:r>
            <a:endParaRPr altLang="en-US" lang="zh-CN"/>
          </a:p>
        </p:txBody>
      </p:sp>
      <p:sp>
        <p:nvSpPr>
          <p:cNvPr id="104900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主要参与者：高校、企业、培训机构、政府等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行业发展趋势：数字化、智能化、个性化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行业规模及增长趋势：不断扩大、增长迅速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竞争格局：多元化、激烈竞争、合作共赢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行业面临的问题和挑战</a:t>
            </a:r>
            <a:endParaRPr altLang="en-US" lang="zh-CN"/>
          </a:p>
        </p:txBody>
      </p:sp>
      <p:sp>
        <p:nvSpPr>
          <p:cNvPr id="1049078" name="矩形: 圆角 44"/>
          <p:cNvSpPr/>
          <p:nvPr>
            <p:custDataLst>
              <p:tags r:id="rId1"/>
            </p:custDataLst>
          </p:nvPr>
        </p:nvSpPr>
        <p:spPr>
          <a:xfrm>
            <a:off x="608330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5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0" name="标题"/>
          <p:cNvSpPr txBox="1"/>
          <p:nvPr>
            <p:custDataLst>
              <p:tags r:id="rId3"/>
            </p:custDataLst>
          </p:nvPr>
        </p:nvSpPr>
        <p:spPr>
          <a:xfrm>
            <a:off x="738611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82" name="正文"/>
          <p:cNvSpPr txBox="1"/>
          <p:nvPr>
            <p:custDataLst>
              <p:tags r:id="rId4"/>
            </p:custDataLst>
          </p:nvPr>
        </p:nvSpPr>
        <p:spPr>
          <a:xfrm>
            <a:off x="1900968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人才短缺：随着经济的发展，企业对人才的需求越来越大，但人才供给不足，导致人才短缺成为行业面临的主要问题之一。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4" name="矩形: 圆角 48"/>
          <p:cNvSpPr/>
          <p:nvPr>
            <p:custDataLst>
              <p:tags r:id="rId5"/>
            </p:custDataLst>
          </p:nvPr>
        </p:nvSpPr>
        <p:spPr>
          <a:xfrm>
            <a:off x="6237723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7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6" name="标题"/>
          <p:cNvSpPr txBox="1"/>
          <p:nvPr>
            <p:custDataLst>
              <p:tags r:id="rId7"/>
            </p:custDataLst>
          </p:nvPr>
        </p:nvSpPr>
        <p:spPr>
          <a:xfrm>
            <a:off x="6368003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88" name="正文"/>
          <p:cNvSpPr txBox="1"/>
          <p:nvPr>
            <p:custDataLst>
              <p:tags r:id="rId8"/>
            </p:custDataLst>
          </p:nvPr>
        </p:nvSpPr>
        <p:spPr>
          <a:xfrm>
            <a:off x="7529725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人才流失：由于人才竞争激烈，一些优秀的人才往往会被其他行业或企业挖走，导致人才流失严重。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0" name="矩形: 圆角 53"/>
          <p:cNvSpPr/>
          <p:nvPr>
            <p:custDataLst>
              <p:tags r:id="rId9"/>
            </p:custDataLst>
          </p:nvPr>
        </p:nvSpPr>
        <p:spPr>
          <a:xfrm>
            <a:off x="608330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9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92" name="标题"/>
          <p:cNvSpPr txBox="1"/>
          <p:nvPr>
            <p:custDataLst>
              <p:tags r:id="rId11"/>
            </p:custDataLst>
          </p:nvPr>
        </p:nvSpPr>
        <p:spPr>
          <a:xfrm>
            <a:off x="738611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12"/>
            </p:custDataLst>
          </p:nvPr>
        </p:nvSpPr>
        <p:spPr>
          <a:xfrm>
            <a:off x="1900968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1429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技能不匹配：随着技术的不断更新换代，一些传统技能已经无法满足企业的需求，而新技能又需要一定的时间和成本来培养，导致技能不匹配成为行业面临的重要问题之一。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6" name="矩形: 圆角 57"/>
          <p:cNvSpPr/>
          <p:nvPr>
            <p:custDataLst>
              <p:tags r:id="rId13"/>
            </p:custDataLst>
          </p:nvPr>
        </p:nvSpPr>
        <p:spPr>
          <a:xfrm>
            <a:off x="6237723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01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98" name="标题"/>
          <p:cNvSpPr txBox="1"/>
          <p:nvPr>
            <p:custDataLst>
              <p:tags r:id="rId15"/>
            </p:custDataLst>
          </p:nvPr>
        </p:nvSpPr>
        <p:spPr>
          <a:xfrm>
            <a:off x="6368003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0" name="正文"/>
          <p:cNvSpPr txBox="1"/>
          <p:nvPr>
            <p:custDataLst>
              <p:tags r:id="rId16"/>
            </p:custDataLst>
          </p:nvPr>
        </p:nvSpPr>
        <p:spPr>
          <a:xfrm>
            <a:off x="7529725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培训不足：由于一些企业对人才培训的重视程度不够，导致员工技能得不到提升，进而影响企业的整体发展。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人才发展行业发展趋势</a:t>
            </a:r>
            <a:endParaRPr altLang="en-US" lang="zh-CN"/>
          </a:p>
        </p:txBody>
      </p:sp>
      <p:sp>
        <p:nvSpPr>
          <p:cNvPr id="10491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数字化转型趋势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数字化转型是人才发展行业的必然趋势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数字化转型将带来人才发展行业的变革和创新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数字化转型将促进人才发展行业的数字化转型和升级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数字化转型将推动人才发展行业的可持续发展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智能化发展前景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未来智能化在人才发展行业的趋势和前景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智能化发展对人才发展行业的挑战和机遇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人工智能技术在人才发展行业的应用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智能化对人才发展行业的影响和作用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跨界融合与创新发展</a:t>
            </a:r>
            <a:endParaRPr altLang="en-US" lang="zh-CN"/>
          </a:p>
        </p:txBody>
      </p:sp>
      <p:sp>
        <p:nvSpPr>
          <p:cNvPr id="10493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跨界融合：不同领域、不同行业之间的合作与融合，推动人才发展行业的多元化发展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创新发展：通过技术创新、模式创新等方式，推动人才发展行业的持续发展，提高行业竞争力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数字化转型：利用数字化技术，提高人才发展行业的效率和质量，满足不断变化的市场需求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国际化趋势：加强与国际接轨，推动人才发展行业的国际化发展，提高国际竞争力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人才发展行业未来展望</a:t>
            </a:r>
            <a:endParaRPr altLang="en-US" lang="zh-CN"/>
          </a:p>
        </p:txBody>
      </p:sp>
      <p:sp>
        <p:nvSpPr>
          <p:cNvPr id="10493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人才需求预测与变化趋势</a:t>
            </a:r>
            <a:endParaRPr altLang="en-US" lang="zh-CN"/>
          </a:p>
        </p:txBody>
      </p:sp>
      <p:sp>
        <p:nvSpPr>
          <p:cNvPr id="104943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未来人才需求预测：根据行业发展趋势和市场需求，预测未来人才需求量和类型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人才变化趋势：分析当前人才市场的变化趋势，包括技能需求、行业热点、人才流动等方面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人才培养与引进策略：提出针对未来人才需求和变化趋势的培养和引进策略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政策建议：为政府和企业提供有关人才发展的政策建议，以促进人才的有效利用和发展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行业未来发展方向与重点领域</a:t>
            </a:r>
            <a:endParaRPr altLang="en-US" lang="zh-CN"/>
          </a:p>
        </p:txBody>
      </p:sp>
      <p:sp>
        <p:nvSpPr>
          <p:cNvPr id="1049496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人才发展行业未来展望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0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政策支持与人才培养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4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行业发展趋势与挑战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8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重点领域与新兴产业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政策环境对行业发展的影响</a:t>
            </a:r>
            <a:endParaRPr altLang="en-US" lang="zh-CN"/>
          </a:p>
        </p:txBody>
      </p:sp>
      <p:sp>
        <p:nvSpPr>
          <p:cNvPr id="104954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政策支持：政府加大对人才发展行业的支持力度，推动行业快速发展。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政策引导：政府通过政策引导，推动人才发展行业向更高水平发展。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政策调整：政府根据行业发展情况，适时调整政策，为行业发展提供有力保障。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政策监管：政府加强对人才发展行业的监管，确保行业健康有序发展。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人才发展行业人才培养策略建议</a:t>
            </a:r>
            <a:endParaRPr altLang="en-US" lang="zh-CN"/>
          </a:p>
        </p:txBody>
      </p:sp>
      <p:sp>
        <p:nvSpPr>
          <p:cNvPr id="10496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加强人才储备与培养力度</a:t>
            </a:r>
            <a:endParaRPr altLang="en-US" lang="zh-CN"/>
          </a:p>
        </p:txBody>
      </p:sp>
      <p:sp>
        <p:nvSpPr>
          <p:cNvPr id="10496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建立完善的人才储备机制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推动人才流动与共享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鼓励企业加强人才培养与投入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推动跨界融合与创新能力提升</a:t>
            </a:r>
            <a:endParaRPr altLang="en-US" lang="zh-CN"/>
          </a:p>
        </p:txBody>
      </p:sp>
      <p:sp>
        <p:nvSpPr>
          <p:cNvPr id="1049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跨界融合：鼓励不同领域、不同行业之间的合作与交流，促进知识、技能和资源的共享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创新能力提升：注重培养人才的创新思维和实践能力，鼓励他们不断探索新的领域和解决问题的方法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人才培养策略建议：制定具体的人才培养计划和方案，包括课程设置、实践锻炼、导师制度等，以全面提升人才的综合素质和能力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实践应用与成果转化：将人才培养策略应用到实际工作中，促进人才的发展和成长，同时将成果转化为实际效益，推动行业的进步和发展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完善人才激励机制与评价机制</a:t>
            </a:r>
            <a:endParaRPr altLang="en-US" lang="zh-CN"/>
          </a:p>
        </p:txBody>
      </p:sp>
      <p:sp>
        <p:nvSpPr>
          <p:cNvPr id="104978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建立科学合理的人才激励机制，包括薪酬、晋升、奖励等方面，激发人才的积极性和创造力。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建立公正、客观的人才评价机制，以能力和业绩为导向，避免主观因素和人为干扰。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将人才激励机制与评价机制相结合，形成有效的人才管理闭环，促进人才全面发展。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加强对人才激励机制与评价机制的监督和评估，及时调整和完善相关政策和措施，确保其有效实施。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人才发展行业技术应用与案例分享</a:t>
            </a:r>
            <a:endParaRPr altLang="en-US" lang="zh-CN"/>
          </a:p>
        </p:txBody>
      </p:sp>
      <p:sp>
        <p:nvSpPr>
          <p:cNvPr id="10498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人工智能技术在人才发展领域的应用</a:t>
            </a:r>
            <a:endParaRPr altLang="en-US" lang="zh-CN"/>
          </a:p>
        </p:txBody>
      </p:sp>
      <p:sp>
        <p:nvSpPr>
          <p:cNvPr id="104990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人工智能技术在人才培训中的应用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人工智能技术在人才评估中的应用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人工智能技术对人才发展行业的推动作用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人工智能技术在人才招聘中的应用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大数据技术在人才发展领域的应用</a:t>
            </a:r>
            <a:endParaRPr altLang="en-US" lang="zh-CN"/>
          </a:p>
        </p:txBody>
      </p:sp>
      <p:sp>
        <p:nvSpPr>
          <p:cNvPr id="104996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大数据技术在人才发展领域的应用效果与评估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大数据技术在人才发展领域的未来发展趋势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大数据技术对人才发展行业的意义和作用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大数据技术在人才发展领域的应用案例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跨界融合与创新发展的典型案例分享</a:t>
            </a:r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案例一：人工智能在人才发展行业的应用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案例二：大数据在人才发展行业的应用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案例三：区块链在人才发展行业的应用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案例四：跨界融合与创新发展的未来展望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对人才发展行业的总结回顾</a:t>
            </a:r>
            <a:endParaRPr altLang="en-US" lang="zh-CN"/>
          </a:p>
        </p:txBody>
      </p:sp>
      <p:sp>
        <p:nvSpPr>
          <p:cNvPr id="1050144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行业规模与增长：分析人才发展行业的规模、增长趋势及主要驱动力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行业结构与特点：探讨人才发展行业的产业结构、特点及主要参与者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行业政策与法规：梳理人才发展行业的政策法规及其对行业发展的影响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行业创新与变革：分析人才发展行业的创新趋势、技术变革及市场机遇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行业挑战与问题：探讨人才发展行业面临的主要挑战和问题，如人才短缺、技能不匹配等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行业前景与展望：预测人才发展行业的未来发展趋势，提出行业发展的建议和展望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501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人才发展行业趋势预测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未来人才需求预测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3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7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1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2023-12-17T11:08:49Z</dcterms:created>
  <dcterms:modified xsi:type="dcterms:W3CDTF">2023-12-17T11:08:49Z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868ce54156294aba87a530870bd2cf5f_21</vt:lpwstr>
  </property>
</Properties>
</file>