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144" r:id="rId1"/>
    <p:sldMasterId id="2147484181" r:id="rId2"/>
  </p:sldMasterIdLst>
  <p:notesMasterIdLst>
    <p:notesMasterId r:id="rId3"/>
  </p:notesMasterIdLst>
  <p:sldIdLst>
    <p:sldId id="481" r:id="rId4"/>
    <p:sldId id="486" r:id="rId5"/>
    <p:sldId id="490" r:id="rId6"/>
    <p:sldId id="493" r:id="rId7"/>
    <p:sldId id="499" r:id="rId9"/>
    <p:sldId id="502" r:id="rId10"/>
    <p:sldId id="505" r:id="rId11"/>
    <p:sldId id="508" r:id="rId12"/>
    <p:sldId id="511" r:id="rId13"/>
    <p:sldId id="517" r:id="rId15"/>
    <p:sldId id="520" r:id="rId16"/>
    <p:sldId id="523" r:id="rId17"/>
    <p:sldId id="526" r:id="rId18"/>
    <p:sldId id="529" r:id="rId19"/>
    <p:sldId id="535" r:id="rId21"/>
    <p:sldId id="538" r:id="rId22"/>
    <p:sldId id="541" r:id="rId23"/>
    <p:sldId id="544" r:id="rId24"/>
    <p:sldId id="547" r:id="rId25"/>
    <p:sldId id="553" r:id="rId27"/>
    <p:sldId id="556" r:id="rId28"/>
    <p:sldId id="559" r:id="rId29"/>
    <p:sldId id="562" r:id="rId30"/>
    <p:sldId id="568" r:id="rId32"/>
    <p:sldId id="571" r:id="rId33"/>
    <p:sldId id="574" r:id="rId34"/>
    <p:sldId id="577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2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image" Target="../media/image4.png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2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tags" Target="../tags/tag43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image" Target="../media/image2.png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tags" Target="../tags/tag50.xml"/><Relationship Id="rId9" Type="http://schemas.openxmlformats.org/officeDocument/2006/relationships/tags" Target="../tags/tag51.xml"/><Relationship Id="rId10" Type="http://schemas.openxmlformats.org/officeDocument/2006/relationships/tags" Target="../tags/tag52.xml"/><Relationship Id="rId11" Type="http://schemas.openxmlformats.org/officeDocument/2006/relationships/tags" Target="../tags/tag53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image" Target="../media/image2.png"/><Relationship Id="rId3" Type="http://schemas.openxmlformats.org/officeDocument/2006/relationships/tags" Target="../tags/tag55.xml"/><Relationship Id="rId4" Type="http://schemas.openxmlformats.org/officeDocument/2006/relationships/tags" Target="../tags/tag56.xml"/><Relationship Id="rId5" Type="http://schemas.openxmlformats.org/officeDocument/2006/relationships/tags" Target="../tags/tag57.xml"/><Relationship Id="rId6" Type="http://schemas.openxmlformats.org/officeDocument/2006/relationships/tags" Target="../tags/tag58.xml"/><Relationship Id="rId7" Type="http://schemas.openxmlformats.org/officeDocument/2006/relationships/tags" Target="../tags/tag59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2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2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5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幻灯片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8" name="署名"/>
          <p:cNvSpPr txBox="1">
            <a:spLocks noGrp="1"/>
          </p:cNvSpPr>
          <p:nvPr>
            <p:ph type="body" idx="14"/>
            <p:custDataLst>
              <p:tags r:id="rId3"/>
            </p:custDataLst>
          </p:nvPr>
        </p:nvSpPr>
        <p:spPr>
          <a:xfrm>
            <a:off x="1398393" y="5001282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0" name="副标题"/>
          <p:cNvSpPr txBox="1">
            <a:spLocks noGrp="1"/>
          </p:cNvSpPr>
          <p:nvPr>
            <p:ph type="body" idx="13" hasCustomPrompt="1"/>
            <p:custDataLst>
              <p:tags r:id="rId4"/>
            </p:custDataLst>
          </p:nvPr>
        </p:nvSpPr>
        <p:spPr>
          <a:xfrm>
            <a:off x="1178078" y="3631768"/>
            <a:ext cx="6681625" cy="7192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accent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2" name="标题"/>
          <p:cNvSpPr txBox="1">
            <a:spLocks noGrp="1"/>
          </p:cNvSpPr>
          <p:nvPr>
            <p:ph type="title" idx="9" hasCustomPrompt="1"/>
            <p:custDataLst>
              <p:tags r:id="rId5"/>
            </p:custDataLst>
          </p:nvPr>
        </p:nvSpPr>
        <p:spPr>
          <a:xfrm>
            <a:off x="1178079" y="1645280"/>
            <a:ext cx="6681625" cy="1821078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4" name="矩形 6"/>
          <p:cNvSpPr/>
          <p:nvPr>
            <p:custDataLst>
              <p:tags r:id="rId6"/>
            </p:custDataLst>
          </p:nvPr>
        </p:nvSpPr>
        <p:spPr>
          <a:xfrm>
            <a:off x="1178079" y="5118884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676" name="任意多边形: 形状 16"/>
          <p:cNvSpPr/>
          <p:nvPr>
            <p:custDataLst>
              <p:tags r:id="rId7"/>
            </p:custDataLst>
          </p:nvPr>
        </p:nvSpPr>
        <p:spPr>
          <a:xfrm>
            <a:off x="509572" y="487000"/>
            <a:ext cx="228600" cy="228600"/>
          </a:xfrm>
          <a:custGeom>
            <a:avLst/>
            <a:gdLst>
              <a:gd name="connsiteX0" fmla="*/ 0 w 228600"/>
              <a:gd name="connsiteY0" fmla="*/ 0 h 228600"/>
              <a:gd name="connsiteX1" fmla="*/ 228600 w 228600"/>
              <a:gd name="connsiteY1" fmla="*/ 0 h 228600"/>
              <a:gd name="connsiteX2" fmla="*/ 228600 w 228600"/>
              <a:gd name="connsiteY2" fmla="*/ 228600 h 228600"/>
              <a:gd name="connsiteX3" fmla="*/ 0 w 228600"/>
              <a:gd name="connsiteY3" fmla="*/ 22860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28600">
                <a:moveTo>
                  <a:pt x="0" y="0"/>
                </a:moveTo>
                <a:lnTo>
                  <a:pt x="228600" y="0"/>
                </a:lnTo>
                <a:lnTo>
                  <a:pt x="228600" y="228600"/>
                </a:lnTo>
                <a:lnTo>
                  <a:pt x="0" y="22860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8" name="任意多边形: 形状 17"/>
          <p:cNvSpPr/>
          <p:nvPr>
            <p:custDataLst>
              <p:tags r:id="rId8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: 形状 18"/>
          <p:cNvSpPr/>
          <p:nvPr>
            <p:custDataLst>
              <p:tags r:id="rId9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: 形状 19"/>
          <p:cNvSpPr/>
          <p:nvPr>
            <p:custDataLst>
              <p:tags r:id="rId10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任意多边形: 形状 12"/>
          <p:cNvSpPr/>
          <p:nvPr>
            <p:custDataLst>
              <p:tags r:id="rId11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6" name="任意多边形: 形状 13"/>
          <p:cNvSpPr/>
          <p:nvPr>
            <p:custDataLst>
              <p:tags r:id="rId12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8" name="任意多边形: 形状 14"/>
          <p:cNvSpPr/>
          <p:nvPr>
            <p:custDataLst>
              <p:tags r:id="rId13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幻灯片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  <a:p>
            <a:pPr lvl="0"/>
            <a:endParaRPr dirty="0">
              <a:sym typeface="+mn-ea"/>
            </a:endParaRPr>
          </a:p>
        </p:txBody>
      </p:sp>
      <p:sp>
        <p:nvSpPr>
          <p:cNvPr id="1048698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0" name="矩形 6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 descr="幻灯片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3489971" y="627052"/>
            <a:ext cx="2719998" cy="45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710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174924" y="528887"/>
            <a:ext cx="3108961" cy="64633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29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993913" y="1447137"/>
            <a:ext cx="10412231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幻灯片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节编号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2292263" y="1277655"/>
            <a:ext cx="2088905" cy="3945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节编号</a:t>
            </a:r>
            <a:endParaRPr dirty="0"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4924425" y="1277655"/>
            <a:ext cx="5019675" cy="394569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8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4" name="矩形 7"/>
          <p:cNvSpPr/>
          <p:nvPr>
            <p:custDataLst>
              <p:tags r:id="rId6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8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矩形 9"/>
          <p:cNvSpPr/>
          <p:nvPr>
            <p:custDataLst>
              <p:tags r:id="rId8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矩形 7"/>
          <p:cNvSpPr/>
          <p:nvPr>
            <p:custDataLst>
              <p:tags r:id="rId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-18789"/>
            <a:ext cx="12192000" cy="6858000"/>
          </a:xfrm>
          <a:prstGeom prst="rect"/>
        </p:spPr>
      </p:pic>
      <p:sp>
        <p:nvSpPr>
          <p:cNvPr id="1048784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矩形 5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5" descr="图片包含 游戏机, 窗帘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96" name="署名"/>
          <p:cNvSpPr txBox="1">
            <a:spLocks noGrp="1"/>
          </p:cNvSpPr>
          <p:nvPr>
            <p:ph type="body" idx="9"/>
            <p:custDataLst>
              <p:tags r:id="rId3"/>
            </p:custDataLst>
          </p:nvPr>
        </p:nvSpPr>
        <p:spPr>
          <a:xfrm>
            <a:off x="6253407" y="3759791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8" name="标题"/>
          <p:cNvSpPr txBox="1">
            <a:spLocks noGrp="1"/>
          </p:cNvSpPr>
          <p:nvPr>
            <p:ph type="title" idx="8" hasCustomPrompt="1"/>
            <p:custDataLst>
              <p:tags r:id="rId4"/>
            </p:custDataLst>
          </p:nvPr>
        </p:nvSpPr>
        <p:spPr>
          <a:xfrm>
            <a:off x="6105525" y="2710481"/>
            <a:ext cx="5520055" cy="677108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7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00" name="矩形 6"/>
          <p:cNvSpPr/>
          <p:nvPr>
            <p:custDataLst>
              <p:tags r:id="rId5"/>
            </p:custDataLst>
          </p:nvPr>
        </p:nvSpPr>
        <p:spPr>
          <a:xfrm>
            <a:off x="6096000" y="3886432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802" name="任意多边形: 形状 9"/>
          <p:cNvSpPr/>
          <p:nvPr>
            <p:custDataLst>
              <p:tags r:id="rId6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任意多边形: 形状 10"/>
          <p:cNvSpPr/>
          <p:nvPr>
            <p:custDataLst>
              <p:tags r:id="rId7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任意多边形: 形状 8"/>
          <p:cNvSpPr/>
          <p:nvPr>
            <p:custDataLst>
              <p:tags r:id="rId8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任意多边形: 形状 12"/>
          <p:cNvSpPr/>
          <p:nvPr>
            <p:custDataLst>
              <p:tags r:id="rId9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任意多边形: 形状 13"/>
          <p:cNvSpPr/>
          <p:nvPr>
            <p:custDataLst>
              <p:tags r:id="rId10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任意多边形: 形状 14"/>
          <p:cNvSpPr/>
          <p:nvPr>
            <p:custDataLst>
              <p:tags r:id="rId11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9.xml"/><Relationship Id="rId13" Type="http://schemas.openxmlformats.org/officeDocument/2006/relationships/image" Target="../media/image2.png"/><Relationship Id="rId14" Type="http://schemas.openxmlformats.org/officeDocument/2006/relationships/tags" Target="../tags/tag90.xml"/><Relationship Id="rId15" Type="http://schemas.openxmlformats.org/officeDocument/2006/relationships/tags" Target="../tags/tag91.xml"/><Relationship Id="rId16" Type="http://schemas.openxmlformats.org/officeDocument/2006/relationships/tags" Target="../tags/tag92.xml"/><Relationship Id="rId17" Type="http://schemas.openxmlformats.org/officeDocument/2006/relationships/tags" Target="../tags/tag93.xml"/><Relationship Id="rId18" Type="http://schemas.openxmlformats.org/officeDocument/2006/relationships/tags" Target="../tags/tag94.xml"/><Relationship Id="rId19" Type="http://schemas.openxmlformats.org/officeDocument/2006/relationships/tags" Target="../tags/tag95.xml"/><Relationship Id="rId20" Type="http://schemas.openxmlformats.org/officeDocument/2006/relationships/tags" Target="../tags/tag96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145" r:id="rId1"/>
    <p:sldLayoutId id="2147484146" r:id="rId2"/>
    <p:sldLayoutId id="2147484147" r:id="rId3"/>
    <p:sldLayoutId id="2147484148" r:id="rId4"/>
    <p:sldLayoutId id="2147484149" r:id="rId5"/>
    <p:sldLayoutId id="2147484150" r:id="rId6"/>
    <p:sldLayoutId id="2147484151" r:id="rId7"/>
    <p:sldLayoutId id="2147484152" r:id="rId8"/>
    <p:sldLayoutId id="2147484153" r:id="rId9"/>
    <p:sldLayoutId id="2147484154" r:id="rId10"/>
    <p:sldLayoutId id="214748415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卡通人物  低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18790"/>
            <a:ext cx="12192000" cy="6858000"/>
          </a:xfrm>
          <a:prstGeom prst="rect"/>
        </p:spPr>
      </p:pic>
      <p:sp>
        <p:nvSpPr>
          <p:cNvPr id="1048654" name="矩形 9"/>
          <p:cNvSpPr/>
          <p:nvPr>
            <p:custDataLst>
              <p:tags r:id="rId1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56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0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64319"/>
            <a:ext cx="10969200" cy="4712644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400" y="534955"/>
            <a:ext cx="10969200" cy="788687"/>
          </a:xfrm>
          <a:prstGeom prst="rect"/>
          <a:noFill/>
          <a:ln>
            <a:noFill/>
            <a:prstDash val="sysDash"/>
          </a:ln>
        </p:spPr>
        <p:txBody>
          <a:bodyPr anchor="ctr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182" r:id="rId1"/>
    <p:sldLayoutId id="2147484183" r:id="rId2"/>
    <p:sldLayoutId id="2147484184" r:id="rId3"/>
    <p:sldLayoutId id="2147484185" r:id="rId4"/>
    <p:sldLayoutId id="2147484186" r:id="rId5"/>
    <p:sldLayoutId id="2147484187" r:id="rId6"/>
    <p:sldLayoutId id="2147484188" r:id="rId7"/>
    <p:sldLayoutId id="2147484189" r:id="rId8"/>
    <p:sldLayoutId id="2147484190" r:id="rId9"/>
    <p:sldLayoutId id="2147484191" r:id="rId10"/>
    <p:sldLayoutId id="214748419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2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  <a:sym typeface="+mn-ea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tags" Target="../tags/tag113.xml"/><Relationship Id="rId14" Type="http://schemas.openxmlformats.org/officeDocument/2006/relationships/tags" Target="../tags/tag114.xml"/><Relationship Id="rId15" Type="http://schemas.openxmlformats.org/officeDocument/2006/relationships/tags" Target="../tags/tag115.xml"/><Relationship Id="rId16" Type="http://schemas.openxmlformats.org/officeDocument/2006/relationships/slideLayout" Target="../slideLayouts/slideLayout14.xml"/><Relationship Id="rId1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tags" Target="../tags/tag162.xml"/><Relationship Id="rId14" Type="http://schemas.openxmlformats.org/officeDocument/2006/relationships/tags" Target="../tags/tag163.xml"/><Relationship Id="rId15" Type="http://schemas.openxmlformats.org/officeDocument/2006/relationships/tags" Target="../tags/tag164.xml"/><Relationship Id="rId16" Type="http://schemas.openxmlformats.org/officeDocument/2006/relationships/tags" Target="../tags/tag165.xml"/><Relationship Id="rId17" Type="http://schemas.openxmlformats.org/officeDocument/2006/relationships/tags" Target="../tags/tag166.xml"/><Relationship Id="rId18" Type="http://schemas.openxmlformats.org/officeDocument/2006/relationships/tags" Target="../tags/tag167.xml"/><Relationship Id="rId19" Type="http://schemas.openxmlformats.org/officeDocument/2006/relationships/tags" Target="../tags/tag168.xml"/><Relationship Id="rId20" Type="http://schemas.openxmlformats.org/officeDocument/2006/relationships/tags" Target="../tags/tag169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tags" Target="../tags/tag306.xml"/><Relationship Id="rId14" Type="http://schemas.openxmlformats.org/officeDocument/2006/relationships/tags" Target="../tags/tag307.xml"/><Relationship Id="rId15" Type="http://schemas.openxmlformats.org/officeDocument/2006/relationships/tags" Target="../tags/tag308.xml"/><Relationship Id="rId16" Type="http://schemas.openxmlformats.org/officeDocument/2006/relationships/tags" Target="../tags/tag309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tags" Target="../tags/tag322.xml"/><Relationship Id="rId14" Type="http://schemas.openxmlformats.org/officeDocument/2006/relationships/tags" Target="../tags/tag323.xml"/><Relationship Id="rId15" Type="http://schemas.openxmlformats.org/officeDocument/2006/relationships/tags" Target="../tags/tag324.xml"/><Relationship Id="rId16" Type="http://schemas.openxmlformats.org/officeDocument/2006/relationships/tags" Target="../tags/tag325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1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,a click to unlimited possibilities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9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数字校园中的学生综合素质评价和能力培养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/目录</a:t>
            </a:r>
            <a:endParaRPr altLang="en-US" lang="zh-CN"/>
          </a:p>
        </p:txBody>
      </p:sp>
      <p:sp>
        <p:nvSpPr>
          <p:cNvPr id="10488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2" name="序号"/>
          <p:cNvSpPr txBox="1"/>
          <p:nvPr>
            <p:custDataLst>
              <p:tags r:id="rId3"/>
            </p:custDataLst>
          </p:nvPr>
        </p:nvSpPr>
        <p:spPr>
          <a:xfrm>
            <a:off x="5293360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02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4" name="标题"/>
          <p:cNvSpPr txBox="1"/>
          <p:nvPr>
            <p:custDataLst>
              <p:tags r:id="rId4"/>
            </p:custDataLst>
          </p:nvPr>
        </p:nvSpPr>
        <p:spPr>
          <a:xfrm>
            <a:off x="5293360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数字校园背景下的学生综合素质评价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5"/>
            </p:custDataLst>
          </p:nvPr>
        </p:nvSpPr>
        <p:spPr>
          <a:xfrm>
            <a:off x="165417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01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8" name="标题"/>
          <p:cNvSpPr txBox="1"/>
          <p:nvPr>
            <p:custDataLst>
              <p:tags r:id="rId6"/>
            </p:custDataLst>
          </p:nvPr>
        </p:nvSpPr>
        <p:spPr>
          <a:xfrm>
            <a:off x="165417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点击此处添加目录标题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0" name="序号"/>
          <p:cNvSpPr txBox="1"/>
          <p:nvPr>
            <p:custDataLst>
              <p:tags r:id="rId7"/>
            </p:custDataLst>
          </p:nvPr>
        </p:nvSpPr>
        <p:spPr>
          <a:xfrm>
            <a:off x="893254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03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8"/>
            </p:custDataLst>
          </p:nvPr>
        </p:nvSpPr>
        <p:spPr>
          <a:xfrm>
            <a:off x="893254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数字校园中的学生能力培养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4" name="序号"/>
          <p:cNvSpPr txBox="1"/>
          <p:nvPr>
            <p:custDataLst>
              <p:tags r:id="rId9"/>
            </p:custDataLst>
          </p:nvPr>
        </p:nvSpPr>
        <p:spPr>
          <a:xfrm>
            <a:off x="5293360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05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6" name="标题"/>
          <p:cNvSpPr txBox="1"/>
          <p:nvPr>
            <p:custDataLst>
              <p:tags r:id="rId10"/>
            </p:custDataLst>
          </p:nvPr>
        </p:nvSpPr>
        <p:spPr>
          <a:xfrm>
            <a:off x="5293360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实践案例分享与经验总结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1"/>
            </p:custDataLst>
          </p:nvPr>
        </p:nvSpPr>
        <p:spPr>
          <a:xfrm>
            <a:off x="1654175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04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0" name="标题"/>
          <p:cNvSpPr txBox="1"/>
          <p:nvPr>
            <p:custDataLst>
              <p:tags r:id="rId12"/>
            </p:custDataLst>
          </p:nvPr>
        </p:nvSpPr>
        <p:spPr>
          <a:xfrm>
            <a:off x="1654175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 lnSpcReduction="20000"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数字校园中的学生综合素质评价与能力培养的融合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2" name="序号"/>
          <p:cNvSpPr txBox="1"/>
          <p:nvPr>
            <p:custDataLst>
              <p:tags r:id="rId13"/>
            </p:custDataLst>
          </p:nvPr>
        </p:nvSpPr>
        <p:spPr>
          <a:xfrm>
            <a:off x="8932545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06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4" name="标题"/>
          <p:cNvSpPr txBox="1"/>
          <p:nvPr>
            <p:custDataLst>
              <p:tags r:id="rId14"/>
            </p:custDataLst>
          </p:nvPr>
        </p:nvSpPr>
        <p:spPr>
          <a:xfrm>
            <a:off x="8932545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面临的挑战与对策建议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  <p:sp>
        <p:nvSpPr>
          <p:cNvPr id="104895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数字校园背景下的学生综合素质评价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数字校园对学生综合素质评价的影响</a:t>
            </a:r>
            <a:endParaRPr altLang="en-US" lang="zh-CN"/>
          </a:p>
        </p:txBody>
      </p:sp>
      <p:sp>
        <p:nvSpPr>
          <p:cNvPr id="104902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评价方式多元化：数字校园提供了多种评价方式，如在线测试、作品展示、互动评价等，使学生能够展示自己的综合素质。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评价数据实时化：数字校园能够实时记录学生的学习情况和表现，为综合素质评价提供更加客观、准确的数据支持。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评价结果可视化：数字校园可以将综合素质评价结果以图表、数据等形式展示出来，更加直观、易于理解。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促进教育公平：数字校园打破了地域限制，让更多学生能够接受到优质的教育资源，从而促进教育公平。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综合素质评价体系的建立与实施</a:t>
            </a:r>
            <a:endParaRPr altLang="en-US" lang="zh-CN"/>
          </a:p>
        </p:txBody>
      </p:sp>
      <p:sp>
        <p:nvSpPr>
          <p:cNvPr id="104908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建立综合素质评价体系的意义和目的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综合素质评价体系的构成要素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综合素质评价体系的实施流程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综合素质评价体系的实践案例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评价数据的收集与分析</a:t>
            </a:r>
            <a:endParaRPr altLang="en-US" lang="zh-CN"/>
          </a:p>
        </p:txBody>
      </p:sp>
      <p:sp>
        <p:nvSpPr>
          <p:cNvPr id="104915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收集数据：通过问卷调查、在线测试、课堂观察等方式收集学生综合素质评价数据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分析数据：运用统计学方法对收集到的数据进行整理、分析和解释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确定评价标准：根据数据分析结果，确定学生综合素质评价的标准和指标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反馈与改进：将评价结果及时反馈给学生和教师，以便针对性地改进教学和评价方式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评价结果的反馈与运用</a:t>
            </a:r>
            <a:endParaRPr altLang="en-US" lang="zh-CN"/>
          </a:p>
        </p:txBody>
      </p:sp>
      <p:sp>
        <p:nvSpPr>
          <p:cNvPr id="104919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评价结果及时反馈给学生和教师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评价结果作为学生评优评先的参考依据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评价结果促进教育教学改革和提高教学质量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针对评价结果进行有针对性的指导和帮助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  <p:sp>
        <p:nvSpPr>
          <p:cNvPr id="104927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数字校园中的学生能力培养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数字校园对学生能力培养的促进作用</a:t>
            </a:r>
            <a:endParaRPr altLang="en-US" lang="zh-CN"/>
          </a:p>
        </p:txBody>
      </p:sp>
      <p:sp>
        <p:nvSpPr>
          <p:cNvPr id="104935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5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6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增强团队协作能力：数字校园中的在线协作工具和平台，方便学生进行团队协作，培养沟通、协作和领导能力。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6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培养创新思维能力：数字校园鼓励学生利用信息技术进行创新实践，通过项目式学习、探究式学习等方式，培养学生的创新思维和实践能力。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7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提升学生信息素养：数字校园提供丰富的信息技术资源，帮助学生提高信息获取、处理、分析和应用能力。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7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促进自主学习能力：数字校园提供在线学习平台和资源，学生可以根据个人兴趣和需求进行自主学习，培养自主学习和终身学习的意识。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各类在线课程与教学资源的应用</a:t>
            </a:r>
            <a:endParaRPr altLang="en-US" lang="zh-CN"/>
          </a:p>
        </p:txBody>
      </p:sp>
      <p:sp>
        <p:nvSpPr>
          <p:cNvPr id="104941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各类在线课程：提供丰富的学习资源，满足不同学科和层次的需求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在线课程与教学资源的整合：实现跨学科、跨年级的教学资源共享，促进教育公平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3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在线课程与教学资源的应用效果：提高教学质量，促进学生学习兴趣和综合素质发展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教学资源的应用：支持多种教学模式，提高教学效果和学生学习体验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学生自主学习与协作学习能力的培养</a:t>
            </a:r>
            <a:endParaRPr altLang="en-US" lang="zh-CN"/>
          </a:p>
        </p:txBody>
      </p:sp>
      <p:sp>
        <p:nvSpPr>
          <p:cNvPr id="104949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9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0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信息技术应用能力：利用数字校园平台，提高学生的信息技术应用水平，促进信息素养的提升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创新思维与实践能力：鼓励学生参与实践活动、创新项目等，培养创新思维和实践能力，促进综合素质的全面发展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自主学习能力：鼓励学生自主选择学习内容、制定学习计划、评估学习效果，培养独立思考和解决问题的能力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协作学习能力：通过小组讨论、合作学习等方式，培养学生的沟通表达能力、团队协作精神和领导能力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教师角色与教学方式的转变</a:t>
            </a:r>
            <a:endParaRPr altLang="en-US" lang="zh-CN"/>
          </a:p>
        </p:txBody>
      </p:sp>
      <p:sp>
        <p:nvSpPr>
          <p:cNvPr id="104955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6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7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教师需要掌握数字化教学工具和平台的使用，以适应新的教学方式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7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教师需要关注学生的个性化需求，提供有针对性的指导和支持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7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教师角色从传统的知识传递者转变为引导者和辅导者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8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教学方式从传统的讲授式教学转变为互动式和项目式学习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  <p:sp>
        <p:nvSpPr>
          <p:cNvPr id="104962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数字校园中的学生综合素质评价与能力培养的融合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综合素质评价与能力培养的相互促进</a:t>
            </a:r>
            <a:endParaRPr altLang="en-US" lang="zh-CN"/>
          </a:p>
        </p:txBody>
      </p:sp>
      <p:sp>
        <p:nvSpPr>
          <p:cNvPr id="104969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综合素质评价是能力培养的重要依据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数字校园为综合素质评价提供技术支持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综合素质评价与能力培养相互促进的实践案例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未来发展趋势：综合素质评价与能力培养深度融合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以综合素质评价为导向的能力培养路径设计</a:t>
            </a:r>
            <a:endParaRPr altLang="en-US" lang="zh-CN"/>
          </a:p>
        </p:txBody>
      </p:sp>
      <p:sp>
        <p:nvSpPr>
          <p:cNvPr id="104975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综合素质评价与能力培养的融合：将综合素质评价作为能力培养的重要导向，促进学生的全面发展。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路径设计：通过制定具体的路径设计，将综合素质评价与能力培养相结合，实现教育目标。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实施策略：通过实施策略，确保路径设计的有效性和可行性，提高学生的综合素质和能力水平。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实践案例：介绍一些实践案例，展示以综合素质评价为导向的能力培养路径设计的实际效果。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评价与培养过程中的学生参与和反馈机制</a:t>
            </a:r>
            <a:endParaRPr altLang="en-US" lang="zh-CN"/>
          </a:p>
        </p:txBody>
      </p:sp>
      <p:sp>
        <p:nvSpPr>
          <p:cNvPr id="104980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学生参与评价过程：学生自评、互评、小组评价等多种评价方式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反馈机制：及时向学生提供评价结果，引导学生改进和提高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评价与培养的融合：将评价与培养目标相结合，促进学生的全面发展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学生参与和反馈机制的意义：提高评价的准确性和公正性，增强学生的自我认知和自我管理能力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持续改进与优化：不断提升学生综合素质与能力水平</a:t>
            </a:r>
            <a:endParaRPr altLang="en-US" lang="zh-CN"/>
          </a:p>
        </p:txBody>
      </p:sp>
      <p:sp>
        <p:nvSpPr>
          <p:cNvPr id="104985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持续改进：建立定期评估机制，及时发现问题并进行调整和优化。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优化培养方案：根据学生需求和市场变化，不断调整和优化培养方案，提高培养质量。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强化实践环节：增加实践课程和实践环节，提高学生的实践能力和综合素质。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创新教学方法：采用多种教学方法和手段，激发学生的学习兴趣和主动性，提高教学效果。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  <p:sp>
        <p:nvSpPr>
          <p:cNvPr id="104990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实践案例分享与经验总结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成功实施综合素质评价和能力培养的数字校园案例介绍</a:t>
            </a:r>
            <a:endParaRPr altLang="en-US" lang="zh-CN"/>
          </a:p>
        </p:txBody>
      </p:sp>
      <p:sp>
        <p:nvSpPr>
          <p:cNvPr id="104997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7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案例背景：介绍数字校园实施综合素质评价和能力培养的背景和意义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98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8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案例实施过程：详细介绍数字校园实施综合素质评价和能力培养的具体过程和方法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98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8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案例效果：阐述数字校园实施综合素质评价和能力培养的效果和影响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99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9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案例总结与启示：总结数字校园实施综合素质评价和能力培养的经验和教训，提出对未来数字校园建设的启示和建议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实践过程中的挑战与解决方案分享</a:t>
            </a:r>
            <a:endParaRPr altLang="en-US" lang="zh-CN"/>
          </a:p>
        </p:txBody>
      </p:sp>
      <p:sp>
        <p:nvSpPr>
          <p:cNvPr id="105003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挑战：如何确保评价体系的公正性和客观性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解决方案：采用多维度评价方式，包括学生自评、互评和教师评价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挑战：如何提高评价数据的准确性和可靠性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解决方案：建立数据审核机制，对异常数据进行处理和修正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经验总结与未来发展趋势预测</a:t>
            </a:r>
            <a:endParaRPr altLang="en-US" lang="zh-CN"/>
          </a:p>
        </p:txBody>
      </p:sp>
      <p:sp>
        <p:nvSpPr>
          <p:cNvPr id="105008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8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实践案例的背景与目标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09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9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实践过程中的挑战与解决方案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09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0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实践成果与效果评估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10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0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未来发展趋势预测与展望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  <p:sp>
        <p:nvSpPr>
          <p:cNvPr id="105015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面临的挑战与对策建议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当前数字校园中综合素质评价和能力培养面临的挑战</a:t>
            </a:r>
            <a:endParaRPr altLang="en-US" lang="zh-CN"/>
          </a:p>
        </p:txBody>
      </p:sp>
      <p:sp>
        <p:nvSpPr>
          <p:cNvPr id="105022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评价标准单一：过于注重成绩和分数，缺乏对其他方面能力的评价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缺乏个性化教育：无法满足每个学生的个性化需求，缺乏有针对性的培养方案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技术应用不足：数字校园中的技术应用不够广泛，无法充分发挥其在综合素质评价和能力培养中的作用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资源分配不均：优质教育资源分配不均，导致部分学生无法获得良好的教育机会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对策建议：如何更好地实施综合素质评价和能力培养</a:t>
            </a:r>
            <a:endParaRPr altLang="en-US" lang="zh-CN"/>
          </a:p>
        </p:txBody>
      </p:sp>
      <p:sp>
        <p:nvSpPr>
          <p:cNvPr id="105027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推动数字化评价工具的应用：利用大数据、人工智能等技术手段，实现评价数据的实时采集、分析和反馈，提高评价的准确性和效率。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建立完善的综合素质评价机制：制定科学、合理的评价标准，注重学生的全面发展，避免单一的考试成绩评价。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加强能力培养：通过实践教学、项目合作等方式，培养学生的创新思维、团队协作和解决问题的能力。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加强师生互动：建立良好的师生关系，鼓励学生积极参与课堂讨论和课外活动，提高学生的综合素质和能力水平。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未来发展趋势与展望：持续推动数字校园中综合素质评价和能力培养的创新与发展</a:t>
            </a:r>
            <a:endParaRPr altLang="en-US" lang="zh-CN"/>
          </a:p>
        </p:txBody>
      </p:sp>
      <p:sp>
        <p:nvSpPr>
          <p:cNvPr id="1050342" name="矩形: 圆角 1"/>
          <p:cNvSpPr/>
          <p:nvPr>
            <p:custDataLst>
              <p:tags r:id="rId1"/>
            </p:custDataLst>
          </p:nvPr>
        </p:nvSpPr>
        <p:spPr>
          <a:xfrm>
            <a:off x="608400" y="2350343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344" name="Freeform 7"/>
          <p:cNvSpPr/>
          <p:nvPr>
            <p:custDataLst>
              <p:tags r:id="rId2"/>
            </p:custDataLst>
          </p:nvPr>
        </p:nvSpPr>
        <p:spPr bwMode="auto">
          <a:xfrm flipV="1">
            <a:off x="733425" y="2488696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346" name="标题"/>
          <p:cNvSpPr txBox="1"/>
          <p:nvPr>
            <p:custDataLst>
              <p:tags r:id="rId3"/>
            </p:custDataLst>
          </p:nvPr>
        </p:nvSpPr>
        <p:spPr>
          <a:xfrm>
            <a:off x="733425" y="2446809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348" name="正文"/>
          <p:cNvSpPr txBox="1"/>
          <p:nvPr>
            <p:custDataLst>
              <p:tags r:id="rId4"/>
            </p:custDataLst>
          </p:nvPr>
        </p:nvSpPr>
        <p:spPr>
          <a:xfrm>
            <a:off x="2169626" y="2351612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未来发展趋势：随着数字化技术的不断进步，数字校园将更加普及和智能化，综合素质评价和能力培养将更加注重个性化和多元化。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50350" name="矩形: 圆角 19"/>
          <p:cNvSpPr/>
          <p:nvPr>
            <p:custDataLst>
              <p:tags r:id="rId5"/>
            </p:custDataLst>
          </p:nvPr>
        </p:nvSpPr>
        <p:spPr>
          <a:xfrm>
            <a:off x="6159003" y="2350343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352" name="Freeform 7"/>
          <p:cNvSpPr/>
          <p:nvPr>
            <p:custDataLst>
              <p:tags r:id="rId6"/>
            </p:custDataLst>
          </p:nvPr>
        </p:nvSpPr>
        <p:spPr bwMode="auto">
          <a:xfrm flipV="1">
            <a:off x="6277682" y="2487426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354" name="标题"/>
          <p:cNvSpPr txBox="1"/>
          <p:nvPr>
            <p:custDataLst>
              <p:tags r:id="rId7"/>
            </p:custDataLst>
          </p:nvPr>
        </p:nvSpPr>
        <p:spPr>
          <a:xfrm>
            <a:off x="6277682" y="2446174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356" name="正文"/>
          <p:cNvSpPr txBox="1"/>
          <p:nvPr>
            <p:custDataLst>
              <p:tags r:id="rId8"/>
            </p:custDataLst>
          </p:nvPr>
        </p:nvSpPr>
        <p:spPr>
          <a:xfrm>
            <a:off x="7714517" y="2352882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面临的挑战：数字校园建设需要投入大量的人力、物力和财力，同时需要解决数据安全、隐私保护等问题。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50358" name="矩形: 圆角 28"/>
          <p:cNvSpPr/>
          <p:nvPr>
            <p:custDataLst>
              <p:tags r:id="rId9"/>
            </p:custDataLst>
          </p:nvPr>
        </p:nvSpPr>
        <p:spPr>
          <a:xfrm>
            <a:off x="608400" y="3992804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360" name="Freeform 7"/>
          <p:cNvSpPr/>
          <p:nvPr>
            <p:custDataLst>
              <p:tags r:id="rId10"/>
            </p:custDataLst>
          </p:nvPr>
        </p:nvSpPr>
        <p:spPr bwMode="auto">
          <a:xfrm flipV="1">
            <a:off x="733425" y="4131156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362" name="标题"/>
          <p:cNvSpPr txBox="1"/>
          <p:nvPr>
            <p:custDataLst>
              <p:tags r:id="rId11"/>
            </p:custDataLst>
          </p:nvPr>
        </p:nvSpPr>
        <p:spPr>
          <a:xfrm>
            <a:off x="733425" y="4089270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364" name="正文"/>
          <p:cNvSpPr txBox="1"/>
          <p:nvPr>
            <p:custDataLst>
              <p:tags r:id="rId12"/>
            </p:custDataLst>
          </p:nvPr>
        </p:nvSpPr>
        <p:spPr>
          <a:xfrm>
            <a:off x="2169626" y="3994073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对策建议：加强政策引导和支持，推动数字校园建设与综合素质评价和能力培养的深度融合，加强教师培训和技术支持，提高数字化素养和能力。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50366" name="矩形: 圆角 24"/>
          <p:cNvSpPr/>
          <p:nvPr>
            <p:custDataLst>
              <p:tags r:id="rId13"/>
            </p:custDataLst>
          </p:nvPr>
        </p:nvSpPr>
        <p:spPr>
          <a:xfrm>
            <a:off x="6159003" y="3992804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368" name="Freeform 7"/>
          <p:cNvSpPr/>
          <p:nvPr>
            <p:custDataLst>
              <p:tags r:id="rId14"/>
            </p:custDataLst>
          </p:nvPr>
        </p:nvSpPr>
        <p:spPr bwMode="auto">
          <a:xfrm flipV="1">
            <a:off x="6277682" y="4129887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370" name="标题"/>
          <p:cNvSpPr txBox="1"/>
          <p:nvPr>
            <p:custDataLst>
              <p:tags r:id="rId15"/>
            </p:custDataLst>
          </p:nvPr>
        </p:nvSpPr>
        <p:spPr>
          <a:xfrm>
            <a:off x="6277682" y="4088000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372" name="正文"/>
          <p:cNvSpPr txBox="1"/>
          <p:nvPr>
            <p:custDataLst>
              <p:tags r:id="rId16"/>
            </p:custDataLst>
          </p:nvPr>
        </p:nvSpPr>
        <p:spPr>
          <a:xfrm>
            <a:off x="7714517" y="3994708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展望：未来数字校园将更加注重个性化、智能化和多元化，综合素质评价和能力培养将更加注重实践性和创新性，为学生的全面发展提供更好的支持和服务。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2" name="文本占位符 5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0414" name="标题 6"/>
          <p:cNvSpPr>
            <a:spLocks noGrp="1"/>
          </p:cNvSpPr>
          <p:nvPr>
            <p:ph type="title" idx="8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/目录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1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6"/>
  <p:tag name="KSO_WM_SPECIAL_SOURCE" val="bdnull"/>
  <p:tag name="KSO_WM_TEMPLATE_THUMBS_INDEX" val="1、9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1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1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1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0.xml><?xml version="1.0" encoding="utf-8"?>
<p:tagLst xmlns:p="http://schemas.openxmlformats.org/presentationml/2006/main">
  <p:tag name="KSO_WM_SLIDE_ID" val="custom202309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67.6&quot;,&quot;top&quot;:&quot;105.7&quot;,&quot;width&quot;:&quot;576.4&quot;,&quot;height&quot;:&quot;343.95&quot;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6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/目录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6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6_6*l_h_i*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2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6_6*l_h_i*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1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6_6*l_h_i*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3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6_6*l_h_i*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5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6_6*l_h_i*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4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16_6*l_h_i*1_6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6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SLIDE_ID" val="custom202309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8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1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1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2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1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8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6"/>
</p:tagLst>
</file>

<file path=ppt/tags/tag2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9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4_3*l_h_i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4_3*l_h_i*1_1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4_3*l_h_a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4_3*l_h_f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4_3*l_h_i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4_3*l_h_i*1_2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4_3*l_h_a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4_3*l_h_f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4_3*l_h_i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4_3*l_h_i*1_3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4_3*l_h_a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4_3*l_h_f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4_3*l_h_i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4_3*l_h_i*1_4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4_3*l_h_a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4_3*l_h_f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9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9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28.xml><?xml version="1.0" encoding="utf-8"?>
<p:tagLst xmlns:p="http://schemas.openxmlformats.org/presentationml/2006/main">
  <p:tag name="KSO_WM_SLIDE_ID" val="custom202309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7&quot;,&quot;top&quot;:&quot;105.7&quot;,&quot;width&quot;:&quot;576.4&quot;,&quot;height&quot;:&quot;34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57">
      <a:dk1>
        <a:srgbClr val="000000"/>
      </a:dk1>
      <a:lt1>
        <a:srgbClr val="FFFFFF"/>
      </a:lt1>
      <a:dk2>
        <a:srgbClr val="421B00"/>
      </a:dk2>
      <a:lt2>
        <a:srgbClr val="FFF0E7"/>
      </a:lt2>
      <a:accent1>
        <a:srgbClr val="FF6600"/>
      </a:accent1>
      <a:accent2>
        <a:srgbClr val="53A6EB"/>
      </a:accent2>
      <a:accent3>
        <a:srgbClr val="45CB98"/>
      </a:accent3>
      <a:accent4>
        <a:srgbClr val="FFB03B"/>
      </a:accent4>
      <a:accent5>
        <a:srgbClr val="EC5E3C"/>
      </a:accent5>
      <a:accent6>
        <a:srgbClr val="EC4A7C"/>
      </a:accent6>
      <a:hlink>
        <a:srgbClr val="0563C1"/>
      </a:hlink>
      <a:folHlink>
        <a:srgbClr val="954D72"/>
      </a:folHlink>
    </a:clrScheme>
    <a:fontScheme name="自定义 3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2023-12-15T21:46:12Z</dcterms:created>
  <dcterms:modified xsi:type="dcterms:W3CDTF">2023-12-15T21:46:12Z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5a2329b34e50454881f4b5a1f7c97b8b_21</vt:lpwstr>
  </property>
</Properties>
</file>