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782" r:id="rId1"/>
    <p:sldMasterId id="2147487819" r:id="rId2"/>
  </p:sldMasterIdLst>
  <p:notesMasterIdLst>
    <p:notesMasterId r:id="rId3"/>
  </p:notesMasterIdLst>
  <p:sldIdLst>
    <p:sldId id="2164" r:id="rId4"/>
    <p:sldId id="2168" r:id="rId5"/>
    <p:sldId id="2172" r:id="rId6"/>
    <p:sldId id="2175" r:id="rId7"/>
    <p:sldId id="2178" r:id="rId8"/>
    <p:sldId id="2181" r:id="rId9"/>
    <p:sldId id="2184" r:id="rId10"/>
    <p:sldId id="2187" r:id="rId11"/>
    <p:sldId id="2190" r:id="rId12"/>
    <p:sldId id="2193" r:id="rId13"/>
    <p:sldId id="2196" r:id="rId14"/>
    <p:sldId id="2199" r:id="rId15"/>
    <p:sldId id="2202" r:id="rId16"/>
    <p:sldId id="2205" r:id="rId17"/>
    <p:sldId id="2208" r:id="rId18"/>
    <p:sldId id="2211" r:id="rId19"/>
    <p:sldId id="2214" r:id="rId20"/>
    <p:sldId id="2217" r:id="rId21"/>
    <p:sldId id="2220" r:id="rId22"/>
    <p:sldId id="2223" r:id="rId23"/>
    <p:sldId id="2226" r:id="rId24"/>
    <p:sldId id="2229" r:id="rId25"/>
    <p:sldId id="2232" r:id="rId26"/>
    <p:sldId id="2235" r:id="rId27"/>
    <p:sldId id="2238" r:id="rId28"/>
    <p:sldId id="2241" r:id="rId29"/>
    <p:sldId id="2244" r:id="rId30"/>
    <p:sldId id="2247" r:id="rId31"/>
    <p:sldId id="2250" r:id="rId32"/>
    <p:sldId id="2253" r:id="rId33"/>
    <p:sldId id="225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83" r:id="rId1"/>
    <p:sldLayoutId id="2147487784" r:id="rId2"/>
    <p:sldLayoutId id="2147487785" r:id="rId3"/>
    <p:sldLayoutId id="2147487786" r:id="rId4"/>
    <p:sldLayoutId id="2147487787" r:id="rId5"/>
    <p:sldLayoutId id="2147487788" r:id="rId6"/>
    <p:sldLayoutId id="2147487789" r:id="rId7"/>
    <p:sldLayoutId id="2147487790" r:id="rId8"/>
    <p:sldLayoutId id="2147487791" r:id="rId9"/>
    <p:sldLayoutId id="2147487792" r:id="rId10"/>
    <p:sldLayoutId id="21474877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820" r:id="rId1"/>
    <p:sldLayoutId id="2147487821" r:id="rId2"/>
    <p:sldLayoutId id="2147487822" r:id="rId3"/>
    <p:sldLayoutId id="2147487823" r:id="rId4"/>
    <p:sldLayoutId id="2147487824" r:id="rId5"/>
    <p:sldLayoutId id="2147487825" r:id="rId6"/>
    <p:sldLayoutId id="2147487826" r:id="rId7"/>
    <p:sldLayoutId id="2147487827" r:id="rId8"/>
    <p:sldLayoutId id="2147487828" r:id="rId9"/>
    <p:sldLayoutId id="2147487829" r:id="rId10"/>
    <p:sldLayoutId id="214748783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tags" Target="../tags/tag190.xml"/><Relationship Id="rId22" Type="http://schemas.openxmlformats.org/officeDocument/2006/relationships/tags" Target="../tags/tag191.xml"/><Relationship Id="rId23" Type="http://schemas.openxmlformats.org/officeDocument/2006/relationships/tags" Target="../tags/tag192.xml"/><Relationship Id="rId24" Type="http://schemas.openxmlformats.org/officeDocument/2006/relationships/tags" Target="../tags/tag193.xml"/><Relationship Id="rId25" Type="http://schemas.openxmlformats.org/officeDocument/2006/relationships/tags" Target="../tags/tag194.xml"/><Relationship Id="rId26" Type="http://schemas.openxmlformats.org/officeDocument/2006/relationships/tags" Target="../tags/tag195.xml"/><Relationship Id="rId27" Type="http://schemas.openxmlformats.org/officeDocument/2006/relationships/tags" Target="../tags/tag196.xml"/><Relationship Id="rId28" Type="http://schemas.openxmlformats.org/officeDocument/2006/relationships/tags" Target="../tags/tag197.xml"/><Relationship Id="rId29" Type="http://schemas.openxmlformats.org/officeDocument/2006/relationships/tags" Target="../tags/tag19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tags" Target="../tags/tag313.xml"/><Relationship Id="rId22" Type="http://schemas.openxmlformats.org/officeDocument/2006/relationships/tags" Target="../tags/tag314.xml"/><Relationship Id="rId23" Type="http://schemas.openxmlformats.org/officeDocument/2006/relationships/tags" Target="../tags/tag315.xml"/><Relationship Id="rId24" Type="http://schemas.openxmlformats.org/officeDocument/2006/relationships/tags" Target="../tags/tag316.xml"/><Relationship Id="rId25" Type="http://schemas.openxmlformats.org/officeDocument/2006/relationships/tags" Target="../tags/tag317.xml"/><Relationship Id="rId26" Type="http://schemas.openxmlformats.org/officeDocument/2006/relationships/tags" Target="../tags/tag318.xml"/><Relationship Id="rId27" Type="http://schemas.openxmlformats.org/officeDocument/2006/relationships/tags" Target="../tags/tag319.xml"/><Relationship Id="rId28" Type="http://schemas.openxmlformats.org/officeDocument/2006/relationships/tags" Target="../tags/tag320.xml"/><Relationship Id="rId29" Type="http://schemas.openxmlformats.org/officeDocument/2006/relationships/tags" Target="../tags/tag32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5556"/>
          </a:bodyPr>
          <a:p>
            <a:r>
              <a:rPr altLang="en-US" dirty="0" lang="zh-CN"/>
              <a:t>2024年服饰行业市场分析及投资前景预测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服饰行业概述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服饰行业市场分析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服饰行业发展趋势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服饰行业投资前景预测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服饰企业成功案例分析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服饰行业概述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服饰行业的定义与分类</a:t>
            </a:r>
            <a:endParaRPr altLang="en-US" lang="zh-CN"/>
          </a:p>
        </p:txBody>
      </p:sp>
      <p:sp>
        <p:nvSpPr>
          <p:cNvPr id="1048900" name="圆角矩形 26"/>
          <p:cNvSpPr/>
          <p:nvPr>
            <p:custDataLst>
              <p:tags r:id="rId1"/>
            </p:custDataLst>
          </p:nvPr>
        </p:nvSpPr>
        <p:spPr>
          <a:xfrm>
            <a:off x="1662204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2" name="圆角矩形 28"/>
          <p:cNvSpPr/>
          <p:nvPr>
            <p:custDataLst>
              <p:tags r:id="rId2"/>
            </p:custDataLst>
          </p:nvPr>
        </p:nvSpPr>
        <p:spPr>
          <a:xfrm>
            <a:off x="1666129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4" name="圆角矩形 29"/>
          <p:cNvSpPr/>
          <p:nvPr>
            <p:custDataLst>
              <p:tags r:id="rId3"/>
            </p:custDataLst>
          </p:nvPr>
        </p:nvSpPr>
        <p:spPr>
          <a:xfrm>
            <a:off x="6378591" y="1364400"/>
            <a:ext cx="4151079" cy="481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文本框 31"/>
          <p:cNvSpPr txBox="1"/>
          <p:nvPr>
            <p:custDataLst>
              <p:tags r:id="rId4"/>
            </p:custDataLst>
          </p:nvPr>
        </p:nvSpPr>
        <p:spPr>
          <a:xfrm>
            <a:off x="1968998" y="1983221"/>
            <a:ext cx="3537800" cy="384814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定义：服饰行业是指生产和销售服装、鞋帽、配饰等产品的行业，是满足人们穿着和审美需求的行业。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32"/>
          <p:cNvSpPr/>
          <p:nvPr>
            <p:custDataLst>
              <p:tags r:id="rId5"/>
            </p:custDataLst>
          </p:nvPr>
        </p:nvSpPr>
        <p:spPr>
          <a:xfrm>
            <a:off x="6383170" y="1364400"/>
            <a:ext cx="4143507" cy="25581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0" name="文本框 34"/>
          <p:cNvSpPr txBox="1"/>
          <p:nvPr>
            <p:custDataLst>
              <p:tags r:id="rId6"/>
            </p:custDataLst>
          </p:nvPr>
        </p:nvSpPr>
        <p:spPr>
          <a:xfrm>
            <a:off x="6686693" y="1982567"/>
            <a:ext cx="3536970" cy="384992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分类：服饰行业可以根据产品类型、品牌、价格等因素进行分类，如高端服饰、快时尚服饰、运动服饰等。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服饰行业的发展历程</a:t>
            </a:r>
            <a:endParaRPr altLang="en-US" lang="zh-CN"/>
          </a:p>
        </p:txBody>
      </p:sp>
      <p:sp>
        <p:nvSpPr>
          <p:cNvPr id="10489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起源：古代文明时期，服饰主要用于遮羞和保暖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发展：随着生产力的提高，服饰逐渐成为身份和地位的象征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繁荣：工业革命后，服饰行业快速发展，时尚元素不断涌现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创新：现代社会，随着科技的发展，服饰行业不断创新，呈现出多元化和个性化的发展趋势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服饰行业的市场规模</a:t>
            </a:r>
            <a:endParaRPr altLang="en-US" lang="zh-CN"/>
          </a:p>
        </p:txBody>
      </p:sp>
      <p:sp>
        <p:nvSpPr>
          <p:cNvPr id="10489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2024年全球服饰市场规模约为1.8万亿美元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中国服饰市场规模占据全球约40%的市场份额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预计未来几年全球服饰市场将保持稳定增长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服饰行业的发展趋势与全球经济、社会和科技发展密切相关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服饰行业的竞争格局</a:t>
            </a:r>
            <a:endParaRPr altLang="en-US" lang="zh-CN"/>
          </a:p>
        </p:txBody>
      </p:sp>
      <p:sp>
        <p:nvSpPr>
          <p:cNvPr id="10490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品牌竞争：服饰品牌众多，竞争激烈，品牌差异化是关键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价格竞争：价格战是常见手段，但品质和品牌价值更重要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渠道竞争：线上和线下渠道并存，电商和实体店各有优劣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供应链竞争：高效的供应链管理能提高竞争力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服饰行业市场分析</a:t>
            </a:r>
            <a:endParaRPr altLang="en-US" dirty="0" lang="zh-CN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消费者需求分析</a:t>
            </a:r>
            <a:endParaRPr altLang="en-US" lang="zh-CN"/>
          </a:p>
        </p:txBody>
      </p:sp>
      <p:sp>
        <p:nvSpPr>
          <p:cNvPr id="10491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健康环保成为重要消费需求，有机、绿色、可持续等关键词备受关注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年轻人成为消费主力，追求时尚与个性化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线上线下融合加速，消费者对于购物体验和服务质量要求更高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快时尚与慢时尚并行，消费者对于快速更新和个性化定制的需求并存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品牌竞争分析</a:t>
            </a:r>
            <a:endParaRPr altLang="en-US" lang="zh-CN"/>
          </a:p>
        </p:txBody>
      </p:sp>
      <p:sp>
        <p:nvSpPr>
          <p:cNvPr id="10491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品牌数量与市场份额：分析当前服饰市场上品牌数量及各品牌所占市场份额，了解市场竞争格局。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品牌定位与差异化：探讨不同品牌在市场中的定位及差异化战略，分析其竞争优势与不足。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品牌创新能力：评估品牌的创新能力，包括产品设计、营销策略等方面，分析其对市场的影响。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品牌渠道布局：分析品牌的线上线下渠道布局，了解其销售网络覆盖情况及渠道管理策略。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产品差异化分析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品牌定位：分析不同品牌在市场中的定位和竞争优势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目标消费群体：研究不同年龄、性别、收入水平的消费群体对服饰的需求和偏好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产品创新：关注新款式、新面料、新技术的应用和推广，以及如何通过创新提高产品附加值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营销策略：分析不同营销渠道和手段的有效性，如何通过精准营销提高品牌知名度和美誉度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渠道布局分析</a:t>
            </a:r>
            <a:endParaRPr altLang="en-US" lang="zh-CN"/>
          </a:p>
        </p:txBody>
      </p:sp>
      <p:sp>
        <p:nvSpPr>
          <p:cNvPr id="10492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线上渠道：电商平台、社交媒体平台等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线下渠道：专卖店、百货商场、超市等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跨境电商：海外市场拓展、全球销售网络建设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定制化服务：满足消费者个性化需求，提升品牌形象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服饰行业发展趋势</a:t>
            </a:r>
            <a:endParaRPr altLang="en-US" dirty="0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时尚潮流趋势</a:t>
            </a:r>
            <a:endParaRPr altLang="en-US" lang="zh-CN"/>
          </a:p>
        </p:txBody>
      </p:sp>
      <p:sp>
        <p:nvSpPr>
          <p:cNvPr id="10493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可持续时尚：环保、社会责任成为重要考量因素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运动休闲风：舒适、休闲、运动成为时尚潮流，引领潮流趋势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快时尚品牌：注重快速反应、个性化设计，满足消费者多样化需求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数字化转型：线上线下融合，智能化、个性化成为主流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4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数字化转型：利用大数据、人工智能等技术提升生产效率和精准营销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可持续时尚：关注环保和社会责任，推广绿色材料和生产方式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智能穿戴：结合物联网、传感器等技术，打造智能服饰和配件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定制化服务：满足消费者个性化需求，提供定制化设计和生产服务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可持续发展趋势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绿色生产：生产过程将更加注重环保，采用更环保的染料和生产工艺，降低对环境的污染。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环保材料：随着消费者对环保意识的提高，服饰行业将更多地采用环保材料，如有机棉、再生纤维等。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循环经济：服饰行业将更加注重产品的循环利用，通过回收、再利用废旧衣物和生产过程中的边角料，减少浪费。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社会责任：企业将更加注重社会责任，关注劳工权益和道德生产，推动整个行业的可持续发展。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线上线下融合趋势</a:t>
            </a:r>
            <a:endParaRPr altLang="en-US" lang="zh-CN"/>
          </a:p>
        </p:txBody>
      </p:sp>
      <p:sp>
        <p:nvSpPr>
          <p:cNvPr id="10495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线上购物平台的兴起使得消费者可以随时随地购买服饰，线下实体店则提供试穿和体验服务。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服饰品牌通过线上渠道进行营销和推广，线下实体店则提供定制和个性化服务，满足消费者需求。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线上平台与线下实体店相互配合，实现数据共享和资源整合，提高运营效率。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线上线下融合趋势将进一步推动服饰行业的数字化转型和创新发展。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服饰行业投资前景预测</a:t>
            </a:r>
            <a:endParaRPr altLang="en-US" dirty="0" lang="zh-CN"/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服饰行业市场潜力巨大，未来几年将保持稳定增长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线上线下融合加速，数字化转型成为行业趋势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可持续时尚和绿色环保成为投资热点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新兴品牌和设计师品牌将迎来更多发展机遇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市场竞争：服饰行业市场竞争激烈，投资者需谨慎评估市场地位和竞争优势。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消费者需求变化：服饰行业市场需求多样化，投资者需密切关注消费者需求变化，及时调整产品策略。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法律法规与政策风险：投资者需关注相关法律法规与政策变化，确保合规经营。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供应链风险：服饰行业供应链复杂，投资者需对供应链进行全面评估和管理，确保供应链的稳定性和可靠性。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关注品牌服饰企业，选择有品牌影响力和市场潜力的品牌进行投资。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关注服饰行业的科技创新和智能化发展，选择具有技术优势的企业进行投资。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关注服饰行业的绿色环保和可持续发展，选择符合社会责任和环保标准的企业进行投资。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关注服饰行业的市场趋势和消费需求变化，及时调整投资策略，抓住市场机遇。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数字化转型：随着科技的发展，服饰行业将更加注重数字化转型，提升品牌影响力和运营效率。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可持续时尚：随着消费者对环保意识的提高，可持续时尚将成为未来服饰行业的重要趋势。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个性化定制：随着消费者需求的多样化，个性化定制将成为服饰行业的重要发展方向。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线上线下融合：随着电商的不断发展，线上线下融合将成为服饰行业的重要商业模式。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服饰企业成功案例分析</a:t>
            </a:r>
            <a:endParaRPr altLang="en-US" dirty="0" lang="zh-CN"/>
          </a:p>
        </p:txBody>
      </p:sp>
      <p:sp>
        <p:nvSpPr>
          <p:cNvPr id="10498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成功企业介绍</a:t>
            </a:r>
            <a:endParaRPr altLang="en-US" lang="zh-CN"/>
          </a:p>
        </p:txBody>
      </p:sp>
      <p:sp>
        <p:nvSpPr>
          <p:cNvPr id="10499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品牌名称：Zara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成功因素：快速反应、时尚款式、平价销售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创始人：阿曼西奥·奥尔特加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成立时间：1975年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5001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品牌定位准确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1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供应链管理优化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1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产品设计创新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2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营销策略得当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0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注重产品品质，提升品牌口碑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品牌定位要准确，抓住目标客户群体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不断创新，紧跟时尚潮流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合理定价，保持竞争力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对未来企业的启示</a:t>
            </a:r>
            <a:endParaRPr altLang="en-US" lang="zh-CN"/>
          </a:p>
        </p:txBody>
      </p:sp>
      <p:sp>
        <p:nvSpPr>
          <p:cNvPr id="1050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创新设计：关注时尚趋势，不断推出新颖、有创意的产品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品牌建设：强化品牌形象，提升品牌知名度和美誉度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营销策略：采用多元化营销手段，提高品牌曝光度和销售量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品质保证：注重产品质量，严格把控原材料和生产过程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对行业的总结与展望</a:t>
            </a:r>
            <a:endParaRPr altLang="en-US" lang="zh-CN"/>
          </a:p>
        </p:txBody>
      </p:sp>
      <p:sp>
        <p:nvSpPr>
          <p:cNvPr id="1050220" name="圆角矩形 13"/>
          <p:cNvSpPr/>
          <p:nvPr>
            <p:custDataLst>
              <p:tags r:id="rId1"/>
            </p:custDataLst>
          </p:nvPr>
        </p:nvSpPr>
        <p:spPr>
          <a:xfrm>
            <a:off x="838200" y="2843229"/>
            <a:ext cx="10515927" cy="742993"/>
          </a:xfrm>
          <a:prstGeom prst="roundRect">
            <a:avLst>
              <a:gd name="adj" fmla="val 1897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50222" name="圆角矩形 14"/>
          <p:cNvSpPr/>
          <p:nvPr>
            <p:custDataLst>
              <p:tags r:id="rId2"/>
            </p:custDataLst>
          </p:nvPr>
        </p:nvSpPr>
        <p:spPr>
          <a:xfrm>
            <a:off x="838200" y="3956554"/>
            <a:ext cx="10514951" cy="742993"/>
          </a:xfrm>
          <a:prstGeom prst="roundRect">
            <a:avLst>
              <a:gd name="adj" fmla="val 2168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50224" name="文本框 21"/>
          <p:cNvSpPr txBox="1"/>
          <p:nvPr>
            <p:custDataLst>
              <p:tags r:id="rId3"/>
            </p:custDataLst>
          </p:nvPr>
        </p:nvSpPr>
        <p:spPr>
          <a:xfrm>
            <a:off x="2960394" y="2905513"/>
            <a:ext cx="7913300" cy="618946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总结：2024年服饰行业市场在品牌、品质、创新等方面呈现出多元化、个性化、智能化的发展趋势，市场竞争激烈，但同时也孕育着新的机遇和挑战。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226" name="文本框 3"/>
          <p:cNvSpPr txBox="1"/>
          <p:nvPr>
            <p:custDataLst>
              <p:tags r:id="rId4"/>
            </p:custDataLst>
          </p:nvPr>
        </p:nvSpPr>
        <p:spPr>
          <a:xfrm>
            <a:off x="2960394" y="4018838"/>
            <a:ext cx="7913300" cy="618946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展望：未来服饰行业将更加注重品牌建设、品质提升、个性化需求满足、智能化技术应用等方面的发展，投资者需要关注市场变化，抓住机遇，规避风险，实现长期稳定的投资回报。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228" name="圆角矩形 30"/>
          <p:cNvSpPr/>
          <p:nvPr>
            <p:custDataLst>
              <p:tags r:id="rId5"/>
            </p:custDataLst>
          </p:nvPr>
        </p:nvSpPr>
        <p:spPr>
          <a:xfrm>
            <a:off x="1039974" y="2951577"/>
            <a:ext cx="1606406" cy="52292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50230" name="圆角矩形 4"/>
          <p:cNvSpPr/>
          <p:nvPr>
            <p:custDataLst>
              <p:tags r:id="rId6"/>
            </p:custDataLst>
          </p:nvPr>
        </p:nvSpPr>
        <p:spPr>
          <a:xfrm>
            <a:off x="1039974" y="4064902"/>
            <a:ext cx="1606406" cy="52292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对企业的建议与期望</a:t>
            </a:r>
            <a:endParaRPr altLang="en-US" lang="zh-CN"/>
          </a:p>
        </p:txBody>
      </p:sp>
      <p:sp>
        <p:nvSpPr>
          <p:cNvPr id="10502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注重产品质量，提高消费者满意度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关注市场动态，及时调整产品策略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加强品牌建设，提升品牌知名度和美誉度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拓展销售渠道，扩大市场份额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3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334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36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338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250_1*l_h_i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0_1*l_h_i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0_1*l_h_f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84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0_1*l_h_f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0_1*l_h_a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0_1*l_h_a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87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2024-01-06T07:04:32Z</dcterms:created>
  <dcterms:modified xsi:type="dcterms:W3CDTF">2024-01-06T07:04:32Z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7196ef7b50514957952a04dbba6bf1c0_21</vt:lpwstr>
  </property>
</Properties>
</file>