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6574" r:id="rId1"/>
    <p:sldMasterId id="2147506611" r:id="rId2"/>
  </p:sldMasterIdLst>
  <p:notesMasterIdLst>
    <p:notesMasterId r:id="rId3"/>
  </p:notesMasterIdLst>
  <p:sldIdLst>
    <p:sldId id="11185" r:id="rId4"/>
    <p:sldId id="11189" r:id="rId5"/>
    <p:sldId id="11192" r:id="rId6"/>
    <p:sldId id="11195" r:id="rId7"/>
    <p:sldId id="11201" r:id="rId9"/>
    <p:sldId id="11204" r:id="rId10"/>
    <p:sldId id="11207" r:id="rId11"/>
    <p:sldId id="11210" r:id="rId12"/>
    <p:sldId id="11216" r:id="rId14"/>
    <p:sldId id="11219" r:id="rId15"/>
    <p:sldId id="11222" r:id="rId16"/>
    <p:sldId id="11225" r:id="rId17"/>
    <p:sldId id="11228" r:id="rId18"/>
    <p:sldId id="11234" r:id="rId20"/>
    <p:sldId id="11237" r:id="rId21"/>
    <p:sldId id="11240" r:id="rId22"/>
    <p:sldId id="11243" r:id="rId23"/>
    <p:sldId id="11246" r:id="rId24"/>
    <p:sldId id="11252" r:id="rId26"/>
    <p:sldId id="11255" r:id="rId27"/>
    <p:sldId id="11258" r:id="rId28"/>
    <p:sldId id="11261" r:id="rId29"/>
    <p:sldId id="11264" r:id="rId30"/>
    <p:sldId id="11270" r:id="rId32"/>
    <p:sldId id="11273" r:id="rId33"/>
    <p:sldId id="11276" r:id="rId34"/>
    <p:sldId id="11279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575" r:id="rId1"/>
    <p:sldLayoutId id="2147506576" r:id="rId2"/>
    <p:sldLayoutId id="2147506577" r:id="rId3"/>
    <p:sldLayoutId id="2147506578" r:id="rId4"/>
    <p:sldLayoutId id="2147506579" r:id="rId5"/>
    <p:sldLayoutId id="2147506580" r:id="rId6"/>
    <p:sldLayoutId id="2147506581" r:id="rId7"/>
    <p:sldLayoutId id="2147506582" r:id="rId8"/>
    <p:sldLayoutId id="2147506583" r:id="rId9"/>
    <p:sldLayoutId id="2147506584" r:id="rId10"/>
    <p:sldLayoutId id="214750658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612" r:id="rId1"/>
    <p:sldLayoutId id="2147506613" r:id="rId2"/>
    <p:sldLayoutId id="2147506614" r:id="rId3"/>
    <p:sldLayoutId id="2147506615" r:id="rId4"/>
    <p:sldLayoutId id="2147506616" r:id="rId5"/>
    <p:sldLayoutId id="2147506617" r:id="rId6"/>
    <p:sldLayoutId id="2147506618" r:id="rId7"/>
    <p:sldLayoutId id="2147506619" r:id="rId8"/>
    <p:sldLayoutId id="2147506620" r:id="rId9"/>
    <p:sldLayoutId id="2147506621" r:id="rId10"/>
    <p:sldLayoutId id="214750662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tags" Target="../tags/tag129.xml"/><Relationship Id="rId22" Type="http://schemas.openxmlformats.org/officeDocument/2006/relationships/tags" Target="../tags/tag130.xml"/><Relationship Id="rId23" Type="http://schemas.openxmlformats.org/officeDocument/2006/relationships/tags" Target="../tags/tag131.xml"/><Relationship Id="rId24" Type="http://schemas.openxmlformats.org/officeDocument/2006/relationships/tags" Target="../tags/tag132.xml"/><Relationship Id="rId25" Type="http://schemas.openxmlformats.org/officeDocument/2006/relationships/tags" Target="../tags/tag133.xml"/><Relationship Id="rId26" Type="http://schemas.openxmlformats.org/officeDocument/2006/relationships/tags" Target="../tags/tag134.xml"/><Relationship Id="rId27" Type="http://schemas.openxmlformats.org/officeDocument/2006/relationships/tags" Target="../tags/tag135.xml"/><Relationship Id="rId28" Type="http://schemas.openxmlformats.org/officeDocument/2006/relationships/tags" Target="../tags/tag136.xml"/><Relationship Id="rId29" Type="http://schemas.openxmlformats.org/officeDocument/2006/relationships/tags" Target="../tags/tag137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tags" Target="../tags/tag254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tags" Target="../tags/tag306.xml"/><Relationship Id="rId16" Type="http://schemas.openxmlformats.org/officeDocument/2006/relationships/tags" Target="../tags/tag307.xml"/><Relationship Id="rId17" Type="http://schemas.openxmlformats.org/officeDocument/2006/relationships/tags" Target="../tags/tag308.xml"/><Relationship Id="rId18" Type="http://schemas.openxmlformats.org/officeDocument/2006/relationships/tags" Target="../tags/tag309.xml"/><Relationship Id="rId1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tags" Target="../tags/tag334.xml"/><Relationship Id="rId14" Type="http://schemas.openxmlformats.org/officeDocument/2006/relationships/tags" Target="../tags/tag335.xml"/><Relationship Id="rId1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有效领导与团队动力的建立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有效领导的重要性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建立团队动力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有效领导的实践策略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应对挑战与变革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总结与展望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有效领导的重要性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领导力对团队的影响</a:t>
            </a:r>
            <a:endParaRPr altLang="en-US" lang="zh-CN"/>
          </a:p>
        </p:txBody>
      </p:sp>
      <p:sp>
        <p:nvSpPr>
          <p:cNvPr id="104890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激发团队成员潜力：通过激励和引导，使团队成员发挥出更大的潜力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提升团队绩效：通过有效的领导，提高团队的绩效和成果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增强团队凝聚力：通过领导者的引导和组织，增强团队的凝聚力和向心力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促进团队协作：协调团队成员之间的关系，提高团队协作效率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有效领导与团队绩效的关系</a:t>
            </a:r>
            <a:endParaRPr altLang="en-US" lang="zh-CN"/>
          </a:p>
        </p:txBody>
      </p:sp>
      <p:sp>
        <p:nvSpPr>
          <p:cNvPr id="104898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有效领导能够提高团队绩效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有效领导能够激发团队成员的积极性和创造力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有效领导能够促进团队成员之间的沟通和协作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有效领导能够为团队创造一个良好的工作环境和氛围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领导风格对团队动力的影响</a:t>
            </a:r>
            <a:endParaRPr altLang="en-US" lang="zh-CN"/>
          </a:p>
        </p:txBody>
      </p:sp>
      <p:sp>
        <p:nvSpPr>
          <p:cNvPr id="104904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556"/>
          </a:bodyPr>
          <a:p>
            <a:r>
              <a:rPr altLang="en-US" lang="zh-CN"/>
              <a:t>领导风格类型：民主、独裁、放任</a:t>
            </a:r>
            <a:endParaRPr altLang="en-US" lang="zh-CN"/>
          </a:p>
          <a:p>
            <a:r>
              <a:rPr altLang="en-US" lang="zh-CN"/>
              <a:t>民主型领导：激发团队成员参与决策，提高团队凝聚力和创造力</a:t>
            </a:r>
            <a:endParaRPr altLang="en-US" lang="zh-CN"/>
          </a:p>
          <a:p>
            <a:r>
              <a:rPr altLang="en-US" lang="zh-CN"/>
              <a:t>独裁型领导：强调权威和服从，可能导致团队成员缺乏主动性和创新性</a:t>
            </a:r>
            <a:endParaRPr altLang="en-US" lang="zh-CN"/>
          </a:p>
          <a:p>
            <a:r>
              <a:rPr altLang="en-US" lang="zh-CN"/>
              <a:t>放任型领导：给予团队成员较大的自由度，但可能导致团队目标不明确，效率低下</a:t>
            </a:r>
            <a:endParaRPr altLang="en-US" lang="zh-CN"/>
          </a:p>
          <a:p>
            <a:r>
              <a:rPr altLang="en-US" lang="zh-CN"/>
              <a:t>领导风格对团队动力的影响：民主型领导能够激发团队成员的积极性和创造力，提高团队效率和绩效；独裁型领导可能导致团队成员缺乏主动性和创新性，降低团队效率和绩效；放任型领导可能导致团队目标不明确，效率低下。  有效领导的重要性</a:t>
            </a:r>
            <a:endParaRPr altLang="en-US" lang="zh-CN"/>
          </a:p>
          <a:p>
            <a:pPr lvl="1"/>
            <a:r>
              <a:rPr altLang="en-US" lang="zh-CN"/>
              <a:t>有效领导的重要性</a:t>
            </a:r>
            <a:endParaRPr altLang="en-US" lang="zh-CN"/>
          </a:p>
          <a:p>
            <a:r>
              <a:rPr altLang="en-US" lang="zh-CN"/>
              <a:t>明确团队目标：有效领导能够明确团队目标，使团队成员清楚自己的工作方向和目标</a:t>
            </a:r>
            <a:endParaRPr altLang="en-US" lang="zh-CN"/>
          </a:p>
          <a:p>
            <a:r>
              <a:rPr altLang="en-US" lang="zh-CN"/>
              <a:t>激发团队成员积极性：有效领导能够激发团队成员的积极性和创造力，提高团队效率和绩效</a:t>
            </a:r>
            <a:endParaRPr altLang="en-US" lang="zh-CN"/>
          </a:p>
          <a:p>
            <a:r>
              <a:rPr altLang="en-US" lang="zh-CN"/>
              <a:t>建立良好的沟通机制：有效领导能够建立良好的沟通机制，促进团队成员之间的交流和合作</a:t>
            </a:r>
            <a:endParaRPr altLang="en-US" lang="zh-CN"/>
          </a:p>
          <a:p>
            <a:r>
              <a:rPr altLang="en-US" lang="zh-CN"/>
              <a:t>培养团队成员成长：有效领导能够关注团队成员的成长和发展，提供必要的培训和支持</a:t>
            </a:r>
            <a:endParaRPr altLang="en-US" lang="zh-CN"/>
          </a:p>
          <a:p>
            <a:r>
              <a:rPr altLang="en-US" lang="zh-CN"/>
              <a:t>有效领导的重要性：有效领导能够提高团队的凝聚力和创造力，提高团队效率和绩效，为组织的长期发展奠定基础。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建立团队动力</a:t>
            </a:r>
            <a:endParaRPr altLang="en-US" lang="zh-CN"/>
          </a:p>
        </p:txBody>
      </p:sp>
      <p:sp>
        <p:nvSpPr>
          <p:cNvPr id="104907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明确团队目标与愿景</a:t>
            </a:r>
            <a:endParaRPr altLang="en-US" lang="zh-CN"/>
          </a:p>
        </p:txBody>
      </p:sp>
      <p:sp>
        <p:nvSpPr>
          <p:cNvPr id="104912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定义团队目标：确保每个成员都清楚了解团队的目标和任务，以便共同努力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制定愿景：明确团队的愿景和价值观，激发成员的归属感和使命感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目标与愿景的沟通：定期与团队成员沟通目标与愿景的进展情况，确保大家保持一致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目标与愿景的调整：根据团队的发展和外部环境的变化，适时调整目标和愿景，以确保其与团队的发展方向保持一致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激发团队成员的积极性与参与度</a:t>
            </a:r>
            <a:endParaRPr altLang="en-US" lang="zh-CN"/>
          </a:p>
        </p:txBody>
      </p:sp>
      <p:sp>
        <p:nvSpPr>
          <p:cNvPr id="104917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给予团队成员适当的激励，激发他们的动力和创造力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培养团队成员的责任感和归属感，让他们更加投入团队工作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明确团队目标，让成员有共同的方向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建立良好的沟通机制，促进成员之间的交流与合作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建立良好的沟通与协作机制</a:t>
            </a:r>
            <a:endParaRPr altLang="en-US" lang="zh-CN"/>
          </a:p>
        </p:txBody>
      </p:sp>
      <p:sp>
        <p:nvSpPr>
          <p:cNvPr id="104922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明确团队目标，确保成员对目标有清晰的认识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建立有效的沟通渠道，鼓励成员之间的交流与合作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制定协作规范，明确成员之间的职责与分工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定期组织团队建设活动，增强团队凝聚力与合作意识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营造积极的团队氛围</a:t>
            </a:r>
            <a:endParaRPr altLang="en-US" lang="zh-CN"/>
          </a:p>
        </p:txBody>
      </p:sp>
      <p:sp>
        <p:nvSpPr>
          <p:cNvPr id="10492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鼓励团队成员积极参与，提高团队凝聚力和向心力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建立信任和尊重的氛围，促进团队成员之间的合作与交流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激发团队成员的创造力和创新精神，提高团队整体绩效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关注团队成员的需求和感受，增强团队成员的归属感和忠诚度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有效领导的实践策略</a:t>
            </a:r>
            <a:endParaRPr altLang="en-US" lang="zh-CN"/>
          </a:p>
        </p:txBody>
      </p:sp>
      <p:sp>
        <p:nvSpPr>
          <p:cNvPr id="104934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倾听与理解团队成员的需求与想法</a:t>
            </a:r>
            <a:endParaRPr altLang="en-US" lang="zh-CN"/>
          </a:p>
        </p:txBody>
      </p:sp>
      <p:sp>
        <p:nvSpPr>
          <p:cNvPr id="10493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理解：站在团队成员的角度思考问题，理解他们的立场和观点。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倾听：积极倾听团队成员的意见和建议，了解他们的需求和想法。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沟通：与团队成员保持开放、坦诚的沟通，建立信任和尊重的关系。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反馈：及时给予团队成员建设性的反馈，帮助他们改进和提高。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给予积极的反馈与指导</a:t>
            </a:r>
            <a:endParaRPr altLang="en-US" lang="zh-CN"/>
          </a:p>
        </p:txBody>
      </p:sp>
      <p:sp>
        <p:nvSpPr>
          <p:cNvPr id="104944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及时给予正面反馈，鼓励团队成员的优点和进步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指出不足时，采用建设性的方式，避免伤害团队成员的自尊心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提供具体的指导和建议，帮助团队成员改进和提高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鼓励团队成员提出意见和建议，激发团队的创新和协作精神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培养团队成员的成长与发展</a:t>
            </a:r>
            <a:endParaRPr altLang="en-US" lang="zh-CN"/>
          </a:p>
        </p:txBody>
      </p:sp>
      <p:sp>
        <p:nvSpPr>
          <p:cNvPr id="10495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提供持续的培训和发展机会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设定明确的目标和期望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鼓励团队成员参与决策和解决问题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建立积极的反馈机制，及时给予认可和奖励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建立良好的团队文化与价值观</a:t>
            </a:r>
            <a:endParaRPr altLang="en-US" lang="zh-CN"/>
          </a:p>
        </p:txBody>
      </p:sp>
      <p:sp>
        <p:nvSpPr>
          <p:cNvPr id="104955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塑造积极的工作氛围：营造积极向上、开放包容的工作氛围，鼓励创新和尝试，激发团队成员的创造力和参与度。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强化团队价值观：明确并强调团队的价值观和行为准则，引导成员遵循共同的价值观念，促进团队的凝聚力和向心力。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明确团队使命与愿景：为团队设定清晰、具有吸引力的目标和愿景，激发成员的归属感和使命感。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培养团队精神：鼓励团队成员相互支持、合作与分享，建立互信和互助的团队精神。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应对挑战与变革</a:t>
            </a:r>
            <a:endParaRPr altLang="en-US" lang="zh-CN"/>
          </a:p>
        </p:txBody>
      </p:sp>
      <p:sp>
        <p:nvSpPr>
          <p:cNvPr id="104961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适应变化并引领团队应对挑战</a:t>
            </a:r>
            <a:endParaRPr altLang="en-US" lang="zh-CN"/>
          </a:p>
        </p:txBody>
      </p:sp>
      <p:sp>
        <p:nvSpPr>
          <p:cNvPr id="10496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制定策略：分析问题，制定有效策略，明确目标和方向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接受并适应变化：接受挑战，积极应对变化，保持开放心态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引领团队：发挥领导力，激发团队潜力，共同应对挑战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激励团队：鼓励团队成员积极参与，激发团队士气，共同取得成功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激发团队成员的创新精神与应变能力</a:t>
            </a:r>
            <a:endParaRPr altLang="en-US" lang="zh-CN"/>
          </a:p>
        </p:txBody>
      </p:sp>
      <p:sp>
        <p:nvSpPr>
          <p:cNvPr id="104973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提升团队成员的应变能力：通过培训和实践，使团队成员能够快速适应变化，应对挑战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培养团队成员的创新能力：鼓励团队成员提出新想法、尝试新方法，激发创新思维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建立开放和包容的团队文化：鼓励团队成员分享观点、交流经验，促进知识共享和互相学习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激励团队成员的积极性和主动性：通过奖励机制和认可方式，激发团队成员的积极性和主动性，促进团队目标的实现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保持团队的稳定性与凝聚力</a:t>
            </a:r>
            <a:endParaRPr altLang="en-US" lang="zh-CN"/>
          </a:p>
        </p:txBody>
      </p:sp>
      <p:sp>
        <p:nvSpPr>
          <p:cNvPr id="104978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激励团队成员，增强归属感和责任感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9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制定有效的沟通机制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培养团队成员的信任与合作精神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0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建立明确的共同目标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持续改进并优化团队结构与运作方式</a:t>
            </a:r>
            <a:endParaRPr altLang="en-US" lang="zh-CN"/>
          </a:p>
        </p:txBody>
      </p:sp>
      <p:sp>
        <p:nvSpPr>
          <p:cNvPr id="10498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4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定期评估团队成员的绩效和能力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5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调整团队成员的角色和职责，以适应新的挑战和需求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5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引入新的技术和工具，提高团队的工作效率和创新能力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5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6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鼓励团队成员提出改进意见和建议，促进持续改进和优化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4990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回顾有效领导与团队动力建立的关键要素</a:t>
            </a:r>
            <a:endParaRPr altLang="en-US" lang="zh-CN"/>
          </a:p>
        </p:txBody>
      </p:sp>
      <p:sp>
        <p:nvSpPr>
          <p:cNvPr id="1049952" name="圆角矩形 26"/>
          <p:cNvSpPr/>
          <p:nvPr>
            <p:custDataLst>
              <p:tags r:id="rId1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4" name="圆角矩形 28"/>
          <p:cNvSpPr/>
          <p:nvPr>
            <p:custDataLst>
              <p:tags r:id="rId2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56" name="文本框 31"/>
          <p:cNvSpPr txBox="1"/>
          <p:nvPr>
            <p:custDataLst>
              <p:tags r:id="rId3"/>
            </p:custDataLst>
          </p:nvPr>
        </p:nvSpPr>
        <p:spPr>
          <a:xfrm>
            <a:off x="938002" y="2379311"/>
            <a:ext cx="1393537" cy="312344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明确目标与愿景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29"/>
          <p:cNvSpPr/>
          <p:nvPr>
            <p:custDataLst>
              <p:tags r:id="rId4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0" name="圆角矩形 32"/>
          <p:cNvSpPr/>
          <p:nvPr>
            <p:custDataLst>
              <p:tags r:id="rId5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2" name="文本框 34"/>
          <p:cNvSpPr txBox="1"/>
          <p:nvPr>
            <p:custDataLst>
              <p:tags r:id="rId6"/>
            </p:custDataLst>
          </p:nvPr>
        </p:nvSpPr>
        <p:spPr>
          <a:xfrm>
            <a:off x="2722740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建立信任与沟通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圆角矩形 3"/>
          <p:cNvSpPr/>
          <p:nvPr>
            <p:custDataLst>
              <p:tags r:id="rId7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6" name="圆角矩形 4"/>
          <p:cNvSpPr/>
          <p:nvPr>
            <p:custDataLst>
              <p:tags r:id="rId8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8" name="文本框 5"/>
          <p:cNvSpPr txBox="1"/>
          <p:nvPr>
            <p:custDataLst>
              <p:tags r:id="rId9"/>
            </p:custDataLst>
          </p:nvPr>
        </p:nvSpPr>
        <p:spPr>
          <a:xfrm>
            <a:off x="4507478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培养团队成员的成长与发展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圆角矩形 8"/>
          <p:cNvSpPr/>
          <p:nvPr>
            <p:custDataLst>
              <p:tags r:id="rId10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2" name="圆角矩形 9"/>
          <p:cNvSpPr/>
          <p:nvPr>
            <p:custDataLst>
              <p:tags r:id="rId11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4" name="文本框 10"/>
          <p:cNvSpPr txBox="1"/>
          <p:nvPr>
            <p:custDataLst>
              <p:tags r:id="rId12"/>
            </p:custDataLst>
          </p:nvPr>
        </p:nvSpPr>
        <p:spPr>
          <a:xfrm>
            <a:off x="6292216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激励与认可团队成员的贡献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6"/>
          <p:cNvSpPr/>
          <p:nvPr>
            <p:custDataLst>
              <p:tags r:id="rId13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8" name="圆角矩形 7"/>
          <p:cNvSpPr/>
          <p:nvPr>
            <p:custDataLst>
              <p:tags r:id="rId14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0" name="文本框 11"/>
          <p:cNvSpPr txBox="1"/>
          <p:nvPr>
            <p:custDataLst>
              <p:tags r:id="rId15"/>
            </p:custDataLst>
          </p:nvPr>
        </p:nvSpPr>
        <p:spPr>
          <a:xfrm>
            <a:off x="8076954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有效解决团队冲突与问题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圆角矩形 16"/>
          <p:cNvSpPr/>
          <p:nvPr>
            <p:custDataLst>
              <p:tags r:id="rId16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4" name="圆角矩形 17"/>
          <p:cNvSpPr/>
          <p:nvPr>
            <p:custDataLst>
              <p:tags r:id="rId17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6" name="文本框 18"/>
          <p:cNvSpPr txBox="1"/>
          <p:nvPr>
            <p:custDataLst>
              <p:tags r:id="rId18"/>
            </p:custDataLst>
          </p:nvPr>
        </p:nvSpPr>
        <p:spPr>
          <a:xfrm>
            <a:off x="9861692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持续改进与优化团队动力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展望未来团队发展的趋势与挑战</a:t>
            </a:r>
            <a:endParaRPr altLang="en-US" lang="zh-CN"/>
          </a:p>
        </p:txBody>
      </p:sp>
      <p:sp>
        <p:nvSpPr>
          <p:cNvPr id="10500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2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趋势：数字化、智能化、全球化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3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挑战：人才短缺、文化差异、技术更新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3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应对策略：持续学习、跨界合作、创新思维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3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4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未来展望：构建高效团队、实现可持续发展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强调持续学习与实践的重要性</a:t>
            </a:r>
            <a:endParaRPr altLang="en-US" lang="zh-CN"/>
          </a:p>
        </p:txBody>
      </p:sp>
      <p:sp>
        <p:nvSpPr>
          <p:cNvPr id="105008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将所学知识运用到实际工作中，实现团队目标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9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鼓励团队成员持续学习和成长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不断学习和实践是提升领导力的关键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0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领导力发展是一个持续的过程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14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144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9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3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9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39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2023-12-20T03:43:12Z</dcterms:created>
  <dcterms:modified xsi:type="dcterms:W3CDTF">2023-12-20T03:43:12Z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95ce83d200f241f98522198e4ced47d0_21</vt:lpwstr>
  </property>
</Properties>
</file>