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422" r:id="rId1"/>
    <p:sldMasterId id="2147501459" r:id="rId2"/>
  </p:sldMasterIdLst>
  <p:notesMasterIdLst>
    <p:notesMasterId r:id="rId3"/>
  </p:notesMasterIdLst>
  <p:sldIdLst>
    <p:sldId id="8491" r:id="rId4"/>
    <p:sldId id="8494" r:id="rId5"/>
    <p:sldId id="8497" r:id="rId6"/>
    <p:sldId id="8500" r:id="rId7"/>
    <p:sldId id="8506" r:id="rId9"/>
    <p:sldId id="8509" r:id="rId10"/>
    <p:sldId id="8512" r:id="rId11"/>
    <p:sldId id="8515" r:id="rId12"/>
    <p:sldId id="8518" r:id="rId13"/>
    <p:sldId id="8524" r:id="rId15"/>
    <p:sldId id="8527" r:id="rId16"/>
    <p:sldId id="8530" r:id="rId17"/>
    <p:sldId id="8533" r:id="rId18"/>
    <p:sldId id="8536" r:id="rId19"/>
    <p:sldId id="8542" r:id="rId21"/>
    <p:sldId id="8545" r:id="rId22"/>
    <p:sldId id="8548" r:id="rId23"/>
    <p:sldId id="8551" r:id="rId24"/>
    <p:sldId id="8555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423" r:id="rId1"/>
    <p:sldLayoutId id="2147501424" r:id="rId2"/>
    <p:sldLayoutId id="2147501425" r:id="rId3"/>
    <p:sldLayoutId id="2147501426" r:id="rId4"/>
    <p:sldLayoutId id="2147501427" r:id="rId5"/>
    <p:sldLayoutId id="2147501428" r:id="rId6"/>
    <p:sldLayoutId id="2147501429" r:id="rId7"/>
    <p:sldLayoutId id="2147501430" r:id="rId8"/>
    <p:sldLayoutId id="2147501431" r:id="rId9"/>
    <p:sldLayoutId id="2147501432" r:id="rId10"/>
    <p:sldLayoutId id="21475014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460" r:id="rId1"/>
    <p:sldLayoutId id="2147501461" r:id="rId2"/>
    <p:sldLayoutId id="2147501462" r:id="rId3"/>
    <p:sldLayoutId id="2147501463" r:id="rId4"/>
    <p:sldLayoutId id="2147501464" r:id="rId5"/>
    <p:sldLayoutId id="2147501465" r:id="rId6"/>
    <p:sldLayoutId id="2147501466" r:id="rId7"/>
    <p:sldLayoutId id="2147501467" r:id="rId8"/>
    <p:sldLayoutId id="2147501468" r:id="rId9"/>
    <p:sldLayoutId id="2147501469" r:id="rId10"/>
    <p:sldLayoutId id="21475014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30" Type="http://schemas.openxmlformats.org/officeDocument/2006/relationships/tags" Target="../tags/tag148.xml"/><Relationship Id="rId3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tags" Target="../tags/tag279.xml"/><Relationship Id="rId22" Type="http://schemas.openxmlformats.org/officeDocument/2006/relationships/tags" Target="../tags/tag280.xml"/><Relationship Id="rId23" Type="http://schemas.openxmlformats.org/officeDocument/2006/relationships/tags" Target="../tags/tag281.xml"/><Relationship Id="rId24" Type="http://schemas.openxmlformats.org/officeDocument/2006/relationships/tags" Target="../tags/tag282.xml"/><Relationship Id="rId25" Type="http://schemas.openxmlformats.org/officeDocument/2006/relationships/tags" Target="../tags/tag283.xml"/><Relationship Id="rId26" Type="http://schemas.openxmlformats.org/officeDocument/2006/relationships/tags" Target="../tags/tag284.xml"/><Relationship Id="rId27" Type="http://schemas.openxmlformats.org/officeDocument/2006/relationships/tags" Target="../tags/tag285.xml"/><Relationship Id="rId28" Type="http://schemas.openxmlformats.org/officeDocument/2006/relationships/tags" Target="../tags/tag286.xml"/><Relationship Id="rId29" Type="http://schemas.openxmlformats.org/officeDocument/2006/relationships/tags" Target="../tags/tag287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体育健身行业2024工作总结及工作展望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35047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016737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723591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9798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998890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3705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6389564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67517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694227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9065852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9084902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具体措施和建议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9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2024年体育健身行业整体情况</a:t>
            </a:r>
            <a:endParaRPr altLang="en-US" lang="zh-CN"/>
          </a:p>
        </p:txBody>
      </p:sp>
      <p:sp>
        <p:nvSpPr>
          <p:cNvPr id="1049014" name="任意多边形 25"/>
          <p:cNvSpPr/>
          <p:nvPr>
            <p:custDataLst>
              <p:tags r:id="rId1"/>
            </p:custDataLst>
          </p:nvPr>
        </p:nvSpPr>
        <p:spPr>
          <a:xfrm>
            <a:off x="838200" y="1489514"/>
            <a:ext cx="10516209" cy="67534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16" name="任意多边形 29"/>
          <p:cNvSpPr/>
          <p:nvPr>
            <p:custDataLst>
              <p:tags r:id="rId2"/>
            </p:custDataLst>
          </p:nvPr>
        </p:nvSpPr>
        <p:spPr>
          <a:xfrm>
            <a:off x="882654" y="1524834"/>
            <a:ext cx="10426082" cy="60470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69" name="直接连接符 7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038469" y="1698389"/>
            <a:ext cx="0" cy="257592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18" name="正文"/>
          <p:cNvSpPr txBox="1"/>
          <p:nvPr>
            <p:custDataLst>
              <p:tags r:id="rId4"/>
            </p:custDataLst>
          </p:nvPr>
        </p:nvSpPr>
        <p:spPr>
          <a:xfrm>
            <a:off x="2255261" y="1524225"/>
            <a:ext cx="8791621" cy="6065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行业发展概况：介绍体育健身行业的整体规模、增长率、主要参与者等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20" name="矩形 73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061690" y="1524225"/>
            <a:ext cx="862903" cy="6065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22" name="任意多边形 32"/>
          <p:cNvSpPr/>
          <p:nvPr>
            <p:custDataLst>
              <p:tags r:id="rId6"/>
            </p:custDataLst>
          </p:nvPr>
        </p:nvSpPr>
        <p:spPr>
          <a:xfrm>
            <a:off x="838200" y="2267162"/>
            <a:ext cx="10516209" cy="67534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24" name="任意多边形 33"/>
          <p:cNvSpPr/>
          <p:nvPr>
            <p:custDataLst>
              <p:tags r:id="rId7"/>
            </p:custDataLst>
          </p:nvPr>
        </p:nvSpPr>
        <p:spPr>
          <a:xfrm>
            <a:off x="883263" y="2302482"/>
            <a:ext cx="10426082" cy="60470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1" name="直接连接符 3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038469" y="2476037"/>
            <a:ext cx="0" cy="257592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26" name="正文"/>
          <p:cNvSpPr txBox="1"/>
          <p:nvPr>
            <p:custDataLst>
              <p:tags r:id="rId9"/>
            </p:custDataLst>
          </p:nvPr>
        </p:nvSpPr>
        <p:spPr>
          <a:xfrm>
            <a:off x="2255261" y="2301873"/>
            <a:ext cx="8791621" cy="6065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市场需求分析：分析不同年龄段、性别、地域的健身需求，以及消费者偏好和消费习惯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28" name="矩形 37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061690" y="2301873"/>
            <a:ext cx="862903" cy="6065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30" name="任意多边形 62"/>
          <p:cNvSpPr/>
          <p:nvPr>
            <p:custDataLst>
              <p:tags r:id="rId11"/>
            </p:custDataLst>
          </p:nvPr>
        </p:nvSpPr>
        <p:spPr>
          <a:xfrm>
            <a:off x="838200" y="3044810"/>
            <a:ext cx="10516209" cy="67534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32" name="任意多边形 63"/>
          <p:cNvSpPr/>
          <p:nvPr>
            <p:custDataLst>
              <p:tags r:id="rId12"/>
            </p:custDataLst>
          </p:nvPr>
        </p:nvSpPr>
        <p:spPr>
          <a:xfrm>
            <a:off x="883263" y="3080130"/>
            <a:ext cx="10426082" cy="60470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3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038469" y="3253685"/>
            <a:ext cx="0" cy="257592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34" name="正文"/>
          <p:cNvSpPr txBox="1"/>
          <p:nvPr>
            <p:custDataLst>
              <p:tags r:id="rId14"/>
            </p:custDataLst>
          </p:nvPr>
        </p:nvSpPr>
        <p:spPr>
          <a:xfrm>
            <a:off x="2255261" y="3079521"/>
            <a:ext cx="8791621" cy="6065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竞争格局：分析行业内主要竞争者的情况，包括品牌知名度、市场份额、营销策略等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36" name="矩形 66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061690" y="3079521"/>
            <a:ext cx="862903" cy="6065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38" name="任意多边形 68"/>
          <p:cNvSpPr/>
          <p:nvPr>
            <p:custDataLst>
              <p:tags r:id="rId16"/>
            </p:custDataLst>
          </p:nvPr>
        </p:nvSpPr>
        <p:spPr>
          <a:xfrm>
            <a:off x="838200" y="3822457"/>
            <a:ext cx="10516209" cy="67534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40" name="任意多边形 69"/>
          <p:cNvSpPr/>
          <p:nvPr>
            <p:custDataLst>
              <p:tags r:id="rId17"/>
            </p:custDataLst>
          </p:nvPr>
        </p:nvSpPr>
        <p:spPr>
          <a:xfrm>
            <a:off x="883263" y="3857777"/>
            <a:ext cx="10426082" cy="60470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5" name="直接连接符 7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38469" y="4031332"/>
            <a:ext cx="0" cy="257592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2" name="正文"/>
          <p:cNvSpPr txBox="1"/>
          <p:nvPr>
            <p:custDataLst>
              <p:tags r:id="rId19"/>
            </p:custDataLst>
          </p:nvPr>
        </p:nvSpPr>
        <p:spPr>
          <a:xfrm>
            <a:off x="2255261" y="3857168"/>
            <a:ext cx="8791621" cy="6065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政策法规环境：介绍国家对体育健身行业的政策支持和法规要求，以及行业标准和发展趋势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44" name="矩形 75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061690" y="3857168"/>
            <a:ext cx="862903" cy="6065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46" name="任意多边形 77"/>
          <p:cNvSpPr/>
          <p:nvPr>
            <p:custDataLst>
              <p:tags r:id="rId21"/>
            </p:custDataLst>
          </p:nvPr>
        </p:nvSpPr>
        <p:spPr>
          <a:xfrm>
            <a:off x="838200" y="4600105"/>
            <a:ext cx="10516209" cy="67534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48" name="任意多边形 78"/>
          <p:cNvSpPr/>
          <p:nvPr>
            <p:custDataLst>
              <p:tags r:id="rId22"/>
            </p:custDataLst>
          </p:nvPr>
        </p:nvSpPr>
        <p:spPr>
          <a:xfrm>
            <a:off x="883263" y="4635425"/>
            <a:ext cx="10426082" cy="60470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7" name="直接连接符 79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2038469" y="4808980"/>
            <a:ext cx="0" cy="257592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0" name="正文"/>
          <p:cNvSpPr txBox="1"/>
          <p:nvPr>
            <p:custDataLst>
              <p:tags r:id="rId24"/>
            </p:custDataLst>
          </p:nvPr>
        </p:nvSpPr>
        <p:spPr>
          <a:xfrm>
            <a:off x="2255261" y="4634816"/>
            <a:ext cx="8791621" cy="606529"/>
          </a:xfrm>
          <a:prstGeom prst="rect"/>
          <a:noFill/>
        </p:spPr>
        <p:txBody>
          <a:bodyPr anchor="ctr" anchorCtr="0" bIns="71755" lIns="90000" rIns="90000" rtlCol="0" tIns="0" wrap="square">
            <a:normAutofit fontScale="962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技术创新：分析体育健身行业的技术创新和数字化转型情况，包括智能化健身设备、在线健身课程等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52" name="矩形 81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1061690" y="4634816"/>
            <a:ext cx="862903" cy="6065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54" name="任意多边形 83"/>
          <p:cNvSpPr/>
          <p:nvPr>
            <p:custDataLst>
              <p:tags r:id="rId26"/>
            </p:custDataLst>
          </p:nvPr>
        </p:nvSpPr>
        <p:spPr>
          <a:xfrm>
            <a:off x="838200" y="5377753"/>
            <a:ext cx="10516209" cy="67534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56" name="任意多边形 84"/>
          <p:cNvSpPr/>
          <p:nvPr>
            <p:custDataLst>
              <p:tags r:id="rId27"/>
            </p:custDataLst>
          </p:nvPr>
        </p:nvSpPr>
        <p:spPr>
          <a:xfrm>
            <a:off x="883263" y="5413073"/>
            <a:ext cx="10426082" cy="60470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9" name="直接连接符 85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2038469" y="5586628"/>
            <a:ext cx="0" cy="257592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8" name="正文"/>
          <p:cNvSpPr txBox="1"/>
          <p:nvPr>
            <p:custDataLst>
              <p:tags r:id="rId29"/>
            </p:custDataLst>
          </p:nvPr>
        </p:nvSpPr>
        <p:spPr>
          <a:xfrm>
            <a:off x="2255261" y="5412464"/>
            <a:ext cx="8791621" cy="606529"/>
          </a:xfrm>
          <a:prstGeom prst="rect"/>
          <a:noFill/>
        </p:spPr>
        <p:txBody>
          <a:bodyPr anchor="ctr" anchorCtr="0" bIns="71755" lIns="90000" rIns="90000" rtlCol="0" tIns="0" wrap="square">
            <a:normAutofit fontScale="962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社会责任与可持续发展：介绍体育健身行业的社会责任和可持续发展情况，包括环保、公益等方面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60" name="矩形 87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 flipH="1">
            <a:off x="1061690" y="5412464"/>
            <a:ext cx="862903" cy="6065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行业发展趋势和特点</a:t>
            </a:r>
            <a:endParaRPr altLang="en-US" lang="zh-CN"/>
          </a:p>
        </p:txBody>
      </p:sp>
      <p:sp>
        <p:nvSpPr>
          <p:cNvPr id="10490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体育健身行业规模不断扩大，成为健康产业的重要组成部分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消费者对健身的需求日益增长，推动行业快速发展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科技应用在体育健身行业中越来越广泛，提高用户体验和效率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体育健身行业与旅游、教育等产业的融合发展成为趋势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行业内主要问题和挑战</a:t>
            </a:r>
            <a:endParaRPr altLang="en-US" lang="zh-CN"/>
          </a:p>
        </p:txBody>
      </p:sp>
      <p:sp>
        <p:nvSpPr>
          <p:cNvPr id="10491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市场竞争激烈：体育健身市场竞争激烈，需要不断提高服务质量和水平，以吸引更多的客户。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人才短缺：体育健身行业需要高素质的人才，但目前市场上人才短缺，需要加强人才培养和引进。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法律法规不完善：体育健身行业法律法规不完善，存在一些法律空白和监管漏洞，需要加强法律法规的完善和监管。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消费者需求多样化：消费者对体育健身的需求多样化，需要提供多种类型的服务和产品，以满足不同消费者的需求。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行业未来发展前景</a:t>
            </a:r>
            <a:endParaRPr altLang="en-US" lang="zh-CN"/>
          </a:p>
        </p:txBody>
      </p:sp>
      <p:sp>
        <p:nvSpPr>
          <p:cNvPr id="10492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体育健身行业市场规模将持续扩大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智能化、个性化、多元化成为行业发展趋势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政策支持力度加大，推动行业健康发展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跨界合作与创新将成为行业新的增长点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工作展望</a:t>
            </a:r>
            <a:endParaRPr altLang="en-US" dirty="0" lang="zh-CN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提升体育健身行业整体水平</a:t>
            </a:r>
            <a:endParaRPr altLang="en-US" lang="zh-CN"/>
          </a:p>
        </p:txBody>
      </p:sp>
      <p:sp>
        <p:nvSpPr>
          <p:cNvPr id="10493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加强行业监管：制定更加严格的行业标准和监管措施，提高行业整体水平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推广科学健身理念：加强科学健身知识的普及和推广，提高公众健身意识和技能水平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增加投入：加大对体育健身行业的投入，提高场地设施和器材的质量和数量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培养专业人才：加强体育健身行业人才的培养和引进，提高从业人员的专业素养和服务水平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加强行业监管和规范发展</a:t>
            </a:r>
            <a:endParaRPr altLang="en-US" lang="zh-CN"/>
          </a:p>
        </p:txBody>
      </p:sp>
      <p:sp>
        <p:nvSpPr>
          <p:cNvPr id="10494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完善行业监管制度：制定更加完善的监管政策，加强对体育健身行业的监管力度，确保行业的规范发展。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建立行业自律机制：鼓励行业协会和自律组织建立自律机制，加强行业内部的自我管理和自我约束，促进行业的健康发展。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加强执法力度：加大对违法违规行为的查处力度，严厉打击各种违法违规行为，维护行业的公平竞争和消费者的合法权益。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推动行业标准化建设：制定行业标准，推动体育健身行业的标准化建设，提高行业的整体水平和竞争力。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推动体育健身行业与其他产业融合发展</a:t>
            </a:r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体育健身与健康产业融合：结合健康管理理念，提供个性化的健身方案和健康咨询服务，推动体育健身与健康产业的融合发展。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66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体育健身与文化创意产业融合：结合文化创意元素，打造具有文化内涵的体育健身项目，推动体育健身与文化创意产业的融合发展。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70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体育健身与旅游产业融合：打造体育旅游综合体，推动体育健身与旅游产业的融合发展。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74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体育健身与科技产业融合：运用科技手段提升体育健身的智能化水平，推动体育健身与科技产业的融合发展。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促进体育健身行业国际化发展</a:t>
            </a:r>
            <a:endParaRPr altLang="en-US" lang="zh-CN"/>
          </a:p>
        </p:txBody>
      </p:sp>
      <p:sp>
        <p:nvSpPr>
          <p:cNvPr id="10495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拓展国际市场：加强与国际健身行业的交流与合作，拓展海外市场，提高品牌知名度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引进国际先进理念：学习借鉴国际先进的健身理念、技术和经验，提高国内健身行业的整体水平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培养国际化人才：加强国际化人才的培养和引进，提高从业人员的专业素养和国际视野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推动国际交流与合作：积极参与国际健身行业的交流与合作，推动中国健身行业走向世界舞台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具体措施和建议</a:t>
            </a:r>
            <a:endParaRPr altLang="en-US" dirty="0" lang="zh-CN"/>
          </a:p>
        </p:txBody>
      </p:sp>
      <p:sp>
        <p:nvSpPr>
          <p:cNvPr id="10495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加强行业人才培养和引进</a:t>
            </a:r>
            <a:endParaRPr altLang="en-US" lang="zh-CN"/>
          </a:p>
        </p:txBody>
      </p:sp>
      <p:sp>
        <p:nvSpPr>
          <p:cNvPr id="10496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建立完善的人才培养体系：通过学校、培训机构等途径，培养专业的体育健身人才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加强人才交流与合作：鼓励行业内部、跨行业的人才交流与合作，促进经验共享和技术创新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提高从业人员素质：加强从业人员培训，提高其专业素质和服务水平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引进优秀人才：积极引进国内外优秀的体育健身人才，提高行业整体水平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推动体育健身设施建设和更新改造</a:t>
            </a:r>
            <a:endParaRPr altLang="en-US" lang="zh-CN"/>
          </a:p>
        </p:txBody>
      </p:sp>
      <p:sp>
        <p:nvSpPr>
          <p:cNvPr id="10497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加大投入力度，提高设施建设水平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定期进行设施检查和更新改造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推广智能化健身设施，提高用户体验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加强设施维护和管理，确保安全可靠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创新体育健身产品和服务模式</a:t>
            </a:r>
            <a:endParaRPr altLang="en-US" lang="zh-CN"/>
          </a:p>
        </p:txBody>
      </p:sp>
      <p:sp>
        <p:nvSpPr>
          <p:cNvPr id="10497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开发智能化健身器材和设备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拓展线上健身平台和社交功能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引入科技手段提高健身效果和体验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提供个性化健身计划和定制服务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加强行业宣传和推广工作</a:t>
            </a:r>
            <a:endParaRPr altLang="en-US" lang="zh-CN"/>
          </a:p>
        </p:txBody>
      </p:sp>
      <p:sp>
        <p:nvSpPr>
          <p:cNvPr id="10498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制定宣传计划：制定详细的宣传计划，包括宣传渠道、宣传内容、宣传时间等，确保宣传工作的有序进行。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拓展宣传渠道：利用多种渠道进行宣传，如社交媒体、广告、公关活动等，提高行业知名度和影响力。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创新宣传方式：采用新颖的宣传方式，如短视频、直播等，吸引更多人的关注和参与。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加强与媒体合作：与主流媒体建立合作关系，提高行业曝光度和公信力。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499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4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4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4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4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4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4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4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4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4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4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4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4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4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5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5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5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5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5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5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5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5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5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5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5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5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3_5*l_h_f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3_5*l_h_a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6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6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6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3_5*l_h_f*1_6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73_5*l_h_a*1_6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0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2023-12-17T17:49:25Z</dcterms:created>
  <dcterms:modified xsi:type="dcterms:W3CDTF">2023-12-17T17:49:25Z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c56712ead2654a16a20f6fe412f3d754_21</vt:lpwstr>
  </property>
</Properties>
</file>