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2465" r:id="rId1"/>
    <p:sldMasterId id="2147492502" r:id="rId2"/>
  </p:sldMasterIdLst>
  <p:notesMasterIdLst>
    <p:notesMasterId r:id="rId3"/>
  </p:notesMasterIdLst>
  <p:sldIdLst>
    <p:sldId id="4309" r:id="rId4"/>
    <p:sldId id="4312" r:id="rId5"/>
    <p:sldId id="4315" r:id="rId6"/>
    <p:sldId id="4318" r:id="rId7"/>
    <p:sldId id="4321" r:id="rId8"/>
    <p:sldId id="4324" r:id="rId9"/>
    <p:sldId id="4327" r:id="rId10"/>
    <p:sldId id="4330" r:id="rId11"/>
    <p:sldId id="4333" r:id="rId12"/>
    <p:sldId id="4336" r:id="rId13"/>
    <p:sldId id="4339" r:id="rId14"/>
    <p:sldId id="4342" r:id="rId15"/>
    <p:sldId id="4345" r:id="rId16"/>
    <p:sldId id="4348" r:id="rId17"/>
    <p:sldId id="4351" r:id="rId18"/>
    <p:sldId id="4354" r:id="rId19"/>
    <p:sldId id="4357" r:id="rId20"/>
    <p:sldId id="4360" r:id="rId21"/>
    <p:sldId id="4363" r:id="rId22"/>
    <p:sldId id="4366" r:id="rId23"/>
    <p:sldId id="4369" r:id="rId24"/>
    <p:sldId id="4372" r:id="rId25"/>
    <p:sldId id="4375" r:id="rId26"/>
    <p:sldId id="4378" r:id="rId27"/>
    <p:sldId id="4381" r:id="rId28"/>
    <p:sldId id="4384" r:id="rId29"/>
    <p:sldId id="4387" r:id="rId30"/>
    <p:sldId id="4390" r:id="rId31"/>
    <p:sldId id="4393" r:id="rId32"/>
    <p:sldId id="4396" r:id="rId33"/>
    <p:sldId id="4399" r:id="rId34"/>
    <p:sldId id="4402"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2466" r:id="rId1"/>
    <p:sldLayoutId id="2147492467" r:id="rId2"/>
    <p:sldLayoutId id="2147492468" r:id="rId3"/>
    <p:sldLayoutId id="2147492469" r:id="rId4"/>
    <p:sldLayoutId id="2147492470" r:id="rId5"/>
    <p:sldLayoutId id="2147492471" r:id="rId6"/>
    <p:sldLayoutId id="2147492472" r:id="rId7"/>
    <p:sldLayoutId id="2147492473" r:id="rId8"/>
    <p:sldLayoutId id="2147492474" r:id="rId9"/>
    <p:sldLayoutId id="2147492475" r:id="rId10"/>
    <p:sldLayoutId id="214749247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2503" r:id="rId1"/>
    <p:sldLayoutId id="2147492504" r:id="rId2"/>
    <p:sldLayoutId id="2147492505" r:id="rId3"/>
    <p:sldLayoutId id="2147492506" r:id="rId4"/>
    <p:sldLayoutId id="2147492507" r:id="rId5"/>
    <p:sldLayoutId id="2147492508" r:id="rId6"/>
    <p:sldLayoutId id="2147492509" r:id="rId7"/>
    <p:sldLayoutId id="2147492510" r:id="rId8"/>
    <p:sldLayoutId id="2147492511" r:id="rId9"/>
    <p:sldLayoutId id="2147492512" r:id="rId10"/>
    <p:sldLayoutId id="2147492513" r:id="rId11"/>
  </p:sldLayoutIdLs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tags" Target="../tags/tag127.xml"/><Relationship Id="rId40" Type="http://schemas.openxmlformats.org/officeDocument/2006/relationships/tags" Target="../tags/tag128.xml"/><Relationship Id="rId41" Type="http://schemas.openxmlformats.org/officeDocument/2006/relationships/tags" Target="../tags/tag129.xml"/><Relationship Id="rId42" Type="http://schemas.openxmlformats.org/officeDocument/2006/relationships/image" Target="../media/image13.png"/><Relationship Id="rId43" Type="http://schemas.openxmlformats.org/officeDocument/2006/relationships/tags" Target="../tags/tag130.xml"/><Relationship Id="rId44" Type="http://schemas.openxmlformats.org/officeDocument/2006/relationships/tags" Target="../tags/tag131.xml"/><Relationship Id="rId45" Type="http://schemas.openxmlformats.org/officeDocument/2006/relationships/tags" Target="../tags/tag132.xml"/><Relationship Id="rId46"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tags" Target="../tags/tag144.xml"/><Relationship Id="rId10" Type="http://schemas.openxmlformats.org/officeDocument/2006/relationships/tags" Target="../tags/tag145.xml"/><Relationship Id="rId11" Type="http://schemas.openxmlformats.org/officeDocument/2006/relationships/tags" Target="../tags/tag146.xml"/><Relationship Id="rId12" Type="http://schemas.openxmlformats.org/officeDocument/2006/relationships/tags" Target="../tags/tag147.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tags" Target="../tags/tag203.xml"/><Relationship Id="rId14" Type="http://schemas.openxmlformats.org/officeDocument/2006/relationships/tags" Target="../tags/tag204.xml"/><Relationship Id="rId1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tags" Target="../tags/tag217.xml"/><Relationship Id="rId14" Type="http://schemas.openxmlformats.org/officeDocument/2006/relationships/tags" Target="../tags/tag218.xml"/><Relationship Id="rId15" Type="http://schemas.openxmlformats.org/officeDocument/2006/relationships/tags" Target="../tags/tag219.xml"/><Relationship Id="rId16" Type="http://schemas.openxmlformats.org/officeDocument/2006/relationships/tags" Target="../tags/tag220.xml"/><Relationship Id="rId17" Type="http://schemas.openxmlformats.org/officeDocument/2006/relationships/tags" Target="../tags/tag221.xml"/><Relationship Id="rId18" Type="http://schemas.openxmlformats.org/officeDocument/2006/relationships/tags" Target="../tags/tag222.xml"/><Relationship Id="rId19" Type="http://schemas.openxmlformats.org/officeDocument/2006/relationships/tags" Target="../tags/tag223.xml"/><Relationship Id="rId20" Type="http://schemas.openxmlformats.org/officeDocument/2006/relationships/tags" Target="../tags/tag224.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tags" Target="../tags/tag244.xml"/><Relationship Id="rId14" Type="http://schemas.openxmlformats.org/officeDocument/2006/relationships/tags" Target="../tags/tag245.xml"/><Relationship Id="rId15" Type="http://schemas.openxmlformats.org/officeDocument/2006/relationships/tags" Target="../tags/tag246.xml"/><Relationship Id="rId16" Type="http://schemas.openxmlformats.org/officeDocument/2006/relationships/tags" Target="../tags/tag247.xml"/><Relationship Id="rId17" Type="http://schemas.openxmlformats.org/officeDocument/2006/relationships/tags" Target="../tags/tag248.xml"/><Relationship Id="rId18" Type="http://schemas.openxmlformats.org/officeDocument/2006/relationships/tags" Target="../tags/tag249.xml"/><Relationship Id="rId19" Type="http://schemas.openxmlformats.org/officeDocument/2006/relationships/tags" Target="../tags/tag250.xml"/><Relationship Id="rId20" Type="http://schemas.openxmlformats.org/officeDocument/2006/relationships/tags" Target="../tags/tag251.xml"/><Relationship Id="rId21" Type="http://schemas.openxmlformats.org/officeDocument/2006/relationships/tags" Target="../tags/tag252.xml"/><Relationship Id="rId22" Type="http://schemas.openxmlformats.org/officeDocument/2006/relationships/tags" Target="../tags/tag253.xml"/><Relationship Id="rId23" Type="http://schemas.openxmlformats.org/officeDocument/2006/relationships/tags" Target="../tags/tag254.xml"/><Relationship Id="rId24" Type="http://schemas.openxmlformats.org/officeDocument/2006/relationships/tags" Target="../tags/tag255.xml"/><Relationship Id="rId25" Type="http://schemas.openxmlformats.org/officeDocument/2006/relationships/tags" Target="../tags/tag256.xml"/><Relationship Id="rId26" Type="http://schemas.openxmlformats.org/officeDocument/2006/relationships/tags" Target="../tags/tag257.xml"/><Relationship Id="rId27" Type="http://schemas.openxmlformats.org/officeDocument/2006/relationships/tags" Target="../tags/tag258.xml"/><Relationship Id="rId28" Type="http://schemas.openxmlformats.org/officeDocument/2006/relationships/tags" Target="../tags/tag259.xml"/><Relationship Id="rId29" Type="http://schemas.openxmlformats.org/officeDocument/2006/relationships/tags" Target="../tags/tag260.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tags" Target="../tags/tag273.xml"/><Relationship Id="rId14" Type="http://schemas.openxmlformats.org/officeDocument/2006/relationships/tags" Target="../tags/tag274.xml"/><Relationship Id="rId1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tags" Target="../tags/tag310.xml"/><Relationship Id="rId10" Type="http://schemas.openxmlformats.org/officeDocument/2006/relationships/tags" Target="../tags/tag311.xml"/><Relationship Id="rId11" Type="http://schemas.openxmlformats.org/officeDocument/2006/relationships/tags" Target="../tags/tag312.xml"/><Relationship Id="rId12" Type="http://schemas.openxmlformats.org/officeDocument/2006/relationships/tags" Target="../tags/tag313.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tags" Target="../tags/tag338.xml"/><Relationship Id="rId14" Type="http://schemas.openxmlformats.org/officeDocument/2006/relationships/tags" Target="../tags/tag339.xml"/><Relationship Id="rId15" Type="http://schemas.openxmlformats.org/officeDocument/2006/relationships/tags" Target="../tags/tag340.xml"/><Relationship Id="rId16" Type="http://schemas.openxmlformats.org/officeDocument/2006/relationships/tags" Target="../tags/tag341.xml"/><Relationship Id="rId17" Type="http://schemas.openxmlformats.org/officeDocument/2006/relationships/tags" Target="../tags/tag342.xml"/><Relationship Id="rId18" Type="http://schemas.openxmlformats.org/officeDocument/2006/relationships/tags" Target="../tags/tag343.xml"/><Relationship Id="rId19" Type="http://schemas.openxmlformats.org/officeDocument/2006/relationships/tags" Target="../tags/tag344.xml"/><Relationship Id="rId20" Type="http://schemas.openxmlformats.org/officeDocument/2006/relationships/tags" Target="../tags/tag345.xml"/><Relationship Id="rId21" Type="http://schemas.openxmlformats.org/officeDocument/2006/relationships/tags" Target="../tags/tag346.xml"/><Relationship Id="rId22" Type="http://schemas.openxmlformats.org/officeDocument/2006/relationships/tags" Target="../tags/tag347.xml"/><Relationship Id="rId23" Type="http://schemas.openxmlformats.org/officeDocument/2006/relationships/tags" Target="../tags/tag348.xml"/><Relationship Id="rId24" Type="http://schemas.openxmlformats.org/officeDocument/2006/relationships/tags" Target="../tags/tag349.xml"/><Relationship Id="rId25" Type="http://schemas.openxmlformats.org/officeDocument/2006/relationships/tags" Target="../tags/tag350.xml"/><Relationship Id="rId26" Type="http://schemas.openxmlformats.org/officeDocument/2006/relationships/tags" Target="../tags/tag351.xml"/><Relationship Id="rId27" Type="http://schemas.openxmlformats.org/officeDocument/2006/relationships/tags" Target="../tags/tag352.xml"/><Relationship Id="rId28" Type="http://schemas.openxmlformats.org/officeDocument/2006/relationships/tags" Target="../tags/tag353.xml"/><Relationship Id="rId29" Type="http://schemas.openxmlformats.org/officeDocument/2006/relationships/tags" Target="../tags/tag354.xml"/><Relationship Id="rId30"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tags" Target="../tags/tag363.xml"/><Relationship Id="rId10" Type="http://schemas.openxmlformats.org/officeDocument/2006/relationships/tags" Target="../tags/tag364.xml"/><Relationship Id="rId11" Type="http://schemas.openxmlformats.org/officeDocument/2006/relationships/tags" Target="../tags/tag365.xml"/><Relationship Id="rId12" Type="http://schemas.openxmlformats.org/officeDocument/2006/relationships/tags" Target="../tags/tag36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tags" Target="../tags/tag374.xml"/><Relationship Id="rId6" Type="http://schemas.openxmlformats.org/officeDocument/2006/relationships/tags" Target="../tags/tag375.xml"/><Relationship Id="rId7" Type="http://schemas.openxmlformats.org/officeDocument/2006/relationships/tags" Target="../tags/tag376.xml"/><Relationship Id="rId8" Type="http://schemas.openxmlformats.org/officeDocument/2006/relationships/tags" Target="../tags/tag377.xml"/><Relationship Id="rId9" Type="http://schemas.openxmlformats.org/officeDocument/2006/relationships/tags" Target="../tags/tag378.xml"/><Relationship Id="rId10" Type="http://schemas.openxmlformats.org/officeDocument/2006/relationships/tags" Target="../tags/tag379.xml"/><Relationship Id="rId11" Type="http://schemas.openxmlformats.org/officeDocument/2006/relationships/tags" Target="../tags/tag380.xml"/><Relationship Id="rId12" Type="http://schemas.openxmlformats.org/officeDocument/2006/relationships/tags" Target="../tags/tag381.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82.xml"/><Relationship Id="rId2" Type="http://schemas.openxmlformats.org/officeDocument/2006/relationships/tags" Target="../tags/tag383.xml"/><Relationship Id="rId3" Type="http://schemas.openxmlformats.org/officeDocument/2006/relationships/tags" Target="../tags/tag384.xml"/><Relationship Id="rId4" Type="http://schemas.openxmlformats.org/officeDocument/2006/relationships/tags" Target="../tags/tag385.xml"/><Relationship Id="rId5" Type="http://schemas.openxmlformats.org/officeDocument/2006/relationships/tags" Target="../tags/tag386.xml"/><Relationship Id="rId6" Type="http://schemas.openxmlformats.org/officeDocument/2006/relationships/tags" Target="../tags/tag387.xml"/><Relationship Id="rId7" Type="http://schemas.openxmlformats.org/officeDocument/2006/relationships/tags" Target="../tags/tag388.xml"/><Relationship Id="rId8" Type="http://schemas.openxmlformats.org/officeDocument/2006/relationships/tags" Target="../tags/tag389.xml"/><Relationship Id="rId9" Type="http://schemas.openxmlformats.org/officeDocument/2006/relationships/tags" Target="../tags/tag390.xml"/><Relationship Id="rId10" Type="http://schemas.openxmlformats.org/officeDocument/2006/relationships/tags" Target="../tags/tag391.xml"/><Relationship Id="rId11" Type="http://schemas.openxmlformats.org/officeDocument/2006/relationships/tags" Target="../tags/tag392.xml"/><Relationship Id="rId12" Type="http://schemas.openxmlformats.org/officeDocument/2006/relationships/tags" Target="../tags/tag393.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94.xml"/><Relationship Id="rId2" Type="http://schemas.openxmlformats.org/officeDocument/2006/relationships/tags" Target="../tags/tag395.xml"/><Relationship Id="rId3" Type="http://schemas.openxmlformats.org/officeDocument/2006/relationships/tags" Target="../tags/tag396.xml"/><Relationship Id="rId4" Type="http://schemas.openxmlformats.org/officeDocument/2006/relationships/tags" Target="../tags/tag397.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8.xml"/><Relationship Id="rId2" Type="http://schemas.openxmlformats.org/officeDocument/2006/relationships/tags" Target="../tags/tag399.xml"/><Relationship Id="rId3" Type="http://schemas.openxmlformats.org/officeDocument/2006/relationships/tags" Target="../tags/tag400.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401.xml"/><Relationship Id="rId2" Type="http://schemas.openxmlformats.org/officeDocument/2006/relationships/tags" Target="../tags/tag402.xml"/><Relationship Id="rId3" Type="http://schemas.openxmlformats.org/officeDocument/2006/relationships/tags" Target="../tags/tag403.xml"/><Relationship Id="rId4" Type="http://schemas.openxmlformats.org/officeDocument/2006/relationships/tags" Target="../tags/tag404.xml"/><Relationship Id="rId5" Type="http://schemas.openxmlformats.org/officeDocument/2006/relationships/tags" Target="../tags/tag405.xml"/><Relationship Id="rId6" Type="http://schemas.openxmlformats.org/officeDocument/2006/relationships/tags" Target="../tags/tag406.xml"/><Relationship Id="rId7" Type="http://schemas.openxmlformats.org/officeDocument/2006/relationships/tags" Target="../tags/tag407.xml"/><Relationship Id="rId8" Type="http://schemas.openxmlformats.org/officeDocument/2006/relationships/tags" Target="../tags/tag408.xml"/><Relationship Id="rId9" Type="http://schemas.openxmlformats.org/officeDocument/2006/relationships/tags" Target="../tags/tag409.xml"/><Relationship Id="rId10" Type="http://schemas.openxmlformats.org/officeDocument/2006/relationships/tags" Target="../tags/tag410.xml"/><Relationship Id="rId11" Type="http://schemas.openxmlformats.org/officeDocument/2006/relationships/tags" Target="../tags/tag411.xml"/><Relationship Id="rId12" Type="http://schemas.openxmlformats.org/officeDocument/2006/relationships/tags" Target="../tags/tag412.xml"/><Relationship Id="rId13" Type="http://schemas.openxmlformats.org/officeDocument/2006/relationships/tags" Target="../tags/tag413.xml"/><Relationship Id="rId14" Type="http://schemas.openxmlformats.org/officeDocument/2006/relationships/tags" Target="../tags/tag414.xml"/><Relationship Id="rId15" Type="http://schemas.openxmlformats.org/officeDocument/2006/relationships/tags" Target="../tags/tag415.xml"/><Relationship Id="rId16" Type="http://schemas.openxmlformats.org/officeDocument/2006/relationships/tags" Target="../tags/tag416.xml"/><Relationship Id="rId17"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17.xml"/><Relationship Id="rId2" Type="http://schemas.openxmlformats.org/officeDocument/2006/relationships/tags" Target="../tags/tag418.xml"/><Relationship Id="rId3" Type="http://schemas.openxmlformats.org/officeDocument/2006/relationships/tags" Target="../tags/tag419.xml"/><Relationship Id="rId4" Type="http://schemas.openxmlformats.org/officeDocument/2006/relationships/tags" Target="../tags/tag420.xml"/><Relationship Id="rId5" Type="http://schemas.openxmlformats.org/officeDocument/2006/relationships/tags" Target="../tags/tag421.xml"/><Relationship Id="rId6" Type="http://schemas.openxmlformats.org/officeDocument/2006/relationships/tags" Target="../tags/tag422.xml"/><Relationship Id="rId7" Type="http://schemas.openxmlformats.org/officeDocument/2006/relationships/tags" Target="../tags/tag423.xml"/><Relationship Id="rId8" Type="http://schemas.openxmlformats.org/officeDocument/2006/relationships/tags" Target="../tags/tag424.xml"/><Relationship Id="rId9" Type="http://schemas.openxmlformats.org/officeDocument/2006/relationships/tags" Target="../tags/tag425.xml"/><Relationship Id="rId10" Type="http://schemas.openxmlformats.org/officeDocument/2006/relationships/tags" Target="../tags/tag426.xml"/><Relationship Id="rId11" Type="http://schemas.openxmlformats.org/officeDocument/2006/relationships/tags" Target="../tags/tag427.xml"/><Relationship Id="rId12" Type="http://schemas.openxmlformats.org/officeDocument/2006/relationships/tags" Target="../tags/tag428.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29.xml"/><Relationship Id="rId2" Type="http://schemas.openxmlformats.org/officeDocument/2006/relationships/tags" Target="../tags/tag430.xml"/><Relationship Id="rId3" Type="http://schemas.openxmlformats.org/officeDocument/2006/relationships/tags" Target="../tags/tag431.xml"/><Relationship Id="rId4" Type="http://schemas.openxmlformats.org/officeDocument/2006/relationships/tags" Target="../tags/tag432.xml"/><Relationship Id="rId5" Type="http://schemas.openxmlformats.org/officeDocument/2006/relationships/tags" Target="../tags/tag433.xml"/><Relationship Id="rId6" Type="http://schemas.openxmlformats.org/officeDocument/2006/relationships/tags" Target="../tags/tag434.xml"/><Relationship Id="rId7" Type="http://schemas.openxmlformats.org/officeDocument/2006/relationships/tags" Target="../tags/tag435.xml"/><Relationship Id="rId8" Type="http://schemas.openxmlformats.org/officeDocument/2006/relationships/tags" Target="../tags/tag436.xml"/><Relationship Id="rId9" Type="http://schemas.openxmlformats.org/officeDocument/2006/relationships/tags" Target="../tags/tag437.xml"/><Relationship Id="rId10" Type="http://schemas.openxmlformats.org/officeDocument/2006/relationships/tags" Target="../tags/tag438.xml"/><Relationship Id="rId11" Type="http://schemas.openxmlformats.org/officeDocument/2006/relationships/tags" Target="../tags/tag439.xml"/><Relationship Id="rId12" Type="http://schemas.openxmlformats.org/officeDocument/2006/relationships/tags" Target="../tags/tag440.xml"/><Relationship Id="rId13" Type="http://schemas.openxmlformats.org/officeDocument/2006/relationships/tags" Target="../tags/tag441.xml"/><Relationship Id="rId14" Type="http://schemas.openxmlformats.org/officeDocument/2006/relationships/tags" Target="../tags/tag442.xml"/><Relationship Id="rId15"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43.xml"/><Relationship Id="rId2" Type="http://schemas.openxmlformats.org/officeDocument/2006/relationships/tags" Target="../tags/tag444.xml"/><Relationship Id="rId3" Type="http://schemas.openxmlformats.org/officeDocument/2006/relationships/tags" Target="../tags/tag445.xml"/><Relationship Id="rId4" Type="http://schemas.openxmlformats.org/officeDocument/2006/relationships/tags" Target="../tags/tag446.xml"/><Relationship Id="rId5" Type="http://schemas.openxmlformats.org/officeDocument/2006/relationships/tags" Target="../tags/tag447.xml"/><Relationship Id="rId6" Type="http://schemas.openxmlformats.org/officeDocument/2006/relationships/tags" Target="../tags/tag448.xml"/><Relationship Id="rId7" Type="http://schemas.openxmlformats.org/officeDocument/2006/relationships/tags" Target="../tags/tag449.xml"/><Relationship Id="rId8" Type="http://schemas.openxmlformats.org/officeDocument/2006/relationships/tags" Target="../tags/tag450.xml"/><Relationship Id="rId9" Type="http://schemas.openxmlformats.org/officeDocument/2006/relationships/tags" Target="../tags/tag451.xml"/><Relationship Id="rId10" Type="http://schemas.openxmlformats.org/officeDocument/2006/relationships/tags" Target="../tags/tag452.xml"/><Relationship Id="rId11" Type="http://schemas.openxmlformats.org/officeDocument/2006/relationships/tags" Target="../tags/tag453.xml"/><Relationship Id="rId12" Type="http://schemas.openxmlformats.org/officeDocument/2006/relationships/tags" Target="../tags/tag454.xml"/><Relationship Id="rId13" Type="http://schemas.openxmlformats.org/officeDocument/2006/relationships/tags" Target="../tags/tag455.xml"/><Relationship Id="rId14" Type="http://schemas.openxmlformats.org/officeDocument/2006/relationships/tags" Target="../tags/tag456.xml"/><Relationship Id="rId15" Type="http://schemas.openxmlformats.org/officeDocument/2006/relationships/tags" Target="../tags/tag457.xml"/><Relationship Id="rId16" Type="http://schemas.openxmlformats.org/officeDocument/2006/relationships/tags" Target="../tags/tag458.xml"/><Relationship Id="rId17" Type="http://schemas.openxmlformats.org/officeDocument/2006/relationships/tags" Target="../tags/tag459.xml"/><Relationship Id="rId18" Type="http://schemas.openxmlformats.org/officeDocument/2006/relationships/tags" Target="../tags/tag460.xml"/><Relationship Id="rId19" Type="http://schemas.openxmlformats.org/officeDocument/2006/relationships/tags" Target="../tags/tag461.xml"/><Relationship Id="rId20" Type="http://schemas.openxmlformats.org/officeDocument/2006/relationships/tags" Target="../tags/tag462.xml"/><Relationship Id="rId2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63.xml"/><Relationship Id="rId2" Type="http://schemas.openxmlformats.org/officeDocument/2006/relationships/tags" Target="../tags/tag464.xml"/><Relationship Id="rId3" Type="http://schemas.openxmlformats.org/officeDocument/2006/relationships/tags" Target="../tags/tag46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高效的初中教育管理与领导模式研究</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58928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72072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03962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57162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752475"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初中教育管理与领导的重要性</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760095" y="2993390"/>
            <a:ext cx="431800" cy="431800"/>
          </a:xfrm>
          <a:prstGeom prst="rect"/>
        </p:spPr>
      </p:pic>
      <p:sp>
        <p:nvSpPr>
          <p:cNvPr id="1048852" name="矩形: 圆角 31"/>
          <p:cNvSpPr/>
          <p:nvPr>
            <p:custDataLst>
              <p:tags r:id="rId8"/>
            </p:custDataLst>
          </p:nvPr>
        </p:nvSpPr>
        <p:spPr>
          <a:xfrm>
            <a:off x="429514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442658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574548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527748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4458335"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高效的初中教育管理与领导模式</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4462145" y="2993390"/>
            <a:ext cx="431800" cy="431800"/>
          </a:xfrm>
          <a:prstGeom prst="rect"/>
        </p:spPr>
      </p:pic>
      <p:sp>
        <p:nvSpPr>
          <p:cNvPr id="1048862" name="矩形: 圆角 31"/>
          <p:cNvSpPr/>
          <p:nvPr>
            <p:custDataLst>
              <p:tags r:id="rId15"/>
            </p:custDataLst>
          </p:nvPr>
        </p:nvSpPr>
        <p:spPr>
          <a:xfrm>
            <a:off x="244221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257365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389255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42455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2605405"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当前初中教育管理与领导的问题</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2611120" y="2993390"/>
            <a:ext cx="431800" cy="431800"/>
          </a:xfrm>
          <a:prstGeom prst="rect"/>
        </p:spPr>
      </p:pic>
      <p:sp>
        <p:nvSpPr>
          <p:cNvPr id="1048872" name="矩形: 圆角 31"/>
          <p:cNvSpPr/>
          <p:nvPr>
            <p:custDataLst>
              <p:tags r:id="rId22"/>
            </p:custDataLst>
          </p:nvPr>
        </p:nvSpPr>
        <p:spPr>
          <a:xfrm>
            <a:off x="614807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627951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759841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713041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6311265" y="3348355"/>
            <a:ext cx="1395730" cy="1202055"/>
          </a:xfrm>
          <a:prstGeom prst="rect"/>
          <a:noFill/>
        </p:spPr>
        <p:txBody>
          <a:bodyPr anchor="b" bIns="0" lIns="0" rIns="0" rtlCol="0" tIns="0" wrap="square">
            <a:normAutofit fontScale="79091"/>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实施高效的初中教育管理与领导模式的策略</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6313170" y="2993390"/>
            <a:ext cx="431800" cy="431800"/>
          </a:xfrm>
          <a:prstGeom prst="rect"/>
        </p:spPr>
      </p:pic>
      <p:sp>
        <p:nvSpPr>
          <p:cNvPr id="1048882" name="矩形: 圆角 31"/>
          <p:cNvSpPr/>
          <p:nvPr>
            <p:custDataLst>
              <p:tags r:id="rId29"/>
            </p:custDataLst>
          </p:nvPr>
        </p:nvSpPr>
        <p:spPr>
          <a:xfrm>
            <a:off x="800100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813244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945134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898334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8164195"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案例分析与实践经验分享</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8164195" y="2992755"/>
            <a:ext cx="431800" cy="431800"/>
          </a:xfrm>
          <a:prstGeom prst="rect"/>
        </p:spPr>
      </p:pic>
      <p:sp>
        <p:nvSpPr>
          <p:cNvPr id="1048892" name="矩形: 圆角 31"/>
          <p:cNvSpPr/>
          <p:nvPr>
            <p:custDataLst>
              <p:tags r:id="rId36"/>
            </p:custDataLst>
          </p:nvPr>
        </p:nvSpPr>
        <p:spPr>
          <a:xfrm>
            <a:off x="985393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94" name="任意多边形: 形状 91"/>
          <p:cNvSpPr/>
          <p:nvPr>
            <p:custDataLst>
              <p:tags r:id="rId37"/>
            </p:custDataLst>
          </p:nvPr>
        </p:nvSpPr>
        <p:spPr>
          <a:xfrm flipH="1">
            <a:off x="998537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96" name="弧形 43"/>
          <p:cNvSpPr/>
          <p:nvPr>
            <p:custDataLst>
              <p:tags r:id="rId38"/>
            </p:custDataLst>
          </p:nvPr>
        </p:nvSpPr>
        <p:spPr>
          <a:xfrm rot="10800000" flipH="1">
            <a:off x="1130427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98" name="序号"/>
          <p:cNvSpPr txBox="1"/>
          <p:nvPr>
            <p:custDataLst>
              <p:tags r:id="rId39"/>
            </p:custDataLst>
          </p:nvPr>
        </p:nvSpPr>
        <p:spPr>
          <a:xfrm>
            <a:off x="1083627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06</a:t>
            </a:r>
            <a:endParaRPr b="1" sz="2600" lang="en-US">
              <a:gradFill>
                <a:gsLst>
                  <a:gs pos="0">
                    <a:schemeClr val="accent1"/>
                  </a:gs>
                  <a:gs pos="70000">
                    <a:schemeClr val="accent2"/>
                  </a:gs>
                </a:gsLst>
                <a:lin ang="5400000" scaled="0"/>
              </a:gradFill>
              <a:latin typeface="+mj-ea"/>
              <a:ea typeface="+mj-ea"/>
            </a:endParaRPr>
          </a:p>
        </p:txBody>
      </p:sp>
      <p:sp>
        <p:nvSpPr>
          <p:cNvPr id="1048900" name="项标题"/>
          <p:cNvSpPr txBox="1"/>
          <p:nvPr>
            <p:custDataLst>
              <p:tags r:id="rId40"/>
            </p:custDataLst>
          </p:nvPr>
        </p:nvSpPr>
        <p:spPr>
          <a:xfrm>
            <a:off x="10013950" y="3348355"/>
            <a:ext cx="1395730" cy="1202055"/>
          </a:xfrm>
          <a:prstGeom prst="rect"/>
          <a:noFill/>
        </p:spPr>
        <p:txBody>
          <a:bodyPr anchor="b" bIns="0" lIns="0" rIns="0" rtlCol="0" tIns="0" wrap="square">
            <a:normAutofit fontScale="79091"/>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展望未来初中教育管理与领导模式的发展趋势</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7" name="图片 54" descr="32313538333630393b32313538333732363bd4b6b3ccb4f0d2c9"/>
          <p:cNvPicPr>
            <a:picLocks noChangeAspect="1"/>
          </p:cNvPicPr>
          <p:nvPr>
            <p:custDataLst>
              <p:tags r:id="rId41"/>
            </p:custDataLst>
          </p:nvPr>
        </p:nvPicPr>
        <p:blipFill>
          <a:blip xmlns:r="http://schemas.openxmlformats.org/officeDocument/2006/relationships" r:embed="rId42" cstate="print"/>
          <a:stretch>
            <a:fillRect/>
          </a:stretch>
        </p:blipFill>
        <p:spPr>
          <a:xfrm>
            <a:off x="10015220" y="2992755"/>
            <a:ext cx="431800" cy="431800"/>
          </a:xfrm>
          <a:prstGeom prst="rect"/>
        </p:spPr>
      </p:pic>
      <p:sp>
        <p:nvSpPr>
          <p:cNvPr id="1048902" name="标题"/>
          <p:cNvSpPr>
            <a:spLocks noGrp="1"/>
          </p:cNvSpPr>
          <p:nvPr>
            <p:ph type="title"/>
            <p:custDataLst>
              <p:tags r:id="rId43"/>
            </p:custDataLst>
          </p:nvPr>
        </p:nvSpPr>
        <p:spPr/>
        <p:txBody>
          <a:bodyPr/>
          <a:p>
            <a:r>
              <a:rPr altLang="en-US" dirty="0" lang="zh-CN"/>
              <a:t>目录</a:t>
            </a:r>
            <a:endParaRPr altLang="en-US" dirty="0" lang="zh-CN"/>
          </a:p>
        </p:txBody>
      </p:sp>
      <p:sp>
        <p:nvSpPr>
          <p:cNvPr id="1048904" name="副标题"/>
          <p:cNvSpPr>
            <a:spLocks noGrp="1"/>
          </p:cNvSpPr>
          <p:nvPr>
            <p:ph type="body" idx="1"/>
            <p:custDataLst>
              <p:tags r:id="rId44"/>
            </p:custDataLst>
          </p:nvPr>
        </p:nvSpPr>
        <p:spPr/>
        <p:txBody>
          <a:bodyPr/>
          <a:p>
            <a:r>
              <a:rPr altLang="en-US" dirty="0" lang="zh-CN"/>
              <a:t>CONTENTS</a:t>
            </a:r>
            <a:endParaRPr altLang="en-US" dirty="0" lang="zh-CN"/>
          </a:p>
        </p:txBody>
      </p:sp>
    </p:spTree>
    <p:custDataLst>
      <p:tags r:id="rId4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56" name="标题"/>
          <p:cNvSpPr>
            <a:spLocks noGrp="1"/>
          </p:cNvSpPr>
          <p:nvPr>
            <p:ph type="title"/>
            <p:custDataLst>
              <p:tags r:id="rId1"/>
            </p:custDataLst>
          </p:nvPr>
        </p:nvSpPr>
        <p:spPr/>
        <p:txBody>
          <a:bodyPr>
            <a:normAutofit fontScale="90000"/>
          </a:bodyPr>
          <a:p>
            <a:r>
              <a:rPr altLang="en-US" dirty="0" lang="zh-CN"/>
              <a:t>初中教育管理与领导的重要性</a:t>
            </a:r>
            <a:endParaRPr altLang="en-US" dirty="0" lang="zh-CN"/>
          </a:p>
        </p:txBody>
      </p:sp>
      <p:sp>
        <p:nvSpPr>
          <p:cNvPr id="104895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18" name="标题 1"/>
          <p:cNvSpPr>
            <a:spLocks noGrp="1"/>
          </p:cNvSpPr>
          <p:nvPr>
            <p:ph type="title"/>
          </p:nvPr>
        </p:nvSpPr>
        <p:spPr/>
        <p:txBody>
          <a:bodyPr/>
          <a:p>
            <a:r>
              <a:rPr altLang="en-US" lang="zh-CN"/>
              <a:t>提升教育质量</a:t>
            </a:r>
            <a:endParaRPr altLang="en-US" lang="zh-CN"/>
          </a:p>
        </p:txBody>
      </p:sp>
      <p:sp>
        <p:nvSpPr>
          <p:cNvPr id="104902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2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2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3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3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3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3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良好的管理与领导能够促进教师专业发展和团队协作。</a:t>
            </a:r>
            <a:endParaRPr altLang="en-US" dirty="0" sz="2400" lang="zh-CN">
              <a:latin typeface="+mn-ea"/>
              <a:ea typeface="+mn-ea"/>
            </a:endParaRPr>
          </a:p>
        </p:txBody>
      </p:sp>
      <p:sp>
        <p:nvSpPr>
          <p:cNvPr id="104903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有效的管理与领导有助于优化教育资源配置和提高教育效率。</a:t>
            </a:r>
            <a:endParaRPr altLang="en-US" dirty="0" sz="2400" lang="zh-CN">
              <a:latin typeface="+mn-ea"/>
              <a:ea typeface="+mn-ea"/>
            </a:endParaRPr>
          </a:p>
        </p:txBody>
      </p:sp>
      <p:sp>
        <p:nvSpPr>
          <p:cNvPr id="104904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初中教育管理与领导是提升教育质量的关键因素。</a:t>
            </a:r>
            <a:endParaRPr altLang="en-US" dirty="0" sz="2400" lang="zh-CN">
              <a:latin typeface="+mn-ea"/>
              <a:ea typeface="+mn-ea"/>
            </a:endParaRPr>
          </a:p>
        </p:txBody>
      </p:sp>
      <p:sp>
        <p:nvSpPr>
          <p:cNvPr id="104904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优秀的管理与领导模式能够提高学生的学习积极性和成绩。</a:t>
            </a:r>
            <a:endParaRPr altLang="en-US" dirty="0" sz="24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9078" name="标题 1"/>
          <p:cNvSpPr>
            <a:spLocks noGrp="1"/>
          </p:cNvSpPr>
          <p:nvPr>
            <p:ph type="title"/>
          </p:nvPr>
        </p:nvSpPr>
        <p:spPr/>
        <p:txBody>
          <a:bodyPr/>
          <a:p>
            <a:r>
              <a:rPr altLang="en-US" lang="zh-CN"/>
              <a:t>促进学校发展</a:t>
            </a:r>
            <a:endParaRPr altLang="en-US" lang="zh-CN"/>
          </a:p>
        </p:txBody>
      </p:sp>
      <p:sp>
        <p:nvSpPr>
          <p:cNvPr id="1049080" name="圆角矩形 30"/>
          <p:cNvSpPr/>
          <p:nvPr>
            <p:custDataLst>
              <p:tags r:id="rId1"/>
            </p:custDataLst>
          </p:nvPr>
        </p:nvSpPr>
        <p:spPr>
          <a:xfrm>
            <a:off x="2359447" y="1364400"/>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082" name="圆角矩形 65"/>
          <p:cNvSpPr/>
          <p:nvPr>
            <p:custDataLst>
              <p:tags r:id="rId2"/>
            </p:custDataLst>
          </p:nvPr>
        </p:nvSpPr>
        <p:spPr>
          <a:xfrm>
            <a:off x="2359447" y="2600716"/>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084" name="圆角矩形 72"/>
          <p:cNvSpPr/>
          <p:nvPr>
            <p:custDataLst>
              <p:tags r:id="rId3"/>
            </p:custDataLst>
          </p:nvPr>
        </p:nvSpPr>
        <p:spPr>
          <a:xfrm>
            <a:off x="2359447" y="3837031"/>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086" name="圆角矩形 78"/>
          <p:cNvSpPr/>
          <p:nvPr>
            <p:custDataLst>
              <p:tags r:id="rId4"/>
            </p:custDataLst>
          </p:nvPr>
        </p:nvSpPr>
        <p:spPr>
          <a:xfrm>
            <a:off x="2359447" y="5073347"/>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088" name="圆角矩形 35"/>
          <p:cNvSpPr/>
          <p:nvPr>
            <p:custDataLst>
              <p:tags r:id="rId5"/>
            </p:custDataLst>
          </p:nvPr>
        </p:nvSpPr>
        <p:spPr>
          <a:xfrm>
            <a:off x="1965497" y="1572567"/>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090" name="圆角矩形 35"/>
          <p:cNvSpPr/>
          <p:nvPr>
            <p:custDataLst>
              <p:tags r:id="rId6"/>
            </p:custDataLst>
          </p:nvPr>
        </p:nvSpPr>
        <p:spPr>
          <a:xfrm>
            <a:off x="1965497" y="5281514"/>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092" name="圆角矩形 35"/>
          <p:cNvSpPr/>
          <p:nvPr>
            <p:custDataLst>
              <p:tags r:id="rId7"/>
            </p:custDataLst>
          </p:nvPr>
        </p:nvSpPr>
        <p:spPr>
          <a:xfrm>
            <a:off x="1965497" y="4045198"/>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094" name="圆角矩形 35"/>
          <p:cNvSpPr/>
          <p:nvPr>
            <p:custDataLst>
              <p:tags r:id="rId8"/>
            </p:custDataLst>
          </p:nvPr>
        </p:nvSpPr>
        <p:spPr>
          <a:xfrm>
            <a:off x="1965497" y="2808882"/>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096" name="文本框 4"/>
          <p:cNvSpPr txBox="1"/>
          <p:nvPr>
            <p:custDataLst>
              <p:tags r:id="rId9"/>
            </p:custDataLst>
          </p:nvPr>
        </p:nvSpPr>
        <p:spPr>
          <a:xfrm>
            <a:off x="4307558" y="1419613"/>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提高教育质量：优秀的管理和领导模式能够提升教学质量，培养更多优秀人才。</a:t>
            </a:r>
            <a:endParaRPr altLang="en-US" dirty="0" sz="1400" lang="zh-CN">
              <a:solidFill>
                <a:schemeClr val="tx1">
                  <a:lumMod val="65000"/>
                  <a:lumOff val="35000"/>
                </a:schemeClr>
              </a:solidFill>
              <a:effectLst/>
              <a:latin typeface="+mn-ea"/>
              <a:cs typeface="mn-cs"/>
              <a:sym typeface="+mn-ea"/>
            </a:endParaRPr>
          </a:p>
        </p:txBody>
      </p:sp>
      <p:sp>
        <p:nvSpPr>
          <p:cNvPr id="1049098" name="文本框 5"/>
          <p:cNvSpPr txBox="1"/>
          <p:nvPr>
            <p:custDataLst>
              <p:tags r:id="rId10"/>
            </p:custDataLst>
          </p:nvPr>
        </p:nvSpPr>
        <p:spPr>
          <a:xfrm>
            <a:off x="4307558" y="2655928"/>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增强学校凝聚力：领导能够带领全体教职工共同为学校的发展而努力，形成强大的凝聚力。</a:t>
            </a:r>
            <a:endParaRPr altLang="en-US" dirty="0" sz="1400" lang="zh-CN">
              <a:solidFill>
                <a:schemeClr val="tx1">
                  <a:lumMod val="65000"/>
                  <a:lumOff val="35000"/>
                </a:schemeClr>
              </a:solidFill>
              <a:effectLst/>
              <a:latin typeface="+mn-ea"/>
              <a:cs typeface="mn-cs"/>
              <a:sym typeface="+mn-ea"/>
            </a:endParaRPr>
          </a:p>
        </p:txBody>
      </p:sp>
      <p:sp>
        <p:nvSpPr>
          <p:cNvPr id="1049100" name="文本框 6"/>
          <p:cNvSpPr txBox="1"/>
          <p:nvPr>
            <p:custDataLst>
              <p:tags r:id="rId11"/>
            </p:custDataLst>
          </p:nvPr>
        </p:nvSpPr>
        <p:spPr>
          <a:xfrm>
            <a:off x="4307558" y="3892244"/>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促进学校创新：优秀的领导能够敏锐地察觉外部变化，及时调整学校的发展战略，使学校始终保持创新活力。</a:t>
            </a:r>
            <a:endParaRPr altLang="en-US" dirty="0" sz="1400" lang="zh-CN">
              <a:solidFill>
                <a:schemeClr val="tx1">
                  <a:lumMod val="65000"/>
                  <a:lumOff val="35000"/>
                </a:schemeClr>
              </a:solidFill>
              <a:effectLst/>
              <a:latin typeface="+mn-ea"/>
              <a:cs typeface="mn-cs"/>
              <a:sym typeface="+mn-ea"/>
            </a:endParaRPr>
          </a:p>
        </p:txBody>
      </p:sp>
      <p:sp>
        <p:nvSpPr>
          <p:cNvPr id="1049102" name="文本框 8"/>
          <p:cNvSpPr txBox="1"/>
          <p:nvPr>
            <p:custDataLst>
              <p:tags r:id="rId12"/>
            </p:custDataLst>
          </p:nvPr>
        </p:nvSpPr>
        <p:spPr>
          <a:xfrm>
            <a:off x="4307558" y="5128560"/>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提升学校社会声誉：良好的管理和领导能够使学校在社会上获得更高的声誉和认可度，吸引更多的优质生源和师资力量。</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38" name="标题 1"/>
          <p:cNvSpPr>
            <a:spLocks noGrp="1"/>
          </p:cNvSpPr>
          <p:nvPr>
            <p:ph type="title"/>
          </p:nvPr>
        </p:nvSpPr>
        <p:spPr/>
        <p:txBody>
          <a:bodyPr/>
          <a:p>
            <a:r>
              <a:rPr altLang="en-US" lang="zh-CN"/>
              <a:t>培养优秀人才</a:t>
            </a:r>
            <a:endParaRPr altLang="en-US" lang="zh-CN"/>
          </a:p>
        </p:txBody>
      </p:sp>
      <p:sp>
        <p:nvSpPr>
          <p:cNvPr id="104914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初中教育是培养学生综合素质的重要阶段，优秀的教育管理与领导模式能够为学生提供更好的教育环境和资源，帮助学生全面发展。</a:t>
            </a:r>
            <a:endParaRPr altLang="en-US" dirty="0" sz="1200" lang="zh-CN" spc="150">
              <a:solidFill>
                <a:schemeClr val="tx1">
                  <a:lumMod val="65000"/>
                  <a:lumOff val="35000"/>
                </a:schemeClr>
              </a:solidFill>
              <a:latin typeface="+mn-ea"/>
              <a:sym typeface="+mn-ea"/>
            </a:endParaRPr>
          </a:p>
        </p:txBody>
      </p:sp>
      <p:sp>
        <p:nvSpPr>
          <p:cNvPr id="104914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良好的教育管理与领导模式能够激发学生的学习热情和创造力，培养学生的自主学习和创新能力，为未来的学习和工作打下坚实的基础。</a:t>
            </a:r>
            <a:endParaRPr altLang="en-US" dirty="0" sz="1200" lang="zh-CN" spc="150">
              <a:solidFill>
                <a:schemeClr val="tx1">
                  <a:lumMod val="65000"/>
                  <a:lumOff val="35000"/>
                </a:schemeClr>
              </a:solidFill>
              <a:latin typeface="+mn-ea"/>
              <a:sym typeface="+mn-ea"/>
            </a:endParaRPr>
          </a:p>
        </p:txBody>
      </p:sp>
      <p:sp>
        <p:nvSpPr>
          <p:cNvPr id="104914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教育管理与领导在培养学生优秀品质和价值观方面也具有重要作用，能够引导学生树立正确的世界观、人生观和价值观，培养具有社会责任感和道德素养的优秀人才。</a:t>
            </a:r>
            <a:endParaRPr altLang="en-US" dirty="0" sz="1200" lang="zh-CN" spc="150">
              <a:solidFill>
                <a:schemeClr val="tx1">
                  <a:lumMod val="65000"/>
                  <a:lumOff val="35000"/>
                </a:schemeClr>
              </a:solidFill>
              <a:latin typeface="+mn-ea"/>
              <a:sym typeface="+mn-ea"/>
            </a:endParaRPr>
          </a:p>
        </p:txBody>
      </p:sp>
      <p:sp>
        <p:nvSpPr>
          <p:cNvPr id="104914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优秀的教育管理与领导模式还能够促进学校与家庭、社区之间的合作与交流，共同为学生的成长和发展创造良好的外部环境。</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182" name="标题 1"/>
          <p:cNvSpPr>
            <a:spLocks noGrp="1"/>
          </p:cNvSpPr>
          <p:nvPr>
            <p:ph type="title"/>
          </p:nvPr>
        </p:nvSpPr>
        <p:spPr/>
        <p:txBody>
          <a:bodyPr/>
          <a:p>
            <a:r>
              <a:rPr altLang="en-US" lang="zh-CN"/>
              <a:t>优化教育资源配置</a:t>
            </a:r>
            <a:endParaRPr altLang="en-US" lang="zh-CN"/>
          </a:p>
        </p:txBody>
      </p:sp>
      <p:sp>
        <p:nvSpPr>
          <p:cNvPr id="104918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8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8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9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9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9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9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9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0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确保教育公平，让每个孩子都有平等受教育的机会</a:t>
            </a:r>
            <a:endParaRPr altLang="en-US" dirty="0" sz="2400" lang="zh-CN">
              <a:latin typeface="+mn-ea"/>
              <a:ea typeface="+mn-ea"/>
            </a:endParaRPr>
          </a:p>
        </p:txBody>
      </p:sp>
      <p:sp>
        <p:nvSpPr>
          <p:cNvPr id="104920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根据学生需求，灵活调整课程设置和教学资源</a:t>
            </a:r>
            <a:endParaRPr altLang="en-US" dirty="0" sz="2400" lang="zh-CN">
              <a:latin typeface="+mn-ea"/>
              <a:ea typeface="+mn-ea"/>
            </a:endParaRPr>
          </a:p>
        </p:txBody>
      </p:sp>
      <p:sp>
        <p:nvSpPr>
          <p:cNvPr id="104920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合理分配教师资源，提高教学质量</a:t>
            </a:r>
            <a:endParaRPr altLang="en-US" dirty="0" sz="2400" lang="zh-CN">
              <a:latin typeface="+mn-ea"/>
              <a:ea typeface="+mn-ea"/>
            </a:endParaRPr>
          </a:p>
        </p:txBody>
      </p:sp>
      <p:sp>
        <p:nvSpPr>
          <p:cNvPr id="104920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优化学校设施，提供更好的学习环境</a:t>
            </a:r>
            <a:endParaRPr altLang="en-US" dirty="0" sz="2400" lang="zh-CN">
              <a:latin typeface="+mn-ea"/>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242" name="标题"/>
          <p:cNvSpPr>
            <a:spLocks noGrp="1"/>
          </p:cNvSpPr>
          <p:nvPr>
            <p:ph type="title"/>
            <p:custDataLst>
              <p:tags r:id="rId1"/>
            </p:custDataLst>
          </p:nvPr>
        </p:nvSpPr>
        <p:spPr/>
        <p:txBody>
          <a:bodyPr>
            <a:normAutofit fontScale="90000"/>
          </a:bodyPr>
          <a:p>
            <a:r>
              <a:rPr altLang="en-US" dirty="0" lang="zh-CN"/>
              <a:t>当前初中教育管理与领导的问题</a:t>
            </a:r>
            <a:endParaRPr altLang="en-US" dirty="0" lang="zh-CN"/>
          </a:p>
        </p:txBody>
      </p:sp>
      <p:sp>
        <p:nvSpPr>
          <p:cNvPr id="1049244"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304" name="标题 1"/>
          <p:cNvSpPr>
            <a:spLocks noGrp="1"/>
          </p:cNvSpPr>
          <p:nvPr>
            <p:ph type="title"/>
          </p:nvPr>
        </p:nvSpPr>
        <p:spPr/>
        <p:txBody>
          <a:bodyPr/>
          <a:p>
            <a:r>
              <a:rPr altLang="en-US" lang="zh-CN"/>
              <a:t>管理体制不健全</a:t>
            </a:r>
            <a:endParaRPr altLang="en-US" lang="zh-CN"/>
          </a:p>
        </p:txBody>
      </p:sp>
      <p:sp>
        <p:nvSpPr>
          <p:cNvPr id="104930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0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缺乏有效的监督机制</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1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1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资源配置不合理</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1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2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缺乏科学的管理制度</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2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2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领导能力不足</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364" name="标题 1"/>
          <p:cNvSpPr>
            <a:spLocks noGrp="1"/>
          </p:cNvSpPr>
          <p:nvPr>
            <p:ph type="title"/>
          </p:nvPr>
        </p:nvSpPr>
        <p:spPr/>
        <p:txBody>
          <a:bodyPr/>
          <a:p>
            <a:r>
              <a:rPr altLang="en-US" lang="zh-CN"/>
              <a:t>领导能力不足</a:t>
            </a:r>
            <a:endParaRPr altLang="en-US" lang="zh-CN"/>
          </a:p>
        </p:txBody>
      </p:sp>
      <p:sp>
        <p:nvSpPr>
          <p:cNvPr id="1049366"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68"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70"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2"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4"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未能建立有效的沟通和协作机制</a:t>
            </a:r>
            <a:endParaRPr altLang="en-US" dirty="0" sz="1200" lang="zh-CN" spc="150">
              <a:solidFill>
                <a:srgbClr val="FFFFFF"/>
              </a:solidFill>
              <a:latin typeface="+mn-ea"/>
              <a:sym typeface="+mn-ea"/>
            </a:endParaRPr>
          </a:p>
        </p:txBody>
      </p:sp>
      <p:sp>
        <p:nvSpPr>
          <p:cNvPr id="1049376"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8"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0"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缺乏对教育政策和法规的深入了解</a:t>
            </a:r>
            <a:endParaRPr altLang="en-US" dirty="0" sz="1200" lang="zh-CN" spc="150">
              <a:solidFill>
                <a:schemeClr val="tx1">
                  <a:lumMod val="65000"/>
                  <a:lumOff val="35000"/>
                </a:schemeClr>
              </a:solidFill>
              <a:latin typeface="+mn-ea"/>
              <a:sym typeface="+mn-ea"/>
            </a:endParaRPr>
          </a:p>
        </p:txBody>
      </p:sp>
      <p:sp>
        <p:nvSpPr>
          <p:cNvPr id="1049382"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4"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6"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未能激发教师和学生的积极性和创造力</a:t>
            </a:r>
            <a:endParaRPr altLang="en-US" dirty="0" sz="1200" lang="zh-CN" spc="150">
              <a:solidFill>
                <a:srgbClr val="FFFFFF"/>
              </a:solidFill>
              <a:latin typeface="+mn-ea"/>
              <a:sym typeface="+mn-ea"/>
            </a:endParaRPr>
          </a:p>
        </p:txBody>
      </p:sp>
      <p:sp>
        <p:nvSpPr>
          <p:cNvPr id="1049388"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0"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2"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缺乏有效的领导策略和技巧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428" name="标题 1"/>
          <p:cNvSpPr>
            <a:spLocks noGrp="1"/>
          </p:cNvSpPr>
          <p:nvPr>
            <p:ph type="title"/>
          </p:nvPr>
        </p:nvSpPr>
        <p:spPr/>
        <p:txBody>
          <a:bodyPr/>
          <a:p>
            <a:r>
              <a:rPr altLang="en-US" lang="zh-CN"/>
              <a:t>缺乏有效沟通与协作</a:t>
            </a:r>
            <a:endParaRPr altLang="en-US" lang="zh-CN"/>
          </a:p>
        </p:txBody>
      </p:sp>
      <p:sp>
        <p:nvSpPr>
          <p:cNvPr id="1049430" name="Freeform 27"/>
          <p:cNvSpPr/>
          <p:nvPr>
            <p:custDataLst>
              <p:tags r:id="rId1"/>
            </p:custDataLst>
          </p:nvPr>
        </p:nvSpPr>
        <p:spPr bwMode="auto">
          <a:xfrm>
            <a:off x="838200"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432" name="矩形: 圆角 32"/>
          <p:cNvSpPr/>
          <p:nvPr>
            <p:custDataLst>
              <p:tags r:id="rId2"/>
            </p:custDataLst>
          </p:nvPr>
        </p:nvSpPr>
        <p:spPr>
          <a:xfrm flipH="1">
            <a:off x="962839"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34" name="任意多边形: 形状 33"/>
          <p:cNvSpPr/>
          <p:nvPr>
            <p:custDataLst>
              <p:tags r:id="rId3"/>
            </p:custDataLst>
          </p:nvPr>
        </p:nvSpPr>
        <p:spPr bwMode="auto">
          <a:xfrm>
            <a:off x="838200"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436" name="正文"/>
          <p:cNvSpPr txBox="1"/>
          <p:nvPr>
            <p:custDataLst>
              <p:tags r:id="rId4"/>
            </p:custDataLst>
          </p:nvPr>
        </p:nvSpPr>
        <p:spPr>
          <a:xfrm>
            <a:off x="1092440"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当前初中教育管理与领导中存在沟通不畅、协作困难的问题，导致信息传递受阻，影响决策效率和执行力。</a:t>
            </a:r>
            <a:endParaRPr altLang="en-US" dirty="0" sz="1600" lang="zh-CN" spc="150">
              <a:solidFill>
                <a:schemeClr val="tx1">
                  <a:lumMod val="65000"/>
                  <a:lumOff val="35000"/>
                </a:schemeClr>
              </a:solidFill>
              <a:latin typeface="+mn-ea"/>
            </a:endParaRPr>
          </a:p>
        </p:txBody>
      </p:sp>
      <p:sp>
        <p:nvSpPr>
          <p:cNvPr id="1049438" name="标题"/>
          <p:cNvSpPr txBox="1"/>
          <p:nvPr>
            <p:custDataLst>
              <p:tags r:id="rId5"/>
            </p:custDataLst>
          </p:nvPr>
        </p:nvSpPr>
        <p:spPr>
          <a:xfrm>
            <a:off x="905170"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440" name="Freeform 27"/>
          <p:cNvSpPr/>
          <p:nvPr>
            <p:custDataLst>
              <p:tags r:id="rId6"/>
            </p:custDataLst>
          </p:nvPr>
        </p:nvSpPr>
        <p:spPr bwMode="auto">
          <a:xfrm>
            <a:off x="3585228"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442" name="矩形: 圆角 38"/>
          <p:cNvSpPr/>
          <p:nvPr>
            <p:custDataLst>
              <p:tags r:id="rId7"/>
            </p:custDataLst>
          </p:nvPr>
        </p:nvSpPr>
        <p:spPr>
          <a:xfrm flipH="1">
            <a:off x="3709868"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44" name="任意多边形: 形状 39"/>
          <p:cNvSpPr/>
          <p:nvPr>
            <p:custDataLst>
              <p:tags r:id="rId8"/>
            </p:custDataLst>
          </p:nvPr>
        </p:nvSpPr>
        <p:spPr bwMode="auto">
          <a:xfrm>
            <a:off x="3585228"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446" name="正文"/>
          <p:cNvSpPr txBox="1"/>
          <p:nvPr>
            <p:custDataLst>
              <p:tags r:id="rId9"/>
            </p:custDataLst>
          </p:nvPr>
        </p:nvSpPr>
        <p:spPr>
          <a:xfrm>
            <a:off x="3839468"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缺乏有效的沟通机制和协作平台，导致部门之间、教师之间难以形成合力，影响教育管理与领导的效果。</a:t>
            </a:r>
            <a:endParaRPr altLang="en-US" dirty="0" sz="1600" lang="zh-CN" spc="150">
              <a:solidFill>
                <a:schemeClr val="tx1">
                  <a:lumMod val="65000"/>
                  <a:lumOff val="35000"/>
                </a:schemeClr>
              </a:solidFill>
              <a:latin typeface="+mn-ea"/>
            </a:endParaRPr>
          </a:p>
        </p:txBody>
      </p:sp>
      <p:sp>
        <p:nvSpPr>
          <p:cNvPr id="1049448" name="标题"/>
          <p:cNvSpPr txBox="1"/>
          <p:nvPr>
            <p:custDataLst>
              <p:tags r:id="rId10"/>
            </p:custDataLst>
          </p:nvPr>
        </p:nvSpPr>
        <p:spPr>
          <a:xfrm>
            <a:off x="3652199"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450" name="Freeform 27"/>
          <p:cNvSpPr/>
          <p:nvPr>
            <p:custDataLst>
              <p:tags r:id="rId11"/>
            </p:custDataLst>
          </p:nvPr>
        </p:nvSpPr>
        <p:spPr bwMode="auto">
          <a:xfrm>
            <a:off x="6332257"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452" name="矩形: 圆角 68"/>
          <p:cNvSpPr/>
          <p:nvPr>
            <p:custDataLst>
              <p:tags r:id="rId12"/>
            </p:custDataLst>
          </p:nvPr>
        </p:nvSpPr>
        <p:spPr>
          <a:xfrm flipH="1">
            <a:off x="6456896"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54" name="任意多边形: 形状 69"/>
          <p:cNvSpPr/>
          <p:nvPr>
            <p:custDataLst>
              <p:tags r:id="rId13"/>
            </p:custDataLst>
          </p:nvPr>
        </p:nvSpPr>
        <p:spPr bwMode="auto">
          <a:xfrm>
            <a:off x="6332257"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456" name="正文"/>
          <p:cNvSpPr txBox="1"/>
          <p:nvPr>
            <p:custDataLst>
              <p:tags r:id="rId14"/>
            </p:custDataLst>
          </p:nvPr>
        </p:nvSpPr>
        <p:spPr>
          <a:xfrm>
            <a:off x="6586496"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沟通与协作问题还表现在管理层与教师、学生之间的互动不足，缺乏有效的反馈机制，不利于及时发现问题和改进工作。</a:t>
            </a:r>
            <a:endParaRPr altLang="en-US" dirty="0" sz="1600" lang="zh-CN" spc="150">
              <a:solidFill>
                <a:schemeClr val="tx1">
                  <a:lumMod val="65000"/>
                  <a:lumOff val="35000"/>
                </a:schemeClr>
              </a:solidFill>
              <a:latin typeface="+mn-ea"/>
            </a:endParaRPr>
          </a:p>
        </p:txBody>
      </p:sp>
      <p:sp>
        <p:nvSpPr>
          <p:cNvPr id="1049458" name="标题"/>
          <p:cNvSpPr txBox="1"/>
          <p:nvPr>
            <p:custDataLst>
              <p:tags r:id="rId15"/>
            </p:custDataLst>
          </p:nvPr>
        </p:nvSpPr>
        <p:spPr>
          <a:xfrm>
            <a:off x="6399227"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460" name="Freeform 27"/>
          <p:cNvSpPr/>
          <p:nvPr>
            <p:custDataLst>
              <p:tags r:id="rId16"/>
            </p:custDataLst>
          </p:nvPr>
        </p:nvSpPr>
        <p:spPr bwMode="auto">
          <a:xfrm>
            <a:off x="9079285"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462" name="矩形: 圆角 74"/>
          <p:cNvSpPr/>
          <p:nvPr>
            <p:custDataLst>
              <p:tags r:id="rId17"/>
            </p:custDataLst>
          </p:nvPr>
        </p:nvSpPr>
        <p:spPr>
          <a:xfrm flipH="1">
            <a:off x="9204545"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64" name="任意多边形: 形状 75"/>
          <p:cNvSpPr/>
          <p:nvPr>
            <p:custDataLst>
              <p:tags r:id="rId18"/>
            </p:custDataLst>
          </p:nvPr>
        </p:nvSpPr>
        <p:spPr bwMode="auto">
          <a:xfrm>
            <a:off x="9079285"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466" name="正文"/>
          <p:cNvSpPr txBox="1"/>
          <p:nvPr>
            <p:custDataLst>
              <p:tags r:id="rId19"/>
            </p:custDataLst>
          </p:nvPr>
        </p:nvSpPr>
        <p:spPr>
          <a:xfrm>
            <a:off x="9333525"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解决缺乏有效沟通与协作的问题需要建立完善的沟通机制和协作平台，加强信息传递和资源共享，促进部门之间、教师之间、管理层与一线教师的互动与合作。</a:t>
            </a:r>
            <a:endParaRPr altLang="en-US" dirty="0" sz="1600" lang="zh-CN" spc="150">
              <a:solidFill>
                <a:schemeClr val="tx1">
                  <a:lumMod val="65000"/>
                  <a:lumOff val="35000"/>
                </a:schemeClr>
              </a:solidFill>
              <a:latin typeface="+mn-ea"/>
            </a:endParaRPr>
          </a:p>
        </p:txBody>
      </p:sp>
      <p:sp>
        <p:nvSpPr>
          <p:cNvPr id="1049468" name="标题"/>
          <p:cNvSpPr txBox="1"/>
          <p:nvPr>
            <p:custDataLst>
              <p:tags r:id="rId20"/>
            </p:custDataLst>
          </p:nvPr>
        </p:nvSpPr>
        <p:spPr>
          <a:xfrm>
            <a:off x="9146876"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504" name="标题 1"/>
          <p:cNvSpPr>
            <a:spLocks noGrp="1"/>
          </p:cNvSpPr>
          <p:nvPr>
            <p:ph type="title"/>
          </p:nvPr>
        </p:nvSpPr>
        <p:spPr/>
        <p:txBody>
          <a:bodyPr/>
          <a:p>
            <a:r>
              <a:rPr altLang="en-US" lang="zh-CN"/>
              <a:t>教育资源分配不均</a:t>
            </a:r>
            <a:endParaRPr altLang="en-US" lang="zh-CN"/>
          </a:p>
        </p:txBody>
      </p:sp>
      <p:sp>
        <p:nvSpPr>
          <p:cNvPr id="104950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城市与农村教育资源差距大</a:t>
            </a:r>
            <a:endParaRPr altLang="en-US" dirty="0" sz="1200" lang="zh-CN" spc="150">
              <a:solidFill>
                <a:schemeClr val="tx1">
                  <a:lumMod val="65000"/>
                  <a:lumOff val="35000"/>
                </a:schemeClr>
              </a:solidFill>
              <a:latin typeface="+mn-ea"/>
              <a:sym typeface="+mn-ea"/>
            </a:endParaRPr>
          </a:p>
        </p:txBody>
      </p:sp>
      <p:sp>
        <p:nvSpPr>
          <p:cNvPr id="104950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优秀师资力量集中在部分学校</a:t>
            </a:r>
            <a:endParaRPr altLang="en-US" dirty="0" sz="1200" lang="zh-CN" spc="150">
              <a:solidFill>
                <a:schemeClr val="tx1">
                  <a:lumMod val="65000"/>
                  <a:lumOff val="35000"/>
                </a:schemeClr>
              </a:solidFill>
              <a:latin typeface="+mn-ea"/>
              <a:sym typeface="+mn-ea"/>
            </a:endParaRPr>
          </a:p>
        </p:txBody>
      </p:sp>
      <p:sp>
        <p:nvSpPr>
          <p:cNvPr id="104951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不同地区教育投入不均衡</a:t>
            </a:r>
            <a:endParaRPr altLang="en-US" dirty="0" sz="1200" lang="zh-CN" spc="150">
              <a:solidFill>
                <a:schemeClr val="tx1">
                  <a:lumMod val="65000"/>
                  <a:lumOff val="35000"/>
                </a:schemeClr>
              </a:solidFill>
              <a:latin typeface="+mn-ea"/>
              <a:sym typeface="+mn-ea"/>
            </a:endParaRPr>
          </a:p>
        </p:txBody>
      </p:sp>
      <p:sp>
        <p:nvSpPr>
          <p:cNvPr id="104951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贫困地区教育资源严重不足</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548" name="标题"/>
          <p:cNvSpPr>
            <a:spLocks noGrp="1"/>
          </p:cNvSpPr>
          <p:nvPr>
            <p:ph type="title"/>
            <p:custDataLst>
              <p:tags r:id="rId1"/>
            </p:custDataLst>
          </p:nvPr>
        </p:nvSpPr>
        <p:spPr/>
        <p:txBody>
          <a:bodyPr>
            <a:normAutofit fontScale="90000"/>
          </a:bodyPr>
          <a:p>
            <a:r>
              <a:rPr altLang="en-US" dirty="0" lang="zh-CN"/>
              <a:t>高效的初中教育管理与领导模式</a:t>
            </a:r>
            <a:endParaRPr altLang="en-US" dirty="0" lang="zh-CN"/>
          </a:p>
        </p:txBody>
      </p:sp>
      <p:sp>
        <p:nvSpPr>
          <p:cNvPr id="1049550"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610" name="标题 1"/>
          <p:cNvSpPr>
            <a:spLocks noGrp="1"/>
          </p:cNvSpPr>
          <p:nvPr>
            <p:ph type="title"/>
          </p:nvPr>
        </p:nvSpPr>
        <p:spPr/>
        <p:txBody>
          <a:bodyPr/>
          <a:p>
            <a:r>
              <a:rPr altLang="en-US" lang="zh-CN"/>
              <a:t>建立健全管理体制</a:t>
            </a:r>
            <a:endParaRPr altLang="en-US" lang="zh-CN"/>
          </a:p>
        </p:txBody>
      </p:sp>
      <p:sp>
        <p:nvSpPr>
          <p:cNvPr id="104961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1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1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1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2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2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2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3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3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3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3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3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4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4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4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4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制定明确的管理制度和工作流程，确保各项工作有章可循。</a:t>
            </a:r>
            <a:endParaRPr altLang="en-US" dirty="0" sz="1200" lang="zh-CN" spc="150">
              <a:solidFill>
                <a:schemeClr val="tx1">
                  <a:lumMod val="65000"/>
                  <a:lumOff val="35000"/>
                </a:schemeClr>
              </a:solidFill>
              <a:latin typeface="+mn-ea"/>
              <a:sym typeface="+mn-ea"/>
            </a:endParaRPr>
          </a:p>
        </p:txBody>
      </p:sp>
      <p:sp>
        <p:nvSpPr>
          <p:cNvPr id="104965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建立反馈机制，及时收集和分析各方面的反馈意见，不断改进管理方式和方法。</a:t>
            </a:r>
            <a:endParaRPr altLang="en-US" dirty="0" sz="1200" lang="zh-CN" spc="150">
              <a:solidFill>
                <a:schemeClr val="tx1">
                  <a:lumMod val="65000"/>
                  <a:lumOff val="35000"/>
                </a:schemeClr>
              </a:solidFill>
              <a:latin typeface="+mn-ea"/>
              <a:sym typeface="+mn-ea"/>
            </a:endParaRPr>
          </a:p>
        </p:txBody>
      </p:sp>
      <p:sp>
        <p:nvSpPr>
          <p:cNvPr id="104965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强化管理人员的培训和教育，提高管理能力和水平。</a:t>
            </a:r>
            <a:endParaRPr altLang="en-US" dirty="0" sz="1200" lang="zh-CN" spc="150">
              <a:solidFill>
                <a:schemeClr val="tx1">
                  <a:lumMod val="65000"/>
                  <a:lumOff val="35000"/>
                </a:schemeClr>
              </a:solidFill>
              <a:latin typeface="+mn-ea"/>
              <a:sym typeface="+mn-ea"/>
            </a:endParaRPr>
          </a:p>
        </p:txBody>
      </p:sp>
      <p:sp>
        <p:nvSpPr>
          <p:cNvPr id="104965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建立有效的监督机制，对管理过程进行全程监控。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690" name="标题 1"/>
          <p:cNvSpPr>
            <a:spLocks noGrp="1"/>
          </p:cNvSpPr>
          <p:nvPr>
            <p:ph type="title"/>
          </p:nvPr>
        </p:nvSpPr>
        <p:spPr/>
        <p:txBody>
          <a:bodyPr/>
          <a:p>
            <a:r>
              <a:rPr altLang="en-US" lang="zh-CN"/>
              <a:t>提高领导能力与素质</a:t>
            </a:r>
            <a:endParaRPr altLang="en-US" lang="zh-CN"/>
          </a:p>
        </p:txBody>
      </p:sp>
      <p:sp>
        <p:nvSpPr>
          <p:cNvPr id="1049692"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94"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96"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8"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0"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注重团队建设，发挥集体智慧和力量</a:t>
            </a:r>
            <a:endParaRPr altLang="en-US" dirty="0" sz="1200" lang="zh-CN" spc="150">
              <a:solidFill>
                <a:srgbClr val="FFFFFF"/>
              </a:solidFill>
              <a:latin typeface="+mn-ea"/>
              <a:sym typeface="+mn-ea"/>
            </a:endParaRPr>
          </a:p>
        </p:txBody>
      </p:sp>
      <p:sp>
        <p:nvSpPr>
          <p:cNvPr id="1049702"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4"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6"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具备创新思维和解决问题的能力</a:t>
            </a:r>
            <a:endParaRPr altLang="en-US" dirty="0" sz="1200" lang="zh-CN" spc="150">
              <a:solidFill>
                <a:schemeClr val="tx1">
                  <a:lumMod val="65000"/>
                  <a:lumOff val="35000"/>
                </a:schemeClr>
              </a:solidFill>
              <a:latin typeface="+mn-ea"/>
              <a:sym typeface="+mn-ea"/>
            </a:endParaRPr>
          </a:p>
        </p:txBody>
      </p:sp>
      <p:sp>
        <p:nvSpPr>
          <p:cNvPr id="1049708"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0"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2"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善于沟通协调，建立良好的人际关系</a:t>
            </a:r>
            <a:endParaRPr altLang="en-US" dirty="0" sz="1200" lang="zh-CN" spc="150">
              <a:solidFill>
                <a:srgbClr val="FFFFFF"/>
              </a:solidFill>
              <a:latin typeface="+mn-ea"/>
              <a:sym typeface="+mn-ea"/>
            </a:endParaRPr>
          </a:p>
        </p:txBody>
      </p:sp>
      <p:sp>
        <p:nvSpPr>
          <p:cNvPr id="1049714"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6"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8"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具备先进的教育理念和管理知识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754" name="标题 1"/>
          <p:cNvSpPr>
            <a:spLocks noGrp="1"/>
          </p:cNvSpPr>
          <p:nvPr>
            <p:ph type="title"/>
          </p:nvPr>
        </p:nvSpPr>
        <p:spPr/>
        <p:txBody>
          <a:bodyPr/>
          <a:p>
            <a:r>
              <a:rPr altLang="en-US" lang="zh-CN"/>
              <a:t>加强沟通与协作</a:t>
            </a:r>
            <a:endParaRPr altLang="en-US" lang="zh-CN"/>
          </a:p>
        </p:txBody>
      </p:sp>
      <p:sp>
        <p:nvSpPr>
          <p:cNvPr id="104975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5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建立有效的沟通机制，确保信息传递的准确性和及时性。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6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6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加强团队之间的协作，共同完成教育管理与领导任务。</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6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7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鼓励教师之间的交流与合作，共同提升教学质量。</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7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7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定期组织团队建设活动，增强团队凝聚力和合作意识。</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814" name="标题 1"/>
          <p:cNvSpPr>
            <a:spLocks noGrp="1"/>
          </p:cNvSpPr>
          <p:nvPr>
            <p:ph type="title"/>
          </p:nvPr>
        </p:nvSpPr>
        <p:spPr/>
        <p:txBody>
          <a:bodyPr/>
          <a:p>
            <a:r>
              <a:rPr altLang="en-US" lang="zh-CN"/>
              <a:t>优化教育资源配置</a:t>
            </a:r>
            <a:endParaRPr altLang="en-US" lang="zh-CN"/>
          </a:p>
        </p:txBody>
      </p:sp>
      <p:sp>
        <p:nvSpPr>
          <p:cNvPr id="104981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1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合理分配教师资源，提高教师整体素质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2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2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优化课程设置，注重学生个性化发展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2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3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加大投入，完善教学设施和设备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3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3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建立科学的教育评价体系，提高教育质量</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874" name="标题"/>
          <p:cNvSpPr>
            <a:spLocks noGrp="1"/>
          </p:cNvSpPr>
          <p:nvPr>
            <p:ph type="title"/>
            <p:custDataLst>
              <p:tags r:id="rId1"/>
            </p:custDataLst>
          </p:nvPr>
        </p:nvSpPr>
        <p:spPr/>
        <p:txBody>
          <a:bodyPr>
            <a:normAutofit fontScale="90000"/>
          </a:bodyPr>
          <a:p>
            <a:r>
              <a:rPr altLang="en-US" dirty="0" lang="zh-CN"/>
              <a:t>实施高效的初中教育管理与领导模式的策略</a:t>
            </a:r>
            <a:endParaRPr altLang="en-US" dirty="0" lang="zh-CN"/>
          </a:p>
        </p:txBody>
      </p:sp>
      <p:sp>
        <p:nvSpPr>
          <p:cNvPr id="1049876"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936" name="标题 1"/>
          <p:cNvSpPr>
            <a:spLocks noGrp="1"/>
          </p:cNvSpPr>
          <p:nvPr>
            <p:ph type="title"/>
          </p:nvPr>
        </p:nvSpPr>
        <p:spPr/>
        <p:txBody>
          <a:bodyPr/>
          <a:p>
            <a:r>
              <a:rPr altLang="en-US" lang="zh-CN"/>
              <a:t>制定科学的管理制度与规范</a:t>
            </a:r>
            <a:endParaRPr altLang="en-US" lang="zh-CN"/>
          </a:p>
        </p:txBody>
      </p:sp>
      <p:sp>
        <p:nvSpPr>
          <p:cNvPr id="104993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4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制定明确的职责分工和权限设置</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4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4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建立有效的沟通机制和协调渠道</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5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5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制定合理的管理流程和规范操作</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5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5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建立完善的监督和评估机制</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996" name="标题 1"/>
          <p:cNvSpPr>
            <a:spLocks noGrp="1"/>
          </p:cNvSpPr>
          <p:nvPr>
            <p:ph type="title"/>
          </p:nvPr>
        </p:nvSpPr>
        <p:spPr/>
        <p:txBody>
          <a:bodyPr/>
          <a:p>
            <a:r>
              <a:rPr altLang="en-US" lang="zh-CN"/>
              <a:t>提升领导者的管理能力与素质</a:t>
            </a:r>
            <a:endParaRPr altLang="en-US" lang="zh-CN"/>
          </a:p>
        </p:txBody>
      </p:sp>
      <p:sp>
        <p:nvSpPr>
          <p:cNvPr id="104999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0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0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1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1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领导者需要具备良好的沟通协调能力和团队合作精神，以促进学校内部协作。</a:t>
            </a:r>
            <a:endParaRPr altLang="en-US" dirty="0" sz="2400" lang="zh-CN">
              <a:latin typeface="+mn-ea"/>
              <a:ea typeface="+mn-ea"/>
            </a:endParaRPr>
          </a:p>
        </p:txBody>
      </p:sp>
      <p:sp>
        <p:nvSpPr>
          <p:cNvPr id="105001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领导者需要不断学习和提升自身素质，以适应教育发展的新要求。</a:t>
            </a:r>
            <a:endParaRPr altLang="en-US" dirty="0" sz="2400" lang="zh-CN">
              <a:latin typeface="+mn-ea"/>
              <a:ea typeface="+mn-ea"/>
            </a:endParaRPr>
          </a:p>
        </p:txBody>
      </p:sp>
      <p:sp>
        <p:nvSpPr>
          <p:cNvPr id="105001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领导者的管理能力是实施高效初中教育管理与领导模式的关键因素。</a:t>
            </a:r>
            <a:endParaRPr altLang="en-US" dirty="0" sz="2400" lang="zh-CN">
              <a:latin typeface="+mn-ea"/>
              <a:ea typeface="+mn-ea"/>
            </a:endParaRPr>
          </a:p>
        </p:txBody>
      </p:sp>
      <p:sp>
        <p:nvSpPr>
          <p:cNvPr id="105002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领导者需要具备战略眼光和创新能力，以引领学校发展。</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50056" name="标题 1"/>
          <p:cNvSpPr>
            <a:spLocks noGrp="1"/>
          </p:cNvSpPr>
          <p:nvPr>
            <p:ph type="title"/>
          </p:nvPr>
        </p:nvSpPr>
        <p:spPr/>
        <p:txBody>
          <a:bodyPr/>
          <a:p>
            <a:r>
              <a:rPr altLang="en-US" lang="zh-CN"/>
              <a:t>加强学校内部沟通与协作</a:t>
            </a:r>
            <a:endParaRPr altLang="en-US" lang="zh-CN"/>
          </a:p>
        </p:txBody>
      </p:sp>
      <p:sp>
        <p:nvSpPr>
          <p:cNvPr id="105005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6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6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6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6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7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7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7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7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7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8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8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8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8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8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9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9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9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建立有效的沟通机制，确保信息畅通无阻</a:t>
            </a:r>
            <a:endParaRPr altLang="en-US" dirty="0" sz="1200" lang="zh-CN" spc="150">
              <a:solidFill>
                <a:schemeClr val="tx1">
                  <a:lumMod val="65000"/>
                  <a:lumOff val="35000"/>
                </a:schemeClr>
              </a:solidFill>
              <a:latin typeface="+mn-ea"/>
              <a:sym typeface="+mn-ea"/>
            </a:endParaRPr>
          </a:p>
        </p:txBody>
      </p:sp>
      <p:sp>
        <p:nvSpPr>
          <p:cNvPr id="105009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定期组织内部培训和交流活动，提升团队凝聚力和执行力</a:t>
            </a:r>
            <a:endParaRPr altLang="en-US" dirty="0" sz="1200" lang="zh-CN" spc="150">
              <a:solidFill>
                <a:schemeClr val="tx1">
                  <a:lumMod val="65000"/>
                  <a:lumOff val="35000"/>
                </a:schemeClr>
              </a:solidFill>
              <a:latin typeface="+mn-ea"/>
              <a:sym typeface="+mn-ea"/>
            </a:endParaRPr>
          </a:p>
        </p:txBody>
      </p:sp>
      <p:sp>
        <p:nvSpPr>
          <p:cNvPr id="105009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鼓励开放式沟通，倾听各方意见和建议</a:t>
            </a:r>
            <a:endParaRPr altLang="en-US" dirty="0" sz="1200" lang="zh-CN" spc="150">
              <a:solidFill>
                <a:schemeClr val="tx1">
                  <a:lumMod val="65000"/>
                  <a:lumOff val="35000"/>
                </a:schemeClr>
              </a:solidFill>
              <a:latin typeface="+mn-ea"/>
              <a:sym typeface="+mn-ea"/>
            </a:endParaRPr>
          </a:p>
        </p:txBody>
      </p:sp>
      <p:sp>
        <p:nvSpPr>
          <p:cNvPr id="105010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加强团队协作，共同解决问题和应对挑战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136" name="标题 1"/>
          <p:cNvSpPr>
            <a:spLocks noGrp="1"/>
          </p:cNvSpPr>
          <p:nvPr>
            <p:ph type="title"/>
          </p:nvPr>
        </p:nvSpPr>
        <p:spPr/>
        <p:txBody>
          <a:bodyPr/>
          <a:p>
            <a:r>
              <a:rPr altLang="en-US" lang="zh-CN"/>
              <a:t>建立有效的资源共享机制</a:t>
            </a:r>
            <a:endParaRPr altLang="en-US" lang="zh-CN"/>
          </a:p>
        </p:txBody>
      </p:sp>
      <p:sp>
        <p:nvSpPr>
          <p:cNvPr id="105013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4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实现教学资源共享，提高教学质量</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4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4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促进教师之间的合作与交流</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5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5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降低教学成本，提高资源利用效率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5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5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提升学生的学习效果和学习体验</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196" name="标题"/>
          <p:cNvSpPr>
            <a:spLocks noGrp="1"/>
          </p:cNvSpPr>
          <p:nvPr>
            <p:ph type="title"/>
            <p:custDataLst>
              <p:tags r:id="rId1"/>
            </p:custDataLst>
          </p:nvPr>
        </p:nvSpPr>
        <p:spPr/>
        <p:txBody>
          <a:bodyPr>
            <a:normAutofit fontScale="94615"/>
          </a:bodyPr>
          <a:p>
            <a:r>
              <a:rPr altLang="en-US" dirty="0" lang="zh-CN"/>
              <a:t>案例分析与实践经验分享</a:t>
            </a:r>
            <a:endParaRPr altLang="en-US" dirty="0" lang="zh-CN"/>
          </a:p>
        </p:txBody>
      </p:sp>
      <p:sp>
        <p:nvSpPr>
          <p:cNvPr id="1050198"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258" name="标题 1"/>
          <p:cNvSpPr>
            <a:spLocks noGrp="1"/>
          </p:cNvSpPr>
          <p:nvPr>
            <p:ph type="title"/>
          </p:nvPr>
        </p:nvSpPr>
        <p:spPr/>
        <p:txBody>
          <a:bodyPr/>
          <a:p>
            <a:r>
              <a:rPr altLang="en-US" lang="zh-CN"/>
              <a:t>成功案例介绍</a:t>
            </a:r>
            <a:endParaRPr altLang="en-US" lang="zh-CN"/>
          </a:p>
        </p:txBody>
      </p:sp>
      <p:sp>
        <p:nvSpPr>
          <p:cNvPr id="105026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6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64" name="TextBox 2"/>
          <p:cNvSpPr txBox="1"/>
          <p:nvPr>
            <p:custDataLst>
              <p:tags r:id="rId3"/>
            </p:custDataLst>
          </p:nvPr>
        </p:nvSpPr>
        <p:spPr>
          <a:xfrm>
            <a:off x="986772"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案例一：某初中通过实施个性化教育，有效提高了学生的学习成绩和综合素质。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6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6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7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案例二：某初中通过建立完善的教师培训体系，提升了教师的教学水平和专业素养。</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7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7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7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案例三：某初中通过创新教育管理模式，成功地提高了学校的管理效率和教学质量。</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7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8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8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案例四：某初中通过开展多元化评价方式，有效地促进了学生的全面发展。</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318" name="标题 1"/>
          <p:cNvSpPr>
            <a:spLocks noGrp="1"/>
          </p:cNvSpPr>
          <p:nvPr>
            <p:ph type="title"/>
          </p:nvPr>
        </p:nvSpPr>
        <p:spPr/>
        <p:txBody>
          <a:bodyPr/>
          <a:p>
            <a:r>
              <a:rPr altLang="en-US" lang="zh-CN"/>
              <a:t>实践经验分享</a:t>
            </a:r>
            <a:endParaRPr altLang="en-US" lang="zh-CN"/>
          </a:p>
        </p:txBody>
      </p:sp>
      <p:sp>
        <p:nvSpPr>
          <p:cNvPr id="105032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2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案例选择：选择具有代表性的案例，如成功的学校管理实践或领导模式。</a:t>
            </a:r>
            <a:endParaRPr altLang="en-US" dirty="0" sz="2000" lang="zh-CN" spc="150">
              <a:solidFill>
                <a:schemeClr val="tx1">
                  <a:lumMod val="75000"/>
                  <a:lumOff val="25000"/>
                </a:schemeClr>
              </a:solidFill>
              <a:latin typeface="+mn-ea"/>
              <a:sym typeface="+mn-ea"/>
            </a:endParaRPr>
          </a:p>
        </p:txBody>
      </p:sp>
      <p:sp>
        <p:nvSpPr>
          <p:cNvPr id="105032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2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2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实践经验：分享在实践中取得的成功经验，如如何提高教育质量、如何改善师生关系等。</a:t>
            </a:r>
            <a:endParaRPr altLang="en-US" dirty="0" sz="2000" lang="zh-CN" spc="150">
              <a:solidFill>
                <a:schemeClr val="tx1">
                  <a:lumMod val="75000"/>
                  <a:lumOff val="25000"/>
                </a:schemeClr>
              </a:solidFill>
              <a:latin typeface="+mn-ea"/>
              <a:sym typeface="+mn-ea"/>
            </a:endParaRPr>
          </a:p>
        </p:txBody>
      </p:sp>
      <p:sp>
        <p:nvSpPr>
          <p:cNvPr id="105033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3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3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反思与改进：分析实践中的不足之处，并提出改进措施，以不断完善管理和领导模式。</a:t>
            </a:r>
            <a:endParaRPr altLang="en-US" dirty="0" sz="2000" lang="zh-CN" spc="150">
              <a:solidFill>
                <a:schemeClr val="tx1">
                  <a:lumMod val="75000"/>
                  <a:lumOff val="25000"/>
                </a:schemeClr>
              </a:solidFill>
              <a:latin typeface="+mn-ea"/>
              <a:sym typeface="+mn-ea"/>
            </a:endParaRPr>
          </a:p>
        </p:txBody>
      </p:sp>
      <p:sp>
        <p:nvSpPr>
          <p:cNvPr id="105033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3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4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总结与展望：总结实践经验的价值和意义，并对未来的教育管理和领导模式发展进行展望。</a:t>
            </a:r>
            <a:endParaRPr altLang="en-US" dirty="0" sz="2000" lang="zh-CN" spc="150">
              <a:solidFill>
                <a:schemeClr val="tx1">
                  <a:lumMod val="75000"/>
                  <a:lumOff val="25000"/>
                </a:schemeClr>
              </a:solidFill>
              <a:latin typeface="+mn-ea"/>
              <a:sym typeface="+mn-ea"/>
            </a:endParaRPr>
          </a:p>
        </p:txBody>
      </p:sp>
      <p:sp>
        <p:nvSpPr>
          <p:cNvPr id="105034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378" name="标题 1"/>
          <p:cNvSpPr>
            <a:spLocks noGrp="1"/>
          </p:cNvSpPr>
          <p:nvPr>
            <p:ph type="title"/>
          </p:nvPr>
        </p:nvSpPr>
        <p:spPr/>
        <p:txBody>
          <a:bodyPr/>
          <a:p>
            <a:r>
              <a:rPr altLang="en-US" lang="zh-CN"/>
              <a:t>案例分析总结</a:t>
            </a:r>
            <a:endParaRPr altLang="en-US" lang="zh-CN"/>
          </a:p>
        </p:txBody>
      </p:sp>
      <p:sp>
        <p:nvSpPr>
          <p:cNvPr id="105038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案例选择：具有代表性，能反映初中教育管理与领导模式的问题和挑战</a:t>
            </a:r>
            <a:endParaRPr altLang="en-US" dirty="0" sz="1200" lang="zh-CN" spc="150">
              <a:solidFill>
                <a:schemeClr val="tx1">
                  <a:lumMod val="65000"/>
                  <a:lumOff val="35000"/>
                </a:schemeClr>
              </a:solidFill>
              <a:latin typeface="+mn-ea"/>
              <a:sym typeface="+mn-ea"/>
            </a:endParaRPr>
          </a:p>
        </p:txBody>
      </p:sp>
      <p:sp>
        <p:nvSpPr>
          <p:cNvPr id="105038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案例分析：深入剖析，从多个角度探究问题产生的原因和解决方案</a:t>
            </a:r>
            <a:endParaRPr altLang="en-US" dirty="0" sz="1200" lang="zh-CN" spc="150">
              <a:solidFill>
                <a:schemeClr val="tx1">
                  <a:lumMod val="65000"/>
                  <a:lumOff val="35000"/>
                </a:schemeClr>
              </a:solidFill>
              <a:latin typeface="+mn-ea"/>
              <a:sym typeface="+mn-ea"/>
            </a:endParaRPr>
          </a:p>
        </p:txBody>
      </p:sp>
      <p:sp>
        <p:nvSpPr>
          <p:cNvPr id="105038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实践经验：分享实际操作中的经验和教训，以及如何应对和解决困难</a:t>
            </a:r>
            <a:endParaRPr altLang="en-US" dirty="0" sz="1200" lang="zh-CN" spc="150">
              <a:solidFill>
                <a:schemeClr val="tx1">
                  <a:lumMod val="65000"/>
                  <a:lumOff val="35000"/>
                </a:schemeClr>
              </a:solidFill>
              <a:latin typeface="+mn-ea"/>
              <a:sym typeface="+mn-ea"/>
            </a:endParaRPr>
          </a:p>
        </p:txBody>
      </p:sp>
      <p:sp>
        <p:nvSpPr>
          <p:cNvPr id="105038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结论：总结案例分析的成果和启示，以及对未来初中教育管理与领导模式的建议和展望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422" name="标题"/>
          <p:cNvSpPr>
            <a:spLocks noGrp="1"/>
          </p:cNvSpPr>
          <p:nvPr>
            <p:ph type="title"/>
            <p:custDataLst>
              <p:tags r:id="rId1"/>
            </p:custDataLst>
          </p:nvPr>
        </p:nvSpPr>
        <p:spPr/>
        <p:txBody>
          <a:bodyPr>
            <a:normAutofit fontScale="90000"/>
          </a:bodyPr>
          <a:p>
            <a:r>
              <a:rPr altLang="en-US" dirty="0" lang="zh-CN"/>
              <a:t>展望未来初中教育管理与领导模式的发展趋势</a:t>
            </a:r>
            <a:endParaRPr altLang="en-US" dirty="0" lang="zh-CN"/>
          </a:p>
        </p:txBody>
      </p:sp>
      <p:sp>
        <p:nvSpPr>
          <p:cNvPr id="1050424"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484" name="标题 1"/>
          <p:cNvSpPr>
            <a:spLocks noGrp="1"/>
          </p:cNvSpPr>
          <p:nvPr>
            <p:ph type="title"/>
          </p:nvPr>
        </p:nvSpPr>
        <p:spPr/>
        <p:txBody>
          <a:bodyPr/>
          <a:p>
            <a:r>
              <a:rPr altLang="en-US" lang="zh-CN"/>
              <a:t>信息化技术的应用与发展</a:t>
            </a:r>
            <a:endParaRPr altLang="en-US" lang="zh-CN"/>
          </a:p>
        </p:txBody>
      </p:sp>
      <p:sp>
        <p:nvSpPr>
          <p:cNvPr id="105048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信息化技术将促进教育资源共享，优化教育资源配置</a:t>
            </a:r>
            <a:endParaRPr altLang="zh-CN" dirty="0" lang="en-US">
              <a:solidFill>
                <a:schemeClr val="dk1">
                  <a:lumMod val="80000"/>
                  <a:lumOff val="20000"/>
                </a:schemeClr>
              </a:solidFill>
              <a:latin typeface="+mn-ea"/>
              <a:sym typeface="+mn-ea"/>
            </a:endParaRPr>
          </a:p>
        </p:txBody>
      </p:sp>
      <p:sp>
        <p:nvSpPr>
          <p:cNvPr id="105049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信息化技术将进一步普及，提高教育管理与领导效率</a:t>
            </a:r>
            <a:endParaRPr altLang="en-US" dirty="0" lang="zh-CN">
              <a:solidFill>
                <a:schemeClr val="dk1">
                  <a:lumMod val="80000"/>
                  <a:lumOff val="20000"/>
                </a:schemeClr>
              </a:solidFill>
              <a:latin typeface="+mn-ea"/>
              <a:sym typeface="+mn-ea"/>
            </a:endParaRPr>
          </a:p>
        </p:txBody>
      </p:sp>
      <p:sp>
        <p:nvSpPr>
          <p:cNvPr id="105050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人工智能、大数据等新兴技术将应用于初中教育管理与领导模式</a:t>
            </a:r>
            <a:endParaRPr altLang="en-US" dirty="0" lang="zh-CN">
              <a:solidFill>
                <a:schemeClr val="dk1">
                  <a:lumMod val="80000"/>
                  <a:lumOff val="20000"/>
                </a:schemeClr>
              </a:solidFill>
              <a:latin typeface="+mn-ea"/>
              <a:sym typeface="+mn-ea"/>
            </a:endParaRPr>
          </a:p>
        </p:txBody>
      </p:sp>
      <p:sp>
        <p:nvSpPr>
          <p:cNvPr id="105051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1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1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1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信息化技术将推动教育管理与领导模式的创新发展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552" name="标题 1"/>
          <p:cNvSpPr>
            <a:spLocks noGrp="1"/>
          </p:cNvSpPr>
          <p:nvPr>
            <p:ph type="title"/>
          </p:nvPr>
        </p:nvSpPr>
        <p:spPr/>
        <p:txBody>
          <a:bodyPr/>
          <a:p>
            <a:r>
              <a:rPr altLang="en-US" lang="zh-CN"/>
              <a:t>教育管理理念的创新与实践</a:t>
            </a:r>
            <a:endParaRPr altLang="en-US" lang="zh-CN"/>
          </a:p>
        </p:txBody>
      </p:sp>
      <p:sp>
        <p:nvSpPr>
          <p:cNvPr id="105055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5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5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6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6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6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6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6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7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倡导团队合作，促进教师之间的交流与合作</a:t>
            </a:r>
            <a:endParaRPr altLang="en-US" dirty="0" sz="2400" lang="zh-CN">
              <a:latin typeface="+mn-ea"/>
              <a:ea typeface="+mn-ea"/>
            </a:endParaRPr>
          </a:p>
        </p:txBody>
      </p:sp>
      <p:sp>
        <p:nvSpPr>
          <p:cNvPr id="105057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重视教育公平，确保每个学生都能获得优质教育资源</a:t>
            </a:r>
            <a:endParaRPr altLang="en-US" dirty="0" sz="2400" lang="zh-CN">
              <a:latin typeface="+mn-ea"/>
              <a:ea typeface="+mn-ea"/>
            </a:endParaRPr>
          </a:p>
        </p:txBody>
      </p:sp>
      <p:sp>
        <p:nvSpPr>
          <p:cNvPr id="105057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强调个性化教育，关注学生全面发展</a:t>
            </a:r>
            <a:endParaRPr altLang="en-US" dirty="0" sz="2400" lang="zh-CN">
              <a:latin typeface="+mn-ea"/>
              <a:ea typeface="+mn-ea"/>
            </a:endParaRPr>
          </a:p>
        </p:txBody>
      </p:sp>
      <p:sp>
        <p:nvSpPr>
          <p:cNvPr id="105057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引入数字化技术，提升教育管理效率</a:t>
            </a:r>
            <a:endParaRPr altLang="en-US" dirty="0" sz="2400" lang="zh-CN">
              <a:latin typeface="+mn-ea"/>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612" name="标题 1"/>
          <p:cNvSpPr>
            <a:spLocks noGrp="1"/>
          </p:cNvSpPr>
          <p:nvPr>
            <p:ph type="title"/>
          </p:nvPr>
        </p:nvSpPr>
        <p:spPr/>
        <p:txBody>
          <a:bodyPr/>
          <a:p>
            <a:r>
              <a:rPr altLang="en-US" lang="zh-CN"/>
              <a:t>教育资源共享与优化配置的探索与实践</a:t>
            </a:r>
            <a:endParaRPr altLang="en-US" lang="zh-CN"/>
          </a:p>
        </p:txBody>
      </p:sp>
      <p:sp>
        <p:nvSpPr>
          <p:cNvPr id="1050614"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616"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618"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20"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22"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实践教育资源共享与优化配置的成功案例</a:t>
            </a:r>
            <a:endParaRPr altLang="en-US" dirty="0" sz="1200" lang="zh-CN" spc="150">
              <a:solidFill>
                <a:srgbClr val="FFFFFF"/>
              </a:solidFill>
              <a:latin typeface="+mn-ea"/>
              <a:sym typeface="+mn-ea"/>
            </a:endParaRPr>
          </a:p>
        </p:txBody>
      </p:sp>
      <p:sp>
        <p:nvSpPr>
          <p:cNvPr id="1050624"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26"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28"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探索教育资源共享与优化配置的有效途径</a:t>
            </a:r>
            <a:endParaRPr altLang="en-US" dirty="0" sz="1200" lang="zh-CN" spc="150">
              <a:solidFill>
                <a:schemeClr val="tx1">
                  <a:lumMod val="65000"/>
                  <a:lumOff val="35000"/>
                </a:schemeClr>
              </a:solidFill>
              <a:latin typeface="+mn-ea"/>
              <a:sym typeface="+mn-ea"/>
            </a:endParaRPr>
          </a:p>
        </p:txBody>
      </p:sp>
      <p:sp>
        <p:nvSpPr>
          <p:cNvPr id="1050630"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32"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34"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优化配置教育资源，促进教育公平</a:t>
            </a:r>
            <a:endParaRPr altLang="en-US" dirty="0" sz="1200" lang="zh-CN" spc="150">
              <a:solidFill>
                <a:srgbClr val="FFFFFF"/>
              </a:solidFill>
              <a:latin typeface="+mn-ea"/>
              <a:sym typeface="+mn-ea"/>
            </a:endParaRPr>
          </a:p>
        </p:txBody>
      </p:sp>
      <p:sp>
        <p:nvSpPr>
          <p:cNvPr id="1050636"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38"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40"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实现教育资源共享，提高资源利用效率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676" name="标题 1"/>
          <p:cNvSpPr>
            <a:spLocks noGrp="1"/>
          </p:cNvSpPr>
          <p:nvPr>
            <p:ph type="title"/>
          </p:nvPr>
        </p:nvSpPr>
        <p:spPr/>
        <p:txBody>
          <a:bodyPr/>
          <a:p>
            <a:r>
              <a:rPr altLang="en-US" lang="zh-CN"/>
              <a:t>未来初中教育管理与领导模式的发展趋势与展望</a:t>
            </a:r>
            <a:endParaRPr altLang="en-US" lang="zh-CN"/>
          </a:p>
        </p:txBody>
      </p:sp>
      <p:sp>
        <p:nvSpPr>
          <p:cNvPr id="1050678" name="任意多边形 35"/>
          <p:cNvSpPr/>
          <p:nvPr>
            <p:custDataLst>
              <p:tags r:id="rId1"/>
            </p:custDataLst>
          </p:nvPr>
        </p:nvSpPr>
        <p:spPr>
          <a:xfrm>
            <a:off x="838200" y="1491037"/>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680" name="任意多边形 39"/>
          <p:cNvSpPr/>
          <p:nvPr>
            <p:custDataLst>
              <p:tags r:id="rId2"/>
            </p:custDataLst>
          </p:nvPr>
        </p:nvSpPr>
        <p:spPr>
          <a:xfrm>
            <a:off x="917974" y="1577510"/>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57" name="直接连接符 40"/>
          <p:cNvCxnSpPr>
            <a:cxnSpLocks/>
          </p:cNvCxnSpPr>
          <p:nvPr>
            <p:custDataLst>
              <p:tags r:id="rId3"/>
            </p:custDataLst>
          </p:nvPr>
        </p:nvCxnSpPr>
        <p:spPr>
          <a:xfrm>
            <a:off x="2169397" y="1791865"/>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682" name="正文"/>
          <p:cNvSpPr txBox="1"/>
          <p:nvPr>
            <p:custDataLst>
              <p:tags r:id="rId4"/>
            </p:custDataLst>
          </p:nvPr>
        </p:nvSpPr>
        <p:spPr>
          <a:xfrm>
            <a:off x="2422117" y="1563503"/>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400" lang="zh-CN">
                <a:solidFill>
                  <a:schemeClr val="tx1">
                    <a:lumMod val="65000"/>
                    <a:lumOff val="35000"/>
                  </a:schemeClr>
                </a:solidFill>
                <a:latin typeface="+中文正文" charset="0"/>
              </a:rPr>
              <a:t>数字化技术的应用：随着科技的进步，数字化技术将在初中教育管理与领导中发挥越来越重要的作用，如大数据分析、云计算等，以提高教育管理的效率和决策的科学性。</a:t>
            </a:r>
            <a:endParaRPr altLang="en-US" dirty="0" sz="1400" lang="zh-CN">
              <a:solidFill>
                <a:schemeClr val="tx1">
                  <a:lumMod val="65000"/>
                  <a:lumOff val="35000"/>
                </a:schemeClr>
              </a:solidFill>
              <a:latin typeface="+中文正文" charset="0"/>
            </a:endParaRPr>
          </a:p>
        </p:txBody>
      </p:sp>
      <p:sp>
        <p:nvSpPr>
          <p:cNvPr id="1050684" name="矩形 42"/>
          <p:cNvSpPr>
            <a:spLocks noChangeAspect="1"/>
          </p:cNvSpPr>
          <p:nvPr>
            <p:custDataLst>
              <p:tags r:id="rId5"/>
            </p:custDataLst>
          </p:nvPr>
        </p:nvSpPr>
        <p:spPr>
          <a:xfrm flipH="1">
            <a:off x="1137811" y="1559850"/>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686" name="任意多边形 45"/>
          <p:cNvSpPr/>
          <p:nvPr>
            <p:custDataLst>
              <p:tags r:id="rId6"/>
            </p:custDataLst>
          </p:nvPr>
        </p:nvSpPr>
        <p:spPr>
          <a:xfrm>
            <a:off x="838200" y="2677300"/>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688" name="任意多边形 46"/>
          <p:cNvSpPr/>
          <p:nvPr>
            <p:custDataLst>
              <p:tags r:id="rId7"/>
            </p:custDataLst>
          </p:nvPr>
        </p:nvSpPr>
        <p:spPr>
          <a:xfrm>
            <a:off x="917974" y="2763773"/>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59" name="直接连接符 47"/>
          <p:cNvCxnSpPr>
            <a:cxnSpLocks/>
          </p:cNvCxnSpPr>
          <p:nvPr>
            <p:custDataLst>
              <p:tags r:id="rId8"/>
            </p:custDataLst>
          </p:nvPr>
        </p:nvCxnSpPr>
        <p:spPr>
          <a:xfrm>
            <a:off x="2169397" y="2978128"/>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690" name="正文"/>
          <p:cNvSpPr txBox="1"/>
          <p:nvPr>
            <p:custDataLst>
              <p:tags r:id="rId9"/>
            </p:custDataLst>
          </p:nvPr>
        </p:nvSpPr>
        <p:spPr>
          <a:xfrm>
            <a:off x="2422117" y="2749766"/>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400" lang="zh-CN">
                <a:solidFill>
                  <a:schemeClr val="tx1">
                    <a:lumMod val="65000"/>
                    <a:lumOff val="35000"/>
                  </a:schemeClr>
                </a:solidFill>
                <a:latin typeface="+中文正文" charset="0"/>
              </a:rPr>
              <a:t>个性化教育的推广：未来初中教育管理与领导将更加注重学生的个性化发展，通过制定个性化的教育计划和评估标准，更好地满足学生的需求和发展潜力。</a:t>
            </a:r>
            <a:endParaRPr altLang="en-US" dirty="0" sz="1400" lang="zh-CN">
              <a:solidFill>
                <a:schemeClr val="tx1">
                  <a:lumMod val="65000"/>
                  <a:lumOff val="35000"/>
                </a:schemeClr>
              </a:solidFill>
              <a:latin typeface="+中文正文" charset="0"/>
            </a:endParaRPr>
          </a:p>
        </p:txBody>
      </p:sp>
      <p:sp>
        <p:nvSpPr>
          <p:cNvPr id="1050692" name="矩形 49"/>
          <p:cNvSpPr>
            <a:spLocks noChangeAspect="1"/>
          </p:cNvSpPr>
          <p:nvPr>
            <p:custDataLst>
              <p:tags r:id="rId10"/>
            </p:custDataLst>
          </p:nvPr>
        </p:nvSpPr>
        <p:spPr>
          <a:xfrm flipH="1">
            <a:off x="1137811" y="2746113"/>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694" name="任意多边形 51"/>
          <p:cNvSpPr/>
          <p:nvPr>
            <p:custDataLst>
              <p:tags r:id="rId11"/>
            </p:custDataLst>
          </p:nvPr>
        </p:nvSpPr>
        <p:spPr>
          <a:xfrm>
            <a:off x="838200" y="3863563"/>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696" name="任意多边形 52"/>
          <p:cNvSpPr/>
          <p:nvPr>
            <p:custDataLst>
              <p:tags r:id="rId12"/>
            </p:custDataLst>
          </p:nvPr>
        </p:nvSpPr>
        <p:spPr>
          <a:xfrm>
            <a:off x="917974" y="3950036"/>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61" name="直接连接符 53"/>
          <p:cNvCxnSpPr>
            <a:cxnSpLocks/>
          </p:cNvCxnSpPr>
          <p:nvPr>
            <p:custDataLst>
              <p:tags r:id="rId13"/>
            </p:custDataLst>
          </p:nvPr>
        </p:nvCxnSpPr>
        <p:spPr>
          <a:xfrm>
            <a:off x="2169397" y="4164391"/>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698" name="正文"/>
          <p:cNvSpPr txBox="1"/>
          <p:nvPr>
            <p:custDataLst>
              <p:tags r:id="rId14"/>
            </p:custDataLst>
          </p:nvPr>
        </p:nvSpPr>
        <p:spPr>
          <a:xfrm>
            <a:off x="2422117" y="3936029"/>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400" lang="zh-CN">
                <a:solidFill>
                  <a:schemeClr val="tx1">
                    <a:lumMod val="65000"/>
                    <a:lumOff val="35000"/>
                  </a:schemeClr>
                </a:solidFill>
                <a:latin typeface="+中文正文" charset="0"/>
              </a:rPr>
              <a:t>跨界合作与资源整合：未来的初中教育管理与领导将更加注重跨界合作和资源整合，通过与其他教育机构、企业、社区等的合作，共享资源、交流经验，共同推动初中教育的改革与发展。</a:t>
            </a:r>
            <a:endParaRPr altLang="en-US" dirty="0" sz="1400" lang="zh-CN">
              <a:solidFill>
                <a:schemeClr val="tx1">
                  <a:lumMod val="65000"/>
                  <a:lumOff val="35000"/>
                </a:schemeClr>
              </a:solidFill>
              <a:latin typeface="+中文正文" charset="0"/>
            </a:endParaRPr>
          </a:p>
        </p:txBody>
      </p:sp>
      <p:sp>
        <p:nvSpPr>
          <p:cNvPr id="1050700" name="矩形 55"/>
          <p:cNvSpPr>
            <a:spLocks noChangeAspect="1"/>
          </p:cNvSpPr>
          <p:nvPr>
            <p:custDataLst>
              <p:tags r:id="rId15"/>
            </p:custDataLst>
          </p:nvPr>
        </p:nvSpPr>
        <p:spPr>
          <a:xfrm flipH="1">
            <a:off x="1137811" y="3932376"/>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702" name="任意多边形 57"/>
          <p:cNvSpPr/>
          <p:nvPr>
            <p:custDataLst>
              <p:tags r:id="rId16"/>
            </p:custDataLst>
          </p:nvPr>
        </p:nvSpPr>
        <p:spPr>
          <a:xfrm>
            <a:off x="838200" y="5049826"/>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704" name="任意多边形 58"/>
          <p:cNvSpPr/>
          <p:nvPr>
            <p:custDataLst>
              <p:tags r:id="rId17"/>
            </p:custDataLst>
          </p:nvPr>
        </p:nvSpPr>
        <p:spPr>
          <a:xfrm>
            <a:off x="917974" y="5136298"/>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63" name="直接连接符 59"/>
          <p:cNvCxnSpPr>
            <a:cxnSpLocks/>
          </p:cNvCxnSpPr>
          <p:nvPr>
            <p:custDataLst>
              <p:tags r:id="rId18"/>
            </p:custDataLst>
          </p:nvPr>
        </p:nvCxnSpPr>
        <p:spPr>
          <a:xfrm>
            <a:off x="2169397" y="5350654"/>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706" name="正文"/>
          <p:cNvSpPr txBox="1"/>
          <p:nvPr>
            <p:custDataLst>
              <p:tags r:id="rId19"/>
            </p:custDataLst>
          </p:nvPr>
        </p:nvSpPr>
        <p:spPr>
          <a:xfrm>
            <a:off x="2422117" y="5122292"/>
            <a:ext cx="8637553" cy="842807"/>
          </a:xfrm>
          <a:prstGeom prst="rect"/>
          <a:noFill/>
        </p:spPr>
        <p:txBody>
          <a:bodyPr anchor="ctr" anchorCtr="0" bIns="71755" lIns="90000" rIns="90000" rtlCol="0" tIns="0" wrap="square">
            <a:normAutofit fontScale="85556"/>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领导力的培养与提升：未来的初中教育管理与领导将更加注重领导力的培养与提升，通过培训、实践等方式，提高校长的领导能力和教师的教育管理水平，为初中教育的改革与发展提供有力的人才保障。</a:t>
            </a:r>
            <a:endParaRPr altLang="en-US" dirty="0" lang="zh-CN">
              <a:solidFill>
                <a:schemeClr val="tx1">
                  <a:lumMod val="65000"/>
                  <a:lumOff val="35000"/>
                </a:schemeClr>
              </a:solidFill>
              <a:latin typeface="+中文正文" charset="0"/>
            </a:endParaRPr>
          </a:p>
        </p:txBody>
      </p:sp>
      <p:sp>
        <p:nvSpPr>
          <p:cNvPr id="1050708" name="矩形 61"/>
          <p:cNvSpPr>
            <a:spLocks noChangeAspect="1"/>
          </p:cNvSpPr>
          <p:nvPr>
            <p:custDataLst>
              <p:tags r:id="rId20"/>
            </p:custDataLst>
          </p:nvPr>
        </p:nvSpPr>
        <p:spPr>
          <a:xfrm flipH="1">
            <a:off x="1137811" y="5118639"/>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744"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746" name="署名"/>
          <p:cNvSpPr>
            <a:spLocks noGrp="1"/>
          </p:cNvSpPr>
          <p:nvPr>
            <p:ph type="body" sz="quarter" idx="17"/>
            <p:custDataLst>
              <p:tags r:id="rId2"/>
            </p:custDataLst>
          </p:nvPr>
        </p:nvSpPr>
        <p:spPr/>
        <p:txBody>
          <a:bodyPr>
            <a:normAutofit/>
          </a:bodyPr>
          <a:p>
            <a:r>
              <a:rPr altLang="en-US" lang="zh-CN"/>
              <a:t>汇报人：</a:t>
            </a:r>
            <a:r>
              <a:rPr altLang="zh-CN" lang="en-US"/>
              <a:t>xxx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6*l_h_i*1_1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6*l_h_a*1_1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1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6*l_h_i*1_3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6*l_h_a*1_3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3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6*l_h_i*1_2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6*l_h_a*1_2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2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6*l_h_i*1_4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6*l_h_a*1_4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4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6*l_h_i*1_5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6*l_h_a*1_5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5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7_6*l_h_i*1_6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7_6*l_h_a*1_6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6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32.xml><?xml version="1.0" encoding="utf-8"?>
<p:tagLst xmlns:p="http://schemas.openxmlformats.org/presentationml/2006/main">
  <p:tag name="KSO_WM_SLIDE_ID" val="custom2023097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78.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31.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301.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6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69.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9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400.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4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4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4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4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465.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2024-01-01T07:00:23Z</dcterms:created>
  <dcterms:modified xsi:type="dcterms:W3CDTF">2024-01-01T07:00:23Z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2efdb3f3a95149bb80f038e6ba8a33fb_21</vt:lpwstr>
  </property>
</Properties>
</file>