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805" r:id="rId1"/>
    <p:sldMasterId id="2147487842" r:id="rId2"/>
  </p:sldMasterIdLst>
  <p:notesMasterIdLst>
    <p:notesMasterId r:id="rId3"/>
  </p:notesMasterIdLst>
  <p:sldIdLst>
    <p:sldId id="2194" r:id="rId4"/>
    <p:sldId id="2197" r:id="rId5"/>
    <p:sldId id="2200" r:id="rId6"/>
    <p:sldId id="2203" r:id="rId7"/>
    <p:sldId id="2209" r:id="rId9"/>
    <p:sldId id="2212" r:id="rId10"/>
    <p:sldId id="2215" r:id="rId11"/>
    <p:sldId id="2221" r:id="rId13"/>
    <p:sldId id="2224" r:id="rId14"/>
    <p:sldId id="2227" r:id="rId15"/>
    <p:sldId id="2230" r:id="rId16"/>
    <p:sldId id="2233" r:id="rId17"/>
    <p:sldId id="2239" r:id="rId19"/>
    <p:sldId id="2242" r:id="rId20"/>
    <p:sldId id="2245" r:id="rId21"/>
    <p:sldId id="2248" r:id="rId22"/>
    <p:sldId id="2251" r:id="rId23"/>
    <p:sldId id="2257" r:id="rId25"/>
    <p:sldId id="2260" r:id="rId26"/>
    <p:sldId id="2263" r:id="rId27"/>
    <p:sldId id="2266" r:id="rId28"/>
    <p:sldId id="2272" r:id="rId30"/>
    <p:sldId id="2275" r:id="rId31"/>
    <p:sldId id="2278" r:id="rId32"/>
    <p:sldId id="2281" r:id="rId33"/>
    <p:sldId id="2287" r:id="rId35"/>
    <p:sldId id="2290" r:id="rId36"/>
    <p:sldId id="2293"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806" r:id="rId1"/>
    <p:sldLayoutId id="2147487807" r:id="rId2"/>
    <p:sldLayoutId id="2147487808" r:id="rId3"/>
    <p:sldLayoutId id="2147487809" r:id="rId4"/>
    <p:sldLayoutId id="2147487810" r:id="rId5"/>
    <p:sldLayoutId id="2147487811" r:id="rId6"/>
    <p:sldLayoutId id="2147487812" r:id="rId7"/>
    <p:sldLayoutId id="2147487813" r:id="rId8"/>
    <p:sldLayoutId id="2147487814" r:id="rId9"/>
    <p:sldLayoutId id="2147487815" r:id="rId10"/>
    <p:sldLayoutId id="21474878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843" r:id="rId1"/>
    <p:sldLayoutId id="2147487844" r:id="rId2"/>
    <p:sldLayoutId id="2147487845" r:id="rId3"/>
    <p:sldLayoutId id="2147487846" r:id="rId4"/>
    <p:sldLayoutId id="2147487847" r:id="rId5"/>
    <p:sldLayoutId id="2147487848" r:id="rId6"/>
    <p:sldLayoutId id="2147487849" r:id="rId7"/>
    <p:sldLayoutId id="2147487850" r:id="rId8"/>
    <p:sldLayoutId id="2147487851" r:id="rId9"/>
    <p:sldLayoutId id="2147487852" r:id="rId10"/>
    <p:sldLayoutId id="214748785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tags" Target="../tags/tag189.xml"/><Relationship Id="rId16" Type="http://schemas.openxmlformats.org/officeDocument/2006/relationships/tags" Target="../tags/tag190.xml"/><Relationship Id="rId17" Type="http://schemas.openxmlformats.org/officeDocument/2006/relationships/tags" Target="../tags/tag191.xml"/><Relationship Id="rId18" Type="http://schemas.openxmlformats.org/officeDocument/2006/relationships/tags" Target="../tags/tag192.xml"/><Relationship Id="rId19" Type="http://schemas.openxmlformats.org/officeDocument/2006/relationships/tags" Target="../tags/tag193.xml"/><Relationship Id="rId20" Type="http://schemas.openxmlformats.org/officeDocument/2006/relationships/tags" Target="../tags/tag194.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tags" Target="../tags/tag224.xml"/><Relationship Id="rId16" Type="http://schemas.openxmlformats.org/officeDocument/2006/relationships/tags" Target="../tags/tag225.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tags" Target="../tags/tag267.xml"/><Relationship Id="rId16" Type="http://schemas.openxmlformats.org/officeDocument/2006/relationships/tags" Target="../tags/tag268.xml"/><Relationship Id="rId17" Type="http://schemas.openxmlformats.org/officeDocument/2006/relationships/tags" Target="../tags/tag269.xml"/><Relationship Id="rId18" Type="http://schemas.openxmlformats.org/officeDocument/2006/relationships/tags" Target="../tags/tag270.xml"/><Relationship Id="rId19" Type="http://schemas.openxmlformats.org/officeDocument/2006/relationships/tags" Target="../tags/tag271.xml"/><Relationship Id="rId20" Type="http://schemas.openxmlformats.org/officeDocument/2006/relationships/tags" Target="../tags/tag272.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tags" Target="../tags/tag285.xml"/><Relationship Id="rId14" Type="http://schemas.openxmlformats.org/officeDocument/2006/relationships/tags" Target="../tags/tag286.xml"/><Relationship Id="rId15" Type="http://schemas.openxmlformats.org/officeDocument/2006/relationships/tags" Target="../tags/tag287.xml"/><Relationship Id="rId1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建立高效的库存和供应链管理系统</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库存管理的重要性</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供应链管理系统的基本要素</a:t>
            </a:r>
            <a:endParaRPr altLang="en-US" b="1" dirty="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建立高效库存和供应链管理系统的关键步骤</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库存和供应链管理系统中的技术应用</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案例分析：成功企业的库存和供应链管理系统实践</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库存管理的重要性</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库存管理对企业的意义</a:t>
            </a:r>
            <a:endParaRPr altLang="en-US" lang="zh-CN"/>
          </a:p>
        </p:txBody>
      </p:sp>
      <p:sp>
        <p:nvSpPr>
          <p:cNvPr id="1048896" name="矩形 31"/>
          <p:cNvSpPr/>
          <p:nvPr>
            <p:custDataLst>
              <p:tags r:id="rId1"/>
            </p:custDataLst>
          </p:nvPr>
        </p:nvSpPr>
        <p:spPr>
          <a:xfrm>
            <a:off x="3353427" y="1364400"/>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降低库存成本：通过有效的库存管理，企业可以减少库存积压和浪费，从而降低库存成本。</a:t>
            </a:r>
            <a:endParaRPr altLang="en-US" dirty="0" sz="1200" lang="zh-CN" spc="150">
              <a:solidFill>
                <a:schemeClr val="tx1">
                  <a:lumMod val="65000"/>
                  <a:lumOff val="35000"/>
                </a:schemeClr>
              </a:solidFill>
              <a:latin typeface="+mn-ea"/>
              <a:sym typeface="+mn-ea"/>
            </a:endParaRPr>
          </a:p>
        </p:txBody>
      </p:sp>
      <p:sp>
        <p:nvSpPr>
          <p:cNvPr id="1048898" name="矩形 4"/>
          <p:cNvSpPr/>
          <p:nvPr>
            <p:custDataLst>
              <p:tags r:id="rId2"/>
            </p:custDataLst>
          </p:nvPr>
        </p:nvSpPr>
        <p:spPr>
          <a:xfrm>
            <a:off x="3353427" y="2356206"/>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提高运营效率：库存管理能够确保企业及时获得所需物资，避免缺货或积压现象，提高运营效率。</a:t>
            </a:r>
            <a:endParaRPr altLang="en-US" dirty="0" sz="1200" lang="zh-CN" spc="150">
              <a:solidFill>
                <a:schemeClr val="tx1">
                  <a:lumMod val="65000"/>
                  <a:lumOff val="35000"/>
                </a:schemeClr>
              </a:solidFill>
              <a:latin typeface="+mn-ea"/>
              <a:sym typeface="+mn-ea"/>
            </a:endParaRPr>
          </a:p>
        </p:txBody>
      </p:sp>
      <p:sp>
        <p:nvSpPr>
          <p:cNvPr id="1048900" name="矩形 5"/>
          <p:cNvSpPr/>
          <p:nvPr>
            <p:custDataLst>
              <p:tags r:id="rId3"/>
            </p:custDataLst>
          </p:nvPr>
        </p:nvSpPr>
        <p:spPr>
          <a:xfrm>
            <a:off x="3353427" y="3348012"/>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增强市场竞争力：快速响应市场需求，及时调整库存，有助于企业在激烈的市场竞争中保持领先地位。</a:t>
            </a:r>
            <a:endParaRPr altLang="en-US" dirty="0" sz="1200" lang="zh-CN" spc="150">
              <a:solidFill>
                <a:schemeClr val="tx1">
                  <a:lumMod val="65000"/>
                  <a:lumOff val="35000"/>
                </a:schemeClr>
              </a:solidFill>
              <a:latin typeface="+mn-ea"/>
              <a:sym typeface="+mn-ea"/>
            </a:endParaRPr>
          </a:p>
        </p:txBody>
      </p:sp>
      <p:sp>
        <p:nvSpPr>
          <p:cNvPr id="1048902" name="矩形 7"/>
          <p:cNvSpPr/>
          <p:nvPr>
            <p:custDataLst>
              <p:tags r:id="rId4"/>
            </p:custDataLst>
          </p:nvPr>
        </p:nvSpPr>
        <p:spPr>
          <a:xfrm>
            <a:off x="3353427" y="4339818"/>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提升客户满意度：通过合理的库存管理，企业可以更好地满足客户需求，提高客户满意度。</a:t>
            </a:r>
            <a:endParaRPr altLang="en-US" dirty="0" sz="1200" lang="zh-CN" spc="150">
              <a:solidFill>
                <a:schemeClr val="tx1">
                  <a:lumMod val="65000"/>
                  <a:lumOff val="35000"/>
                </a:schemeClr>
              </a:solidFill>
              <a:latin typeface="+mn-ea"/>
              <a:sym typeface="+mn-ea"/>
            </a:endParaRPr>
          </a:p>
        </p:txBody>
      </p:sp>
      <p:sp>
        <p:nvSpPr>
          <p:cNvPr id="1048904" name="矩形 3"/>
          <p:cNvSpPr/>
          <p:nvPr>
            <p:custDataLst>
              <p:tags r:id="rId5"/>
            </p:custDataLst>
          </p:nvPr>
        </p:nvSpPr>
        <p:spPr>
          <a:xfrm>
            <a:off x="3353427" y="5331624"/>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促进企业可持续发展：有效的库存管理有助于企业降低资源浪费，提高资源利用效率，促进可持续发展。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38" name="标题 1"/>
          <p:cNvSpPr>
            <a:spLocks noGrp="1"/>
          </p:cNvSpPr>
          <p:nvPr>
            <p:ph type="title"/>
          </p:nvPr>
        </p:nvSpPr>
        <p:spPr/>
        <p:txBody>
          <a:bodyPr/>
          <a:p>
            <a:r>
              <a:rPr altLang="en-US" lang="zh-CN"/>
              <a:t>库存管理对供应链的影响</a:t>
            </a:r>
            <a:endParaRPr altLang="en-US" lang="zh-CN"/>
          </a:p>
        </p:txBody>
      </p:sp>
      <p:sp>
        <p:nvSpPr>
          <p:cNvPr id="104894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4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4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4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4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库存管理对供应链响应速度的影响</a:t>
            </a:r>
            <a:endParaRPr altLang="en-US" sz="1400" lang="zh-CN" spc="150">
              <a:solidFill>
                <a:schemeClr val="tx1"/>
              </a:solidFill>
              <a:effectLst/>
              <a:latin typeface="+mn-ea"/>
              <a:sym typeface="+mn-ea"/>
            </a:endParaRPr>
          </a:p>
        </p:txBody>
      </p:sp>
      <p:sp>
        <p:nvSpPr>
          <p:cNvPr id="104895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库存管理对供应链稳定性的影响</a:t>
            </a:r>
            <a:endParaRPr altLang="en-US" dirty="0" sz="1400" lang="zh-CN" spc="150">
              <a:solidFill>
                <a:schemeClr val="tx1"/>
              </a:solidFill>
              <a:effectLst/>
              <a:latin typeface="+mn-ea"/>
              <a:sym typeface="+mn-ea"/>
            </a:endParaRPr>
          </a:p>
        </p:txBody>
      </p:sp>
      <p:sp>
        <p:nvSpPr>
          <p:cNvPr id="104895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库存管理对供应链成本的影响</a:t>
            </a:r>
            <a:endParaRPr altLang="en-US" sz="1400" lang="zh-CN" spc="150">
              <a:solidFill>
                <a:schemeClr val="tx1"/>
              </a:solidFill>
              <a:effectLst/>
              <a:latin typeface="+mn-ea"/>
              <a:sym typeface="+mn-ea"/>
            </a:endParaRPr>
          </a:p>
        </p:txBody>
      </p:sp>
      <p:sp>
        <p:nvSpPr>
          <p:cNvPr id="104895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库存管理对供应链可持续发展的影响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8988" name="标题"/>
          <p:cNvSpPr>
            <a:spLocks noGrp="1"/>
          </p:cNvSpPr>
          <p:nvPr>
            <p:ph type="title"/>
            <p:custDataLst>
              <p:tags r:id="rId1"/>
            </p:custDataLst>
          </p:nvPr>
        </p:nvSpPr>
        <p:spPr>
          <a:xfrm>
            <a:off x="2047240" y="2228215"/>
            <a:ext cx="9144000" cy="1931670"/>
          </a:xfrm>
        </p:spPr>
        <p:txBody>
          <a:bodyPr/>
          <a:p>
            <a:r>
              <a:rPr altLang="en-US" lang="zh-CN"/>
              <a:t>供应链管理系统的基本要素</a:t>
            </a:r>
            <a:endParaRPr altLang="en-US" lang="zh-CN"/>
          </a:p>
        </p:txBody>
      </p:sp>
      <p:sp>
        <p:nvSpPr>
          <p:cNvPr id="104899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供应商管理</a:t>
            </a:r>
            <a:endParaRPr altLang="en-US" lang="zh-CN"/>
          </a:p>
        </p:txBody>
      </p:sp>
      <p:sp>
        <p:nvSpPr>
          <p:cNvPr id="10490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供应商监控：对供应商的生产过程、产品质量、交货期等进行监控，确保供应商能够按时、按质完成交货</a:t>
            </a:r>
            <a:endParaRPr altLang="zh-CN" dirty="0" lang="en-US">
              <a:solidFill>
                <a:schemeClr val="dk1">
                  <a:lumMod val="80000"/>
                  <a:lumOff val="20000"/>
                </a:schemeClr>
              </a:solidFill>
              <a:latin typeface="+mn-ea"/>
              <a:sym typeface="+mn-ea"/>
            </a:endParaRPr>
          </a:p>
        </p:txBody>
      </p:sp>
      <p:sp>
        <p:nvSpPr>
          <p:cNvPr id="10490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供应商选择：评估供应商的能力、信誉和价格，确保供应商能够提供高质量的产品和服务</a:t>
            </a:r>
            <a:endParaRPr altLang="en-US" dirty="0" lang="zh-CN">
              <a:solidFill>
                <a:schemeClr val="dk1">
                  <a:lumMod val="80000"/>
                  <a:lumOff val="20000"/>
                </a:schemeClr>
              </a:solidFill>
              <a:latin typeface="+mn-ea"/>
              <a:sym typeface="+mn-ea"/>
            </a:endParaRPr>
          </a:p>
        </p:txBody>
      </p:sp>
      <p:sp>
        <p:nvSpPr>
          <p:cNvPr id="10490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供应商合作：与供应商建立长期、稳定的合作关系，确保供应链的稳定性和可靠性</a:t>
            </a:r>
            <a:endParaRPr altLang="en-US" dirty="0" lang="zh-CN">
              <a:solidFill>
                <a:schemeClr val="dk1">
                  <a:lumMod val="80000"/>
                  <a:lumOff val="20000"/>
                </a:schemeClr>
              </a:solidFill>
              <a:latin typeface="+mn-ea"/>
              <a:sym typeface="+mn-ea"/>
            </a:endParaRPr>
          </a:p>
        </p:txBody>
      </p:sp>
      <p:sp>
        <p:nvSpPr>
          <p:cNvPr id="10490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供应商改进：对供应商进行持续改进，提高供应商的效率和产品质量，降低采购成本</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06" name="标题 1"/>
          <p:cNvSpPr>
            <a:spLocks noGrp="1"/>
          </p:cNvSpPr>
          <p:nvPr>
            <p:ph type="title"/>
          </p:nvPr>
        </p:nvSpPr>
        <p:spPr/>
        <p:txBody>
          <a:bodyPr/>
          <a:p>
            <a:r>
              <a:rPr altLang="en-US" lang="zh-CN"/>
              <a:t>库存管理</a:t>
            </a:r>
            <a:endParaRPr altLang="en-US" lang="zh-CN"/>
          </a:p>
        </p:txBody>
      </p:sp>
      <p:sp>
        <p:nvSpPr>
          <p:cNvPr id="10491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库存的盘点方式：定期盘点、不定期盘点等</a:t>
            </a:r>
            <a:endParaRPr altLang="en-US" dirty="0" sz="2400" lang="zh-CN">
              <a:latin typeface="+mn-ea"/>
              <a:ea typeface="+mn-ea"/>
            </a:endParaRPr>
          </a:p>
        </p:txBody>
      </p:sp>
      <p:sp>
        <p:nvSpPr>
          <p:cNvPr id="10491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库存的监控方式：实时监控、定期报告等</a:t>
            </a:r>
            <a:endParaRPr altLang="en-US" dirty="0" sz="2400" lang="zh-CN">
              <a:latin typeface="+mn-ea"/>
              <a:ea typeface="+mn-ea"/>
            </a:endParaRPr>
          </a:p>
        </p:txBody>
      </p:sp>
      <p:sp>
        <p:nvSpPr>
          <p:cNvPr id="10491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库存的分类：原材料、半成品、成品等</a:t>
            </a:r>
            <a:endParaRPr altLang="en-US" dirty="0" sz="2400" lang="zh-CN">
              <a:latin typeface="+mn-ea"/>
              <a:ea typeface="+mn-ea"/>
            </a:endParaRPr>
          </a:p>
        </p:txBody>
      </p:sp>
      <p:sp>
        <p:nvSpPr>
          <p:cNvPr id="10491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库存的存储方式：散放、整放、堆放等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64" name="标题 1"/>
          <p:cNvSpPr>
            <a:spLocks noGrp="1"/>
          </p:cNvSpPr>
          <p:nvPr>
            <p:ph type="title"/>
          </p:nvPr>
        </p:nvSpPr>
        <p:spPr/>
        <p:txBody>
          <a:bodyPr/>
          <a:p>
            <a:r>
              <a:rPr altLang="en-US" lang="zh-CN"/>
              <a:t>运输管理</a:t>
            </a:r>
            <a:endParaRPr altLang="en-US" lang="zh-CN"/>
          </a:p>
        </p:txBody>
      </p:sp>
      <p:sp>
        <p:nvSpPr>
          <p:cNvPr id="104916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运输方式：选择合适的运输方式，如陆运、海运、空运等</a:t>
            </a:r>
            <a:endParaRPr altLang="en-US" dirty="0" sz="1200" lang="zh-CN" spc="150">
              <a:solidFill>
                <a:schemeClr val="tx1">
                  <a:lumMod val="65000"/>
                  <a:lumOff val="35000"/>
                </a:schemeClr>
              </a:solidFill>
              <a:latin typeface="+mn-ea"/>
              <a:sym typeface="+mn-ea"/>
            </a:endParaRPr>
          </a:p>
        </p:txBody>
      </p:sp>
      <p:sp>
        <p:nvSpPr>
          <p:cNvPr id="104916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运输计划：制定合理的运输计划，确保货物按时到达</a:t>
            </a:r>
            <a:endParaRPr altLang="en-US" dirty="0" sz="1200" lang="zh-CN" spc="150">
              <a:solidFill>
                <a:schemeClr val="tx1">
                  <a:lumMod val="65000"/>
                  <a:lumOff val="35000"/>
                </a:schemeClr>
              </a:solidFill>
              <a:latin typeface="+mn-ea"/>
              <a:sym typeface="+mn-ea"/>
            </a:endParaRPr>
          </a:p>
        </p:txBody>
      </p:sp>
      <p:sp>
        <p:nvSpPr>
          <p:cNvPr id="104917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运输成本：优化运输成本，提高运输效率</a:t>
            </a:r>
            <a:endParaRPr altLang="en-US" dirty="0" sz="1200" lang="zh-CN" spc="150">
              <a:solidFill>
                <a:schemeClr val="tx1">
                  <a:lumMod val="65000"/>
                  <a:lumOff val="35000"/>
                </a:schemeClr>
              </a:solidFill>
              <a:latin typeface="+mn-ea"/>
              <a:sym typeface="+mn-ea"/>
            </a:endParaRPr>
          </a:p>
        </p:txBody>
      </p:sp>
      <p:sp>
        <p:nvSpPr>
          <p:cNvPr id="104917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运输安全：确保货物在运输过程中的安全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订单管理</a:t>
            </a:r>
            <a:endParaRPr altLang="en-US" lang="zh-CN"/>
          </a:p>
        </p:txBody>
      </p:sp>
      <p:sp>
        <p:nvSpPr>
          <p:cNvPr id="10492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订单预测：根据历史数据和市场趋势预测未来订单需求</a:t>
            </a:r>
            <a:endParaRPr altLang="en-US" dirty="0" sz="2400" lang="zh-CN">
              <a:latin typeface="+mn-ea"/>
              <a:ea typeface="+mn-ea"/>
            </a:endParaRPr>
          </a:p>
        </p:txBody>
      </p:sp>
      <p:sp>
        <p:nvSpPr>
          <p:cNvPr id="10492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订单优先级：根据紧急程度、客户重要性等因素确定订单优先级</a:t>
            </a:r>
            <a:endParaRPr altLang="en-US" dirty="0" sz="2400" lang="zh-CN">
              <a:latin typeface="+mn-ea"/>
              <a:ea typeface="+mn-ea"/>
            </a:endParaRPr>
          </a:p>
        </p:txBody>
      </p:sp>
      <p:sp>
        <p:nvSpPr>
          <p:cNvPr id="10492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订单处理：接收、确认、分配和跟踪订单</a:t>
            </a:r>
            <a:endParaRPr altLang="en-US" dirty="0" sz="2400" lang="zh-CN">
              <a:latin typeface="+mn-ea"/>
              <a:ea typeface="+mn-ea"/>
            </a:endParaRPr>
          </a:p>
        </p:txBody>
      </p:sp>
      <p:sp>
        <p:nvSpPr>
          <p:cNvPr id="10492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订单状态查询：实时更新订单状态，以便客户了解订单情况</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64" name="标题"/>
          <p:cNvSpPr>
            <a:spLocks noGrp="1"/>
          </p:cNvSpPr>
          <p:nvPr>
            <p:ph type="title"/>
            <p:custDataLst>
              <p:tags r:id="rId1"/>
            </p:custDataLst>
          </p:nvPr>
        </p:nvSpPr>
        <p:spPr>
          <a:xfrm>
            <a:off x="2047240" y="2228215"/>
            <a:ext cx="9144000" cy="1931670"/>
          </a:xfrm>
        </p:spPr>
        <p:txBody>
          <a:bodyPr/>
          <a:p>
            <a:r>
              <a:rPr altLang="en-US" lang="zh-CN"/>
              <a:t>建立高效库存和供应链管理系统的关键步骤</a:t>
            </a:r>
            <a:endParaRPr altLang="en-US" lang="zh-CN"/>
          </a:p>
        </p:txBody>
      </p:sp>
      <p:sp>
        <p:nvSpPr>
          <p:cNvPr id="1049266"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制定合理的库存策略</a:t>
            </a:r>
            <a:endParaRPr altLang="en-US" lang="zh-CN"/>
          </a:p>
        </p:txBody>
      </p:sp>
      <p:sp>
        <p:nvSpPr>
          <p:cNvPr id="1049318"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320"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322"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24"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326"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28"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30"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确定合理的库存水平：根据产品需求、生产计划和销售预测等因素，确定适当的库存水平，以避免缺货或积压库存。</a:t>
            </a:r>
            <a:endParaRPr altLang="en-US" sz="1600" lang="zh-CN" spc="150">
              <a:solidFill>
                <a:schemeClr val="tx1">
                  <a:lumMod val="65000"/>
                  <a:lumOff val="35000"/>
                </a:schemeClr>
              </a:solidFill>
              <a:latin typeface="+mn-ea"/>
            </a:endParaRPr>
          </a:p>
        </p:txBody>
      </p:sp>
      <p:sp>
        <p:nvSpPr>
          <p:cNvPr id="1049332"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优化库存结构：根据产品的重要性和销售情况，合理分配库存资源，确保畅销产品有足够的库存，同时避免滞销产品的库存积压。</a:t>
            </a:r>
            <a:endParaRPr altLang="en-US" sz="1600" lang="zh-CN" spc="150">
              <a:solidFill>
                <a:schemeClr val="tx1">
                  <a:lumMod val="65000"/>
                  <a:lumOff val="35000"/>
                </a:schemeClr>
              </a:solidFill>
              <a:latin typeface="+mn-ea"/>
            </a:endParaRPr>
          </a:p>
        </p:txBody>
      </p:sp>
      <p:sp>
        <p:nvSpPr>
          <p:cNvPr id="1049334"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定期评估和调整库存策略：根据实际销售情况和市场需求的变化，定期评估库存策略的有效性，并及时调整库存水平，以保持库存的合理性和灵活性。</a:t>
            </a:r>
            <a:endParaRPr altLang="en-US" sz="1600" lang="zh-CN" spc="150">
              <a:solidFill>
                <a:schemeClr val="tx1">
                  <a:lumMod val="65000"/>
                  <a:lumOff val="35000"/>
                </a:schemeClr>
              </a:solidFill>
              <a:latin typeface="+mn-ea"/>
            </a:endParaRPr>
          </a:p>
        </p:txBody>
      </p:sp>
      <p:sp>
        <p:nvSpPr>
          <p:cNvPr id="1049336"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建立库存预警机制：通过实时监控库存水平，及时发现库存不足或积压的情况，并采取相应的措施进行调整，以确保库存的稳定和销售的顺利进行。</a:t>
            </a:r>
            <a:endParaRPr altLang="en-US" sz="1600" lang="zh-CN" spc="150">
              <a:solidFill>
                <a:schemeClr val="tx1">
                  <a:lumMod val="65000"/>
                  <a:lumOff val="35000"/>
                </a:schemeClr>
              </a:solidFill>
              <a:latin typeface="+mn-ea"/>
            </a:endParaRPr>
          </a:p>
        </p:txBody>
      </p:sp>
      <p:sp>
        <p:nvSpPr>
          <p:cNvPr id="1049338"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建立供应商评估和选择机制</a:t>
            </a:r>
            <a:endParaRPr altLang="en-US" lang="zh-CN"/>
          </a:p>
        </p:txBody>
      </p:sp>
      <p:sp>
        <p:nvSpPr>
          <p:cNvPr id="104937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评估供应商的资质和能力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建立供应商评估标准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8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定期对供应商进行评估和审核</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与供应商建立长期合作关系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30" name="标题 1"/>
          <p:cNvSpPr>
            <a:spLocks noGrp="1"/>
          </p:cNvSpPr>
          <p:nvPr>
            <p:ph type="title"/>
          </p:nvPr>
        </p:nvSpPr>
        <p:spPr/>
        <p:txBody>
          <a:bodyPr/>
          <a:p>
            <a:r>
              <a:rPr altLang="en-US" lang="zh-CN"/>
              <a:t>优化运输管理流程</a:t>
            </a:r>
            <a:endParaRPr altLang="en-US" lang="zh-CN"/>
          </a:p>
        </p:txBody>
      </p:sp>
      <p:sp>
        <p:nvSpPr>
          <p:cNvPr id="104943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确定运输方式：根据产品特性和需求选择合适的运输方式，如陆运、海运、空运等。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实时监控与追踪：利用信息技术对运输过程进行实时监控和追踪，确保货物及时到达。</a:t>
            </a:r>
            <a:endParaRPr dirty="0" sz="2000" err="1">
              <a:solidFill>
                <a:schemeClr val="tx1">
                  <a:lumMod val="75000"/>
                  <a:lumOff val="25000"/>
                </a:schemeClr>
              </a:solidFill>
              <a:latin typeface="+mn-ea"/>
              <a:ea typeface="+mn-ea"/>
              <a:cs typeface="+mn-ea"/>
              <a:sym typeface="+mn-lt"/>
            </a:endParaRPr>
          </a:p>
        </p:txBody>
      </p:sp>
      <p:sp>
        <p:nvSpPr>
          <p:cNvPr id="104945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协作与沟通：加强与供应商、物流公司等各方的协作与沟通，确保运输过程顺利进行。</a:t>
            </a:r>
            <a:endParaRPr dirty="0" sz="2000" err="1">
              <a:solidFill>
                <a:schemeClr val="tx1">
                  <a:lumMod val="75000"/>
                  <a:lumOff val="25000"/>
                </a:schemeClr>
              </a:solidFill>
              <a:latin typeface="+mn-ea"/>
              <a:ea typeface="+mn-ea"/>
              <a:cs typeface="+mn-ea"/>
              <a:sym typeface="+mn-lt"/>
            </a:endParaRPr>
          </a:p>
        </p:txBody>
      </p:sp>
      <p:sp>
        <p:nvSpPr>
          <p:cNvPr id="10494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优化运输路线：通过数据分析确定最佳的运输路线，减少运输时间和成本。</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实现订单的快速响应和准时交货</a:t>
            </a:r>
            <a:endParaRPr altLang="en-US" lang="zh-CN"/>
          </a:p>
        </p:txBody>
      </p:sp>
      <p:sp>
        <p:nvSpPr>
          <p:cNvPr id="10495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订单处理：及时接收、确认和跟踪订单，确保订单信息的准确性和完整性</a:t>
            </a:r>
            <a:endParaRPr altLang="en-US" dirty="0" sz="2000" lang="zh-CN" spc="150">
              <a:solidFill>
                <a:schemeClr val="tx1">
                  <a:lumMod val="75000"/>
                  <a:lumOff val="25000"/>
                </a:schemeClr>
              </a:solidFill>
              <a:latin typeface="+mn-ea"/>
              <a:sym typeface="+mn-ea"/>
            </a:endParaRPr>
          </a:p>
        </p:txBody>
      </p:sp>
      <p:sp>
        <p:nvSpPr>
          <p:cNvPr id="10495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库存管理：通过实时监控库存水平，及时补充库存，避免缺货现象</a:t>
            </a:r>
            <a:endParaRPr altLang="en-US" dirty="0" sz="2000" lang="zh-CN" spc="150">
              <a:solidFill>
                <a:schemeClr val="tx1">
                  <a:lumMod val="75000"/>
                  <a:lumOff val="25000"/>
                </a:schemeClr>
              </a:solidFill>
              <a:latin typeface="+mn-ea"/>
              <a:sym typeface="+mn-ea"/>
            </a:endParaRPr>
          </a:p>
        </p:txBody>
      </p:sp>
      <p:sp>
        <p:nvSpPr>
          <p:cNvPr id="10495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供应链协同：与供应商、物流公司等建立紧密的合作关系，实现信息共享和协同工作</a:t>
            </a:r>
            <a:endParaRPr altLang="en-US" dirty="0" sz="2000" lang="zh-CN" spc="150">
              <a:solidFill>
                <a:schemeClr val="tx1">
                  <a:lumMod val="75000"/>
                  <a:lumOff val="25000"/>
                </a:schemeClr>
              </a:solidFill>
              <a:latin typeface="+mn-ea"/>
              <a:sym typeface="+mn-ea"/>
            </a:endParaRPr>
          </a:p>
        </p:txBody>
      </p:sp>
      <p:sp>
        <p:nvSpPr>
          <p:cNvPr id="104952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数据分析与优化：通过对历史数据进行分析，发现潜在问题和改进空间，持续优化订单处理和交货流程</a:t>
            </a:r>
            <a:endParaRPr altLang="en-US" dirty="0" sz="2000" lang="zh-CN" spc="150">
              <a:solidFill>
                <a:schemeClr val="tx1">
                  <a:lumMod val="75000"/>
                  <a:lumOff val="25000"/>
                </a:schemeClr>
              </a:solidFill>
              <a:latin typeface="+mn-ea"/>
              <a:sym typeface="+mn-ea"/>
            </a:endParaRPr>
          </a:p>
        </p:txBody>
      </p:sp>
      <p:sp>
        <p:nvSpPr>
          <p:cNvPr id="10495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62" name="标题"/>
          <p:cNvSpPr>
            <a:spLocks noGrp="1"/>
          </p:cNvSpPr>
          <p:nvPr>
            <p:ph type="title"/>
            <p:custDataLst>
              <p:tags r:id="rId1"/>
            </p:custDataLst>
          </p:nvPr>
        </p:nvSpPr>
        <p:spPr>
          <a:xfrm>
            <a:off x="2047240" y="2228215"/>
            <a:ext cx="9144000" cy="1931670"/>
          </a:xfrm>
        </p:spPr>
        <p:txBody>
          <a:bodyPr/>
          <a:p>
            <a:r>
              <a:rPr altLang="en-US" lang="zh-CN"/>
              <a:t>库存和供应链管理系统中的技术应用</a:t>
            </a:r>
            <a:endParaRPr altLang="en-US" lang="zh-CN"/>
          </a:p>
        </p:txBody>
      </p:sp>
      <p:sp>
        <p:nvSpPr>
          <p:cNvPr id="1049564"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物联网技术的应用</a:t>
            </a:r>
            <a:endParaRPr altLang="en-US" lang="zh-CN"/>
          </a:p>
        </p:txBody>
      </p:sp>
      <p:sp>
        <p:nvSpPr>
          <p:cNvPr id="10496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实施方式：通过RFID、传感器等技术手段，实现货物信息的实时采集和传输，以及自动化处理和预警功能。</a:t>
            </a:r>
            <a:endParaRPr altLang="zh-CN" dirty="0" lang="en-US">
              <a:solidFill>
                <a:schemeClr val="dk1">
                  <a:lumMod val="80000"/>
                  <a:lumOff val="20000"/>
                </a:schemeClr>
              </a:solidFill>
              <a:latin typeface="+mn-ea"/>
              <a:sym typeface="+mn-ea"/>
            </a:endParaRPr>
          </a:p>
        </p:txBody>
      </p:sp>
      <p:sp>
        <p:nvSpPr>
          <p:cNvPr id="10496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定义与概念：物联网技术是指通过互联网、传感器等手段将物理世界与数字世界相结合，实现智能化识别、定位、跟踪、监控和管理。</a:t>
            </a:r>
            <a:endParaRPr altLang="en-US" dirty="0" lang="zh-CN">
              <a:solidFill>
                <a:schemeClr val="dk1">
                  <a:lumMod val="80000"/>
                  <a:lumOff val="20000"/>
                </a:schemeClr>
              </a:solidFill>
              <a:latin typeface="+mn-ea"/>
              <a:sym typeface="+mn-ea"/>
            </a:endParaRPr>
          </a:p>
        </p:txBody>
      </p:sp>
      <p:sp>
        <p:nvSpPr>
          <p:cNvPr id="10496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应用领域：在库存和供应链管理系统中，物联网技术可应用于货物追踪、库存管理、运输监控等方面，提高物流效率和透明度。</a:t>
            </a:r>
            <a:endParaRPr altLang="en-US" dirty="0" lang="zh-CN">
              <a:solidFill>
                <a:schemeClr val="dk1">
                  <a:lumMod val="80000"/>
                  <a:lumOff val="20000"/>
                </a:schemeClr>
              </a:solidFill>
              <a:latin typeface="+mn-ea"/>
              <a:sym typeface="+mn-ea"/>
            </a:endParaRPr>
          </a:p>
        </p:txBody>
      </p:sp>
      <p:sp>
        <p:nvSpPr>
          <p:cNvPr id="10496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优势与挑战：物联网技术的应用可以提高库存和供应链管理系统的效率和准确性，但同时也面临着技术成本、数据安全等问题。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80" name="标题 1"/>
          <p:cNvSpPr>
            <a:spLocks noGrp="1"/>
          </p:cNvSpPr>
          <p:nvPr>
            <p:ph type="title"/>
          </p:nvPr>
        </p:nvSpPr>
        <p:spPr/>
        <p:txBody>
          <a:bodyPr/>
          <a:p>
            <a:r>
              <a:rPr altLang="en-US" lang="zh-CN"/>
              <a:t>大数据分析与预测技术的应用</a:t>
            </a:r>
            <a:endParaRPr altLang="en-US" lang="zh-CN"/>
          </a:p>
        </p:txBody>
      </p:sp>
      <p:sp>
        <p:nvSpPr>
          <p:cNvPr id="10496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库存管理：通过大数据分析，实时监控库存水平，预测需求变化，以避免库存积压或缺货现象。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供应商管理：通过大数据分析，评估供应商绩效，预测潜在风险，确保供应商的稳定性和可靠性。</a:t>
            </a:r>
            <a:endParaRPr dirty="0" sz="2000" err="1">
              <a:solidFill>
                <a:schemeClr val="tx1">
                  <a:lumMod val="75000"/>
                  <a:lumOff val="25000"/>
                </a:schemeClr>
              </a:solidFill>
              <a:latin typeface="+mn-ea"/>
              <a:ea typeface="+mn-ea"/>
              <a:cs typeface="+mn-ea"/>
              <a:sym typeface="+mn-lt"/>
            </a:endParaRPr>
          </a:p>
        </p:txBody>
      </p:sp>
      <p:sp>
        <p:nvSpPr>
          <p:cNvPr id="10497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需求预测：利用大数据技术，对市场趋势进行预测，为生产计划和销售策略提供有力支持。</a:t>
            </a:r>
            <a:endParaRPr dirty="0" sz="2000" err="1">
              <a:solidFill>
                <a:schemeClr val="tx1">
                  <a:lumMod val="75000"/>
                  <a:lumOff val="25000"/>
                </a:schemeClr>
              </a:solidFill>
              <a:latin typeface="+mn-ea"/>
              <a:ea typeface="+mn-ea"/>
              <a:cs typeface="+mn-ea"/>
              <a:sym typeface="+mn-lt"/>
            </a:endParaRPr>
          </a:p>
        </p:txBody>
      </p:sp>
      <p:sp>
        <p:nvSpPr>
          <p:cNvPr id="10497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供应链协同：利用大数据技术，实现供应链各环节的实时数据共享，提高协同效率，降低成本。</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人工智能与机器学习技术的应用</a:t>
            </a:r>
            <a:endParaRPr altLang="en-US" lang="zh-CN"/>
          </a:p>
        </p:txBody>
      </p:sp>
      <p:sp>
        <p:nvSpPr>
          <p:cNvPr id="104975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库存预测：利用历史数据和机器学习算法预测未来需求，提高库存准确性</a:t>
            </a:r>
            <a:endParaRPr altLang="en-US" dirty="0" sz="1200" lang="zh-CN" spc="150">
              <a:solidFill>
                <a:schemeClr val="tx1">
                  <a:lumMod val="65000"/>
                  <a:lumOff val="35000"/>
                </a:schemeClr>
              </a:solidFill>
              <a:latin typeface="+mn-ea"/>
              <a:sym typeface="+mn-ea"/>
            </a:endParaRPr>
          </a:p>
        </p:txBody>
      </p:sp>
      <p:sp>
        <p:nvSpPr>
          <p:cNvPr id="104975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智能补货：通过实时监控库存和销售数据，自动触发补货请求，确保库存水平稳定</a:t>
            </a:r>
            <a:endParaRPr altLang="en-US" dirty="0" sz="1200" lang="zh-CN" spc="150">
              <a:solidFill>
                <a:schemeClr val="tx1">
                  <a:lumMod val="65000"/>
                  <a:lumOff val="35000"/>
                </a:schemeClr>
              </a:solidFill>
              <a:latin typeface="+mn-ea"/>
              <a:sym typeface="+mn-ea"/>
            </a:endParaRPr>
          </a:p>
        </p:txBody>
      </p:sp>
      <p:sp>
        <p:nvSpPr>
          <p:cNvPr id="104976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供应链协同：利用人工智能和机器学习技术优化供应链计划和执行，提高整体效率和响应速度</a:t>
            </a:r>
            <a:endParaRPr altLang="en-US" dirty="0" sz="1200" lang="zh-CN" spc="150">
              <a:solidFill>
                <a:schemeClr val="tx1">
                  <a:lumMod val="65000"/>
                  <a:lumOff val="35000"/>
                </a:schemeClr>
              </a:solidFill>
              <a:latin typeface="+mn-ea"/>
              <a:sym typeface="+mn-ea"/>
            </a:endParaRPr>
          </a:p>
        </p:txBody>
      </p:sp>
      <p:sp>
        <p:nvSpPr>
          <p:cNvPr id="104976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质量控制：通过机器学习算法检测和分析质量问题，提高产品质量和客户满意度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96" name="标题"/>
          <p:cNvSpPr>
            <a:spLocks noGrp="1"/>
          </p:cNvSpPr>
          <p:nvPr>
            <p:ph type="title"/>
            <p:custDataLst>
              <p:tags r:id="rId1"/>
            </p:custDataLst>
          </p:nvPr>
        </p:nvSpPr>
        <p:spPr>
          <a:xfrm>
            <a:off x="2047240" y="2228215"/>
            <a:ext cx="9144000" cy="1931670"/>
          </a:xfrm>
        </p:spPr>
        <p:txBody>
          <a:bodyPr/>
          <a:p>
            <a:r>
              <a:rPr altLang="en-US" lang="zh-CN"/>
              <a:t>案例分析：成功企业的库存和供应链管理系统实践</a:t>
            </a:r>
            <a:endParaRPr altLang="en-US" lang="zh-CN"/>
          </a:p>
        </p:txBody>
      </p:sp>
      <p:sp>
        <p:nvSpPr>
          <p:cNvPr id="1049798"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848" name="标题 1"/>
          <p:cNvSpPr>
            <a:spLocks noGrp="1"/>
          </p:cNvSpPr>
          <p:nvPr>
            <p:ph type="title"/>
          </p:nvPr>
        </p:nvSpPr>
        <p:spPr/>
        <p:txBody>
          <a:bodyPr/>
          <a:p>
            <a:r>
              <a:rPr altLang="en-US" lang="zh-CN"/>
              <a:t>案例一：某电商企业的库存和供应链管理实践</a:t>
            </a:r>
            <a:endParaRPr altLang="en-US" lang="zh-CN"/>
          </a:p>
        </p:txBody>
      </p:sp>
      <p:sp>
        <p:nvSpPr>
          <p:cNvPr id="1049850" name="梯形 7"/>
          <p:cNvSpPr/>
          <p:nvPr>
            <p:custDataLst>
              <p:tags r:id="rId1"/>
            </p:custDataLst>
          </p:nvPr>
        </p:nvSpPr>
        <p:spPr>
          <a:xfrm flipV="1">
            <a:off x="838200" y="2409298"/>
            <a:ext cx="1967382" cy="18597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852" name="任意多边形: 形状 9"/>
          <p:cNvSpPr/>
          <p:nvPr>
            <p:custDataLst>
              <p:tags r:id="rId2"/>
            </p:custDataLst>
          </p:nvPr>
        </p:nvSpPr>
        <p:spPr>
          <a:xfrm>
            <a:off x="902724" y="2164594"/>
            <a:ext cx="1836630" cy="2511142"/>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854" name="矩形: 圆顶角 10"/>
          <p:cNvSpPr/>
          <p:nvPr>
            <p:custDataLst>
              <p:tags r:id="rId3"/>
            </p:custDataLst>
          </p:nvPr>
        </p:nvSpPr>
        <p:spPr>
          <a:xfrm flipH="1">
            <a:off x="838200" y="1919889"/>
            <a:ext cx="1967382" cy="489116"/>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000" lang="zh-CN" spc="300">
                <a:solidFill>
                  <a:schemeClr val="lt1">
                    <a:lumMod val="100000"/>
                  </a:schemeClr>
                </a:solidFill>
                <a:latin typeface="+mj-ea"/>
              </a:rPr>
              <a:t>添加标题</a:t>
            </a:r>
            <a:endParaRPr altLang="en-US" b="1" dirty="0" sz="2000" lang="zh-CN" spc="300">
              <a:solidFill>
                <a:schemeClr val="lt1">
                  <a:lumMod val="100000"/>
                </a:schemeClr>
              </a:solidFill>
              <a:latin typeface="+mj-ea"/>
            </a:endParaRPr>
          </a:p>
        </p:txBody>
      </p:sp>
      <p:sp>
        <p:nvSpPr>
          <p:cNvPr id="1049856" name="正文"/>
          <p:cNvSpPr txBox="1"/>
          <p:nvPr>
            <p:custDataLst>
              <p:tags r:id="rId4"/>
            </p:custDataLst>
          </p:nvPr>
        </p:nvSpPr>
        <p:spPr>
          <a:xfrm>
            <a:off x="902724" y="2619915"/>
            <a:ext cx="1836630" cy="300208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400" lang="zh-CN" spc="150">
                <a:solidFill>
                  <a:schemeClr val="tx1">
                    <a:lumMod val="65000"/>
                    <a:lumOff val="35000"/>
                  </a:schemeClr>
                </a:solidFill>
                <a:latin typeface="+mn-ea"/>
              </a:rPr>
              <a:t>企业背景介绍：该电商企业是一家专注于家居用品领域的电商平台，拥有多个自有品牌和供应商资源。</a:t>
            </a:r>
            <a:endParaRPr altLang="en-US" dirty="0" sz="1400" lang="zh-CN" spc="150">
              <a:solidFill>
                <a:schemeClr val="tx1">
                  <a:lumMod val="65000"/>
                  <a:lumOff val="35000"/>
                </a:schemeClr>
              </a:solidFill>
              <a:latin typeface="+mn-ea"/>
            </a:endParaRPr>
          </a:p>
        </p:txBody>
      </p:sp>
      <p:sp>
        <p:nvSpPr>
          <p:cNvPr id="1049858" name="梯形 40"/>
          <p:cNvSpPr/>
          <p:nvPr>
            <p:custDataLst>
              <p:tags r:id="rId5"/>
            </p:custDataLst>
          </p:nvPr>
        </p:nvSpPr>
        <p:spPr>
          <a:xfrm flipV="1">
            <a:off x="2975408" y="2409298"/>
            <a:ext cx="1967382" cy="18597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860" name="任意多边形: 形状 41"/>
          <p:cNvSpPr/>
          <p:nvPr>
            <p:custDataLst>
              <p:tags r:id="rId6"/>
            </p:custDataLst>
          </p:nvPr>
        </p:nvSpPr>
        <p:spPr>
          <a:xfrm>
            <a:off x="3039324" y="2164594"/>
            <a:ext cx="1836630" cy="2511142"/>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862" name="矩形: 圆顶角 42"/>
          <p:cNvSpPr/>
          <p:nvPr>
            <p:custDataLst>
              <p:tags r:id="rId7"/>
            </p:custDataLst>
          </p:nvPr>
        </p:nvSpPr>
        <p:spPr>
          <a:xfrm flipH="1">
            <a:off x="2975408" y="1919889"/>
            <a:ext cx="1967382" cy="489116"/>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000" lang="zh-CN" spc="300">
                <a:solidFill>
                  <a:schemeClr val="lt1">
                    <a:lumMod val="100000"/>
                  </a:schemeClr>
                </a:solidFill>
                <a:latin typeface="+mj-ea"/>
              </a:rPr>
              <a:t>添加标题</a:t>
            </a:r>
            <a:endParaRPr altLang="en-US" b="1" dirty="0" sz="2000" lang="zh-CN" spc="300">
              <a:solidFill>
                <a:schemeClr val="lt1">
                  <a:lumMod val="100000"/>
                </a:schemeClr>
              </a:solidFill>
              <a:latin typeface="+mj-ea"/>
            </a:endParaRPr>
          </a:p>
        </p:txBody>
      </p:sp>
      <p:sp>
        <p:nvSpPr>
          <p:cNvPr id="1049864" name="正文"/>
          <p:cNvSpPr txBox="1"/>
          <p:nvPr>
            <p:custDataLst>
              <p:tags r:id="rId8"/>
            </p:custDataLst>
          </p:nvPr>
        </p:nvSpPr>
        <p:spPr>
          <a:xfrm>
            <a:off x="3039324" y="2619915"/>
            <a:ext cx="1836630" cy="300208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库存管理挑战：随着业务规模的不断扩大，该企业面临着库存积压、缺货、滞销等问题，导致资金占用和运营成本增加。</a:t>
            </a:r>
            <a:endParaRPr altLang="en-US" sz="1400" lang="zh-CN" spc="150">
              <a:solidFill>
                <a:schemeClr val="tx1">
                  <a:lumMod val="65000"/>
                  <a:lumOff val="35000"/>
                </a:schemeClr>
              </a:solidFill>
              <a:latin typeface="+mn-ea"/>
            </a:endParaRPr>
          </a:p>
        </p:txBody>
      </p:sp>
      <p:sp>
        <p:nvSpPr>
          <p:cNvPr id="1049866" name="梯形 46"/>
          <p:cNvSpPr/>
          <p:nvPr>
            <p:custDataLst>
              <p:tags r:id="rId9"/>
            </p:custDataLst>
          </p:nvPr>
        </p:nvSpPr>
        <p:spPr>
          <a:xfrm flipV="1">
            <a:off x="5112008" y="2409298"/>
            <a:ext cx="1967382" cy="18597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868" name="任意多边形: 形状 47"/>
          <p:cNvSpPr/>
          <p:nvPr>
            <p:custDataLst>
              <p:tags r:id="rId10"/>
            </p:custDataLst>
          </p:nvPr>
        </p:nvSpPr>
        <p:spPr>
          <a:xfrm>
            <a:off x="5176532" y="2164594"/>
            <a:ext cx="1836630" cy="2511142"/>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870" name="矩形: 圆顶角 48"/>
          <p:cNvSpPr/>
          <p:nvPr>
            <p:custDataLst>
              <p:tags r:id="rId11"/>
            </p:custDataLst>
          </p:nvPr>
        </p:nvSpPr>
        <p:spPr>
          <a:xfrm flipH="1">
            <a:off x="5112008" y="1919889"/>
            <a:ext cx="1967382" cy="489116"/>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000" lang="zh-CN" spc="300">
                <a:solidFill>
                  <a:schemeClr val="lt1">
                    <a:lumMod val="100000"/>
                  </a:schemeClr>
                </a:solidFill>
                <a:latin typeface="+mj-ea"/>
              </a:rPr>
              <a:t>添加标题</a:t>
            </a:r>
            <a:endParaRPr altLang="en-US" b="1" dirty="0" sz="2000" lang="zh-CN" spc="300">
              <a:solidFill>
                <a:schemeClr val="lt1">
                  <a:lumMod val="100000"/>
                </a:schemeClr>
              </a:solidFill>
              <a:latin typeface="+mj-ea"/>
            </a:endParaRPr>
          </a:p>
        </p:txBody>
      </p:sp>
      <p:sp>
        <p:nvSpPr>
          <p:cNvPr id="1049872" name="正文"/>
          <p:cNvSpPr txBox="1"/>
          <p:nvPr>
            <p:custDataLst>
              <p:tags r:id="rId12"/>
            </p:custDataLst>
          </p:nvPr>
        </p:nvSpPr>
        <p:spPr>
          <a:xfrm>
            <a:off x="5176532" y="2619915"/>
            <a:ext cx="1836630" cy="300208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供应链管理挑战：与供应商之间的沟通不畅，订单处理效率低下，导致交货期不稳定、产品质量不达标等问题。</a:t>
            </a:r>
            <a:endParaRPr altLang="en-US" sz="1400" lang="zh-CN" spc="150">
              <a:solidFill>
                <a:schemeClr val="tx1">
                  <a:lumMod val="65000"/>
                  <a:lumOff val="35000"/>
                </a:schemeClr>
              </a:solidFill>
              <a:latin typeface="+mn-ea"/>
            </a:endParaRPr>
          </a:p>
        </p:txBody>
      </p:sp>
      <p:sp>
        <p:nvSpPr>
          <p:cNvPr id="1049874" name="梯形 52"/>
          <p:cNvSpPr/>
          <p:nvPr>
            <p:custDataLst>
              <p:tags r:id="rId13"/>
            </p:custDataLst>
          </p:nvPr>
        </p:nvSpPr>
        <p:spPr>
          <a:xfrm flipV="1">
            <a:off x="7249216" y="2409298"/>
            <a:ext cx="1967382" cy="18597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876" name="任意多边形: 形状 53"/>
          <p:cNvSpPr/>
          <p:nvPr>
            <p:custDataLst>
              <p:tags r:id="rId14"/>
            </p:custDataLst>
          </p:nvPr>
        </p:nvSpPr>
        <p:spPr>
          <a:xfrm>
            <a:off x="7313131" y="2164594"/>
            <a:ext cx="1836630" cy="2511142"/>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878" name="矩形: 圆顶角 54"/>
          <p:cNvSpPr/>
          <p:nvPr>
            <p:custDataLst>
              <p:tags r:id="rId15"/>
            </p:custDataLst>
          </p:nvPr>
        </p:nvSpPr>
        <p:spPr>
          <a:xfrm flipH="1">
            <a:off x="7249216" y="1919889"/>
            <a:ext cx="1967382" cy="489116"/>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000" lang="zh-CN" spc="300">
                <a:solidFill>
                  <a:schemeClr val="lt1">
                    <a:lumMod val="100000"/>
                  </a:schemeClr>
                </a:solidFill>
                <a:latin typeface="+mj-ea"/>
              </a:rPr>
              <a:t>添加标题</a:t>
            </a:r>
            <a:endParaRPr altLang="en-US" b="1" dirty="0" sz="2000" lang="zh-CN" spc="300">
              <a:solidFill>
                <a:schemeClr val="lt1">
                  <a:lumMod val="100000"/>
                </a:schemeClr>
              </a:solidFill>
              <a:latin typeface="+mj-ea"/>
            </a:endParaRPr>
          </a:p>
        </p:txBody>
      </p:sp>
      <p:sp>
        <p:nvSpPr>
          <p:cNvPr id="1049880" name="正文"/>
          <p:cNvSpPr txBox="1"/>
          <p:nvPr>
            <p:custDataLst>
              <p:tags r:id="rId16"/>
            </p:custDataLst>
          </p:nvPr>
        </p:nvSpPr>
        <p:spPr>
          <a:xfrm>
            <a:off x="7313131" y="2619915"/>
            <a:ext cx="1836630" cy="3002088"/>
          </a:xfrm>
          <a:prstGeom prst="rect"/>
          <a:noFill/>
        </p:spPr>
        <p:txBody>
          <a:bodyPr anchor="t" anchorCtr="0" bIns="46800" lIns="90000" rIns="90000" rtlCol="0" tIns="46800" wrap="square">
            <a:normAutofit fontScale="90000"/>
          </a:bodyPr>
          <a:p>
            <a:pPr algn="ctr" fontAlgn="auto" indent="0">
              <a:lnSpc>
                <a:spcPct val="130000"/>
              </a:lnSpc>
              <a:spcAft>
                <a:spcPts val="1000"/>
              </a:spcAft>
            </a:pPr>
            <a:r>
              <a:rPr altLang="en-US" sz="1600" lang="zh-CN" spc="150">
                <a:solidFill>
                  <a:schemeClr val="tx1">
                    <a:lumMod val="65000"/>
                    <a:lumOff val="35000"/>
                  </a:schemeClr>
                </a:solidFill>
                <a:latin typeface="+mn-ea"/>
              </a:rPr>
              <a:t>库存和供应链管理系统实施：该企业引入了先进的库存和供应链管理系统，实现了实时数据共享、自动补货、智能预测等功能，提高了库存周转率和供应链响应速度。</a:t>
            </a:r>
            <a:endParaRPr altLang="en-US" sz="1600" lang="zh-CN" spc="150">
              <a:solidFill>
                <a:schemeClr val="tx1">
                  <a:lumMod val="65000"/>
                  <a:lumOff val="35000"/>
                </a:schemeClr>
              </a:solidFill>
              <a:latin typeface="+mn-ea"/>
            </a:endParaRPr>
          </a:p>
        </p:txBody>
      </p:sp>
      <p:sp>
        <p:nvSpPr>
          <p:cNvPr id="1049882" name="梯形 36"/>
          <p:cNvSpPr/>
          <p:nvPr>
            <p:custDataLst>
              <p:tags r:id="rId17"/>
            </p:custDataLst>
          </p:nvPr>
        </p:nvSpPr>
        <p:spPr>
          <a:xfrm flipV="1">
            <a:off x="9386424" y="2409298"/>
            <a:ext cx="1967382" cy="18597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49884" name="任意多边形: 形状 37"/>
          <p:cNvSpPr/>
          <p:nvPr>
            <p:custDataLst>
              <p:tags r:id="rId18"/>
            </p:custDataLst>
          </p:nvPr>
        </p:nvSpPr>
        <p:spPr>
          <a:xfrm>
            <a:off x="9450339" y="2164594"/>
            <a:ext cx="1836630" cy="2511142"/>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49886" name="矩形: 圆顶角 43"/>
          <p:cNvSpPr/>
          <p:nvPr>
            <p:custDataLst>
              <p:tags r:id="rId19"/>
            </p:custDataLst>
          </p:nvPr>
        </p:nvSpPr>
        <p:spPr>
          <a:xfrm flipH="1">
            <a:off x="9386424" y="1919889"/>
            <a:ext cx="1967382" cy="489116"/>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000" lang="zh-CN" spc="300">
                <a:solidFill>
                  <a:schemeClr val="lt1">
                    <a:lumMod val="100000"/>
                  </a:schemeClr>
                </a:solidFill>
                <a:latin typeface="+mj-ea"/>
              </a:rPr>
              <a:t>添加标题</a:t>
            </a:r>
            <a:endParaRPr altLang="en-US" b="1" dirty="0" sz="2000" lang="zh-CN" spc="300">
              <a:solidFill>
                <a:schemeClr val="lt1">
                  <a:lumMod val="100000"/>
                </a:schemeClr>
              </a:solidFill>
              <a:latin typeface="+mj-ea"/>
            </a:endParaRPr>
          </a:p>
        </p:txBody>
      </p:sp>
      <p:sp>
        <p:nvSpPr>
          <p:cNvPr id="1049888" name="正文"/>
          <p:cNvSpPr txBox="1"/>
          <p:nvPr>
            <p:custDataLst>
              <p:tags r:id="rId20"/>
            </p:custDataLst>
          </p:nvPr>
        </p:nvSpPr>
        <p:spPr>
          <a:xfrm>
            <a:off x="9451557" y="2619915"/>
            <a:ext cx="1836630" cy="300208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实施效果：通过实施库存和供应链管理系统，该企业成功降低了库存成本、提高了客户满意度和销售额，实现了可持续发展。</a:t>
            </a:r>
            <a:endParaRPr altLang="en-US"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案例二：某制造企业的库存和供应链管理实践</a:t>
            </a:r>
            <a:endParaRPr altLang="en-US" lang="zh-CN"/>
          </a:p>
        </p:txBody>
      </p:sp>
      <p:sp>
        <p:nvSpPr>
          <p:cNvPr id="1049924"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26"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928"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企业背景与行业特点</a:t>
            </a:r>
            <a:endParaRPr altLang="en-US" dirty="0" sz="2000" lang="zh-CN" spc="150">
              <a:solidFill>
                <a:schemeClr val="tx1">
                  <a:lumMod val="85000"/>
                  <a:lumOff val="15000"/>
                </a:schemeClr>
              </a:solidFill>
              <a:latin typeface="+mn-ea"/>
              <a:sym typeface="+mn-ea"/>
            </a:endParaRPr>
          </a:p>
        </p:txBody>
      </p:sp>
      <p:sp>
        <p:nvSpPr>
          <p:cNvPr id="1049930"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2"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4"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库存和供应链管理现状及问题</a:t>
            </a:r>
            <a:endParaRPr altLang="en-US" dirty="0" sz="2000" lang="zh-CN" spc="150">
              <a:solidFill>
                <a:schemeClr val="tx1">
                  <a:lumMod val="85000"/>
                  <a:lumOff val="15000"/>
                </a:schemeClr>
              </a:solidFill>
              <a:latin typeface="+mn-ea"/>
              <a:sym typeface="+mn-ea"/>
            </a:endParaRPr>
          </a:p>
        </p:txBody>
      </p:sp>
      <p:sp>
        <p:nvSpPr>
          <p:cNvPr id="1049936"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38"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0"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实施库存和供应链管理系统前的挑战</a:t>
            </a:r>
            <a:endParaRPr altLang="en-US" dirty="0" sz="2000" lang="zh-CN" spc="150">
              <a:solidFill>
                <a:schemeClr val="tx1">
                  <a:lumMod val="85000"/>
                  <a:lumOff val="15000"/>
                </a:schemeClr>
              </a:solidFill>
              <a:latin typeface="+mn-ea"/>
              <a:sym typeface="+mn-ea"/>
            </a:endParaRPr>
          </a:p>
        </p:txBody>
      </p:sp>
      <p:sp>
        <p:nvSpPr>
          <p:cNvPr id="1049942"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4"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46"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实施库存和供应链管理系统后的效果与收益</a:t>
            </a:r>
            <a:endParaRPr altLang="en-US" dirty="0" sz="2000" lang="zh-CN" spc="150">
              <a:solidFill>
                <a:schemeClr val="tx1">
                  <a:lumMod val="85000"/>
                  <a:lumOff val="15000"/>
                </a:schemeClr>
              </a:solidFill>
              <a:latin typeface="+mn-ea"/>
              <a:sym typeface="+mn-ea"/>
            </a:endParaRPr>
          </a:p>
        </p:txBody>
      </p:sp>
      <p:sp>
        <p:nvSpPr>
          <p:cNvPr id="1049948"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50"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52"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经验教训与改进方向</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86" name="标题 1"/>
          <p:cNvSpPr>
            <a:spLocks noGrp="1"/>
          </p:cNvSpPr>
          <p:nvPr>
            <p:ph type="title"/>
          </p:nvPr>
        </p:nvSpPr>
        <p:spPr/>
        <p:txBody>
          <a:bodyPr/>
          <a:p>
            <a:r>
              <a:rPr altLang="en-US" lang="zh-CN"/>
              <a:t>案例三：某零售企业的库存和供应链管理实践</a:t>
            </a:r>
            <a:endParaRPr altLang="en-US" lang="zh-CN"/>
          </a:p>
        </p:txBody>
      </p:sp>
      <p:sp>
        <p:nvSpPr>
          <p:cNvPr id="10499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背景介绍：该零售企业为应对市场竞争，提高运营效率，实施了库存和供应链管理系统。</a:t>
            </a:r>
            <a:endParaRPr altLang="en-US" dirty="0" sz="2000" lang="zh-CN" spc="150">
              <a:solidFill>
                <a:schemeClr val="tx1">
                  <a:lumMod val="85000"/>
                  <a:lumOff val="15000"/>
                </a:schemeClr>
              </a:solidFill>
              <a:latin typeface="+mn-ea"/>
              <a:sym typeface="+mn-ea"/>
            </a:endParaRPr>
          </a:p>
        </p:txBody>
      </p:sp>
      <p:sp>
        <p:nvSpPr>
          <p:cNvPr id="10499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系统实施：该企业采用了先进的库存管理技术和供应链协同工具，实现了实时数据共享和协同作业。</a:t>
            </a:r>
            <a:endParaRPr altLang="en-US" dirty="0" sz="2000" lang="zh-CN" spc="150">
              <a:solidFill>
                <a:schemeClr val="tx1">
                  <a:lumMod val="85000"/>
                  <a:lumOff val="15000"/>
                </a:schemeClr>
              </a:solidFill>
              <a:latin typeface="+mn-ea"/>
              <a:sym typeface="+mn-ea"/>
            </a:endParaRPr>
          </a:p>
        </p:txBody>
      </p:sp>
      <p:sp>
        <p:nvSpPr>
          <p:cNvPr id="10500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效果评估：通过实施库存和供应链管理系统，该企业减少了库存成本，提高了客户满意度，增强了市场竞争力。</a:t>
            </a:r>
            <a:endParaRPr altLang="en-US" dirty="0" sz="2000" lang="zh-CN" spc="150">
              <a:solidFill>
                <a:schemeClr val="tx1">
                  <a:lumMod val="85000"/>
                  <a:lumOff val="15000"/>
                </a:schemeClr>
              </a:solidFill>
              <a:latin typeface="+mn-ea"/>
              <a:sym typeface="+mn-ea"/>
            </a:endParaRPr>
          </a:p>
        </p:txBody>
      </p:sp>
      <p:sp>
        <p:nvSpPr>
          <p:cNvPr id="10500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经验总结：该企业的成功实践表明，建立高效的库存和供应链管理系统是提高企业运营效率和竞争力的重要手段。</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44" name="标题"/>
          <p:cNvSpPr>
            <a:spLocks noGrp="1"/>
          </p:cNvSpPr>
          <p:nvPr>
            <p:ph type="title"/>
            <p:custDataLst>
              <p:tags r:id="rId1"/>
            </p:custDataLst>
          </p:nvPr>
        </p:nvSpPr>
        <p:spPr>
          <a:xfrm>
            <a:off x="2047240" y="2228215"/>
            <a:ext cx="9144000" cy="1931670"/>
          </a:xfrm>
        </p:spPr>
        <p:txBody>
          <a:bodyPr/>
          <a:p>
            <a:r>
              <a:rPr altLang="en-US" lang="zh-CN"/>
              <a:t>未来趋势与挑战</a:t>
            </a:r>
            <a:endParaRPr altLang="en-US" lang="zh-CN"/>
          </a:p>
        </p:txBody>
      </p:sp>
      <p:sp>
        <p:nvSpPr>
          <p:cNvPr id="1050046" name="节编号"/>
          <p:cNvSpPr>
            <a:spLocks noGrp="1"/>
          </p:cNvSpPr>
          <p:nvPr>
            <p:ph type="body" sz="quarter" idx="13"/>
            <p:custDataLst>
              <p:tags r:id="rId2"/>
            </p:custDataLst>
          </p:nvPr>
        </p:nvSpPr>
        <p:spPr>
          <a:xfrm>
            <a:off x="2045335" y="803275"/>
            <a:ext cx="9144000" cy="1405890"/>
          </a:xfrm>
        </p:spPr>
        <p:txBody>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096" name="标题 1"/>
          <p:cNvSpPr>
            <a:spLocks noGrp="1"/>
          </p:cNvSpPr>
          <p:nvPr>
            <p:ph type="title"/>
          </p:nvPr>
        </p:nvSpPr>
        <p:spPr/>
        <p:txBody>
          <a:bodyPr/>
          <a:p>
            <a:r>
              <a:rPr altLang="en-US" lang="zh-CN"/>
              <a:t>未来库存和供应链管理系统的发展趋势</a:t>
            </a:r>
            <a:endParaRPr altLang="en-US" lang="zh-CN"/>
          </a:p>
        </p:txBody>
      </p:sp>
      <p:sp>
        <p:nvSpPr>
          <p:cNvPr id="1050098" name="内容占位符 2"/>
          <p:cNvSpPr>
            <a:spLocks noGrp="1"/>
          </p:cNvSpPr>
          <p:nvPr>
            <p:ph idx="1"/>
          </p:nvPr>
        </p:nvSpPr>
        <p:spPr/>
        <p:txBody>
          <a:bodyPr>
            <a:normAutofit fontScale="78750"/>
          </a:bodyPr>
          <a:p>
            <a:r>
              <a:rPr altLang="en-US" lang="zh-CN"/>
              <a:t>智能化：利用人工智能、大数据等技术提高库存和供应链管理的智能化水平</a:t>
            </a:r>
            <a:endParaRPr altLang="en-US" lang="zh-CN"/>
          </a:p>
          <a:p>
            <a:r>
              <a:rPr altLang="en-US" lang="zh-CN"/>
              <a:t>实时化：实现实时数据采集、传输和处理，提高供应链响应速度和灵活性</a:t>
            </a:r>
            <a:endParaRPr altLang="en-US" lang="zh-CN"/>
          </a:p>
          <a:p>
            <a:r>
              <a:rPr altLang="en-US" lang="zh-CN"/>
              <a:t>协同化：加强企业内外部的协同合作，实现资源共享和优化配置</a:t>
            </a:r>
            <a:endParaRPr altLang="en-US" lang="zh-CN"/>
          </a:p>
          <a:p>
            <a:r>
              <a:rPr altLang="en-US" lang="zh-CN"/>
              <a:t>绿色化：注重环保和可持续发展，推动绿色供应链建设  未来库存和供应链管理系统的发展趋势</a:t>
            </a:r>
            <a:endParaRPr altLang="en-US" lang="zh-CN"/>
          </a:p>
          <a:p>
            <a:pPr lvl="1"/>
            <a:r>
              <a:rPr altLang="en-US" lang="zh-CN"/>
              <a:t>未来库存和供应链管理系统的发展趋势</a:t>
            </a:r>
            <a:endParaRPr altLang="en-US" lang="zh-CN"/>
          </a:p>
          <a:p>
            <a:r>
              <a:rPr altLang="en-US" lang="zh-CN"/>
              <a:t>预测与决策支持：利用大数据和预测模型，实现对市场需求的准确预测和库存水平的合理设置</a:t>
            </a:r>
            <a:endParaRPr altLang="en-US" lang="zh-CN"/>
          </a:p>
          <a:p>
            <a:r>
              <a:rPr altLang="en-US" lang="zh-CN"/>
              <a:t>供应链金融：结合金融科技，为供应链提供更加便捷、低成本的金融服务</a:t>
            </a:r>
            <a:endParaRPr altLang="en-US" lang="zh-CN"/>
          </a:p>
          <a:p>
            <a:r>
              <a:rPr altLang="en-US" lang="zh-CN"/>
              <a:t>区块链技术应用：通过区块链技术提高供应链的透明度和可追溯性，降低风险和成本</a:t>
            </a:r>
            <a:endParaRPr altLang="en-US" lang="zh-CN"/>
          </a:p>
          <a:p>
            <a:r>
              <a:rPr altLang="en-US" lang="zh-CN"/>
              <a:t>可持续发展：将可持续发展理念融入供应链管理，推动绿色生产和消费  未来库存和供应链管理系统的发展趋势</a:t>
            </a:r>
            <a:endParaRPr altLang="en-US" lang="zh-CN"/>
          </a:p>
          <a:p>
            <a:pPr lvl="1"/>
            <a:r>
              <a:rPr altLang="en-US" lang="zh-CN"/>
              <a:t>未来库存和供应链管理系统的发展趋势</a:t>
            </a:r>
            <a:endParaRPr altLang="en-US" lang="zh-CN"/>
          </a:p>
          <a:p>
            <a:r>
              <a:rPr altLang="en-US" lang="zh-CN"/>
              <a:t>数字化转型：借助数字化技术，实现供应链的数字化转型和升级</a:t>
            </a:r>
            <a:endParaRPr altLang="en-US" lang="zh-CN"/>
          </a:p>
          <a:p>
            <a:r>
              <a:rPr altLang="en-US" lang="zh-CN"/>
              <a:t>智能化物流：应用物联网、人工智能等技术，提高物流运输的智能化水平</a:t>
            </a:r>
            <a:endParaRPr altLang="en-US" lang="zh-CN"/>
          </a:p>
          <a:p>
            <a:r>
              <a:rPr altLang="en-US" lang="zh-CN"/>
              <a:t>定制化服务：根据客户需求，提供更加个性化和定制化的供应链服务</a:t>
            </a:r>
            <a:endParaRPr altLang="en-US" lang="zh-CN"/>
          </a:p>
          <a:p>
            <a:r>
              <a:rPr altLang="en-US" lang="zh-CN"/>
              <a:t>全球化布局：加强全球化布局，提高企业在国际市场的竞争力和影响力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132" name="标题 1"/>
          <p:cNvSpPr>
            <a:spLocks noGrp="1"/>
          </p:cNvSpPr>
          <p:nvPr>
            <p:ph type="title"/>
          </p:nvPr>
        </p:nvSpPr>
        <p:spPr/>
        <p:txBody>
          <a:bodyPr/>
          <a:p>
            <a:r>
              <a:rPr altLang="en-US" lang="zh-CN"/>
              <a:t>面临的挑战与应对策略</a:t>
            </a:r>
            <a:endParaRPr altLang="en-US" lang="zh-CN"/>
          </a:p>
        </p:txBody>
      </p:sp>
      <p:sp>
        <p:nvSpPr>
          <p:cNvPr id="105013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供应链中断风险：预测和应对供应链中断的挑战，建立弹性供应链</a:t>
            </a:r>
            <a:endParaRPr altLang="en-US" dirty="0" sz="1200" lang="zh-CN" spc="150">
              <a:solidFill>
                <a:schemeClr val="tx1">
                  <a:lumMod val="85000"/>
                  <a:lumOff val="15000"/>
                </a:schemeClr>
              </a:solidFill>
              <a:latin typeface="+mn-ea"/>
              <a:sym typeface="+mn-ea"/>
            </a:endParaRPr>
          </a:p>
        </p:txBody>
      </p:sp>
      <p:sp>
        <p:nvSpPr>
          <p:cNvPr id="105013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库存管理成本：降低库存管理成本，提高库存周转率</a:t>
            </a:r>
            <a:endParaRPr altLang="en-US" dirty="0" sz="1200" lang="zh-CN" spc="150">
              <a:solidFill>
                <a:schemeClr val="tx1">
                  <a:lumMod val="85000"/>
                  <a:lumOff val="15000"/>
                </a:schemeClr>
              </a:solidFill>
              <a:latin typeface="+mn-ea"/>
              <a:sym typeface="+mn-ea"/>
            </a:endParaRPr>
          </a:p>
        </p:txBody>
      </p:sp>
      <p:sp>
        <p:nvSpPr>
          <p:cNvPr id="105014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客户需求变化：快速响应客户需求变化，提高客户满意度</a:t>
            </a:r>
            <a:endParaRPr altLang="en-US" dirty="0" sz="1200" lang="zh-CN" spc="150">
              <a:solidFill>
                <a:schemeClr val="tx1">
                  <a:lumMod val="85000"/>
                  <a:lumOff val="15000"/>
                </a:schemeClr>
              </a:solidFill>
              <a:latin typeface="+mn-ea"/>
              <a:sym typeface="+mn-ea"/>
            </a:endParaRPr>
          </a:p>
        </p:txBody>
      </p:sp>
      <p:sp>
        <p:nvSpPr>
          <p:cNvPr id="105014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供应链协同：加强供应链各环节的协同合作，实现信息共享和资源优化配置</a:t>
            </a:r>
            <a:endParaRPr altLang="en-US" dirty="0" sz="1200" lang="zh-CN" spc="150">
              <a:solidFill>
                <a:schemeClr val="tx1">
                  <a:lumMod val="85000"/>
                  <a:lumOff val="15000"/>
                </a:schemeClr>
              </a:solidFill>
              <a:latin typeface="+mn-ea"/>
              <a:sym typeface="+mn-ea"/>
            </a:endParaRPr>
          </a:p>
        </p:txBody>
      </p:sp>
      <p:sp>
        <p:nvSpPr>
          <p:cNvPr id="105015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190"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192"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0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5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09.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5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4*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4*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4*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4*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4*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4*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4*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4*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5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4*l_h_i*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83_4*l_h_a*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83_4*l_h_f*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3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02.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17.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2023-12-19T13:51:10Z</dcterms:created>
  <dcterms:modified xsi:type="dcterms:W3CDTF">2023-12-19T13:51:10Z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d85f219dd4124d14bb0118d4d3044a4f_21</vt:lpwstr>
  </property>
</Properties>
</file>