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32" r:id="rId1"/>
    <p:sldMasterId id="2147486069" r:id="rId2"/>
  </p:sldMasterIdLst>
  <p:notesMasterIdLst>
    <p:notesMasterId r:id="rId3"/>
  </p:notesMasterIdLst>
  <p:sldIdLst>
    <p:sldId id="1338" r:id="rId4"/>
    <p:sldId id="1343" r:id="rId5"/>
    <p:sldId id="1347" r:id="rId6"/>
    <p:sldId id="1350" r:id="rId7"/>
    <p:sldId id="1353" r:id="rId8"/>
    <p:sldId id="1356" r:id="rId9"/>
    <p:sldId id="1359" r:id="rId10"/>
    <p:sldId id="1362" r:id="rId11"/>
    <p:sldId id="1365" r:id="rId12"/>
    <p:sldId id="1368" r:id="rId13"/>
    <p:sldId id="1371" r:id="rId14"/>
    <p:sldId id="1374" r:id="rId15"/>
    <p:sldId id="1377" r:id="rId16"/>
    <p:sldId id="1380" r:id="rId17"/>
    <p:sldId id="1383" r:id="rId18"/>
    <p:sldId id="1386" r:id="rId19"/>
    <p:sldId id="1389" r:id="rId20"/>
    <p:sldId id="1392" r:id="rId21"/>
    <p:sldId id="1395" r:id="rId22"/>
    <p:sldId id="1398" r:id="rId23"/>
    <p:sldId id="1401" r:id="rId24"/>
    <p:sldId id="1404" r:id="rId25"/>
    <p:sldId id="1407" r:id="rId26"/>
    <p:sldId id="1410" r:id="rId27"/>
    <p:sldId id="1413" r:id="rId28"/>
    <p:sldId id="1416" r:id="rId29"/>
    <p:sldId id="1419" r:id="rId30"/>
    <p:sldId id="1422" r:id="rId31"/>
    <p:sldId id="1425" r:id="rId32"/>
    <p:sldId id="1428" r:id="rId33"/>
    <p:sldId id="1431" r:id="rId34"/>
    <p:sldId id="1434" r:id="rId35"/>
    <p:sldId id="1437" r:id="rId36"/>
    <p:sldId id="1440"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33" r:id="rId1"/>
    <p:sldLayoutId id="2147486034" r:id="rId2"/>
    <p:sldLayoutId id="2147486035" r:id="rId3"/>
    <p:sldLayoutId id="2147486036" r:id="rId4"/>
    <p:sldLayoutId id="2147486037" r:id="rId5"/>
    <p:sldLayoutId id="2147486038" r:id="rId6"/>
    <p:sldLayoutId id="2147486039" r:id="rId7"/>
    <p:sldLayoutId id="2147486040" r:id="rId8"/>
    <p:sldLayoutId id="2147486041" r:id="rId9"/>
    <p:sldLayoutId id="2147486042" r:id="rId10"/>
    <p:sldLayoutId id="214748604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070" r:id="rId1"/>
    <p:sldLayoutId id="2147486071" r:id="rId2"/>
    <p:sldLayoutId id="2147486072" r:id="rId3"/>
    <p:sldLayoutId id="2147486073" r:id="rId4"/>
    <p:sldLayoutId id="2147486074" r:id="rId5"/>
    <p:sldLayoutId id="2147486075" r:id="rId6"/>
    <p:sldLayoutId id="2147486076" r:id="rId7"/>
    <p:sldLayoutId id="2147486077" r:id="rId8"/>
    <p:sldLayoutId id="2147486078" r:id="rId9"/>
    <p:sldLayoutId id="2147486079" r:id="rId10"/>
    <p:sldLayoutId id="2147486080"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3.xml"/><Relationship Id="rId2" Type="http://schemas.openxmlformats.org/officeDocument/2006/relationships/tags" Target="../tags/tag734.xml"/><Relationship Id="rId3" Type="http://schemas.openxmlformats.org/officeDocument/2006/relationships/tags" Target="../tags/tag735.xml"/><Relationship Id="rId4" Type="http://schemas.openxmlformats.org/officeDocument/2006/relationships/tags" Target="../tags/tag736.xml"/><Relationship Id="rId5" Type="http://schemas.openxmlformats.org/officeDocument/2006/relationships/tags" Target="../tags/tag737.xml"/><Relationship Id="rId6" Type="http://schemas.openxmlformats.org/officeDocument/2006/relationships/tags" Target="../tags/tag738.xml"/><Relationship Id="rId7" Type="http://schemas.openxmlformats.org/officeDocument/2006/relationships/tags" Target="../tags/tag739.xml"/><Relationship Id="rId8" Type="http://schemas.openxmlformats.org/officeDocument/2006/relationships/tags" Target="../tags/tag740.xml"/><Relationship Id="rId9" Type="http://schemas.openxmlformats.org/officeDocument/2006/relationships/tags" Target="../tags/tag741.xml"/><Relationship Id="rId10" Type="http://schemas.openxmlformats.org/officeDocument/2006/relationships/tags" Target="../tags/tag742.xml"/><Relationship Id="rId11" Type="http://schemas.openxmlformats.org/officeDocument/2006/relationships/tags" Target="../tags/tag743.xml"/><Relationship Id="rId12" Type="http://schemas.openxmlformats.org/officeDocument/2006/relationships/tags" Target="../tags/tag744.xml"/><Relationship Id="rId13" Type="http://schemas.openxmlformats.org/officeDocument/2006/relationships/tags" Target="../tags/tag745.xml"/><Relationship Id="rId14" Type="http://schemas.openxmlformats.org/officeDocument/2006/relationships/tags" Target="../tags/tag746.xml"/><Relationship Id="rId15" Type="http://schemas.openxmlformats.org/officeDocument/2006/relationships/tags" Target="../tags/tag747.xml"/><Relationship Id="rId16" Type="http://schemas.openxmlformats.org/officeDocument/2006/relationships/tags" Target="../tags/tag74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3.xml"/><Relationship Id="rId2" Type="http://schemas.openxmlformats.org/officeDocument/2006/relationships/tags" Target="../tags/tag754.xml"/><Relationship Id="rId3" Type="http://schemas.openxmlformats.org/officeDocument/2006/relationships/tags" Target="../tags/tag7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56.xml"/><Relationship Id="rId2" Type="http://schemas.openxmlformats.org/officeDocument/2006/relationships/tags" Target="../tags/tag757.xml"/><Relationship Id="rId3" Type="http://schemas.openxmlformats.org/officeDocument/2006/relationships/tags" Target="../tags/tag758.xml"/><Relationship Id="rId4" Type="http://schemas.openxmlformats.org/officeDocument/2006/relationships/tags" Target="../tags/tag759.xml"/><Relationship Id="rId5" Type="http://schemas.openxmlformats.org/officeDocument/2006/relationships/tags" Target="../tags/tag760.xml"/><Relationship Id="rId6" Type="http://schemas.openxmlformats.org/officeDocument/2006/relationships/tags" Target="../tags/tag761.xml"/><Relationship Id="rId7" Type="http://schemas.openxmlformats.org/officeDocument/2006/relationships/tags" Target="../tags/tag762.xml"/><Relationship Id="rId8" Type="http://schemas.openxmlformats.org/officeDocument/2006/relationships/tags" Target="../tags/tag763.xml"/><Relationship Id="rId9" Type="http://schemas.openxmlformats.org/officeDocument/2006/relationships/tags" Target="../tags/tag764.xml"/><Relationship Id="rId10" Type="http://schemas.openxmlformats.org/officeDocument/2006/relationships/tags" Target="../tags/tag765.xml"/><Relationship Id="rId11" Type="http://schemas.openxmlformats.org/officeDocument/2006/relationships/tags" Target="../tags/tag766.xml"/><Relationship Id="rId12" Type="http://schemas.openxmlformats.org/officeDocument/2006/relationships/tags" Target="../tags/tag76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68.xml"/><Relationship Id="rId2" Type="http://schemas.openxmlformats.org/officeDocument/2006/relationships/tags" Target="../tags/tag769.xml"/><Relationship Id="rId3" Type="http://schemas.openxmlformats.org/officeDocument/2006/relationships/tags" Target="../tags/tag770.xml"/><Relationship Id="rId4" Type="http://schemas.openxmlformats.org/officeDocument/2006/relationships/tags" Target="../tags/tag771.xml"/><Relationship Id="rId5" Type="http://schemas.openxmlformats.org/officeDocument/2006/relationships/tags" Target="../tags/tag772.xml"/><Relationship Id="rId6" Type="http://schemas.openxmlformats.org/officeDocument/2006/relationships/tags" Target="../tags/tag773.xml"/><Relationship Id="rId7" Type="http://schemas.openxmlformats.org/officeDocument/2006/relationships/tags" Target="../tags/tag774.xml"/><Relationship Id="rId8" Type="http://schemas.openxmlformats.org/officeDocument/2006/relationships/tags" Target="../tags/tag775.xml"/><Relationship Id="rId9" Type="http://schemas.openxmlformats.org/officeDocument/2006/relationships/tags" Target="../tags/tag776.xml"/><Relationship Id="rId10" Type="http://schemas.openxmlformats.org/officeDocument/2006/relationships/tags" Target="../tags/tag777.xml"/><Relationship Id="rId11" Type="http://schemas.openxmlformats.org/officeDocument/2006/relationships/tags" Target="../tags/tag778.xml"/><Relationship Id="rId12" Type="http://schemas.openxmlformats.org/officeDocument/2006/relationships/tags" Target="../tags/tag77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0.xml"/><Relationship Id="rId2" Type="http://schemas.openxmlformats.org/officeDocument/2006/relationships/tags" Target="../tags/tag781.xml"/><Relationship Id="rId3" Type="http://schemas.openxmlformats.org/officeDocument/2006/relationships/tags" Target="../tags/tag782.xml"/><Relationship Id="rId4" Type="http://schemas.openxmlformats.org/officeDocument/2006/relationships/tags" Target="../tags/tag783.xml"/><Relationship Id="rId5" Type="http://schemas.openxmlformats.org/officeDocument/2006/relationships/tags" Target="../tags/tag784.xml"/><Relationship Id="rId6" Type="http://schemas.openxmlformats.org/officeDocument/2006/relationships/tags" Target="../tags/tag785.xml"/><Relationship Id="rId7" Type="http://schemas.openxmlformats.org/officeDocument/2006/relationships/tags" Target="../tags/tag786.xml"/><Relationship Id="rId8" Type="http://schemas.openxmlformats.org/officeDocument/2006/relationships/tags" Target="../tags/tag787.xml"/><Relationship Id="rId9" Type="http://schemas.openxmlformats.org/officeDocument/2006/relationships/tags" Target="../tags/tag788.xml"/><Relationship Id="rId10" Type="http://schemas.openxmlformats.org/officeDocument/2006/relationships/tags" Target="../tags/tag789.xml"/><Relationship Id="rId11" Type="http://schemas.openxmlformats.org/officeDocument/2006/relationships/tags" Target="../tags/tag790.xml"/><Relationship Id="rId12" Type="http://schemas.openxmlformats.org/officeDocument/2006/relationships/tags" Target="../tags/tag79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2.xml"/><Relationship Id="rId2" Type="http://schemas.openxmlformats.org/officeDocument/2006/relationships/tags" Target="../tags/tag793.xml"/><Relationship Id="rId3" Type="http://schemas.openxmlformats.org/officeDocument/2006/relationships/tags" Target="../tags/tag794.xml"/><Relationship Id="rId4" Type="http://schemas.openxmlformats.org/officeDocument/2006/relationships/tags" Target="../tags/tag795.xml"/><Relationship Id="rId5" Type="http://schemas.openxmlformats.org/officeDocument/2006/relationships/tags" Target="../tags/tag796.xml"/><Relationship Id="rId6" Type="http://schemas.openxmlformats.org/officeDocument/2006/relationships/tags" Target="../tags/tag797.xml"/><Relationship Id="rId7" Type="http://schemas.openxmlformats.org/officeDocument/2006/relationships/tags" Target="../tags/tag798.xml"/><Relationship Id="rId8" Type="http://schemas.openxmlformats.org/officeDocument/2006/relationships/tags" Target="../tags/tag799.xml"/><Relationship Id="rId9" Type="http://schemas.openxmlformats.org/officeDocument/2006/relationships/tags" Target="../tags/tag800.xml"/><Relationship Id="rId10" Type="http://schemas.openxmlformats.org/officeDocument/2006/relationships/tags" Target="../tags/tag801.xml"/><Relationship Id="rId11" Type="http://schemas.openxmlformats.org/officeDocument/2006/relationships/tags" Target="../tags/tag802.xml"/><Relationship Id="rId12" Type="http://schemas.openxmlformats.org/officeDocument/2006/relationships/tags" Target="../tags/tag80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4.xml"/><Relationship Id="rId2" Type="http://schemas.openxmlformats.org/officeDocument/2006/relationships/tags" Target="../tags/tag805.xml"/><Relationship Id="rId3" Type="http://schemas.openxmlformats.org/officeDocument/2006/relationships/tags" Target="../tags/tag80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tags" Target="../tags/tag815.xml"/><Relationship Id="rId10" Type="http://schemas.openxmlformats.org/officeDocument/2006/relationships/tags" Target="../tags/tag816.xml"/><Relationship Id="rId11" Type="http://schemas.openxmlformats.org/officeDocument/2006/relationships/tags" Target="../tags/tag817.xml"/><Relationship Id="rId12" Type="http://schemas.openxmlformats.org/officeDocument/2006/relationships/tags" Target="../tags/tag818.xml"/><Relationship Id="rId13" Type="http://schemas.openxmlformats.org/officeDocument/2006/relationships/tags" Target="../tags/tag819.xml"/><Relationship Id="rId14" Type="http://schemas.openxmlformats.org/officeDocument/2006/relationships/tags" Target="../tags/tag820.xml"/><Relationship Id="rId15" Type="http://schemas.openxmlformats.org/officeDocument/2006/relationships/tags" Target="../tags/tag821.xml"/><Relationship Id="rId16" Type="http://schemas.openxmlformats.org/officeDocument/2006/relationships/tags" Target="../tags/tag822.xml"/><Relationship Id="rId17" Type="http://schemas.openxmlformats.org/officeDocument/2006/relationships/tags" Target="../tags/tag823.xml"/><Relationship Id="rId18" Type="http://schemas.openxmlformats.org/officeDocument/2006/relationships/tags" Target="../tags/tag824.xml"/><Relationship Id="rId19" Type="http://schemas.openxmlformats.org/officeDocument/2006/relationships/tags" Target="../tags/tag825.xml"/><Relationship Id="rId20" Type="http://schemas.openxmlformats.org/officeDocument/2006/relationships/tags" Target="../tags/tag826.xml"/><Relationship Id="rId21" Type="http://schemas.openxmlformats.org/officeDocument/2006/relationships/tags" Target="../tags/tag827.xml"/><Relationship Id="rId22" Type="http://schemas.openxmlformats.org/officeDocument/2006/relationships/tags" Target="../tags/tag828.xml"/><Relationship Id="rId23" Type="http://schemas.openxmlformats.org/officeDocument/2006/relationships/tags" Target="../tags/tag829.xml"/><Relationship Id="rId24" Type="http://schemas.openxmlformats.org/officeDocument/2006/relationships/tags" Target="../tags/tag830.xml"/><Relationship Id="rId25" Type="http://schemas.openxmlformats.org/officeDocument/2006/relationships/tags" Target="../tags/tag831.xml"/><Relationship Id="rId26" Type="http://schemas.openxmlformats.org/officeDocument/2006/relationships/tags" Target="../tags/tag832.xml"/><Relationship Id="rId27" Type="http://schemas.openxmlformats.org/officeDocument/2006/relationships/tags" Target="../tags/tag833.xml"/><Relationship Id="rId28" Type="http://schemas.openxmlformats.org/officeDocument/2006/relationships/tags" Target="../tags/tag834.xml"/><Relationship Id="rId29" Type="http://schemas.openxmlformats.org/officeDocument/2006/relationships/tags" Target="../tags/tag835.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tags" Target="../tags/tag839.xml"/><Relationship Id="rId5" Type="http://schemas.openxmlformats.org/officeDocument/2006/relationships/tags" Target="../tags/tag840.xml"/><Relationship Id="rId6" Type="http://schemas.openxmlformats.org/officeDocument/2006/relationships/tags" Target="../tags/tag841.xml"/><Relationship Id="rId7" Type="http://schemas.openxmlformats.org/officeDocument/2006/relationships/tags" Target="../tags/tag842.xml"/><Relationship Id="rId8" Type="http://schemas.openxmlformats.org/officeDocument/2006/relationships/tags" Target="../tags/tag843.xml"/><Relationship Id="rId9" Type="http://schemas.openxmlformats.org/officeDocument/2006/relationships/tags" Target="../tags/tag844.xml"/><Relationship Id="rId10" Type="http://schemas.openxmlformats.org/officeDocument/2006/relationships/tags" Target="../tags/tag845.xml"/><Relationship Id="rId11" Type="http://schemas.openxmlformats.org/officeDocument/2006/relationships/tags" Target="../tags/tag846.xml"/><Relationship Id="rId12" Type="http://schemas.openxmlformats.org/officeDocument/2006/relationships/tags" Target="../tags/tag84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2.xml"/><Relationship Id="rId2" Type="http://schemas.openxmlformats.org/officeDocument/2006/relationships/tags" Target="../tags/tag853.xml"/><Relationship Id="rId3" Type="http://schemas.openxmlformats.org/officeDocument/2006/relationships/tags" Target="../tags/tag854.xml"/><Relationship Id="rId4" Type="http://schemas.openxmlformats.org/officeDocument/2006/relationships/tags" Target="../tags/tag855.xml"/><Relationship Id="rId5" Type="http://schemas.openxmlformats.org/officeDocument/2006/relationships/tags" Target="../tags/tag856.xml"/><Relationship Id="rId6" Type="http://schemas.openxmlformats.org/officeDocument/2006/relationships/tags" Target="../tags/tag857.xml"/><Relationship Id="rId7" Type="http://schemas.openxmlformats.org/officeDocument/2006/relationships/tags" Target="../tags/tag858.xml"/><Relationship Id="rId8" Type="http://schemas.openxmlformats.org/officeDocument/2006/relationships/tags" Target="../tags/tag859.xml"/><Relationship Id="rId9" Type="http://schemas.openxmlformats.org/officeDocument/2006/relationships/tags" Target="../tags/tag860.xml"/><Relationship Id="rId10" Type="http://schemas.openxmlformats.org/officeDocument/2006/relationships/tags" Target="../tags/tag861.xml"/><Relationship Id="rId11" Type="http://schemas.openxmlformats.org/officeDocument/2006/relationships/tags" Target="../tags/tag862.xml"/><Relationship Id="rId12" Type="http://schemas.openxmlformats.org/officeDocument/2006/relationships/tags" Target="../tags/tag863.xml"/><Relationship Id="rId13" Type="http://schemas.openxmlformats.org/officeDocument/2006/relationships/tags" Target="../tags/tag864.xml"/><Relationship Id="rId14" Type="http://schemas.openxmlformats.org/officeDocument/2006/relationships/tags" Target="../tags/tag865.xml"/><Relationship Id="rId15" Type="http://schemas.openxmlformats.org/officeDocument/2006/relationships/tags" Target="../tags/tag866.xml"/><Relationship Id="rId16" Type="http://schemas.openxmlformats.org/officeDocument/2006/relationships/tags" Target="../tags/tag867.xml"/><Relationship Id="rId17" Type="http://schemas.openxmlformats.org/officeDocument/2006/relationships/tags" Target="../tags/tag868.xml"/><Relationship Id="rId18" Type="http://schemas.openxmlformats.org/officeDocument/2006/relationships/tags" Target="../tags/tag869.xml"/><Relationship Id="rId19" Type="http://schemas.openxmlformats.org/officeDocument/2006/relationships/tags" Target="../tags/tag870.xml"/><Relationship Id="rId20" Type="http://schemas.openxmlformats.org/officeDocument/2006/relationships/tags" Target="../tags/tag871.xml"/><Relationship Id="rId21" Type="http://schemas.openxmlformats.org/officeDocument/2006/relationships/tags" Target="../tags/tag872.xml"/><Relationship Id="rId22" Type="http://schemas.openxmlformats.org/officeDocument/2006/relationships/tags" Target="../tags/tag873.xml"/><Relationship Id="rId23" Type="http://schemas.openxmlformats.org/officeDocument/2006/relationships/tags" Target="../tags/tag874.xml"/><Relationship Id="rId24" Type="http://schemas.openxmlformats.org/officeDocument/2006/relationships/tags" Target="../tags/tag875.xml"/><Relationship Id="rId25" Type="http://schemas.openxmlformats.org/officeDocument/2006/relationships/tags" Target="../tags/tag876.xml"/><Relationship Id="rId26" Type="http://schemas.openxmlformats.org/officeDocument/2006/relationships/tags" Target="../tags/tag877.xml"/><Relationship Id="rId27" Type="http://schemas.openxmlformats.org/officeDocument/2006/relationships/tags" Target="../tags/tag878.xml"/><Relationship Id="rId28" Type="http://schemas.openxmlformats.org/officeDocument/2006/relationships/tags" Target="../tags/tag879.xml"/><Relationship Id="rId29" Type="http://schemas.openxmlformats.org/officeDocument/2006/relationships/tags" Target="../tags/tag880.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81.xml"/><Relationship Id="rId2" Type="http://schemas.openxmlformats.org/officeDocument/2006/relationships/tags" Target="../tags/tag882.xml"/><Relationship Id="rId3" Type="http://schemas.openxmlformats.org/officeDocument/2006/relationships/tags" Target="../tags/tag88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84.xml"/><Relationship Id="rId2" Type="http://schemas.openxmlformats.org/officeDocument/2006/relationships/tags" Target="../tags/tag885.xml"/><Relationship Id="rId3" Type="http://schemas.openxmlformats.org/officeDocument/2006/relationships/tags" Target="../tags/tag886.xml"/><Relationship Id="rId4" Type="http://schemas.openxmlformats.org/officeDocument/2006/relationships/tags" Target="../tags/tag887.xml"/><Relationship Id="rId5" Type="http://schemas.openxmlformats.org/officeDocument/2006/relationships/tags" Target="../tags/tag888.xml"/><Relationship Id="rId6" Type="http://schemas.openxmlformats.org/officeDocument/2006/relationships/tags" Target="../tags/tag889.xml"/><Relationship Id="rId7" Type="http://schemas.openxmlformats.org/officeDocument/2006/relationships/tags" Target="../tags/tag890.xml"/><Relationship Id="rId8" Type="http://schemas.openxmlformats.org/officeDocument/2006/relationships/tags" Target="../tags/tag891.xml"/><Relationship Id="rId9" Type="http://schemas.openxmlformats.org/officeDocument/2006/relationships/tags" Target="../tags/tag892.xml"/><Relationship Id="rId10" Type="http://schemas.openxmlformats.org/officeDocument/2006/relationships/tags" Target="../tags/tag893.xml"/><Relationship Id="rId11" Type="http://schemas.openxmlformats.org/officeDocument/2006/relationships/tags" Target="../tags/tag894.xml"/><Relationship Id="rId12" Type="http://schemas.openxmlformats.org/officeDocument/2006/relationships/tags" Target="../tags/tag89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96.xml"/><Relationship Id="rId2" Type="http://schemas.openxmlformats.org/officeDocument/2006/relationships/tags" Target="../tags/tag897.xml"/><Relationship Id="rId3" Type="http://schemas.openxmlformats.org/officeDocument/2006/relationships/tags" Target="../tags/tag898.xml"/><Relationship Id="rId4" Type="http://schemas.openxmlformats.org/officeDocument/2006/relationships/tags" Target="../tags/tag899.xml"/><Relationship Id="rId5" Type="http://schemas.openxmlformats.org/officeDocument/2006/relationships/tags" Target="../tags/tag900.xml"/><Relationship Id="rId6" Type="http://schemas.openxmlformats.org/officeDocument/2006/relationships/tags" Target="../tags/tag901.xml"/><Relationship Id="rId7" Type="http://schemas.openxmlformats.org/officeDocument/2006/relationships/tags" Target="../tags/tag902.xml"/><Relationship Id="rId8" Type="http://schemas.openxmlformats.org/officeDocument/2006/relationships/tags" Target="../tags/tag903.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04.xml"/><Relationship Id="rId2" Type="http://schemas.openxmlformats.org/officeDocument/2006/relationships/tags" Target="../tags/tag905.xml"/><Relationship Id="rId3" Type="http://schemas.openxmlformats.org/officeDocument/2006/relationships/tags" Target="../tags/tag906.xml"/><Relationship Id="rId4" Type="http://schemas.openxmlformats.org/officeDocument/2006/relationships/tags" Target="../tags/tag907.xml"/><Relationship Id="rId5" Type="http://schemas.openxmlformats.org/officeDocument/2006/relationships/tags" Target="../tags/tag908.xml"/><Relationship Id="rId6" Type="http://schemas.openxmlformats.org/officeDocument/2006/relationships/tags" Target="../tags/tag909.xml"/><Relationship Id="rId7" Type="http://schemas.openxmlformats.org/officeDocument/2006/relationships/tags" Target="../tags/tag910.xml"/><Relationship Id="rId8" Type="http://schemas.openxmlformats.org/officeDocument/2006/relationships/tags" Target="../tags/tag911.xml"/><Relationship Id="rId9" Type="http://schemas.openxmlformats.org/officeDocument/2006/relationships/tags" Target="../tags/tag912.xml"/><Relationship Id="rId10" Type="http://schemas.openxmlformats.org/officeDocument/2006/relationships/tags" Target="../tags/tag913.xml"/><Relationship Id="rId11" Type="http://schemas.openxmlformats.org/officeDocument/2006/relationships/tags" Target="../tags/tag914.xml"/><Relationship Id="rId12" Type="http://schemas.openxmlformats.org/officeDocument/2006/relationships/tags" Target="../tags/tag91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16.xml"/><Relationship Id="rId2" Type="http://schemas.openxmlformats.org/officeDocument/2006/relationships/tags" Target="../tags/tag917.xml"/><Relationship Id="rId3" Type="http://schemas.openxmlformats.org/officeDocument/2006/relationships/tags" Target="../tags/tag918.xml"/><Relationship Id="rId4" Type="http://schemas.openxmlformats.org/officeDocument/2006/relationships/tags" Target="../tags/tag919.xml"/><Relationship Id="rId5" Type="http://schemas.openxmlformats.org/officeDocument/2006/relationships/tags" Target="../tags/tag920.xml"/><Relationship Id="rId6" Type="http://schemas.openxmlformats.org/officeDocument/2006/relationships/tags" Target="../tags/tag921.xml"/><Relationship Id="rId7" Type="http://schemas.openxmlformats.org/officeDocument/2006/relationships/tags" Target="../tags/tag922.xml"/><Relationship Id="rId8" Type="http://schemas.openxmlformats.org/officeDocument/2006/relationships/tags" Target="../tags/tag923.xml"/><Relationship Id="rId9" Type="http://schemas.openxmlformats.org/officeDocument/2006/relationships/tags" Target="../tags/tag924.xml"/><Relationship Id="rId10" Type="http://schemas.openxmlformats.org/officeDocument/2006/relationships/tags" Target="../tags/tag925.xml"/><Relationship Id="rId11" Type="http://schemas.openxmlformats.org/officeDocument/2006/relationships/tags" Target="../tags/tag926.xml"/><Relationship Id="rId12" Type="http://schemas.openxmlformats.org/officeDocument/2006/relationships/tags" Target="../tags/tag92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31.xml"/><Relationship Id="rId2" Type="http://schemas.openxmlformats.org/officeDocument/2006/relationships/tags" Target="../tags/tag932.xml"/><Relationship Id="rId3" Type="http://schemas.openxmlformats.org/officeDocument/2006/relationships/tags" Target="../tags/tag933.xml"/><Relationship Id="rId4" Type="http://schemas.openxmlformats.org/officeDocument/2006/relationships/tags" Target="../tags/tag934.xml"/><Relationship Id="rId5" Type="http://schemas.openxmlformats.org/officeDocument/2006/relationships/tags" Target="../tags/tag935.xml"/><Relationship Id="rId6" Type="http://schemas.openxmlformats.org/officeDocument/2006/relationships/tags" Target="../tags/tag936.xml"/><Relationship Id="rId7" Type="http://schemas.openxmlformats.org/officeDocument/2006/relationships/tags" Target="../tags/tag937.xml"/><Relationship Id="rId8" Type="http://schemas.openxmlformats.org/officeDocument/2006/relationships/tags" Target="../tags/tag938.xml"/><Relationship Id="rId9" Type="http://schemas.openxmlformats.org/officeDocument/2006/relationships/tags" Target="../tags/tag939.xml"/><Relationship Id="rId10" Type="http://schemas.openxmlformats.org/officeDocument/2006/relationships/tags" Target="../tags/tag940.xml"/><Relationship Id="rId11" Type="http://schemas.openxmlformats.org/officeDocument/2006/relationships/tags" Target="../tags/tag941.xml"/><Relationship Id="rId12" Type="http://schemas.openxmlformats.org/officeDocument/2006/relationships/tags" Target="../tags/tag94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43.xml"/><Relationship Id="rId2" Type="http://schemas.openxmlformats.org/officeDocument/2006/relationships/tags" Target="../tags/tag944.xml"/><Relationship Id="rId3" Type="http://schemas.openxmlformats.org/officeDocument/2006/relationships/tags" Target="../tags/tag945.xml"/><Relationship Id="rId4" Type="http://schemas.openxmlformats.org/officeDocument/2006/relationships/tags" Target="../tags/tag946.xml"/><Relationship Id="rId5" Type="http://schemas.openxmlformats.org/officeDocument/2006/relationships/tags" Target="../tags/tag947.xml"/><Relationship Id="rId6" Type="http://schemas.openxmlformats.org/officeDocument/2006/relationships/tags" Target="../tags/tag948.xml"/><Relationship Id="rId7" Type="http://schemas.openxmlformats.org/officeDocument/2006/relationships/tags" Target="../tags/tag949.xml"/><Relationship Id="rId8" Type="http://schemas.openxmlformats.org/officeDocument/2006/relationships/tags" Target="../tags/tag950.xml"/><Relationship Id="rId9" Type="http://schemas.openxmlformats.org/officeDocument/2006/relationships/tags" Target="../tags/tag951.xml"/><Relationship Id="rId10" Type="http://schemas.openxmlformats.org/officeDocument/2006/relationships/tags" Target="../tags/tag952.xml"/><Relationship Id="rId11" Type="http://schemas.openxmlformats.org/officeDocument/2006/relationships/tags" Target="../tags/tag953.xml"/><Relationship Id="rId12" Type="http://schemas.openxmlformats.org/officeDocument/2006/relationships/tags" Target="../tags/tag95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55.xml"/><Relationship Id="rId2" Type="http://schemas.openxmlformats.org/officeDocument/2006/relationships/tags" Target="../tags/tag956.xml"/><Relationship Id="rId3" Type="http://schemas.openxmlformats.org/officeDocument/2006/relationships/tags" Target="../tags/tag957.xml"/><Relationship Id="rId4" Type="http://schemas.openxmlformats.org/officeDocument/2006/relationships/tags" Target="../tags/tag95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9.xml"/><Relationship Id="rId2" Type="http://schemas.openxmlformats.org/officeDocument/2006/relationships/tags" Target="../tags/tag960.xml"/><Relationship Id="rId3" Type="http://schemas.openxmlformats.org/officeDocument/2006/relationships/tags" Target="../tags/tag961.xml"/><Relationship Id="rId4" Type="http://schemas.openxmlformats.org/officeDocument/2006/relationships/tags" Target="../tags/tag962.xml"/><Relationship Id="rId5" Type="http://schemas.openxmlformats.org/officeDocument/2006/relationships/tags" Target="../tags/tag963.xml"/><Relationship Id="rId6" Type="http://schemas.openxmlformats.org/officeDocument/2006/relationships/tags" Target="../tags/tag964.xml"/><Relationship Id="rId7" Type="http://schemas.openxmlformats.org/officeDocument/2006/relationships/tags" Target="../tags/tag965.xml"/><Relationship Id="rId8" Type="http://schemas.openxmlformats.org/officeDocument/2006/relationships/tags" Target="../tags/tag966.xml"/><Relationship Id="rId9" Type="http://schemas.openxmlformats.org/officeDocument/2006/relationships/tags" Target="../tags/tag967.xml"/><Relationship Id="rId10" Type="http://schemas.openxmlformats.org/officeDocument/2006/relationships/tags" Target="../tags/tag968.xml"/><Relationship Id="rId11" Type="http://schemas.openxmlformats.org/officeDocument/2006/relationships/tags" Target="../tags/tag969.xml"/><Relationship Id="rId12" Type="http://schemas.openxmlformats.org/officeDocument/2006/relationships/tags" Target="../tags/tag97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71.xml"/><Relationship Id="rId2" Type="http://schemas.openxmlformats.org/officeDocument/2006/relationships/tags" Target="../tags/tag972.xml"/><Relationship Id="rId3" Type="http://schemas.openxmlformats.org/officeDocument/2006/relationships/tags" Target="../tags/tag973.xml"/><Relationship Id="rId4" Type="http://schemas.openxmlformats.org/officeDocument/2006/relationships/tags" Target="../tags/tag974.xml"/><Relationship Id="rId5" Type="http://schemas.openxmlformats.org/officeDocument/2006/relationships/tags" Target="../tags/tag975.xml"/><Relationship Id="rId6" Type="http://schemas.openxmlformats.org/officeDocument/2006/relationships/tags" Target="../tags/tag976.xml"/><Relationship Id="rId7" Type="http://schemas.openxmlformats.org/officeDocument/2006/relationships/tags" Target="../tags/tag977.xml"/><Relationship Id="rId8" Type="http://schemas.openxmlformats.org/officeDocument/2006/relationships/tags" Target="../tags/tag978.xml"/><Relationship Id="rId9" Type="http://schemas.openxmlformats.org/officeDocument/2006/relationships/tags" Target="../tags/tag979.xml"/><Relationship Id="rId10" Type="http://schemas.openxmlformats.org/officeDocument/2006/relationships/tags" Target="../tags/tag980.xml"/><Relationship Id="rId11" Type="http://schemas.openxmlformats.org/officeDocument/2006/relationships/tags" Target="../tags/tag981.xml"/><Relationship Id="rId12" Type="http://schemas.openxmlformats.org/officeDocument/2006/relationships/tags" Target="../tags/tag98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83.xml"/><Relationship Id="rId2" Type="http://schemas.openxmlformats.org/officeDocument/2006/relationships/tags" Target="../tags/tag984.xml"/><Relationship Id="rId3" Type="http://schemas.openxmlformats.org/officeDocument/2006/relationships/tags" Target="../tags/tag985.xml"/><Relationship Id="rId4" Type="http://schemas.openxmlformats.org/officeDocument/2006/relationships/tags" Target="../tags/tag986.xml"/><Relationship Id="rId5" Type="http://schemas.openxmlformats.org/officeDocument/2006/relationships/tags" Target="../tags/tag987.xml"/><Relationship Id="rId6" Type="http://schemas.openxmlformats.org/officeDocument/2006/relationships/tags" Target="../tags/tag988.xml"/><Relationship Id="rId7" Type="http://schemas.openxmlformats.org/officeDocument/2006/relationships/tags" Target="../tags/tag989.xml"/><Relationship Id="rId8" Type="http://schemas.openxmlformats.org/officeDocument/2006/relationships/tags" Target="../tags/tag990.xml"/><Relationship Id="rId9" Type="http://schemas.openxmlformats.org/officeDocument/2006/relationships/tags" Target="../tags/tag991.xml"/><Relationship Id="rId10" Type="http://schemas.openxmlformats.org/officeDocument/2006/relationships/tags" Target="../tags/tag992.xml"/><Relationship Id="rId11" Type="http://schemas.openxmlformats.org/officeDocument/2006/relationships/tags" Target="../tags/tag993.xml"/><Relationship Id="rId12" Type="http://schemas.openxmlformats.org/officeDocument/2006/relationships/tags" Target="../tags/tag99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95.xml"/><Relationship Id="rId2" Type="http://schemas.openxmlformats.org/officeDocument/2006/relationships/tags" Target="../tags/tag996.xml"/><Relationship Id="rId3" Type="http://schemas.openxmlformats.org/officeDocument/2006/relationships/tags" Target="../tags/tag997.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998.xml"/><Relationship Id="rId2" Type="http://schemas.openxmlformats.org/officeDocument/2006/relationships/tags" Target="../tags/tag999.xml"/><Relationship Id="rId3" Type="http://schemas.openxmlformats.org/officeDocument/2006/relationships/tags" Target="../tags/tag1000.xml"/><Relationship Id="rId4" Type="http://schemas.openxmlformats.org/officeDocument/2006/relationships/tags" Target="../tags/tag1001.xml"/><Relationship Id="rId5" Type="http://schemas.openxmlformats.org/officeDocument/2006/relationships/tags" Target="../tags/tag1002.xml"/><Relationship Id="rId6" Type="http://schemas.openxmlformats.org/officeDocument/2006/relationships/tags" Target="../tags/tag1003.xml"/><Relationship Id="rId7" Type="http://schemas.openxmlformats.org/officeDocument/2006/relationships/tags" Target="../tags/tag1004.xml"/><Relationship Id="rId8" Type="http://schemas.openxmlformats.org/officeDocument/2006/relationships/tags" Target="../tags/tag1005.xml"/><Relationship Id="rId9" Type="http://schemas.openxmlformats.org/officeDocument/2006/relationships/tags" Target="../tags/tag1006.xml"/><Relationship Id="rId10" Type="http://schemas.openxmlformats.org/officeDocument/2006/relationships/tags" Target="../tags/tag1007.xml"/><Relationship Id="rId11" Type="http://schemas.openxmlformats.org/officeDocument/2006/relationships/tags" Target="../tags/tag1008.xml"/><Relationship Id="rId12" Type="http://schemas.openxmlformats.org/officeDocument/2006/relationships/tags" Target="../tags/tag1009.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1010.xml"/><Relationship Id="rId2" Type="http://schemas.openxmlformats.org/officeDocument/2006/relationships/tags" Target="../tags/tag1011.xml"/><Relationship Id="rId3" Type="http://schemas.openxmlformats.org/officeDocument/2006/relationships/tags" Target="../tags/tag1012.xml"/><Relationship Id="rId4" Type="http://schemas.openxmlformats.org/officeDocument/2006/relationships/tags" Target="../tags/tag1013.xml"/><Relationship Id="rId5" Type="http://schemas.openxmlformats.org/officeDocument/2006/relationships/tags" Target="../tags/tag1014.xml"/><Relationship Id="rId6" Type="http://schemas.openxmlformats.org/officeDocument/2006/relationships/tags" Target="../tags/tag1015.xml"/><Relationship Id="rId7" Type="http://schemas.openxmlformats.org/officeDocument/2006/relationships/tags" Target="../tags/tag1016.xml"/><Relationship Id="rId8" Type="http://schemas.openxmlformats.org/officeDocument/2006/relationships/tags" Target="../tags/tag1017.xml"/><Relationship Id="rId9" Type="http://schemas.openxmlformats.org/officeDocument/2006/relationships/tags" Target="../tags/tag1018.xml"/><Relationship Id="rId10" Type="http://schemas.openxmlformats.org/officeDocument/2006/relationships/tags" Target="../tags/tag1019.xml"/><Relationship Id="rId11" Type="http://schemas.openxmlformats.org/officeDocument/2006/relationships/tags" Target="../tags/tag1020.xml"/><Relationship Id="rId12" Type="http://schemas.openxmlformats.org/officeDocument/2006/relationships/tags" Target="../tags/tag102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22.xml"/><Relationship Id="rId2" Type="http://schemas.openxmlformats.org/officeDocument/2006/relationships/tags" Target="../tags/tag1023.xml"/><Relationship Id="rId3" Type="http://schemas.openxmlformats.org/officeDocument/2006/relationships/tags" Target="../tags/tag1024.xml"/><Relationship Id="rId4" Type="http://schemas.openxmlformats.org/officeDocument/2006/relationships/tags" Target="../tags/tag1025.xml"/><Relationship Id="rId5" Type="http://schemas.openxmlformats.org/officeDocument/2006/relationships/tags" Target="../tags/tag1026.xml"/><Relationship Id="rId6" Type="http://schemas.openxmlformats.org/officeDocument/2006/relationships/tags" Target="../tags/tag1027.xml"/><Relationship Id="rId7" Type="http://schemas.openxmlformats.org/officeDocument/2006/relationships/tags" Target="../tags/tag1028.xml"/><Relationship Id="rId8" Type="http://schemas.openxmlformats.org/officeDocument/2006/relationships/tags" Target="../tags/tag1029.xml"/><Relationship Id="rId9" Type="http://schemas.openxmlformats.org/officeDocument/2006/relationships/tags" Target="../tags/tag1030.xml"/><Relationship Id="rId10" Type="http://schemas.openxmlformats.org/officeDocument/2006/relationships/tags" Target="../tags/tag1031.xml"/><Relationship Id="rId11" Type="http://schemas.openxmlformats.org/officeDocument/2006/relationships/tags" Target="../tags/tag1032.xml"/><Relationship Id="rId12" Type="http://schemas.openxmlformats.org/officeDocument/2006/relationships/tags" Target="../tags/tag1033.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1034.xml"/><Relationship Id="rId2" Type="http://schemas.openxmlformats.org/officeDocument/2006/relationships/tags" Target="../tags/tag1035.xml"/><Relationship Id="rId3" Type="http://schemas.openxmlformats.org/officeDocument/2006/relationships/tags" Target="../tags/tag1036.xml"/><Relationship Id="rId4" Type="http://schemas.openxmlformats.org/officeDocument/2006/relationships/tags" Target="../tags/tag1037.xml"/><Relationship Id="rId5" Type="http://schemas.openxmlformats.org/officeDocument/2006/relationships/tags" Target="../tags/tag1038.xml"/><Relationship Id="rId6" Type="http://schemas.openxmlformats.org/officeDocument/2006/relationships/tags" Target="../tags/tag1039.xml"/><Relationship Id="rId7" Type="http://schemas.openxmlformats.org/officeDocument/2006/relationships/tags" Target="../tags/tag1040.xml"/><Relationship Id="rId8" Type="http://schemas.openxmlformats.org/officeDocument/2006/relationships/tags" Target="../tags/tag1041.xml"/><Relationship Id="rId9" Type="http://schemas.openxmlformats.org/officeDocument/2006/relationships/tags" Target="../tags/tag1042.xml"/><Relationship Id="rId10" Type="http://schemas.openxmlformats.org/officeDocument/2006/relationships/tags" Target="../tags/tag1043.xml"/><Relationship Id="rId11" Type="http://schemas.openxmlformats.org/officeDocument/2006/relationships/tags" Target="../tags/tag1044.xml"/><Relationship Id="rId12" Type="http://schemas.openxmlformats.org/officeDocument/2006/relationships/tags" Target="../tags/tag1045.xml"/><Relationship Id="rId13" Type="http://schemas.openxmlformats.org/officeDocument/2006/relationships/tags" Target="../tags/tag1046.xml"/><Relationship Id="rId14" Type="http://schemas.openxmlformats.org/officeDocument/2006/relationships/tags" Target="../tags/tag1047.xml"/><Relationship Id="rId15" Type="http://schemas.openxmlformats.org/officeDocument/2006/relationships/tags" Target="../tags/tag1048.xml"/><Relationship Id="rId16" Type="http://schemas.openxmlformats.org/officeDocument/2006/relationships/tags" Target="../tags/tag1049.xml"/><Relationship Id="rId17"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1050.xml"/><Relationship Id="rId2" Type="http://schemas.openxmlformats.org/officeDocument/2006/relationships/tags" Target="../tags/tag1051.xml"/><Relationship Id="rId3" Type="http://schemas.openxmlformats.org/officeDocument/2006/relationships/tags" Target="../tags/tag10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贸易商行业市场分析及投资前景预测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贸易商行业发展趋势与展望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贸易商行业的企业经营策略</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贸易商行业的政策法规环境</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贸易商行业概述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贸易商行业的定义与分类</a:t>
            </a:r>
            <a:endParaRPr altLang="en-US" lang="zh-CN"/>
          </a:p>
        </p:txBody>
      </p:sp>
      <p:sp>
        <p:nvSpPr>
          <p:cNvPr id="1051012"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定义：贸易商行业是指从事商品购销活动的企业或个人，通过采购、储存、销售等环节获取利润。</a:t>
            </a:r>
            <a:endParaRPr altLang="en-US" dirty="0" sz="1200" lang="zh-CN" spc="150">
              <a:solidFill>
                <a:schemeClr val="tx1">
                  <a:lumMod val="65000"/>
                  <a:lumOff val="35000"/>
                </a:schemeClr>
              </a:solidFill>
              <a:latin typeface="+mn-ea"/>
              <a:sym typeface="+mn-ea"/>
            </a:endParaRPr>
          </a:p>
        </p:txBody>
      </p:sp>
      <p:sp>
        <p:nvSpPr>
          <p:cNvPr id="1051014"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分类：根据经营商品的不同，贸易商行业可以分为多种类型，如百货贸易商、专业贸易商、农产品贸易商等。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0" name="标题 2"/>
          <p:cNvSpPr>
            <a:spLocks noGrp="1"/>
          </p:cNvSpPr>
          <p:nvPr>
            <p:ph type="title" idx="44"/>
          </p:nvPr>
        </p:nvSpPr>
        <p:spPr/>
        <p:txBody>
          <a:bodyPr/>
          <a:p>
            <a:r>
              <a:rPr altLang="en-US" lang="zh-CN"/>
              <a:t>贸易商行业的地位与作用</a:t>
            </a:r>
            <a:endParaRPr altLang="en-US" lang="zh-CN"/>
          </a:p>
        </p:txBody>
      </p:sp>
      <p:sp>
        <p:nvSpPr>
          <p:cNvPr id="105130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0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贸易商行业在平衡供需、稳定物价、解决就业等方面发挥重要作用，为社会创造价值。</a:t>
            </a:r>
            <a:endParaRPr altLang="zh-CN" dirty="0" lang="en-US">
              <a:solidFill>
                <a:schemeClr val="dk1">
                  <a:lumMod val="80000"/>
                  <a:lumOff val="20000"/>
                </a:schemeClr>
              </a:solidFill>
              <a:latin typeface="+mn-ea"/>
              <a:sym typeface="+mn-ea"/>
            </a:endParaRPr>
          </a:p>
        </p:txBody>
      </p:sp>
      <p:sp>
        <p:nvSpPr>
          <p:cNvPr id="105131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贸易商行业是连接生产与消费的桥梁，促进商品流通和经济循环。</a:t>
            </a:r>
            <a:endParaRPr altLang="en-US" dirty="0" sz="1600" lang="zh-CN">
              <a:solidFill>
                <a:schemeClr val="dk1">
                  <a:lumMod val="80000"/>
                  <a:lumOff val="20000"/>
                </a:schemeClr>
              </a:solidFill>
              <a:latin typeface="+mn-ea"/>
              <a:sym typeface="+mn-ea"/>
            </a:endParaRPr>
          </a:p>
        </p:txBody>
      </p:sp>
      <p:sp>
        <p:nvSpPr>
          <p:cNvPr id="105131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贸易商行业承担着市场拓展、品牌推广等重要职能，促进企业销售和经济增长。</a:t>
            </a:r>
            <a:endParaRPr altLang="en-US" dirty="0" sz="1600" lang="zh-CN">
              <a:solidFill>
                <a:schemeClr val="dk1">
                  <a:lumMod val="80000"/>
                  <a:lumOff val="20000"/>
                </a:schemeClr>
              </a:solidFill>
              <a:latin typeface="+mn-ea"/>
              <a:sym typeface="+mn-ea"/>
            </a:endParaRPr>
          </a:p>
        </p:txBody>
      </p:sp>
      <p:sp>
        <p:nvSpPr>
          <p:cNvPr id="105132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贸易商行业的发展状况反映一个国家或地区的经济活力和市场成熟度，是经济发展的重要指标。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8" name="标题 2"/>
          <p:cNvSpPr>
            <a:spLocks noGrp="1"/>
          </p:cNvSpPr>
          <p:nvPr>
            <p:ph type="title" idx="44"/>
          </p:nvPr>
        </p:nvSpPr>
        <p:spPr/>
        <p:txBody>
          <a:bodyPr/>
          <a:p>
            <a:r>
              <a:rPr altLang="en-US" lang="zh-CN"/>
              <a:t>贸易商行业的发展历程</a:t>
            </a:r>
            <a:endParaRPr altLang="en-US" lang="zh-CN"/>
          </a:p>
        </p:txBody>
      </p:sp>
      <p:sp>
        <p:nvSpPr>
          <p:cNvPr id="105162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起源：贸易商行业的雏形起源于古代的商品交换，最初是以物易物的形式出现。</a:t>
            </a:r>
            <a:endParaRPr altLang="en-US" dirty="0" sz="1200" lang="zh-CN" spc="150">
              <a:solidFill>
                <a:schemeClr val="tx1">
                  <a:lumMod val="65000"/>
                  <a:lumOff val="35000"/>
                </a:schemeClr>
              </a:solidFill>
              <a:latin typeface="+mn-ea"/>
              <a:sym typeface="+mn-ea"/>
            </a:endParaRPr>
          </a:p>
        </p:txBody>
      </p:sp>
      <p:sp>
        <p:nvSpPr>
          <p:cNvPr id="105162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初步发展：随着生产和交换的扩大，贸易商开始出现并逐渐发展壮大，形成了专业的贸易商群体。</a:t>
            </a:r>
            <a:endParaRPr altLang="en-US" dirty="0" sz="1200" lang="zh-CN" spc="150">
              <a:solidFill>
                <a:schemeClr val="tx1">
                  <a:lumMod val="65000"/>
                  <a:lumOff val="35000"/>
                </a:schemeClr>
              </a:solidFill>
              <a:latin typeface="+mn-ea"/>
              <a:sym typeface="+mn-ea"/>
            </a:endParaRPr>
          </a:p>
        </p:txBody>
      </p:sp>
      <p:sp>
        <p:nvSpPr>
          <p:cNvPr id="105162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现代化转型：随着全球化和信息技术的发展，贸易商行业逐渐向现代化转型，形成了以大型跨国贸易商为主导的行业格局。</a:t>
            </a:r>
            <a:endParaRPr altLang="en-US" dirty="0" sz="1200" lang="zh-CN" spc="150">
              <a:solidFill>
                <a:schemeClr val="tx1">
                  <a:lumMod val="65000"/>
                  <a:lumOff val="35000"/>
                </a:schemeClr>
              </a:solidFill>
              <a:latin typeface="+mn-ea"/>
              <a:sym typeface="+mn-ea"/>
            </a:endParaRPr>
          </a:p>
        </p:txBody>
      </p:sp>
      <p:sp>
        <p:nvSpPr>
          <p:cNvPr id="105162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未来趋势：随着全球经济的不断变化和新兴市场的崛起，贸易商行业将继续发展壮大，并呈现出多元化、专业化和数字化的趋势。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12" name="标题 1"/>
          <p:cNvSpPr>
            <a:spLocks noGrp="1"/>
          </p:cNvSpPr>
          <p:nvPr>
            <p:ph type="title" idx="2"/>
            <p:custDataLst>
              <p:tags r:id="rId1"/>
            </p:custDataLst>
          </p:nvPr>
        </p:nvSpPr>
        <p:spPr/>
        <p:txBody>
          <a:bodyPr/>
          <a:p>
            <a:r>
              <a:rPr altLang="en-US" lang="zh-CN"/>
              <a:t>贸易商行业市场分析</a:t>
            </a:r>
            <a:endParaRPr altLang="en-US" lang="zh-CN"/>
          </a:p>
        </p:txBody>
      </p:sp>
      <p:sp>
        <p:nvSpPr>
          <p:cNvPr id="1051914"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2" name="标题 2"/>
          <p:cNvSpPr>
            <a:spLocks noGrp="1"/>
          </p:cNvSpPr>
          <p:nvPr>
            <p:ph type="title" idx="44"/>
          </p:nvPr>
        </p:nvSpPr>
        <p:spPr/>
        <p:txBody>
          <a:bodyPr/>
          <a:p>
            <a:r>
              <a:rPr altLang="en-US" lang="zh-CN"/>
              <a:t>市场规模与增长</a:t>
            </a:r>
            <a:endParaRPr altLang="en-US" lang="zh-CN"/>
          </a:p>
        </p:txBody>
      </p:sp>
      <p:sp>
        <p:nvSpPr>
          <p:cNvPr id="10523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全球贸易商行业市场规模持续扩大，年复合增长率保持在5%以上。</a:t>
            </a:r>
            <a:endParaRPr altLang="en-US" dirty="0" sz="2000" lang="zh-CN" spc="150">
              <a:solidFill>
                <a:schemeClr val="tx1">
                  <a:lumMod val="85000"/>
                  <a:lumOff val="15000"/>
                </a:schemeClr>
              </a:solidFill>
              <a:latin typeface="+mn-ea"/>
              <a:sym typeface="+mn-ea"/>
            </a:endParaRPr>
          </a:p>
        </p:txBody>
      </p:sp>
      <p:sp>
        <p:nvSpPr>
          <p:cNvPr id="10523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贸易商行业市场主要集中在中国、美国、欧洲等地区，其中中国市场占据较大份额。</a:t>
            </a:r>
            <a:endParaRPr altLang="en-US" dirty="0" sz="2000" lang="zh-CN" spc="150">
              <a:solidFill>
                <a:schemeClr val="tx1">
                  <a:lumMod val="85000"/>
                  <a:lumOff val="15000"/>
                </a:schemeClr>
              </a:solidFill>
              <a:latin typeface="+mn-ea"/>
              <a:sym typeface="+mn-ea"/>
            </a:endParaRPr>
          </a:p>
        </p:txBody>
      </p:sp>
      <p:sp>
        <p:nvSpPr>
          <p:cNvPr id="10523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贸易商行业市场主要涉及商品贸易、服务贸易、技术贸易等领域，其中商品贸易占据主导地位。</a:t>
            </a:r>
            <a:endParaRPr altLang="en-US" dirty="0" sz="2000" lang="zh-CN" spc="150">
              <a:solidFill>
                <a:schemeClr val="tx1">
                  <a:lumMod val="85000"/>
                  <a:lumOff val="15000"/>
                </a:schemeClr>
              </a:solidFill>
              <a:latin typeface="+mn-ea"/>
              <a:sym typeface="+mn-ea"/>
            </a:endParaRPr>
          </a:p>
        </p:txBody>
      </p:sp>
      <p:sp>
        <p:nvSpPr>
          <p:cNvPr id="10523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贸易商行业市场的发展趋势与全球经济发展密切相关，未来市场前景广阔。</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2" name="标题 2"/>
          <p:cNvSpPr>
            <a:spLocks noGrp="1"/>
          </p:cNvSpPr>
          <p:nvPr>
            <p:ph type="title" idx="44"/>
          </p:nvPr>
        </p:nvSpPr>
        <p:spPr/>
        <p:txBody>
          <a:bodyPr/>
          <a:p>
            <a:r>
              <a:rPr altLang="en-US" lang="zh-CN"/>
              <a:t>市场结构与特点</a:t>
            </a:r>
            <a:endParaRPr altLang="en-US" lang="zh-CN"/>
          </a:p>
        </p:txBody>
      </p:sp>
      <p:sp>
        <p:nvSpPr>
          <p:cNvPr id="105268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68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68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贸易商行业市场规模庞大，涵盖了众多商品和服务领域。</a:t>
            </a:r>
            <a:endParaRPr altLang="en-US" dirty="0" sz="2000" lang="zh-CN" spc="200">
              <a:solidFill>
                <a:schemeClr val="tx1">
                  <a:lumMod val="85000"/>
                  <a:lumOff val="15000"/>
                </a:schemeClr>
              </a:solidFill>
              <a:latin typeface="+mn-ea"/>
              <a:sym typeface="+mn-ea"/>
            </a:endParaRPr>
          </a:p>
        </p:txBody>
      </p:sp>
      <p:sp>
        <p:nvSpPr>
          <p:cNvPr id="105269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69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69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市场参与者众多，包括大型跨国贸易商、中小型贸易商以及个体户等。</a:t>
            </a:r>
            <a:endParaRPr altLang="en-US" dirty="0" sz="2000" lang="zh-CN" spc="200">
              <a:solidFill>
                <a:schemeClr val="tx1">
                  <a:lumMod val="85000"/>
                  <a:lumOff val="15000"/>
                </a:schemeClr>
              </a:solidFill>
              <a:latin typeface="+mn-ea"/>
              <a:sym typeface="+mn-ea"/>
            </a:endParaRPr>
          </a:p>
        </p:txBody>
      </p:sp>
      <p:sp>
        <p:nvSpPr>
          <p:cNvPr id="105269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69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70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市场竞争激烈，价格透明度高，利润空间较小。</a:t>
            </a:r>
            <a:endParaRPr altLang="en-US" dirty="0" sz="2000" lang="zh-CN" spc="200">
              <a:solidFill>
                <a:schemeClr val="tx1">
                  <a:lumMod val="85000"/>
                  <a:lumOff val="15000"/>
                </a:schemeClr>
              </a:solidFill>
              <a:latin typeface="+mn-ea"/>
              <a:sym typeface="+mn-ea"/>
            </a:endParaRPr>
          </a:p>
        </p:txBody>
      </p:sp>
      <p:sp>
        <p:nvSpPr>
          <p:cNvPr id="105270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70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贸易商行业市场受到全球经济形势、政策法规、科技进步等多方面因素的影响。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92" name="标题 2"/>
          <p:cNvSpPr>
            <a:spLocks noGrp="1"/>
          </p:cNvSpPr>
          <p:nvPr>
            <p:ph type="title" idx="44"/>
          </p:nvPr>
        </p:nvSpPr>
        <p:spPr/>
        <p:txBody>
          <a:bodyPr/>
          <a:p>
            <a:r>
              <a:rPr altLang="en-US" lang="zh-CN"/>
              <a:t>市场竞争格局</a:t>
            </a:r>
            <a:endParaRPr altLang="en-US" lang="zh-CN"/>
          </a:p>
        </p:txBody>
      </p:sp>
      <p:sp>
        <p:nvSpPr>
          <p:cNvPr id="105299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99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99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贸易商行业市场规模不断扩大，竞争日益激烈</a:t>
            </a:r>
            <a:endParaRPr altLang="en-US" dirty="0" sz="2000" lang="zh-CN" spc="200">
              <a:solidFill>
                <a:schemeClr val="tx1">
                  <a:lumMod val="85000"/>
                  <a:lumOff val="15000"/>
                </a:schemeClr>
              </a:solidFill>
              <a:latin typeface="+mn-ea"/>
              <a:sym typeface="+mn-ea"/>
            </a:endParaRPr>
          </a:p>
        </p:txBody>
      </p:sp>
      <p:sp>
        <p:nvSpPr>
          <p:cNvPr id="105300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00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00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贸易商行业市场主要参与者包括大型跨国公司、国内大型企业和中小型贸易商</a:t>
            </a:r>
            <a:endParaRPr altLang="en-US" dirty="0" sz="2000" lang="zh-CN" spc="200">
              <a:solidFill>
                <a:schemeClr val="tx1">
                  <a:lumMod val="85000"/>
                  <a:lumOff val="15000"/>
                </a:schemeClr>
              </a:solidFill>
              <a:latin typeface="+mn-ea"/>
              <a:sym typeface="+mn-ea"/>
            </a:endParaRPr>
          </a:p>
        </p:txBody>
      </p:sp>
      <p:sp>
        <p:nvSpPr>
          <p:cNvPr id="105300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00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01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大型跨国公司在市场份额和品牌影响力方面具有优势，但中小型贸易商在灵活性和地域优势方面具有竞争力</a:t>
            </a:r>
            <a:endParaRPr altLang="en-US" dirty="0" sz="2000" lang="zh-CN" spc="200">
              <a:solidFill>
                <a:schemeClr val="tx1">
                  <a:lumMod val="85000"/>
                  <a:lumOff val="15000"/>
                </a:schemeClr>
              </a:solidFill>
              <a:latin typeface="+mn-ea"/>
              <a:sym typeface="+mn-ea"/>
            </a:endParaRPr>
          </a:p>
        </p:txBody>
      </p:sp>
      <p:sp>
        <p:nvSpPr>
          <p:cNvPr id="105301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01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01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贸易商行业市场未来发展将更加注重品牌、品质和服务，同时将面临更加严格的监管和环保要求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02" name="标题 2"/>
          <p:cNvSpPr>
            <a:spLocks noGrp="1"/>
          </p:cNvSpPr>
          <p:nvPr>
            <p:ph type="title" idx="44"/>
          </p:nvPr>
        </p:nvSpPr>
        <p:spPr/>
        <p:txBody>
          <a:bodyPr/>
          <a:p>
            <a:r>
              <a:rPr altLang="en-US" lang="zh-CN"/>
              <a:t>市场需求趋势</a:t>
            </a:r>
            <a:endParaRPr altLang="en-US" lang="zh-CN"/>
          </a:p>
        </p:txBody>
      </p:sp>
      <p:sp>
        <p:nvSpPr>
          <p:cNvPr id="10533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贸易商行业市场需求持续增长，主要受益于全球化和电子商务的发展。</a:t>
            </a:r>
            <a:endParaRPr altLang="en-US" dirty="0" sz="2000" lang="zh-CN" spc="150">
              <a:solidFill>
                <a:schemeClr val="tx1">
                  <a:lumMod val="85000"/>
                  <a:lumOff val="15000"/>
                </a:schemeClr>
              </a:solidFill>
              <a:latin typeface="+mn-ea"/>
              <a:sym typeface="+mn-ea"/>
            </a:endParaRPr>
          </a:p>
        </p:txBody>
      </p:sp>
      <p:sp>
        <p:nvSpPr>
          <p:cNvPr id="10533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未来几年，贸易商行业市场需求将继续保持稳定增长，但增速将逐渐放缓。</a:t>
            </a:r>
            <a:endParaRPr altLang="en-US" dirty="0" sz="2000" lang="zh-CN" spc="150">
              <a:solidFill>
                <a:schemeClr val="tx1">
                  <a:lumMod val="85000"/>
                  <a:lumOff val="15000"/>
                </a:schemeClr>
              </a:solidFill>
              <a:latin typeface="+mn-ea"/>
              <a:sym typeface="+mn-ea"/>
            </a:endParaRPr>
          </a:p>
        </p:txBody>
      </p:sp>
      <p:sp>
        <p:nvSpPr>
          <p:cNvPr id="10533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贸易商行业市场需求呈现出多元化、个性化、高品质化等特点，对企业的产品和服务提出了更高的要求。</a:t>
            </a:r>
            <a:endParaRPr altLang="en-US" dirty="0" sz="2000" lang="zh-CN" spc="150">
              <a:solidFill>
                <a:schemeClr val="tx1">
                  <a:lumMod val="85000"/>
                  <a:lumOff val="15000"/>
                </a:schemeClr>
              </a:solidFill>
              <a:latin typeface="+mn-ea"/>
              <a:sym typeface="+mn-ea"/>
            </a:endParaRPr>
          </a:p>
        </p:txBody>
      </p:sp>
      <p:sp>
        <p:nvSpPr>
          <p:cNvPr id="10533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贸易商行业市场需求受到全球经济形势、政策法规、技术进步等多种因素的影响，企业需要密切关注市场动态，及时调整经营策略。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12" name="标题 1"/>
          <p:cNvSpPr>
            <a:spLocks noGrp="1"/>
          </p:cNvSpPr>
          <p:nvPr>
            <p:ph type="title" idx="2"/>
            <p:custDataLst>
              <p:tags r:id="rId1"/>
            </p:custDataLst>
          </p:nvPr>
        </p:nvSpPr>
        <p:spPr/>
        <p:txBody>
          <a:bodyPr/>
          <a:p>
            <a:r>
              <a:rPr altLang="en-US" lang="zh-CN"/>
              <a:t>贸易商行业投资前景预测</a:t>
            </a:r>
            <a:endParaRPr altLang="en-US" lang="zh-CN"/>
          </a:p>
        </p:txBody>
      </p:sp>
      <p:sp>
        <p:nvSpPr>
          <p:cNvPr id="105361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72" name="标题 2"/>
          <p:cNvSpPr>
            <a:spLocks noGrp="1"/>
          </p:cNvSpPr>
          <p:nvPr>
            <p:ph type="title" idx="44"/>
          </p:nvPr>
        </p:nvSpPr>
        <p:spPr/>
        <p:txBody>
          <a:bodyPr/>
          <a:p>
            <a:r>
              <a:rPr altLang="en-US" lang="zh-CN"/>
              <a:t>投资环境分析</a:t>
            </a:r>
            <a:endParaRPr altLang="en-US" lang="zh-CN"/>
          </a:p>
        </p:txBody>
      </p:sp>
      <p:sp>
        <p:nvSpPr>
          <p:cNvPr id="105407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7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7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8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8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08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8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8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09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09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09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0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0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0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0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0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1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政策环境：分析国家政策对贸易商行业投资的影响</a:t>
            </a:r>
            <a:endParaRPr altLang="en-US" dirty="0" sz="1200" lang="zh-CN" spc="150">
              <a:solidFill>
                <a:schemeClr val="tx1">
                  <a:lumMod val="65000"/>
                  <a:lumOff val="35000"/>
                </a:schemeClr>
              </a:solidFill>
              <a:latin typeface="+mn-ea"/>
              <a:sym typeface="+mn-ea"/>
            </a:endParaRPr>
          </a:p>
        </p:txBody>
      </p:sp>
      <p:sp>
        <p:nvSpPr>
          <p:cNvPr id="105411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技术环境：分析技术发展对贸易商行业投资的影响</a:t>
            </a:r>
            <a:endParaRPr altLang="en-US" dirty="0" sz="1200" lang="zh-CN" spc="150">
              <a:solidFill>
                <a:schemeClr val="tx1">
                  <a:lumMod val="65000"/>
                  <a:lumOff val="35000"/>
                </a:schemeClr>
              </a:solidFill>
              <a:latin typeface="+mn-ea"/>
              <a:sym typeface="+mn-ea"/>
            </a:endParaRPr>
          </a:p>
        </p:txBody>
      </p:sp>
      <p:sp>
        <p:nvSpPr>
          <p:cNvPr id="105411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社会环境：分析社会因素对贸易商行业投资的影响</a:t>
            </a:r>
            <a:endParaRPr altLang="en-US" dirty="0" sz="1200" lang="zh-CN" spc="150">
              <a:solidFill>
                <a:schemeClr val="tx1">
                  <a:lumMod val="65000"/>
                  <a:lumOff val="35000"/>
                </a:schemeClr>
              </a:solidFill>
              <a:latin typeface="+mn-ea"/>
              <a:sym typeface="+mn-ea"/>
            </a:endParaRPr>
          </a:p>
        </p:txBody>
      </p:sp>
      <p:sp>
        <p:nvSpPr>
          <p:cNvPr id="105411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经济环境：评估宏观经济形势对贸易商行业投资的影响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02" name="标题 2"/>
          <p:cNvSpPr>
            <a:spLocks noGrp="1"/>
          </p:cNvSpPr>
          <p:nvPr>
            <p:ph type="title" idx="44"/>
          </p:nvPr>
        </p:nvSpPr>
        <p:spPr/>
        <p:txBody>
          <a:bodyPr/>
          <a:p>
            <a:r>
              <a:rPr altLang="en-US" lang="zh-CN"/>
              <a:t>投资机会与风险</a:t>
            </a:r>
            <a:endParaRPr altLang="en-US" lang="zh-CN"/>
          </a:p>
        </p:txBody>
      </p:sp>
      <p:sp>
        <p:nvSpPr>
          <p:cNvPr id="105440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40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0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投资机会：随着全球化和互联网的发展，贸易商行业市场潜力巨大，为投资者提供了丰富的机会。</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41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41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1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风险：贸易商行业面临着政策风险、汇率风险、物流风险等多种挑战，投资者需谨慎评估风险并制定应对策略。</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441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41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建议：投资者应关注行业趋势、政策变化和市场需求，选择具有竞争力的企业进行投资，并保持灵活的投资策略。</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42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2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42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2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案例分析：通过分析成功的投资案例，了解如何抓住投资机会并有效规避风险。</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12" name="标题 2"/>
          <p:cNvSpPr>
            <a:spLocks noGrp="1"/>
          </p:cNvSpPr>
          <p:nvPr>
            <p:ph type="title" idx="44"/>
          </p:nvPr>
        </p:nvSpPr>
        <p:spPr/>
        <p:txBody>
          <a:bodyPr/>
          <a:p>
            <a:r>
              <a:rPr altLang="en-US" lang="zh-CN"/>
              <a:t>投资前景预测</a:t>
            </a:r>
            <a:endParaRPr altLang="en-US" lang="zh-CN"/>
          </a:p>
        </p:txBody>
      </p:sp>
      <p:sp>
        <p:nvSpPr>
          <p:cNvPr id="105471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贸易商行业发展趋势</a:t>
            </a:r>
            <a:endParaRPr altLang="en-US" dirty="0" sz="1200" lang="zh-CN" spc="150">
              <a:solidFill>
                <a:schemeClr val="tx1">
                  <a:lumMod val="65000"/>
                  <a:lumOff val="35000"/>
                </a:schemeClr>
              </a:solidFill>
              <a:latin typeface="+mn-ea"/>
              <a:sym typeface="+mn-ea"/>
            </a:endParaRPr>
          </a:p>
        </p:txBody>
      </p:sp>
      <p:sp>
        <p:nvSpPr>
          <p:cNvPr id="105471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未来市场需求分析</a:t>
            </a:r>
            <a:endParaRPr altLang="en-US" dirty="0" sz="1200" lang="zh-CN" spc="150">
              <a:solidFill>
                <a:schemeClr val="tx1">
                  <a:lumMod val="65000"/>
                  <a:lumOff val="35000"/>
                </a:schemeClr>
              </a:solidFill>
              <a:latin typeface="+mn-ea"/>
              <a:sym typeface="+mn-ea"/>
            </a:endParaRPr>
          </a:p>
        </p:txBody>
      </p:sp>
      <p:sp>
        <p:nvSpPr>
          <p:cNvPr id="105471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竞争格局与市场机会</a:t>
            </a:r>
            <a:endParaRPr altLang="en-US" dirty="0" sz="1200" lang="zh-CN" spc="150">
              <a:solidFill>
                <a:schemeClr val="tx1">
                  <a:lumMod val="65000"/>
                  <a:lumOff val="35000"/>
                </a:schemeClr>
              </a:solidFill>
              <a:latin typeface="+mn-ea"/>
              <a:sym typeface="+mn-ea"/>
            </a:endParaRPr>
          </a:p>
        </p:txBody>
      </p:sp>
      <p:sp>
        <p:nvSpPr>
          <p:cNvPr id="105472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投资风险与应对策略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06" name="标题 2"/>
          <p:cNvSpPr>
            <a:spLocks noGrp="1"/>
          </p:cNvSpPr>
          <p:nvPr>
            <p:ph type="title" idx="44"/>
          </p:nvPr>
        </p:nvSpPr>
        <p:spPr/>
        <p:txBody>
          <a:bodyPr/>
          <a:p>
            <a:r>
              <a:rPr altLang="en-US" lang="zh-CN"/>
              <a:t>投资策略建议</a:t>
            </a:r>
            <a:endParaRPr altLang="en-US" lang="zh-CN"/>
          </a:p>
        </p:txBody>
      </p:sp>
      <p:sp>
        <p:nvSpPr>
          <p:cNvPr id="105500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1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1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1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1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1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2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2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2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2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2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3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3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3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03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03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04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04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04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关注市场需求和趋势，选择有潜力的行业和领域进行投资</a:t>
            </a:r>
            <a:endParaRPr altLang="en-US" dirty="0" sz="1200" lang="zh-CN" spc="150">
              <a:solidFill>
                <a:schemeClr val="tx1">
                  <a:lumMod val="65000"/>
                  <a:lumOff val="35000"/>
                </a:schemeClr>
              </a:solidFill>
              <a:latin typeface="+mn-ea"/>
              <a:sym typeface="+mn-ea"/>
            </a:endParaRPr>
          </a:p>
        </p:txBody>
      </p:sp>
      <p:sp>
        <p:nvSpPr>
          <p:cNvPr id="105504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注重品牌建设和产品质量，提升企业的知名度和美誉度</a:t>
            </a:r>
            <a:endParaRPr altLang="en-US" dirty="0" sz="1200" lang="zh-CN" spc="150">
              <a:solidFill>
                <a:schemeClr val="tx1">
                  <a:lumMod val="65000"/>
                  <a:lumOff val="35000"/>
                </a:schemeClr>
              </a:solidFill>
              <a:latin typeface="+mn-ea"/>
              <a:sym typeface="+mn-ea"/>
            </a:endParaRPr>
          </a:p>
        </p:txBody>
      </p:sp>
      <p:sp>
        <p:nvSpPr>
          <p:cNvPr id="105504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建立稳定的供应链和销售渠道，提高企业的竞争力和抗风险能力</a:t>
            </a:r>
            <a:endParaRPr altLang="en-US" dirty="0" sz="1200" lang="zh-CN" spc="150">
              <a:solidFill>
                <a:schemeClr val="tx1">
                  <a:lumMod val="65000"/>
                  <a:lumOff val="35000"/>
                </a:schemeClr>
              </a:solidFill>
              <a:latin typeface="+mn-ea"/>
              <a:sym typeface="+mn-ea"/>
            </a:endParaRPr>
          </a:p>
        </p:txBody>
      </p:sp>
      <p:sp>
        <p:nvSpPr>
          <p:cNvPr id="105505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了解贸易商行业的政策法规和贸易环境，规避政策风险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36" name="标题 1"/>
          <p:cNvSpPr>
            <a:spLocks noGrp="1"/>
          </p:cNvSpPr>
          <p:nvPr>
            <p:ph type="title" idx="2"/>
            <p:custDataLst>
              <p:tags r:id="rId1"/>
            </p:custDataLst>
          </p:nvPr>
        </p:nvSpPr>
        <p:spPr/>
        <p:txBody>
          <a:bodyPr/>
          <a:p>
            <a:r>
              <a:rPr altLang="en-US" lang="zh-CN"/>
              <a:t>贸易商行业发展趋势与展望</a:t>
            </a:r>
            <a:endParaRPr altLang="en-US" lang="zh-CN"/>
          </a:p>
        </p:txBody>
      </p:sp>
      <p:sp>
        <p:nvSpPr>
          <p:cNvPr id="105533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96" name="标题 2"/>
          <p:cNvSpPr>
            <a:spLocks noGrp="1"/>
          </p:cNvSpPr>
          <p:nvPr>
            <p:ph type="title" idx="44"/>
          </p:nvPr>
        </p:nvSpPr>
        <p:spPr/>
        <p:txBody>
          <a:bodyPr/>
          <a:p>
            <a:r>
              <a:rPr altLang="en-US" lang="zh-CN"/>
              <a:t>贸易商行业的发展趋势</a:t>
            </a:r>
            <a:endParaRPr altLang="en-US" lang="zh-CN"/>
          </a:p>
        </p:txBody>
      </p:sp>
      <p:sp>
        <p:nvSpPr>
          <p:cNvPr id="10557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8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数字化转型：贸易商行业将加速数字化转型，提高运营效率和降低成本。</a:t>
            </a:r>
            <a:endParaRPr altLang="en-US" dirty="0" sz="2000" lang="zh-CN" spc="150">
              <a:solidFill>
                <a:schemeClr val="tx1">
                  <a:lumMod val="85000"/>
                  <a:lumOff val="15000"/>
                </a:schemeClr>
              </a:solidFill>
              <a:latin typeface="+mn-ea"/>
              <a:sym typeface="+mn-ea"/>
            </a:endParaRPr>
          </a:p>
        </p:txBody>
      </p:sp>
      <p:sp>
        <p:nvSpPr>
          <p:cNvPr id="10558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供应链优化：贸易商行业将更加注重供应链的优化，提升物流效率和降低库存成本。</a:t>
            </a:r>
            <a:endParaRPr altLang="en-US" dirty="0" sz="2000" lang="zh-CN" spc="150">
              <a:solidFill>
                <a:schemeClr val="tx1">
                  <a:lumMod val="85000"/>
                  <a:lumOff val="15000"/>
                </a:schemeClr>
              </a:solidFill>
              <a:latin typeface="+mn-ea"/>
              <a:sym typeface="+mn-ea"/>
            </a:endParaRPr>
          </a:p>
        </p:txBody>
      </p:sp>
      <p:sp>
        <p:nvSpPr>
          <p:cNvPr id="10558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多元化市场拓展：随着全球化的加速，贸易商行业将积极拓展多元化市场，增加业务机会和降低单一市场风险。</a:t>
            </a:r>
            <a:endParaRPr altLang="en-US" dirty="0" sz="2000" lang="zh-CN" spc="150">
              <a:solidFill>
                <a:schemeClr val="tx1">
                  <a:lumMod val="85000"/>
                  <a:lumOff val="15000"/>
                </a:schemeClr>
              </a:solidFill>
              <a:latin typeface="+mn-ea"/>
              <a:sym typeface="+mn-ea"/>
            </a:endParaRPr>
          </a:p>
        </p:txBody>
      </p:sp>
      <p:sp>
        <p:nvSpPr>
          <p:cNvPr id="10558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跨境电商的兴起：随着跨境电商的兴起，贸易商行业将积极拥抱跨境电商，开拓新的销售渠道和客户群体。</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06" name="标题 2"/>
          <p:cNvSpPr>
            <a:spLocks noGrp="1"/>
          </p:cNvSpPr>
          <p:nvPr>
            <p:ph type="title" idx="44"/>
          </p:nvPr>
        </p:nvSpPr>
        <p:spPr/>
        <p:txBody>
          <a:bodyPr/>
          <a:p>
            <a:r>
              <a:rPr altLang="en-US" lang="zh-CN"/>
              <a:t>贸易商行业的未来展望</a:t>
            </a:r>
            <a:endParaRPr altLang="en-US" lang="zh-CN"/>
          </a:p>
        </p:txBody>
      </p:sp>
      <p:sp>
        <p:nvSpPr>
          <p:cNvPr id="10561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1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供应链优化：贸易商将更加注重供应链的优化，通过整合资源、降低风险来提高竞争力。</a:t>
            </a:r>
            <a:endParaRPr altLang="en-US" sz="1400" lang="zh-CN" spc="150">
              <a:solidFill>
                <a:schemeClr val="tx1"/>
              </a:solidFill>
              <a:effectLst/>
              <a:latin typeface="+mn-ea"/>
              <a:sym typeface="+mn-ea"/>
            </a:endParaRPr>
          </a:p>
        </p:txBody>
      </p:sp>
      <p:sp>
        <p:nvSpPr>
          <p:cNvPr id="10561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数字化转型：贸易商将更多地采用数字化工具和平台，提高效率、降低成本。</a:t>
            </a:r>
            <a:endParaRPr altLang="en-US" dirty="0" sz="1400" lang="zh-CN" spc="150">
              <a:solidFill>
                <a:schemeClr val="tx1"/>
              </a:solidFill>
              <a:effectLst/>
              <a:latin typeface="+mn-ea"/>
              <a:sym typeface="+mn-ea"/>
            </a:endParaRPr>
          </a:p>
        </p:txBody>
      </p:sp>
      <p:sp>
        <p:nvSpPr>
          <p:cNvPr id="10561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多元化市场拓展：随着全球化的加速，贸易商将积极开拓多元化市场，寻找新的增长点。</a:t>
            </a:r>
            <a:endParaRPr altLang="en-US" sz="1400" lang="zh-CN" spc="150">
              <a:solidFill>
                <a:schemeClr val="tx1"/>
              </a:solidFill>
              <a:effectLst/>
              <a:latin typeface="+mn-ea"/>
              <a:sym typeface="+mn-ea"/>
            </a:endParaRPr>
          </a:p>
        </p:txBody>
      </p:sp>
      <p:sp>
        <p:nvSpPr>
          <p:cNvPr id="10561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绿色可持续发展：环保意识的提高，贸易商将更加注重绿色可持续发展，推动环保产业的发展。</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08" name="标题 2"/>
          <p:cNvSpPr>
            <a:spLocks noGrp="1"/>
          </p:cNvSpPr>
          <p:nvPr>
            <p:ph type="title" idx="44"/>
          </p:nvPr>
        </p:nvSpPr>
        <p:spPr/>
        <p:txBody>
          <a:bodyPr/>
          <a:p>
            <a:r>
              <a:rPr altLang="en-US" lang="zh-CN"/>
              <a:t>贸易商行业的创新发展</a:t>
            </a:r>
            <a:endParaRPr altLang="en-US" lang="zh-CN"/>
          </a:p>
        </p:txBody>
      </p:sp>
      <p:sp>
        <p:nvSpPr>
          <p:cNvPr id="10564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4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数字化转型：利用大数据、人工智能等技术提升运营效率</a:t>
            </a:r>
            <a:endParaRPr altLang="en-US" dirty="0" sz="2000" lang="zh-CN" spc="150">
              <a:solidFill>
                <a:schemeClr val="tx1">
                  <a:lumMod val="85000"/>
                  <a:lumOff val="15000"/>
                </a:schemeClr>
              </a:solidFill>
              <a:latin typeface="+mn-ea"/>
              <a:sym typeface="+mn-ea"/>
            </a:endParaRPr>
          </a:p>
        </p:txBody>
      </p:sp>
      <p:sp>
        <p:nvSpPr>
          <p:cNvPr id="10564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供应链优化：整合资源，降低成本，提升竞争力</a:t>
            </a:r>
            <a:endParaRPr altLang="en-US" dirty="0" sz="2000" lang="zh-CN" spc="150">
              <a:solidFill>
                <a:schemeClr val="tx1">
                  <a:lumMod val="85000"/>
                  <a:lumOff val="15000"/>
                </a:schemeClr>
              </a:solidFill>
              <a:latin typeface="+mn-ea"/>
              <a:sym typeface="+mn-ea"/>
            </a:endParaRPr>
          </a:p>
        </p:txBody>
      </p:sp>
      <p:sp>
        <p:nvSpPr>
          <p:cNvPr id="10564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多元化经营：拓展业务范围，降低单一市场风险</a:t>
            </a:r>
            <a:endParaRPr altLang="en-US" dirty="0" sz="2000" lang="zh-CN" spc="150">
              <a:solidFill>
                <a:schemeClr val="tx1">
                  <a:lumMod val="85000"/>
                  <a:lumOff val="15000"/>
                </a:schemeClr>
              </a:solidFill>
              <a:latin typeface="+mn-ea"/>
              <a:sym typeface="+mn-ea"/>
            </a:endParaRPr>
          </a:p>
        </p:txBody>
      </p:sp>
      <p:sp>
        <p:nvSpPr>
          <p:cNvPr id="10564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跨境电商：开拓海外市场，提升品牌影响力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18" name="标题 2"/>
          <p:cNvSpPr>
            <a:spLocks noGrp="1"/>
          </p:cNvSpPr>
          <p:nvPr>
            <p:ph type="title" idx="44"/>
          </p:nvPr>
        </p:nvSpPr>
        <p:spPr/>
        <p:txBody>
          <a:bodyPr/>
          <a:p>
            <a:r>
              <a:rPr altLang="en-US" lang="zh-CN"/>
              <a:t>贸易商行业的可持续发展</a:t>
            </a:r>
            <a:endParaRPr altLang="en-US" lang="zh-CN"/>
          </a:p>
        </p:txBody>
      </p:sp>
      <p:sp>
        <p:nvSpPr>
          <p:cNvPr id="10567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绿色贸易：推动环保和可持续发展，减少对环境的负面影响</a:t>
            </a:r>
            <a:endParaRPr altLang="en-US" dirty="0" sz="2000" lang="zh-CN" spc="150">
              <a:solidFill>
                <a:schemeClr val="tx1">
                  <a:lumMod val="85000"/>
                  <a:lumOff val="15000"/>
                </a:schemeClr>
              </a:solidFill>
              <a:latin typeface="+mn-ea"/>
              <a:sym typeface="+mn-ea"/>
            </a:endParaRPr>
          </a:p>
        </p:txBody>
      </p:sp>
      <p:sp>
        <p:nvSpPr>
          <p:cNvPr id="10567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数字化转型：利用信息技术和数据分析提高效率和降低成本</a:t>
            </a:r>
            <a:endParaRPr altLang="en-US" dirty="0" sz="2000" lang="zh-CN" spc="150">
              <a:solidFill>
                <a:schemeClr val="tx1">
                  <a:lumMod val="85000"/>
                  <a:lumOff val="15000"/>
                </a:schemeClr>
              </a:solidFill>
              <a:latin typeface="+mn-ea"/>
              <a:sym typeface="+mn-ea"/>
            </a:endParaRPr>
          </a:p>
        </p:txBody>
      </p:sp>
      <p:sp>
        <p:nvSpPr>
          <p:cNvPr id="10567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多元化市场：开拓新的市场和客户群体，降低对单一市场的依赖</a:t>
            </a:r>
            <a:endParaRPr altLang="en-US" dirty="0" sz="2000" lang="zh-CN" spc="150">
              <a:solidFill>
                <a:schemeClr val="tx1">
                  <a:lumMod val="85000"/>
                  <a:lumOff val="15000"/>
                </a:schemeClr>
              </a:solidFill>
              <a:latin typeface="+mn-ea"/>
              <a:sym typeface="+mn-ea"/>
            </a:endParaRPr>
          </a:p>
        </p:txBody>
      </p:sp>
      <p:sp>
        <p:nvSpPr>
          <p:cNvPr id="10567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供应链优化：提高供应链的透明度和可追溯性，降低风险和成本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28" name="标题 1"/>
          <p:cNvSpPr>
            <a:spLocks noGrp="1"/>
          </p:cNvSpPr>
          <p:nvPr>
            <p:ph type="title" idx="2"/>
            <p:custDataLst>
              <p:tags r:id="rId1"/>
            </p:custDataLst>
          </p:nvPr>
        </p:nvSpPr>
        <p:spPr/>
        <p:txBody>
          <a:bodyPr/>
          <a:p>
            <a:r>
              <a:rPr altLang="en-US" lang="zh-CN"/>
              <a:t>贸易商行业的企业经营策略</a:t>
            </a:r>
            <a:endParaRPr altLang="en-US" lang="zh-CN"/>
          </a:p>
        </p:txBody>
      </p:sp>
      <p:sp>
        <p:nvSpPr>
          <p:cNvPr id="1057030"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88" name="标题 2"/>
          <p:cNvSpPr>
            <a:spLocks noGrp="1"/>
          </p:cNvSpPr>
          <p:nvPr>
            <p:ph type="title" idx="44"/>
          </p:nvPr>
        </p:nvSpPr>
        <p:spPr/>
        <p:txBody>
          <a:bodyPr/>
          <a:p>
            <a:r>
              <a:rPr altLang="en-US" lang="zh-CN"/>
              <a:t>企业经营策略概述</a:t>
            </a:r>
            <a:endParaRPr altLang="en-US" lang="zh-CN"/>
          </a:p>
        </p:txBody>
      </p:sp>
      <p:sp>
        <p:nvSpPr>
          <p:cNvPr id="10574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74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建立品牌形象：通过品牌推广和营销策略，树立企业形象和知名度。</a:t>
            </a:r>
            <a:endParaRPr altLang="en-US" dirty="0" sz="2000" lang="zh-CN" spc="150">
              <a:solidFill>
                <a:schemeClr val="tx1">
                  <a:lumMod val="85000"/>
                  <a:lumOff val="15000"/>
                </a:schemeClr>
              </a:solidFill>
              <a:latin typeface="+mn-ea"/>
              <a:sym typeface="+mn-ea"/>
            </a:endParaRPr>
          </a:p>
        </p:txBody>
      </p:sp>
      <p:sp>
        <p:nvSpPr>
          <p:cNvPr id="10574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优化供应链管理：提高采购、生产和物流效率，降低成本。</a:t>
            </a:r>
            <a:endParaRPr altLang="en-US" dirty="0" sz="2000" lang="zh-CN" spc="150">
              <a:solidFill>
                <a:schemeClr val="tx1">
                  <a:lumMod val="85000"/>
                  <a:lumOff val="15000"/>
                </a:schemeClr>
              </a:solidFill>
              <a:latin typeface="+mn-ea"/>
              <a:sym typeface="+mn-ea"/>
            </a:endParaRPr>
          </a:p>
        </p:txBody>
      </p:sp>
      <p:sp>
        <p:nvSpPr>
          <p:cNvPr id="10575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多元化经营：拓展产品线和市场，降低经营风险。</a:t>
            </a:r>
            <a:endParaRPr altLang="en-US" dirty="0" sz="2000" lang="zh-CN" spc="150">
              <a:solidFill>
                <a:schemeClr val="tx1">
                  <a:lumMod val="85000"/>
                  <a:lumOff val="15000"/>
                </a:schemeClr>
              </a:solidFill>
              <a:latin typeface="+mn-ea"/>
              <a:sym typeface="+mn-ea"/>
            </a:endParaRPr>
          </a:p>
        </p:txBody>
      </p:sp>
      <p:sp>
        <p:nvSpPr>
          <p:cNvPr id="10575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5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创新发展：不断研发新产品和技术，提升企业核心竞争力。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98" name="标题 2"/>
          <p:cNvSpPr>
            <a:spLocks noGrp="1"/>
          </p:cNvSpPr>
          <p:nvPr>
            <p:ph type="title" idx="44"/>
          </p:nvPr>
        </p:nvSpPr>
        <p:spPr/>
        <p:txBody>
          <a:bodyPr/>
          <a:p>
            <a:r>
              <a:rPr altLang="en-US" lang="zh-CN"/>
              <a:t>市场定位与品牌建设</a:t>
            </a:r>
            <a:endParaRPr altLang="en-US" lang="zh-CN"/>
          </a:p>
        </p:txBody>
      </p:sp>
      <p:sp>
        <p:nvSpPr>
          <p:cNvPr id="105780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0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贸易商行业的企业需要明确自身的市场定位，根据目标客户的需求和特点，提供有针对性的产品和服务。</a:t>
            </a:r>
            <a:endParaRPr altLang="en-US" dirty="0" sz="2000" lang="zh-CN" spc="150">
              <a:solidFill>
                <a:schemeClr val="tx1">
                  <a:lumMod val="75000"/>
                  <a:lumOff val="25000"/>
                </a:schemeClr>
              </a:solidFill>
              <a:latin typeface="+mn-ea"/>
              <a:sym typeface="+mn-ea"/>
            </a:endParaRPr>
          </a:p>
        </p:txBody>
      </p:sp>
      <p:sp>
        <p:nvSpPr>
          <p:cNvPr id="105780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0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0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品牌建设对于贸易商行业的企业至关重要，品牌形象和口碑直接影响着客户的信任度和忠诚度。</a:t>
            </a:r>
            <a:endParaRPr altLang="en-US" dirty="0" sz="2000" lang="zh-CN" spc="150">
              <a:solidFill>
                <a:schemeClr val="tx1">
                  <a:lumMod val="75000"/>
                  <a:lumOff val="25000"/>
                </a:schemeClr>
              </a:solidFill>
              <a:latin typeface="+mn-ea"/>
              <a:sym typeface="+mn-ea"/>
            </a:endParaRPr>
          </a:p>
        </p:txBody>
      </p:sp>
      <p:sp>
        <p:nvSpPr>
          <p:cNvPr id="105781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1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1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企业需要注重品牌传播，通过多种渠道和方式提升品牌知名度和美誉度，例如参加展会、开展营销活动等。</a:t>
            </a:r>
            <a:endParaRPr altLang="en-US" dirty="0" sz="2000" lang="zh-CN" spc="150">
              <a:solidFill>
                <a:schemeClr val="tx1">
                  <a:lumMod val="75000"/>
                  <a:lumOff val="25000"/>
                </a:schemeClr>
              </a:solidFill>
              <a:latin typeface="+mn-ea"/>
              <a:sym typeface="+mn-ea"/>
            </a:endParaRPr>
          </a:p>
        </p:txBody>
      </p:sp>
      <p:sp>
        <p:nvSpPr>
          <p:cNvPr id="105781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1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2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贸易商行业的企业需要关注市场变化和竞争态势，及时调整市场定位和品牌策略，以保持竞争优势。</a:t>
            </a:r>
            <a:endParaRPr altLang="en-US" dirty="0" sz="2000" lang="zh-CN" spc="150">
              <a:solidFill>
                <a:schemeClr val="tx1">
                  <a:lumMod val="75000"/>
                  <a:lumOff val="25000"/>
                </a:schemeClr>
              </a:solidFill>
              <a:latin typeface="+mn-ea"/>
              <a:sym typeface="+mn-ea"/>
            </a:endParaRPr>
          </a:p>
        </p:txBody>
      </p:sp>
      <p:sp>
        <p:nvSpPr>
          <p:cNvPr id="105782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08" name="标题 2"/>
          <p:cNvSpPr>
            <a:spLocks noGrp="1"/>
          </p:cNvSpPr>
          <p:nvPr>
            <p:ph type="title" idx="44"/>
          </p:nvPr>
        </p:nvSpPr>
        <p:spPr/>
        <p:txBody>
          <a:bodyPr/>
          <a:p>
            <a:r>
              <a:rPr altLang="en-US" lang="zh-CN"/>
              <a:t>产品创新与差异化竞争</a:t>
            </a:r>
            <a:endParaRPr altLang="en-US" lang="zh-CN"/>
          </a:p>
        </p:txBody>
      </p:sp>
      <p:sp>
        <p:nvSpPr>
          <p:cNvPr id="105811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贸易商行业的企业需要注重产品创新，以满足不断变化的市场需求。</a:t>
            </a:r>
            <a:endParaRPr altLang="en-US" dirty="0" sz="1200" lang="zh-CN" spc="150">
              <a:solidFill>
                <a:schemeClr val="tx1">
                  <a:lumMod val="65000"/>
                  <a:lumOff val="35000"/>
                </a:schemeClr>
              </a:solidFill>
              <a:latin typeface="+mn-ea"/>
              <a:sym typeface="+mn-ea"/>
            </a:endParaRPr>
          </a:p>
        </p:txBody>
      </p:sp>
      <p:sp>
        <p:nvSpPr>
          <p:cNvPr id="105811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通过差异化竞争，企业可以在市场中树立独特的品牌形象，提高竞争力。</a:t>
            </a:r>
            <a:endParaRPr altLang="en-US" dirty="0" sz="1200" lang="zh-CN" spc="150">
              <a:solidFill>
                <a:schemeClr val="tx1">
                  <a:lumMod val="65000"/>
                  <a:lumOff val="35000"/>
                </a:schemeClr>
              </a:solidFill>
              <a:latin typeface="+mn-ea"/>
              <a:sym typeface="+mn-ea"/>
            </a:endParaRPr>
          </a:p>
        </p:txBody>
      </p:sp>
      <p:sp>
        <p:nvSpPr>
          <p:cNvPr id="105811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差异化竞争可以通过多种方式实现，如产品差异化、品牌形象差异化等。</a:t>
            </a:r>
            <a:endParaRPr altLang="en-US" dirty="0" sz="1200" lang="zh-CN" spc="150">
              <a:solidFill>
                <a:schemeClr val="tx1">
                  <a:lumMod val="65000"/>
                  <a:lumOff val="35000"/>
                </a:schemeClr>
              </a:solidFill>
              <a:latin typeface="+mn-ea"/>
              <a:sym typeface="+mn-ea"/>
            </a:endParaRPr>
          </a:p>
        </p:txBody>
      </p:sp>
      <p:sp>
        <p:nvSpPr>
          <p:cNvPr id="105811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企业需要不断进行市场调研，了解客户需求，以制定合适的产品创新和差异化竞争策略。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02" name="标题 2"/>
          <p:cNvSpPr>
            <a:spLocks noGrp="1"/>
          </p:cNvSpPr>
          <p:nvPr>
            <p:ph type="title" idx="44"/>
          </p:nvPr>
        </p:nvSpPr>
        <p:spPr/>
        <p:txBody>
          <a:bodyPr/>
          <a:p>
            <a:r>
              <a:rPr altLang="en-US" lang="zh-CN"/>
              <a:t>营销策略与渠道拓展</a:t>
            </a:r>
            <a:endParaRPr altLang="en-US" lang="zh-CN"/>
          </a:p>
        </p:txBody>
      </p:sp>
      <p:sp>
        <p:nvSpPr>
          <p:cNvPr id="105840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0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840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营销策略：针对目标客户群体，制定有效的营销策略，提高品牌知名度和美誉度。</a:t>
            </a:r>
            <a:endParaRPr altLang="en-US" dirty="0" sz="2000" lang="zh-CN" spc="200">
              <a:solidFill>
                <a:schemeClr val="tx1">
                  <a:lumMod val="85000"/>
                  <a:lumOff val="15000"/>
                </a:schemeClr>
              </a:solidFill>
              <a:latin typeface="+mn-ea"/>
              <a:sym typeface="+mn-ea"/>
            </a:endParaRPr>
          </a:p>
        </p:txBody>
      </p:sp>
      <p:sp>
        <p:nvSpPr>
          <p:cNvPr id="105841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1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1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渠道拓展：积极开拓线上和线下销售渠道，增加销售网络覆盖面，提高市场占有率。</a:t>
            </a:r>
            <a:endParaRPr altLang="en-US" dirty="0" sz="2000" lang="zh-CN" spc="200">
              <a:solidFill>
                <a:schemeClr val="tx1">
                  <a:lumMod val="85000"/>
                  <a:lumOff val="15000"/>
                </a:schemeClr>
              </a:solidFill>
              <a:latin typeface="+mn-ea"/>
              <a:sym typeface="+mn-ea"/>
            </a:endParaRPr>
          </a:p>
        </p:txBody>
      </p:sp>
      <p:sp>
        <p:nvSpPr>
          <p:cNvPr id="105841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1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2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客户关系管理：建立完善的客户关系管理系统，提高客户满意度和忠诚度，促进客户重复购买。</a:t>
            </a:r>
            <a:endParaRPr altLang="en-US" dirty="0" sz="2000" lang="zh-CN" spc="200">
              <a:solidFill>
                <a:schemeClr val="tx1">
                  <a:lumMod val="85000"/>
                  <a:lumOff val="15000"/>
                </a:schemeClr>
              </a:solidFill>
              <a:latin typeface="+mn-ea"/>
              <a:sym typeface="+mn-ea"/>
            </a:endParaRPr>
          </a:p>
        </p:txBody>
      </p:sp>
      <p:sp>
        <p:nvSpPr>
          <p:cNvPr id="105842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842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842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供应链管理：优化供应链管理，降低成本，提高运营效率，实现快速响应市场需求。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12" name="标题 2"/>
          <p:cNvSpPr>
            <a:spLocks noGrp="1"/>
          </p:cNvSpPr>
          <p:nvPr>
            <p:ph type="title" idx="44"/>
          </p:nvPr>
        </p:nvSpPr>
        <p:spPr/>
        <p:txBody>
          <a:bodyPr/>
          <a:p>
            <a:r>
              <a:rPr altLang="en-US" lang="zh-CN"/>
              <a:t>供应链管理与成本控制</a:t>
            </a:r>
            <a:endParaRPr altLang="en-US" lang="zh-CN"/>
          </a:p>
        </p:txBody>
      </p:sp>
      <p:sp>
        <p:nvSpPr>
          <p:cNvPr id="10587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7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7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7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7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7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优化库存管理，减少库存成本，提高库存周转率</a:t>
            </a:r>
            <a:endParaRPr altLang="en-US" dirty="0" sz="2400" lang="zh-CN">
              <a:latin typeface="+mn-ea"/>
              <a:ea typeface="+mn-ea"/>
            </a:endParaRPr>
          </a:p>
        </p:txBody>
      </p:sp>
      <p:sp>
        <p:nvSpPr>
          <p:cNvPr id="10587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强化供应商管理，建立长期稳定的合作关系</a:t>
            </a:r>
            <a:endParaRPr altLang="en-US" dirty="0" sz="2400" lang="zh-CN">
              <a:latin typeface="+mn-ea"/>
              <a:ea typeface="+mn-ea"/>
            </a:endParaRPr>
          </a:p>
        </p:txBody>
      </p:sp>
      <p:sp>
        <p:nvSpPr>
          <p:cNvPr id="10587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建立高效的供应链系统，优化采购、生产、销售等环节</a:t>
            </a:r>
            <a:endParaRPr altLang="en-US" dirty="0" sz="2400" lang="zh-CN">
              <a:latin typeface="+mn-ea"/>
              <a:ea typeface="+mn-ea"/>
            </a:endParaRPr>
          </a:p>
        </p:txBody>
      </p:sp>
      <p:sp>
        <p:nvSpPr>
          <p:cNvPr id="10587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强化成本控制，降低成本，提高利润率</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22" name="标题 2"/>
          <p:cNvSpPr>
            <a:spLocks noGrp="1"/>
          </p:cNvSpPr>
          <p:nvPr>
            <p:ph type="title" idx="44"/>
          </p:nvPr>
        </p:nvSpPr>
        <p:spPr/>
        <p:txBody>
          <a:bodyPr/>
          <a:p>
            <a:r>
              <a:rPr altLang="en-US" lang="zh-CN"/>
              <a:t>企业社会责任与可持续发展</a:t>
            </a:r>
            <a:endParaRPr altLang="en-US" lang="zh-CN"/>
          </a:p>
        </p:txBody>
      </p:sp>
      <p:sp>
        <p:nvSpPr>
          <p:cNvPr id="10590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90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902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贸易商行业的企业经营策略需要关注可持续发展，通过环保、公益等方式积极履行企业社会责任。</a:t>
            </a:r>
            <a:endParaRPr altLang="en-US" dirty="0" sz="2000" lang="zh-CN" spc="200">
              <a:solidFill>
                <a:schemeClr val="tx1">
                  <a:lumMod val="85000"/>
                  <a:lumOff val="15000"/>
                </a:schemeClr>
              </a:solidFill>
              <a:latin typeface="+mn-ea"/>
              <a:sym typeface="+mn-ea"/>
            </a:endParaRPr>
          </a:p>
        </p:txBody>
      </p:sp>
      <p:sp>
        <p:nvSpPr>
          <p:cNvPr id="10590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90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90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企业可持续发展需要注重长期利益，而非短期利润，通过创新、技术升级等方式提升企业核心竞争力。</a:t>
            </a:r>
            <a:endParaRPr altLang="en-US" dirty="0" sz="2000" lang="zh-CN" spc="200">
              <a:solidFill>
                <a:schemeClr val="tx1">
                  <a:lumMod val="85000"/>
                  <a:lumOff val="15000"/>
                </a:schemeClr>
              </a:solidFill>
              <a:latin typeface="+mn-ea"/>
              <a:sym typeface="+mn-ea"/>
            </a:endParaRPr>
          </a:p>
        </p:txBody>
      </p:sp>
      <p:sp>
        <p:nvSpPr>
          <p:cNvPr id="10590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90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90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企业社会责任与可持续发展有助于提升企业形象和品牌价值，吸引更多优秀人才和合作伙伴。</a:t>
            </a:r>
            <a:endParaRPr altLang="en-US" dirty="0" sz="2000" lang="zh-CN" spc="200">
              <a:solidFill>
                <a:schemeClr val="tx1">
                  <a:lumMod val="85000"/>
                  <a:lumOff val="15000"/>
                </a:schemeClr>
              </a:solidFill>
              <a:latin typeface="+mn-ea"/>
              <a:sym typeface="+mn-ea"/>
            </a:endParaRPr>
          </a:p>
        </p:txBody>
      </p:sp>
      <p:sp>
        <p:nvSpPr>
          <p:cNvPr id="10590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90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904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贸易商行业的企业经营策略需要关注供应链的可持续发展，确保供应商符合环保和社会责任要求。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32" name="标题 1"/>
          <p:cNvSpPr>
            <a:spLocks noGrp="1"/>
          </p:cNvSpPr>
          <p:nvPr>
            <p:ph type="title" idx="2"/>
            <p:custDataLst>
              <p:tags r:id="rId1"/>
            </p:custDataLst>
          </p:nvPr>
        </p:nvSpPr>
        <p:spPr/>
        <p:txBody>
          <a:bodyPr/>
          <a:p>
            <a:r>
              <a:rPr altLang="en-US" lang="zh-CN"/>
              <a:t>贸易商行业的政策法规环境</a:t>
            </a:r>
            <a:endParaRPr altLang="en-US" lang="zh-CN"/>
          </a:p>
        </p:txBody>
      </p:sp>
      <p:sp>
        <p:nvSpPr>
          <p:cNvPr id="1059334"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92" name="标题 2"/>
          <p:cNvSpPr>
            <a:spLocks noGrp="1"/>
          </p:cNvSpPr>
          <p:nvPr>
            <p:ph type="title" idx="44"/>
          </p:nvPr>
        </p:nvSpPr>
        <p:spPr/>
        <p:txBody>
          <a:bodyPr/>
          <a:p>
            <a:r>
              <a:rPr altLang="en-US" lang="zh-CN"/>
              <a:t>政策法规环境概述</a:t>
            </a:r>
            <a:endParaRPr altLang="en-US" lang="zh-CN"/>
          </a:p>
        </p:txBody>
      </p:sp>
      <p:sp>
        <p:nvSpPr>
          <p:cNvPr id="10597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7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贸易商行业相关政策法规的制定和实施情况</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8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8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8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政策法规对贸易商行业的影响和作用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98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8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贸易商行业政策法规的完善和改革趋势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8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8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8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8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贸易商行业政策法规的执行和监管情况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102" name="标题 2"/>
          <p:cNvSpPr>
            <a:spLocks noGrp="1"/>
          </p:cNvSpPr>
          <p:nvPr>
            <p:ph type="title" idx="44"/>
          </p:nvPr>
        </p:nvSpPr>
        <p:spPr/>
        <p:txBody>
          <a:bodyPr/>
          <a:p>
            <a:r>
              <a:rPr altLang="en-US" lang="zh-CN"/>
              <a:t>贸易商行业的政策法规体系</a:t>
            </a:r>
            <a:endParaRPr altLang="en-US" lang="zh-CN"/>
          </a:p>
        </p:txBody>
      </p:sp>
      <p:sp>
        <p:nvSpPr>
          <p:cNvPr id="10601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1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10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贸易商行业政策法规的制定与实施机构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1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1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11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贸易商行业的主要政策法规及其内容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1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1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12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政策法规对贸易商行业的影响分析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1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1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12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未来政策法规的发展趋势与展望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412" name="标题 2"/>
          <p:cNvSpPr>
            <a:spLocks noGrp="1"/>
          </p:cNvSpPr>
          <p:nvPr>
            <p:ph type="title" idx="44"/>
          </p:nvPr>
        </p:nvSpPr>
        <p:spPr/>
        <p:txBody>
          <a:bodyPr/>
          <a:p>
            <a:r>
              <a:rPr altLang="en-US" lang="zh-CN"/>
              <a:t>政策法规对贸易商行业的影响分析</a:t>
            </a:r>
            <a:endParaRPr altLang="en-US" lang="zh-CN"/>
          </a:p>
        </p:txBody>
      </p:sp>
      <p:sp>
        <p:nvSpPr>
          <p:cNvPr id="10604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4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04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4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04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4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604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604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604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政策法规对贸易商行业的竞争格局</a:t>
            </a:r>
            <a:endParaRPr altLang="en-US" dirty="0" sz="2400" lang="zh-CN">
              <a:latin typeface="+mn-ea"/>
              <a:ea typeface="+mn-ea"/>
            </a:endParaRPr>
          </a:p>
        </p:txBody>
      </p:sp>
      <p:sp>
        <p:nvSpPr>
          <p:cNvPr id="10604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政策法规对贸易商行业的创新发展</a:t>
            </a:r>
            <a:endParaRPr altLang="en-US" dirty="0" sz="2400" lang="zh-CN">
              <a:latin typeface="+mn-ea"/>
              <a:ea typeface="+mn-ea"/>
            </a:endParaRPr>
          </a:p>
        </p:txBody>
      </p:sp>
      <p:sp>
        <p:nvSpPr>
          <p:cNvPr id="10604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政策法规对贸易商行业的规范作用</a:t>
            </a:r>
            <a:endParaRPr altLang="en-US" dirty="0" sz="2400" lang="zh-CN">
              <a:latin typeface="+mn-ea"/>
              <a:ea typeface="+mn-ea"/>
            </a:endParaRPr>
          </a:p>
        </p:txBody>
      </p:sp>
      <p:sp>
        <p:nvSpPr>
          <p:cNvPr id="10604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政策法规对贸易商行业的监管力度</a:t>
            </a:r>
            <a:endParaRPr altLang="en-US" dirty="0" sz="2400" lang="zh-CN">
              <a:latin typeface="+mn-ea"/>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722" name="标题 2"/>
          <p:cNvSpPr>
            <a:spLocks noGrp="1"/>
          </p:cNvSpPr>
          <p:nvPr>
            <p:ph type="title" idx="44"/>
          </p:nvPr>
        </p:nvSpPr>
        <p:spPr/>
        <p:txBody>
          <a:bodyPr/>
          <a:p>
            <a:r>
              <a:rPr altLang="en-US" lang="zh-CN"/>
              <a:t>政策法规环境的未来趋势</a:t>
            </a:r>
            <a:endParaRPr altLang="en-US" lang="zh-CN"/>
          </a:p>
        </p:txBody>
      </p:sp>
      <p:sp>
        <p:nvSpPr>
          <p:cNvPr id="10607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环保和可持续发展将成为贸易商行业政策法规的重要考量因素。</a:t>
            </a:r>
            <a:endParaRPr altLang="zh-CN" dirty="0" lang="en-US">
              <a:solidFill>
                <a:schemeClr val="dk1">
                  <a:lumMod val="80000"/>
                  <a:lumOff val="20000"/>
                </a:schemeClr>
              </a:solidFill>
              <a:latin typeface="+mn-ea"/>
              <a:sym typeface="+mn-ea"/>
            </a:endParaRPr>
          </a:p>
        </p:txBody>
      </p:sp>
      <p:sp>
        <p:nvSpPr>
          <p:cNvPr id="10607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贸易商行业政策法规将更加严格，以促进公平竞争和保护消费者权益。</a:t>
            </a:r>
            <a:endParaRPr altLang="en-US" dirty="0" lang="zh-CN">
              <a:solidFill>
                <a:schemeClr val="dk1">
                  <a:lumMod val="80000"/>
                  <a:lumOff val="20000"/>
                </a:schemeClr>
              </a:solidFill>
              <a:latin typeface="+mn-ea"/>
              <a:sym typeface="+mn-ea"/>
            </a:endParaRPr>
          </a:p>
        </p:txBody>
      </p:sp>
      <p:sp>
        <p:nvSpPr>
          <p:cNvPr id="10607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数字化和互联网的发展将推动贸易商行业政策法规的创新和变革。</a:t>
            </a:r>
            <a:endParaRPr altLang="en-US" dirty="0" lang="zh-CN">
              <a:solidFill>
                <a:schemeClr val="dk1">
                  <a:lumMod val="80000"/>
                  <a:lumOff val="20000"/>
                </a:schemeClr>
              </a:solidFill>
              <a:latin typeface="+mn-ea"/>
              <a:sym typeface="+mn-ea"/>
            </a:endParaRPr>
          </a:p>
        </p:txBody>
      </p:sp>
      <p:sp>
        <p:nvSpPr>
          <p:cNvPr id="10607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未来政策法规将更加注重对中小贸易商的支持和保护，促进其健康发展。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104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104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5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5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0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9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9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5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52.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2024-01-04T23:41:26Z</dcterms:created>
  <dcterms:modified xsi:type="dcterms:W3CDTF">2024-01-04T23:41:26Z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e337224b993741b283c7ee9c2651d726_21</vt:lpwstr>
  </property>
</Properties>
</file>