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1450" r:id="rId1"/>
    <p:sldMasterId id="2147501487" r:id="rId2"/>
  </p:sldMasterIdLst>
  <p:notesMasterIdLst>
    <p:notesMasterId r:id="rId3"/>
  </p:notesMasterIdLst>
  <p:sldIdLst>
    <p:sldId id="8667" r:id="rId4"/>
    <p:sldId id="8670" r:id="rId5"/>
    <p:sldId id="8673" r:id="rId6"/>
    <p:sldId id="8676" r:id="rId7"/>
    <p:sldId id="8679" r:id="rId8"/>
    <p:sldId id="8682" r:id="rId9"/>
    <p:sldId id="8685" r:id="rId10"/>
    <p:sldId id="8688" r:id="rId11"/>
    <p:sldId id="8691" r:id="rId12"/>
    <p:sldId id="8694" r:id="rId13"/>
    <p:sldId id="8697" r:id="rId14"/>
    <p:sldId id="8700" r:id="rId15"/>
    <p:sldId id="8703" r:id="rId16"/>
    <p:sldId id="8706" r:id="rId17"/>
    <p:sldId id="8709" r:id="rId18"/>
    <p:sldId id="8712" r:id="rId19"/>
    <p:sldId id="8715" r:id="rId20"/>
    <p:sldId id="8718" r:id="rId21"/>
    <p:sldId id="8721" r:id="rId22"/>
    <p:sldId id="8724" r:id="rId23"/>
    <p:sldId id="8727" r:id="rId24"/>
    <p:sldId id="8730" r:id="rId25"/>
    <p:sldId id="8733" r:id="rId26"/>
    <p:sldId id="8736" r:id="rId27"/>
    <p:sldId id="8739"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image" Target="../media/image2.png"/><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3.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image" Target="../media/image1.png"/><Relationship Id="rId4" Type="http://schemas.openxmlformats.org/officeDocument/2006/relationships/tags" Target="../tags/tag23.xml"/><Relationship Id="rId5" Type="http://schemas.openxmlformats.org/officeDocument/2006/relationships/image" Target="../media/image4.png"/><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image" Target="../media/image1.png"/><Relationship Id="rId4" Type="http://schemas.openxmlformats.org/officeDocument/2006/relationships/tags" Target="../tags/tag61.xml"/><Relationship Id="rId5" Type="http://schemas.openxmlformats.org/officeDocument/2006/relationships/image" Target="../media/image4.png"/><Relationship Id="rId6" Type="http://schemas.openxmlformats.org/officeDocument/2006/relationships/tags" Target="../tags/tag62.xml"/><Relationship Id="rId7" Type="http://schemas.openxmlformats.org/officeDocument/2006/relationships/tags" Target="../tags/tag63.xml"/><Relationship Id="rId8" Type="http://schemas.openxmlformats.org/officeDocument/2006/relationships/tags" Target="../tags/tag64.xml"/><Relationship Id="rId9" Type="http://schemas.openxmlformats.org/officeDocument/2006/relationships/tags" Target="../tags/tag65.xml"/><Relationship Id="rId10" Type="http://schemas.openxmlformats.org/officeDocument/2006/relationships/tags" Target="../tags/tag66.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矩形 9"/>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svg_bg2_封面" descr="C:/Users/kingsoft/AppData/Local/Temp/fig2wpp/@svg_bg2_封面.svg"/>
          <p:cNvPicPr>
            <a:picLocks noChangeAspect="1"/>
          </p:cNvPicPr>
          <p:nvPr userDrawn="1">
            <p:custDataLst>
              <p:tags r:id="rId2"/>
            </p:custDataLst>
          </p:nvPr>
        </p:nvPicPr>
        <p:blipFill>
          <a:blip xmlns:r="http://schemas.openxmlformats.org/officeDocument/2006/relationships" r:embed="rId3"/>
          <a:stretch>
            <a:fillRect/>
          </a:stretch>
        </p:blipFill>
        <p:spPr>
          <a:xfrm>
            <a:off x="0" y="0"/>
            <a:ext cx="12188825" cy="6858000"/>
          </a:xfrm>
          <a:prstGeom prst="rect"/>
        </p:spPr>
      </p:pic>
      <p:pic>
        <p:nvPicPr>
          <p:cNvPr id="2097157" name="@png2x_01_封面" descr="C:/Users/kingsoft/AppData/Local/Temp/fig2wpp/@png2x_01_封面.png"/>
          <p:cNvPicPr>
            <a:picLocks noChangeAspect="1"/>
          </p:cNvPicPr>
          <p:nvPr userDrawn="1">
            <p:custDataLst>
              <p:tags r:id="rId4"/>
            </p:custDataLst>
          </p:nvPr>
        </p:nvPicPr>
        <p:blipFill>
          <a:blip xmlns:r="http://schemas.openxmlformats.org/officeDocument/2006/relationships" r:embed="rId5"/>
          <a:stretch>
            <a:fillRect/>
          </a:stretch>
        </p:blipFill>
        <p:spPr>
          <a:xfrm>
            <a:off x="-3175" y="0"/>
            <a:ext cx="12188825" cy="6858000"/>
          </a:xfrm>
          <a:prstGeom prst="rect"/>
        </p:spPr>
      </p:pic>
      <p:sp>
        <p:nvSpPr>
          <p:cNvPr id="1048670" name="标题 1"/>
          <p:cNvSpPr>
            <a:spLocks noGrp="1"/>
          </p:cNvSpPr>
          <p:nvPr>
            <p:ph type="ctrTitle" hasCustomPrompt="1"/>
            <p:custDataLst>
              <p:tags r:id="rId6"/>
            </p:custDataLst>
          </p:nvPr>
        </p:nvSpPr>
        <p:spPr>
          <a:xfrm>
            <a:off x="1014730" y="2591670"/>
            <a:ext cx="6861187" cy="1418335"/>
          </a:xfrm>
          <a:noFill/>
        </p:spPr>
        <p:txBody>
          <a:bodyPr anchor="t" wrap="square">
            <a:normAutofit/>
          </a:bodyPr>
          <a:lstStyle>
            <a:lvl1pPr algn="l">
              <a:lnSpc>
                <a:spcPct val="100000"/>
              </a:lnSpc>
              <a:defRPr b="0" sz="6400">
                <a:solidFill>
                  <a:schemeClr val="tx2"/>
                </a:solidFill>
                <a:latin typeface="+mj-ea"/>
                <a:ea typeface="+mj-ea"/>
              </a:defRPr>
            </a:lvl1pPr>
          </a:lstStyle>
          <a:p>
            <a:r>
              <a:rPr altLang="en-US" dirty="0" lang="zh-CN"/>
              <a:t>单击编辑标题</a:t>
            </a:r>
            <a:endParaRPr altLang="en-US" dirty="0" lang="zh-CN"/>
          </a:p>
        </p:txBody>
      </p:sp>
      <p:sp>
        <p:nvSpPr>
          <p:cNvPr id="1048672" name="副标题 2"/>
          <p:cNvSpPr>
            <a:spLocks noGrp="1"/>
          </p:cNvSpPr>
          <p:nvPr>
            <p:ph type="subTitle" idx="1" hasCustomPrompt="1"/>
            <p:custDataLst>
              <p:tags r:id="rId7"/>
            </p:custDataLst>
          </p:nvPr>
        </p:nvSpPr>
        <p:spPr>
          <a:xfrm>
            <a:off x="1014730" y="1334530"/>
            <a:ext cx="6860933" cy="1142224"/>
          </a:xfrm>
          <a:noFill/>
        </p:spPr>
        <p:txBody>
          <a:bodyPr anchor="b" wrap="square">
            <a:normAutofit/>
          </a:bodyPr>
          <a:lstStyle>
            <a:lvl1pPr algn="l" indent="0" marL="0">
              <a:lnSpc>
                <a:spcPct val="100000"/>
              </a:lnSpc>
              <a:buNone/>
              <a:defRPr b="0" sz="2400">
                <a:solidFill>
                  <a:schemeClr val="tx2"/>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8674" name="日期占位符 3"/>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9"/>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10"/>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80" name="文本占位符 23"/>
          <p:cNvSpPr>
            <a:spLocks noGrp="1"/>
          </p:cNvSpPr>
          <p:nvPr>
            <p:ph type="body" sz="quarter" idx="17" hasCustomPrompt="1"/>
            <p:custDataLst>
              <p:tags r:id="rId11"/>
            </p:custDataLst>
          </p:nvPr>
        </p:nvSpPr>
        <p:spPr>
          <a:xfrm>
            <a:off x="1014730" y="4169663"/>
            <a:ext cx="6787780" cy="1353807"/>
          </a:xfrm>
          <a:noFill/>
        </p:spPr>
        <p:txBody>
          <a:bodyPr anchor="t" wrap="square">
            <a:normAutofit/>
          </a:bodyPr>
          <a:lstStyle>
            <a:lvl1pPr algn="l" indent="0" marL="0">
              <a:lnSpc>
                <a:spcPct val="100000"/>
              </a:lnSpc>
              <a:buNone/>
              <a:defRPr b="0" sz="20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2" name="标题 1"/>
          <p:cNvSpPr>
            <a:spLocks noGrp="1"/>
          </p:cNvSpPr>
          <p:nvPr>
            <p:ph type="title"/>
            <p:custDataLst>
              <p:tags r:id="rId1"/>
            </p:custDataLst>
          </p:nvPr>
        </p:nvSpPr>
        <p:spPr/>
        <p:txBody>
          <a:bodyPr anchor="ctr" wrap="square">
            <a:normAutofit/>
          </a:bodyPr>
          <a:p>
            <a:r>
              <a:rPr altLang="en-US" dirty="0" lang="zh-CN"/>
              <a:t>单击此处编辑母版标题样式</a:t>
            </a:r>
            <a:endParaRPr altLang="en-US" dirty="0" lang="zh-CN"/>
          </a:p>
        </p:txBody>
      </p:sp>
      <p:sp>
        <p:nvSpPr>
          <p:cNvPr id="1048684" name="内容占位符 2"/>
          <p:cNvSpPr>
            <a:spLocks noGrp="1"/>
          </p:cNvSpPr>
          <p:nvPr>
            <p:ph idx="1"/>
            <p:custDataLst>
              <p:tags r:id="rId2"/>
            </p:custDataLst>
          </p:nvPr>
        </p:nvSpPr>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86"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4"/>
          <p:cNvSpPr>
            <a:spLocks noGrp="1"/>
          </p:cNvSpPr>
          <p:nvPr>
            <p:ph type="ftr" sz="quarter" idx="11"/>
            <p:custDataLst>
              <p:tags r:id="rId4"/>
            </p:custDataLst>
          </p:nvPr>
        </p:nvSpPr>
        <p:spPr/>
        <p:txBody>
          <a:bodyPr/>
          <a:p>
            <a:endParaRPr altLang="en-US" lang="zh-CN"/>
          </a:p>
        </p:txBody>
      </p:sp>
      <p:sp>
        <p:nvSpPr>
          <p:cNvPr id="1048690"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矩形 2"/>
          <p:cNvSpPr/>
          <p:nvPr userDrawn="1">
            <p:custDataLst>
              <p:tags r:id="rId1"/>
            </p:custDataLst>
          </p:nvPr>
        </p:nvSpPr>
        <p:spPr>
          <a:xfrm>
            <a:off x="0" y="0"/>
            <a:ext cx="12188825" cy="6858000"/>
          </a:xfrm>
          <a:prstGeom prst="rect"/>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9" name="@png2x_目录" descr="C:/Users/kingsoft/AppData/Local/Temp/fig2wpp/@png2x_目录.png"/>
          <p:cNvPicPr>
            <a:picLocks noChangeAspect="1"/>
          </p:cNvPicPr>
          <p:nvPr userDrawn="1">
            <p:custDataLst>
              <p:tags r:id="rId2"/>
            </p:custDataLst>
          </p:nvPr>
        </p:nvPicPr>
        <p:blipFill>
          <a:blip xmlns:r="http://schemas.openxmlformats.org/officeDocument/2006/relationships" r:embed="rId3"/>
          <a:stretch>
            <a:fillRect/>
          </a:stretch>
        </p:blipFill>
        <p:spPr>
          <a:xfrm>
            <a:off x="0" y="0"/>
            <a:ext cx="12188825" cy="2130425"/>
          </a:xfrm>
          <a:prstGeom prst="rect"/>
        </p:spPr>
      </p:pic>
      <p:sp>
        <p:nvSpPr>
          <p:cNvPr id="1048694" name="标题 1"/>
          <p:cNvSpPr>
            <a:spLocks noGrp="1"/>
          </p:cNvSpPr>
          <p:nvPr>
            <p:ph type="title" hasCustomPrompt="1"/>
            <p:custDataLst>
              <p:tags r:id="rId4"/>
            </p:custDataLst>
          </p:nvPr>
        </p:nvSpPr>
        <p:spPr>
          <a:xfrm>
            <a:off x="1014984" y="640080"/>
            <a:ext cx="10158984" cy="896112"/>
          </a:xfrm>
          <a:noFill/>
        </p:spPr>
        <p:txBody>
          <a:bodyPr anchor="ctr" wrap="square">
            <a:normAutofit/>
          </a:bodyPr>
          <a:lstStyle>
            <a:lvl1pPr algn="r">
              <a:defRPr b="0" sz="5400">
                <a:solidFill>
                  <a:schemeClr val="tx2"/>
                </a:solidFill>
                <a:latin typeface="+mj-ea"/>
                <a:ea typeface="+mj-ea"/>
              </a:defRPr>
            </a:lvl1pPr>
          </a:lstStyle>
          <a:p>
            <a:r>
              <a:rPr altLang="en-US" dirty="0" lang="zh-CN"/>
              <a:t>标题</a:t>
            </a:r>
            <a:endParaRPr altLang="en-US" dirty="0" lang="zh-CN"/>
          </a:p>
        </p:txBody>
      </p:sp>
      <p:sp>
        <p:nvSpPr>
          <p:cNvPr id="1048696" name="日期占位符 6"/>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98" name="页脚占位符 7"/>
          <p:cNvSpPr>
            <a:spLocks noGrp="1"/>
          </p:cNvSpPr>
          <p:nvPr>
            <p:ph type="ftr" sz="quarter" idx="11"/>
            <p:custDataLst>
              <p:tags r:id="rId6"/>
            </p:custDataLst>
          </p:nvPr>
        </p:nvSpPr>
        <p:spPr/>
        <p:txBody>
          <a:bodyPr/>
          <a:p>
            <a:endParaRPr altLang="en-US" lang="zh-CN"/>
          </a:p>
        </p:txBody>
      </p:sp>
      <p:sp>
        <p:nvSpPr>
          <p:cNvPr id="1048700" name="灯片编号占位符 8"/>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02" name="矩形 2"/>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1" name="@svg_bg4" descr="C:/Users/kingsoft/AppData/Local/Temp/fig2wpp/@svg_bg4.svg"/>
          <p:cNvPicPr>
            <a:picLocks noChangeAspect="1"/>
          </p:cNvPicPr>
          <p:nvPr userDrawn="1">
            <p:custDataLst>
              <p:tags r:id="rId2"/>
            </p:custDataLst>
          </p:nvPr>
        </p:nvPicPr>
        <p:blipFill>
          <a:blip xmlns:r="http://schemas.openxmlformats.org/officeDocument/2006/relationships" r:embed="rId3"/>
          <a:stretch>
            <a:fillRect/>
          </a:stretch>
        </p:blipFill>
        <p:spPr>
          <a:xfrm>
            <a:off x="3175" y="0"/>
            <a:ext cx="12188825" cy="6858000"/>
          </a:xfrm>
          <a:prstGeom prst="rect"/>
        </p:spPr>
      </p:pic>
      <p:pic>
        <p:nvPicPr>
          <p:cNvPr id="2097163" name="@png2x" descr="C:/Users/kingsoft/AppData/Local/Temp/fig2wpp/@png2x.png"/>
          <p:cNvPicPr>
            <a:picLocks noChangeAspect="1"/>
          </p:cNvPicPr>
          <p:nvPr userDrawn="1">
            <p:custDataLst>
              <p:tags r:id="rId4"/>
            </p:custDataLst>
          </p:nvPr>
        </p:nvPicPr>
        <p:blipFill>
          <a:blip xmlns:r="http://schemas.openxmlformats.org/officeDocument/2006/relationships" r:embed="rId5"/>
          <a:stretch>
            <a:fillRect/>
          </a:stretch>
        </p:blipFill>
        <p:spPr>
          <a:xfrm>
            <a:off x="6350" y="0"/>
            <a:ext cx="12188825" cy="6858000"/>
          </a:xfrm>
          <a:prstGeom prst="rect"/>
        </p:spPr>
      </p:pic>
      <p:sp>
        <p:nvSpPr>
          <p:cNvPr id="1048704" name="标题 1"/>
          <p:cNvSpPr>
            <a:spLocks noGrp="1"/>
          </p:cNvSpPr>
          <p:nvPr>
            <p:ph type="title"/>
            <p:custDataLst>
              <p:tags r:id="rId6"/>
            </p:custDataLst>
          </p:nvPr>
        </p:nvSpPr>
        <p:spPr>
          <a:xfrm>
            <a:off x="2943860" y="3042181"/>
            <a:ext cx="8229600" cy="2265897"/>
          </a:xfrm>
          <a:noFill/>
        </p:spPr>
        <p:txBody>
          <a:bodyPr anchor="t" wrap="square">
            <a:normAutofit/>
          </a:bodyPr>
          <a:lstStyle>
            <a:lvl1pPr algn="r">
              <a:defRPr b="0" sz="4400">
                <a:solidFill>
                  <a:schemeClr val="tx2"/>
                </a:solidFill>
                <a:latin typeface="+mj-ea"/>
                <a:ea typeface="+mj-ea"/>
              </a:defRPr>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7"/>
            </p:custDataLst>
          </p:nvPr>
        </p:nvSpPr>
        <p:spPr/>
        <p:txBody>
          <a:bodyPr wrap="square">
            <a:normAutofit/>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8"/>
            </p:custDataLst>
          </p:nvPr>
        </p:nvSpPr>
        <p:spPr/>
        <p:txBody>
          <a:bodyPr>
            <a:normAutofit/>
          </a:bodyPr>
          <a:p>
            <a:endParaRPr altLang="en-US" lang="zh-CN"/>
          </a:p>
        </p:txBody>
      </p:sp>
      <p:sp>
        <p:nvSpPr>
          <p:cNvPr id="1048710" name="灯片编号占位符 5"/>
          <p:cNvSpPr>
            <a:spLocks noGrp="1"/>
          </p:cNvSpPr>
          <p:nvPr>
            <p:ph type="sldNum" sz="quarter" idx="12"/>
            <p:custDataLst>
              <p:tags r:id="rId9"/>
            </p:custDataLst>
          </p:nvPr>
        </p:nvSpPr>
        <p:spPr/>
        <p:txBody>
          <a:bodyPr wrap="square">
            <a:normAutofit/>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10"/>
            </p:custDataLst>
          </p:nvPr>
        </p:nvSpPr>
        <p:spPr>
          <a:xfrm>
            <a:off x="1014730" y="1014730"/>
            <a:ext cx="10158730" cy="1795377"/>
          </a:xfrm>
          <a:noFill/>
        </p:spPr>
        <p:txBody>
          <a:bodyPr anchor="t" wrap="square">
            <a:normAutofit/>
          </a:bodyPr>
          <a:lstStyle>
            <a:lvl1pPr algn="r" indent="0" marL="0">
              <a:buNone/>
              <a:defRPr b="0" sz="9400">
                <a:solidFill>
                  <a:schemeClr val="accent1"/>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1014984" y="1929160"/>
            <a:ext cx="4824984" cy="4248439"/>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18" name="内容占位符 3"/>
          <p:cNvSpPr>
            <a:spLocks noGrp="1"/>
          </p:cNvSpPr>
          <p:nvPr>
            <p:ph sz="half" idx="2"/>
            <p:custDataLst>
              <p:tags r:id="rId3"/>
            </p:custDataLst>
          </p:nvPr>
        </p:nvSpPr>
        <p:spPr>
          <a:xfrm>
            <a:off x="6348984" y="1929160"/>
            <a:ext cx="4824984" cy="4248439"/>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20"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1014984" y="457200"/>
            <a:ext cx="10158984" cy="1069848"/>
          </a:xfrm>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1014984" y="1624588"/>
            <a:ext cx="4802061"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1014984" y="2262127"/>
            <a:ext cx="4802061" cy="3927535"/>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2" name="文本占位符 4"/>
          <p:cNvSpPr>
            <a:spLocks noGrp="1"/>
          </p:cNvSpPr>
          <p:nvPr>
            <p:ph type="body" sz="quarter" idx="3"/>
            <p:custDataLst>
              <p:tags r:id="rId4"/>
            </p:custDataLst>
          </p:nvPr>
        </p:nvSpPr>
        <p:spPr>
          <a:xfrm>
            <a:off x="6348259" y="1624588"/>
            <a:ext cx="4825710"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348259" y="2262127"/>
            <a:ext cx="4825710" cy="3927535"/>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6"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58"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1014984" y="457200"/>
            <a:ext cx="10158984" cy="1069848"/>
          </a:xfrm>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1014984" y="1658138"/>
            <a:ext cx="10158984" cy="576000"/>
          </a:xfrm>
        </p:spPr>
        <p:txBody>
          <a:bodyPr anchor="t" wrap="square">
            <a:normAutofit/>
          </a:bodyPr>
          <a:lstStyle>
            <a:lvl1pPr indent="0" marL="0">
              <a:buNone/>
              <a:defRPr b="0" sz="20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endParaRPr altLang="en-US" dirty="0" lang="zh-CN"/>
          </a:p>
        </p:txBody>
      </p:sp>
      <p:sp>
        <p:nvSpPr>
          <p:cNvPr id="1048768"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74" name="矩形 2"/>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5" name="@svg_bg2" descr="C:/Users/kingsoft/AppData/Local/Temp/fig2wpp/@svg_bg2.svg"/>
          <p:cNvPicPr>
            <a:picLocks noChangeAspect="1"/>
          </p:cNvPicPr>
          <p:nvPr userDrawn="1">
            <p:custDataLst>
              <p:tags r:id="rId2"/>
            </p:custDataLst>
          </p:nvPr>
        </p:nvPicPr>
        <p:blipFill>
          <a:blip xmlns:r="http://schemas.openxmlformats.org/officeDocument/2006/relationships" r:embed="rId3"/>
          <a:stretch>
            <a:fillRect/>
          </a:stretch>
        </p:blipFill>
        <p:spPr>
          <a:xfrm>
            <a:off x="3175" y="0"/>
            <a:ext cx="12188825" cy="6858000"/>
          </a:xfrm>
          <a:prstGeom prst="rect"/>
        </p:spPr>
      </p:pic>
      <p:pic>
        <p:nvPicPr>
          <p:cNvPr id="2097167" name="@png2x" descr="C:/Users/kingsoft/AppData/Local/Temp/fig2wpp/@png2x.png"/>
          <p:cNvPicPr>
            <a:picLocks noChangeAspect="1"/>
          </p:cNvPicPr>
          <p:nvPr userDrawn="1">
            <p:custDataLst>
              <p:tags r:id="rId4"/>
            </p:custDataLst>
          </p:nvPr>
        </p:nvPicPr>
        <p:blipFill>
          <a:blip xmlns:r="http://schemas.openxmlformats.org/officeDocument/2006/relationships" r:embed="rId5"/>
          <a:stretch>
            <a:fillRect/>
          </a:stretch>
        </p:blipFill>
        <p:spPr>
          <a:xfrm>
            <a:off x="0" y="0"/>
            <a:ext cx="12188825" cy="6858000"/>
          </a:xfrm>
          <a:prstGeom prst="rect"/>
        </p:spPr>
      </p:pic>
      <p:sp>
        <p:nvSpPr>
          <p:cNvPr id="1048776" name="标题 1"/>
          <p:cNvSpPr>
            <a:spLocks noGrp="1"/>
          </p:cNvSpPr>
          <p:nvPr>
            <p:ph type="ctrTitle"/>
            <p:custDataLst>
              <p:tags r:id="rId6"/>
            </p:custDataLst>
          </p:nvPr>
        </p:nvSpPr>
        <p:spPr>
          <a:xfrm>
            <a:off x="1014984" y="606577"/>
            <a:ext cx="10158984" cy="2958491"/>
          </a:xfrm>
          <a:noFill/>
        </p:spPr>
        <p:txBody>
          <a:bodyPr anchor="b" wrap="square">
            <a:normAutofit/>
          </a:bodyPr>
          <a:lstStyle>
            <a:lvl1pPr algn="ctr">
              <a:lnSpc>
                <a:spcPct val="100000"/>
              </a:lnSpc>
              <a:defRPr b="0" sz="6400">
                <a:solidFill>
                  <a:schemeClr val="tx2"/>
                </a:solidFill>
                <a:latin typeface="+mj-ea"/>
                <a:ea typeface="+mj-ea"/>
              </a:defRPr>
            </a:lvl1pPr>
          </a:lstStyle>
          <a:p>
            <a:r>
              <a:rPr altLang="en-US" dirty="0" lang="zh-CN"/>
              <a:t>单击此处编辑母版标题样式</a:t>
            </a:r>
            <a:endParaRPr altLang="en-US" dirty="0" lang="zh-CN"/>
          </a:p>
        </p:txBody>
      </p:sp>
      <p:sp>
        <p:nvSpPr>
          <p:cNvPr id="1048778" name="日期占位符 3"/>
          <p:cNvSpPr>
            <a:spLocks noGrp="1"/>
          </p:cNvSpPr>
          <p:nvPr>
            <p:ph type="dt" sz="half" idx="10"/>
            <p:custDataLst>
              <p:tags r:id="rId7"/>
            </p:custDataLst>
          </p:nvPr>
        </p:nvSpPr>
        <p:spPr/>
        <p:txBody>
          <a:bodyPr wrap="square">
            <a:normAutofit/>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8"/>
            </p:custDataLst>
          </p:nvPr>
        </p:nvSpPr>
        <p:spPr/>
        <p:txBody>
          <a:bodyPr/>
          <a:p>
            <a:endParaRPr altLang="en-US" lang="zh-CN"/>
          </a:p>
        </p:txBody>
      </p:sp>
      <p:sp>
        <p:nvSpPr>
          <p:cNvPr id="1048782" name="灯片编号占位符 5"/>
          <p:cNvSpPr>
            <a:spLocks noGrp="1"/>
          </p:cNvSpPr>
          <p:nvPr>
            <p:ph type="sldNum" sz="quarter" idx="12"/>
            <p:custDataLst>
              <p:tags r:id="rId9"/>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84" name="文本占位符 23"/>
          <p:cNvSpPr>
            <a:spLocks noGrp="1"/>
          </p:cNvSpPr>
          <p:nvPr>
            <p:ph type="body" sz="quarter" idx="17" hasCustomPrompt="1"/>
            <p:custDataLst>
              <p:tags r:id="rId10"/>
            </p:custDataLst>
          </p:nvPr>
        </p:nvSpPr>
        <p:spPr>
          <a:xfrm>
            <a:off x="1014984" y="3758184"/>
            <a:ext cx="10158984" cy="1962392"/>
          </a:xfrm>
          <a:noFill/>
        </p:spPr>
        <p:txBody>
          <a:bodyPr anchor="t" wrap="square">
            <a:normAutofit/>
          </a:bodyPr>
          <a:lstStyle>
            <a:lvl1pPr algn="ctr" indent="0" marL="0">
              <a:lnSpc>
                <a:spcPct val="100000"/>
              </a:lnSpc>
              <a:buNone/>
              <a:defRPr b="0" sz="1800">
                <a:solidFill>
                  <a:schemeClr val="tx2"/>
                </a:solidFill>
                <a:latin typeface="+mj-ea"/>
                <a:ea typeface="+mj-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tags" Target="../tags/tag68.xml"/><Relationship Id="rId14" Type="http://schemas.openxmlformats.org/officeDocument/2006/relationships/image" Target="../media/image1.png"/><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1451" r:id="rId1"/>
    <p:sldLayoutId id="2147501452" r:id="rId2"/>
    <p:sldLayoutId id="2147501453" r:id="rId3"/>
    <p:sldLayoutId id="2147501454" r:id="rId4"/>
    <p:sldLayoutId id="2147501455" r:id="rId5"/>
    <p:sldLayoutId id="2147501456" r:id="rId6"/>
    <p:sldLayoutId id="2147501457" r:id="rId7"/>
    <p:sldLayoutId id="2147501458" r:id="rId8"/>
    <p:sldLayoutId id="2147501459" r:id="rId9"/>
    <p:sldLayoutId id="2147501460" r:id="rId10"/>
    <p:sldLayoutId id="214750146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userDrawn="1">
            <p:custDataLst>
              <p:tags r:id="rId12"/>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svg_bg3" descr="C:/Users/kingsoft/AppData/Local/Temp/fig2wpp/@svg_bg3.svg"/>
          <p:cNvPicPr>
            <a:picLocks noChangeAspect="1"/>
          </p:cNvPicPr>
          <p:nvPr userDrawn="1">
            <p:custDataLst>
              <p:tags r:id="rId13"/>
            </p:custDataLst>
          </p:nvPr>
        </p:nvPicPr>
        <p:blipFill>
          <a:blip xmlns:r="http://schemas.openxmlformats.org/officeDocument/2006/relationships" r:embed="rId14"/>
          <a:stretch>
            <a:fillRect/>
          </a:stretch>
        </p:blipFill>
        <p:spPr>
          <a:xfrm>
            <a:off x="-31955" y="-9054"/>
            <a:ext cx="12188825" cy="6858000"/>
          </a:xfrm>
          <a:prstGeom prst="rect"/>
        </p:spPr>
      </p:pic>
      <p:sp>
        <p:nvSpPr>
          <p:cNvPr id="1048656" name="标题占位符 1"/>
          <p:cNvSpPr>
            <a:spLocks noGrp="1"/>
          </p:cNvSpPr>
          <p:nvPr>
            <p:ph type="title"/>
            <p:custDataLst>
              <p:tags r:id="rId15"/>
            </p:custDataLst>
          </p:nvPr>
        </p:nvSpPr>
        <p:spPr>
          <a:xfrm>
            <a:off x="1014984" y="457200"/>
            <a:ext cx="10158984" cy="1069848"/>
          </a:xfrm>
          <a:prstGeom prst="rect"/>
          <a:noFill/>
        </p:spPr>
        <p:txBody>
          <a:bodyPr anchor="ctr" bIns="0" lIns="0" rIns="0" rtlCol="0" tIns="0" vert="horz" wrap="square">
            <a:normAutofit/>
          </a:bodyPr>
          <a:p>
            <a:pPr lvl="0"/>
            <a:r>
              <a:rPr altLang="en-US" dirty="0" lang="zh-CN"/>
              <a:t>单击此处编辑母版标题样式</a:t>
            </a:r>
            <a:endParaRPr altLang="en-US" dirty="0" lang="zh-CN"/>
          </a:p>
        </p:txBody>
      </p:sp>
      <p:sp>
        <p:nvSpPr>
          <p:cNvPr id="1048658" name="文本占位符 2"/>
          <p:cNvSpPr>
            <a:spLocks noGrp="1"/>
          </p:cNvSpPr>
          <p:nvPr>
            <p:ph type="body" idx="1"/>
            <p:custDataLst>
              <p:tags r:id="rId16"/>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7"/>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8"/>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endParaRPr altLang="en-US" lang="zh-CN"/>
          </a:p>
        </p:txBody>
      </p:sp>
      <p:sp>
        <p:nvSpPr>
          <p:cNvPr id="1048664" name="灯片编号占位符 5"/>
          <p:cNvSpPr>
            <a:spLocks noGrp="1"/>
          </p:cNvSpPr>
          <p:nvPr>
            <p:ph type="sldNum" sz="quarter" idx="4"/>
            <p:custDataLst>
              <p:tags r:id="rId19"/>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fld id="{BE5F26B5-172A-4DC2-B0B7-181CFC56B87C}" type="slidenum">
              <a:rPr altLang="en-US" lang="zh-CN" smtClean="0"/>
            </a:fld>
            <a:endParaRPr altLang="en-US"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1488" r:id="rId1"/>
    <p:sldLayoutId id="2147501489" r:id="rId2"/>
    <p:sldLayoutId id="2147501490" r:id="rId3"/>
    <p:sldLayoutId id="2147501491" r:id="rId4"/>
    <p:sldLayoutId id="2147501492" r:id="rId5"/>
    <p:sldLayoutId id="2147501493" r:id="rId6"/>
    <p:sldLayoutId id="2147501494" r:id="rId7"/>
    <p:sldLayoutId id="2147501495" r:id="rId8"/>
    <p:sldLayoutId id="2147501496" r:id="rId9"/>
    <p:sldLayoutId id="2147501497" r:id="rId10"/>
    <p:sldLayoutId id="2147501498" r:id="rId11"/>
  </p:sldLayoutIdLst>
  <p:txStyles>
    <p:titleStyle>
      <a:lvl1pPr algn="ctr" defTabSz="914400" eaLnBrk="1" hangingPunct="1" latinLnBrk="0" rtl="0">
        <a:lnSpc>
          <a:spcPct val="100000"/>
        </a:lnSpc>
        <a:spcBef>
          <a:spcPct val="0"/>
        </a:spcBef>
        <a:buNone/>
        <a:defRPr altLang="en-US" b="0" dirty="0" sz="3400" kern="1200" lang="zh-CN">
          <a:solidFill>
            <a:schemeClr val="tx2"/>
          </a:solidFill>
          <a:latin typeface="+mj-ea"/>
          <a:ea typeface="+mj-ea"/>
          <a:cs typeface="汉仪正圆-75W" panose="00020600040101010101" charset="-122"/>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1800" kern="1200">
          <a:solidFill>
            <a:schemeClr val="tx2"/>
          </a:solidFill>
          <a:latin typeface="+mn-ea"/>
          <a:ea typeface="+mn-ea"/>
          <a:cs typeface="汉仪正圆-75W" panose="00020600040101010101" charset="-122"/>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tx2"/>
          </a:solidFill>
          <a:latin typeface="+mn-ea"/>
          <a:ea typeface="+mn-ea"/>
          <a:cs typeface="汉仪正圆-75W" panose="00020600040101010101" charset="-122"/>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tx2"/>
          </a:solidFill>
          <a:latin typeface="+mn-ea"/>
          <a:ea typeface="+mn-ea"/>
          <a:cs typeface="汉仪正圆-75W" panose="00020600040101010101" charset="-122"/>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tx2"/>
          </a:solidFill>
          <a:latin typeface="+mn-ea"/>
          <a:ea typeface="+mn-ea"/>
          <a:cs typeface="汉仪正圆-75W" panose="00020600040101010101" charset="-122"/>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tx2"/>
          </a:solidFill>
          <a:latin typeface="+mn-ea"/>
          <a:ea typeface="+mn-ea"/>
          <a:cs typeface="汉仪正圆-75W" panose="0002060004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tags" Target="../tags/tag76.xml"/><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tags" Target="../tags/tag85.xml"/><Relationship Id="rId8" Type="http://schemas.openxmlformats.org/officeDocument/2006/relationships/tags" Target="../tags/tag86.xml"/><Relationship Id="rId9" Type="http://schemas.openxmlformats.org/officeDocument/2006/relationships/tags" Target="../tags/tag87.xml"/><Relationship Id="rId10" Type="http://schemas.openxmlformats.org/officeDocument/2006/relationships/tags" Target="../tags/tag88.xml"/><Relationship Id="rId11" Type="http://schemas.openxmlformats.org/officeDocument/2006/relationships/tags" Target="../tags/tag89.xml"/><Relationship Id="rId12" Type="http://schemas.openxmlformats.org/officeDocument/2006/relationships/tags" Target="../tags/tag90.xml"/><Relationship Id="rId1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tags" Target="../tags/tag11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tags" Target="../tags/tag124.xml"/><Relationship Id="rId14" Type="http://schemas.openxmlformats.org/officeDocument/2006/relationships/tags" Target="../tags/tag125.xml"/><Relationship Id="rId15" Type="http://schemas.openxmlformats.org/officeDocument/2006/relationships/tags" Target="../tags/tag126.xml"/><Relationship Id="rId16" Type="http://schemas.openxmlformats.org/officeDocument/2006/relationships/tags" Target="../tags/tag127.xml"/><Relationship Id="rId17" Type="http://schemas.openxmlformats.org/officeDocument/2006/relationships/tags" Target="../tags/tag128.xml"/><Relationship Id="rId18" Type="http://schemas.openxmlformats.org/officeDocument/2006/relationships/tags" Target="../tags/tag129.xml"/><Relationship Id="rId19" Type="http://schemas.openxmlformats.org/officeDocument/2006/relationships/tags" Target="../tags/tag130.xml"/><Relationship Id="rId20" Type="http://schemas.openxmlformats.org/officeDocument/2006/relationships/tags" Target="../tags/tag131.xml"/><Relationship Id="rId21" Type="http://schemas.openxmlformats.org/officeDocument/2006/relationships/tags" Target="../tags/tag132.xml"/><Relationship Id="rId22" Type="http://schemas.openxmlformats.org/officeDocument/2006/relationships/tags" Target="../tags/tag133.xml"/><Relationship Id="rId23" Type="http://schemas.openxmlformats.org/officeDocument/2006/relationships/tags" Target="../tags/tag134.xml"/><Relationship Id="rId24" Type="http://schemas.openxmlformats.org/officeDocument/2006/relationships/tags" Target="../tags/tag135.xml"/><Relationship Id="rId25" Type="http://schemas.openxmlformats.org/officeDocument/2006/relationships/tags" Target="../tags/tag136.xml"/><Relationship Id="rId26" Type="http://schemas.openxmlformats.org/officeDocument/2006/relationships/tags" Target="../tags/tag137.xml"/><Relationship Id="rId27" Type="http://schemas.openxmlformats.org/officeDocument/2006/relationships/tags" Target="../tags/tag138.xml"/><Relationship Id="rId28" Type="http://schemas.openxmlformats.org/officeDocument/2006/relationships/tags" Target="../tags/tag139.xml"/><Relationship Id="rId2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tags" Target="../tags/tag320.xml"/><Relationship Id="rId14" Type="http://schemas.openxmlformats.org/officeDocument/2006/relationships/tags" Target="../tags/tag321.xml"/><Relationship Id="rId15" Type="http://schemas.openxmlformats.org/officeDocument/2006/relationships/tags" Target="../tags/tag322.xml"/><Relationship Id="rId16" Type="http://schemas.openxmlformats.org/officeDocument/2006/relationships/tags" Target="../tags/tag323.xml"/><Relationship Id="rId17" Type="http://schemas.openxmlformats.org/officeDocument/2006/relationships/tags" Target="../tags/tag324.xml"/><Relationship Id="rId18" Type="http://schemas.openxmlformats.org/officeDocument/2006/relationships/tags" Target="../tags/tag325.xml"/><Relationship Id="rId19" Type="http://schemas.openxmlformats.org/officeDocument/2006/relationships/tags" Target="../tags/tag326.xml"/><Relationship Id="rId20" Type="http://schemas.openxmlformats.org/officeDocument/2006/relationships/tags" Target="../tags/tag327.xml"/><Relationship Id="rId21" Type="http://schemas.openxmlformats.org/officeDocument/2006/relationships/tags" Target="../tags/tag328.xml"/><Relationship Id="rId22" Type="http://schemas.openxmlformats.org/officeDocument/2006/relationships/tags" Target="../tags/tag329.xml"/><Relationship Id="rId23" Type="http://schemas.openxmlformats.org/officeDocument/2006/relationships/tags" Target="../tags/tag330.xml"/><Relationship Id="rId24" Type="http://schemas.openxmlformats.org/officeDocument/2006/relationships/tags" Target="../tags/tag331.xml"/><Relationship Id="rId25" Type="http://schemas.openxmlformats.org/officeDocument/2006/relationships/tags" Target="../tags/tag332.xml"/><Relationship Id="rId26" Type="http://schemas.openxmlformats.org/officeDocument/2006/relationships/tags" Target="../tags/tag333.xml"/><Relationship Id="rId27" Type="http://schemas.openxmlformats.org/officeDocument/2006/relationships/tags" Target="../tags/tag334.xml"/><Relationship Id="rId28" Type="http://schemas.openxmlformats.org/officeDocument/2006/relationships/tags" Target="../tags/tag335.xml"/><Relationship Id="rId29" Type="http://schemas.openxmlformats.org/officeDocument/2006/relationships/tags" Target="../tags/tag336.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a:xfrm>
            <a:off x="1014730" y="2591670"/>
            <a:ext cx="6861187" cy="1418335"/>
          </a:xfrm>
        </p:spPr>
        <p:txBody>
          <a:bodyPr wrap="square">
            <a:normAutofit fontScale="90000"/>
          </a:bodyPr>
          <a:p>
            <a:r>
              <a:rPr altLang="en-US" dirty="0" lang="zh-CN"/>
              <a:t>2024年火力发电电厂行业市场分析及投资前景预测报告</a:t>
            </a:r>
            <a:endParaRPr altLang="en-US" dirty="0" lang="zh-CN"/>
          </a:p>
        </p:txBody>
      </p:sp>
      <p:sp>
        <p:nvSpPr>
          <p:cNvPr id="1048650" name="副标题 4"/>
          <p:cNvSpPr>
            <a:spLocks noGrp="1"/>
          </p:cNvSpPr>
          <p:nvPr>
            <p:ph type="subTitle" idx="1"/>
            <p:custDataLst>
              <p:tags r:id="rId2"/>
            </p:custDataLst>
          </p:nvPr>
        </p:nvSpPr>
        <p:spPr>
          <a:xfrm>
            <a:off x="1014983" y="1334530"/>
            <a:ext cx="6860933" cy="1142224"/>
          </a:xfrm>
        </p:spPr>
        <p:txBody>
          <a:bodyPr wrap="square">
            <a:normAutofit/>
          </a:bodyPr>
          <a:p>
            <a:r>
              <a:rPr altLang="en-US" dirty="0" lang="zh-CN"/>
              <a:t>添加文档副标题</a:t>
            </a:r>
            <a:endParaRPr altLang="en-US" dirty="0" lang="zh-CN"/>
          </a:p>
        </p:txBody>
      </p:sp>
      <p:sp>
        <p:nvSpPr>
          <p:cNvPr id="1048652" name="文本占位符 5"/>
          <p:cNvSpPr>
            <a:spLocks noGrp="1"/>
          </p:cNvSpPr>
          <p:nvPr>
            <p:ph type="body" sz="quarter" idx="17"/>
            <p:custDataLst>
              <p:tags r:id="rId3"/>
            </p:custDataLst>
          </p:nvPr>
        </p:nvSpPr>
        <p:spPr>
          <a:xfrm>
            <a:off x="1088136" y="4169663"/>
            <a:ext cx="6787780" cy="1353807"/>
          </a:xfrm>
        </p:spPr>
        <p:txBody>
          <a:bodyPr wrap="square">
            <a:normAutofit/>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0" name="序号"/>
          <p:cNvSpPr txBox="1"/>
          <p:nvPr>
            <p:custDataLst>
              <p:tags r:id="rId1"/>
            </p:custDataLst>
          </p:nvPr>
        </p:nvSpPr>
        <p:spPr>
          <a:xfrm>
            <a:off x="1446510" y="270893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01</a:t>
            </a:r>
            <a:endParaRPr dirty="0" sz="3600" lang="en-US">
              <a:solidFill>
                <a:schemeClr val="accent1"/>
              </a:solidFill>
              <a:latin typeface="+mj-ea"/>
              <a:ea typeface="+mj-ea"/>
              <a:cs typeface="汉仪正圆-75W" panose="00020600040101010101" charset="-122"/>
            </a:endParaRPr>
          </a:p>
        </p:txBody>
      </p:sp>
      <p:sp>
        <p:nvSpPr>
          <p:cNvPr id="1048802" name="项标题"/>
          <p:cNvSpPr txBox="1"/>
          <p:nvPr>
            <p:custDataLst>
              <p:tags r:id="rId2"/>
            </p:custDataLst>
          </p:nvPr>
        </p:nvSpPr>
        <p:spPr>
          <a:xfrm>
            <a:off x="2464075" y="270893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火力发电电厂行业概述</a:t>
            </a:r>
            <a:endParaRPr altLang="en-US" dirty="0" sz="2400" lang="zh-CN" spc="300">
              <a:solidFill>
                <a:schemeClr val="tx2"/>
              </a:solidFill>
              <a:latin typeface="+mj-ea"/>
              <a:ea typeface="+mj-ea"/>
              <a:cs typeface="汉仪正圆-75W" panose="00020600040101010101" charset="-122"/>
            </a:endParaRPr>
          </a:p>
        </p:txBody>
      </p:sp>
      <p:sp>
        <p:nvSpPr>
          <p:cNvPr id="1048804" name="序号"/>
          <p:cNvSpPr txBox="1"/>
          <p:nvPr>
            <p:custDataLst>
              <p:tags r:id="rId3"/>
            </p:custDataLst>
          </p:nvPr>
        </p:nvSpPr>
        <p:spPr>
          <a:xfrm>
            <a:off x="6170910" y="270893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02</a:t>
            </a:r>
            <a:endParaRPr dirty="0" sz="3600" lang="en-US">
              <a:solidFill>
                <a:schemeClr val="accent1"/>
              </a:solidFill>
              <a:latin typeface="+mj-ea"/>
              <a:ea typeface="+mj-ea"/>
              <a:cs typeface="汉仪正圆-75W" panose="00020600040101010101" charset="-122"/>
            </a:endParaRPr>
          </a:p>
        </p:txBody>
      </p:sp>
      <p:sp>
        <p:nvSpPr>
          <p:cNvPr id="1048806" name="项标题"/>
          <p:cNvSpPr txBox="1"/>
          <p:nvPr>
            <p:custDataLst>
              <p:tags r:id="rId4"/>
            </p:custDataLst>
          </p:nvPr>
        </p:nvSpPr>
        <p:spPr>
          <a:xfrm>
            <a:off x="7188475" y="270893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2024年火力发电电厂市场分析</a:t>
            </a:r>
            <a:endParaRPr altLang="en-US" dirty="0" sz="2400" lang="zh-CN" spc="300">
              <a:solidFill>
                <a:schemeClr val="tx2"/>
              </a:solidFill>
              <a:latin typeface="+mj-ea"/>
              <a:ea typeface="+mj-ea"/>
              <a:cs typeface="汉仪正圆-75W" panose="00020600040101010101" charset="-122"/>
            </a:endParaRPr>
          </a:p>
        </p:txBody>
      </p:sp>
      <p:sp>
        <p:nvSpPr>
          <p:cNvPr id="1048808" name="序号"/>
          <p:cNvSpPr txBox="1"/>
          <p:nvPr>
            <p:custDataLst>
              <p:tags r:id="rId5"/>
            </p:custDataLst>
          </p:nvPr>
        </p:nvSpPr>
        <p:spPr>
          <a:xfrm>
            <a:off x="6170910" y="396792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04</a:t>
            </a:r>
            <a:endParaRPr dirty="0" sz="3600" lang="en-US">
              <a:solidFill>
                <a:schemeClr val="accent1"/>
              </a:solidFill>
              <a:latin typeface="+mj-ea"/>
              <a:ea typeface="+mj-ea"/>
              <a:cs typeface="汉仪正圆-75W" panose="00020600040101010101" charset="-122"/>
            </a:endParaRPr>
          </a:p>
        </p:txBody>
      </p:sp>
      <p:sp>
        <p:nvSpPr>
          <p:cNvPr id="1048810" name="项标题"/>
          <p:cNvSpPr txBox="1"/>
          <p:nvPr>
            <p:custDataLst>
              <p:tags r:id="rId6"/>
            </p:custDataLst>
          </p:nvPr>
        </p:nvSpPr>
        <p:spPr>
          <a:xfrm>
            <a:off x="7188475" y="396792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火力发电电厂行业的投资前景预测</a:t>
            </a:r>
            <a:endParaRPr altLang="en-US" dirty="0" sz="2400" lang="zh-CN" spc="300">
              <a:solidFill>
                <a:schemeClr val="tx2"/>
              </a:solidFill>
              <a:latin typeface="+mj-ea"/>
              <a:ea typeface="+mj-ea"/>
              <a:cs typeface="汉仪正圆-75W" panose="00020600040101010101" charset="-122"/>
            </a:endParaRPr>
          </a:p>
        </p:txBody>
      </p:sp>
      <p:sp>
        <p:nvSpPr>
          <p:cNvPr id="1048812" name="序号"/>
          <p:cNvSpPr txBox="1"/>
          <p:nvPr>
            <p:custDataLst>
              <p:tags r:id="rId7"/>
            </p:custDataLst>
          </p:nvPr>
        </p:nvSpPr>
        <p:spPr>
          <a:xfrm>
            <a:off x="1446510" y="396792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03</a:t>
            </a:r>
            <a:endParaRPr dirty="0" sz="3600" lang="en-US">
              <a:solidFill>
                <a:schemeClr val="accent1"/>
              </a:solidFill>
              <a:latin typeface="+mj-ea"/>
              <a:ea typeface="+mj-ea"/>
              <a:cs typeface="汉仪正圆-75W" panose="00020600040101010101" charset="-122"/>
            </a:endParaRPr>
          </a:p>
        </p:txBody>
      </p:sp>
      <p:sp>
        <p:nvSpPr>
          <p:cNvPr id="1048814" name="项标题"/>
          <p:cNvSpPr txBox="1"/>
          <p:nvPr>
            <p:custDataLst>
              <p:tags r:id="rId8"/>
            </p:custDataLst>
          </p:nvPr>
        </p:nvSpPr>
        <p:spPr>
          <a:xfrm>
            <a:off x="2464075" y="396792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火力发电电厂行业发展趋势</a:t>
            </a:r>
            <a:endParaRPr altLang="en-US" dirty="0" sz="2400" lang="zh-CN" spc="300">
              <a:solidFill>
                <a:schemeClr val="tx2"/>
              </a:solidFill>
              <a:latin typeface="+mj-ea"/>
              <a:ea typeface="+mj-ea"/>
              <a:cs typeface="汉仪正圆-75W" panose="00020600040101010101" charset="-122"/>
            </a:endParaRPr>
          </a:p>
        </p:txBody>
      </p:sp>
      <p:sp>
        <p:nvSpPr>
          <p:cNvPr id="1048816" name="序号"/>
          <p:cNvSpPr txBox="1"/>
          <p:nvPr>
            <p:custDataLst>
              <p:tags r:id="rId9"/>
            </p:custDataLst>
          </p:nvPr>
        </p:nvSpPr>
        <p:spPr>
          <a:xfrm>
            <a:off x="1446510" y="5226911"/>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05</a:t>
            </a:r>
            <a:endParaRPr dirty="0" sz="3600" lang="en-US">
              <a:solidFill>
                <a:schemeClr val="accent1"/>
              </a:solidFill>
              <a:latin typeface="+mj-ea"/>
              <a:ea typeface="+mj-ea"/>
              <a:cs typeface="汉仪正圆-75W" panose="00020600040101010101" charset="-122"/>
            </a:endParaRPr>
          </a:p>
        </p:txBody>
      </p:sp>
      <p:sp>
        <p:nvSpPr>
          <p:cNvPr id="1048818" name="项标题"/>
          <p:cNvSpPr txBox="1"/>
          <p:nvPr>
            <p:custDataLst>
              <p:tags r:id="rId10"/>
            </p:custDataLst>
          </p:nvPr>
        </p:nvSpPr>
        <p:spPr>
          <a:xfrm>
            <a:off x="2464075" y="5226911"/>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结论和建议</a:t>
            </a:r>
            <a:endParaRPr altLang="en-US" dirty="0" sz="2400" lang="zh-CN" spc="300">
              <a:solidFill>
                <a:schemeClr val="tx2"/>
              </a:solidFill>
              <a:latin typeface="+mj-ea"/>
              <a:ea typeface="+mj-ea"/>
              <a:cs typeface="汉仪正圆-75W" panose="00020600040101010101" charset="-122"/>
            </a:endParaRPr>
          </a:p>
        </p:txBody>
      </p:sp>
      <p:sp>
        <p:nvSpPr>
          <p:cNvPr id="1048820" name="标题"/>
          <p:cNvSpPr>
            <a:spLocks noGrp="1"/>
          </p:cNvSpPr>
          <p:nvPr>
            <p:ph type="title"/>
            <p:custDataLst>
              <p:tags r:id="rId11"/>
            </p:custDataLst>
          </p:nvPr>
        </p:nvSpPr>
        <p:spPr>
          <a:xfrm>
            <a:off x="1014984" y="640080"/>
            <a:ext cx="10158984" cy="896112"/>
          </a:xfrm>
          <a:noFill/>
        </p:spPr>
        <p:txBody>
          <a:bodyPr anchor="ctr" wrap="square">
            <a:normAutofit/>
          </a:bodyPr>
          <a:p>
            <a:r>
              <a:rPr altLang="en-US" dirty="0" lang="zh-CN"/>
              <a:t>目录</a:t>
            </a:r>
            <a:endParaRPr altLang="en-US" dirty="0" lang="zh-CN"/>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p:cNvSpPr>
            <a:spLocks noGrp="1"/>
          </p:cNvSpPr>
          <p:nvPr>
            <p:ph type="title"/>
            <p:custDataLst>
              <p:tags r:id="rId1"/>
            </p:custDataLst>
          </p:nvPr>
        </p:nvSpPr>
        <p:spPr>
          <a:noFill/>
        </p:spPr>
        <p:txBody>
          <a:bodyPr anchor="t" bIns="0" lIns="0" rIns="0" rtlCol="0" tIns="0" vert="horz" wrap="square">
            <a:normAutofit/>
          </a:bodyPr>
          <a:p>
            <a:r>
              <a:rPr altLang="en-US" lang="zh-CN"/>
              <a:t>火力发电电厂行业概述</a:t>
            </a:r>
            <a:endParaRPr altLang="en-US" lang="zh-CN"/>
          </a:p>
        </p:txBody>
      </p:sp>
      <p:sp>
        <p:nvSpPr>
          <p:cNvPr id="1048858"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1"/>
          <p:cNvSpPr>
            <a:spLocks noGrp="1"/>
          </p:cNvSpPr>
          <p:nvPr>
            <p:ph type="title"/>
          </p:nvPr>
        </p:nvSpPr>
        <p:spPr/>
        <p:txBody>
          <a:bodyPr/>
          <a:p>
            <a:r>
              <a:rPr altLang="en-US" lang="zh-CN"/>
              <a:t>火力发电电厂的定义和作用</a:t>
            </a:r>
            <a:endParaRPr altLang="en-US" lang="zh-CN"/>
          </a:p>
        </p:txBody>
      </p:sp>
      <p:sp>
        <p:nvSpPr>
          <p:cNvPr id="1048900" name="任意多边形 5"/>
          <p:cNvSpPr/>
          <p:nvPr>
            <p:custDataLst>
              <p:tags r:id="rId1"/>
            </p:custDataLst>
          </p:nvPr>
        </p:nvSpPr>
        <p:spPr>
          <a:xfrm>
            <a:off x="1560788" y="1773936"/>
            <a:ext cx="9396459" cy="1836053"/>
          </a:xfrm>
          <a:custGeom>
            <a:avLst/>
            <a:gdLst>
              <a:gd name="adj" fmla="val 1098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736" h="1707">
                <a:moveTo>
                  <a:pt x="188" y="0"/>
                </a:moveTo>
                <a:lnTo>
                  <a:pt x="8548" y="0"/>
                </a:lnTo>
                <a:cubicBezTo>
                  <a:pt x="8652" y="0"/>
                  <a:pt x="8736" y="84"/>
                  <a:pt x="8736" y="188"/>
                </a:cubicBezTo>
                <a:lnTo>
                  <a:pt x="8736" y="1519"/>
                </a:lnTo>
                <a:cubicBezTo>
                  <a:pt x="8736" y="1623"/>
                  <a:pt x="8652" y="1707"/>
                  <a:pt x="8548" y="1707"/>
                </a:cubicBezTo>
                <a:lnTo>
                  <a:pt x="188" y="1707"/>
                </a:lnTo>
                <a:cubicBezTo>
                  <a:pt x="84" y="1707"/>
                  <a:pt x="0" y="1623"/>
                  <a:pt x="0" y="1519"/>
                </a:cubicBezTo>
                <a:lnTo>
                  <a:pt x="0" y="1323"/>
                </a:lnTo>
                <a:lnTo>
                  <a:pt x="21" y="1326"/>
                </a:lnTo>
                <a:cubicBezTo>
                  <a:pt x="45" y="1330"/>
                  <a:pt x="70" y="1332"/>
                  <a:pt x="95" y="1332"/>
                </a:cubicBezTo>
                <a:cubicBezTo>
                  <a:pt x="362" y="1332"/>
                  <a:pt x="578" y="1116"/>
                  <a:pt x="578" y="849"/>
                </a:cubicBezTo>
                <a:cubicBezTo>
                  <a:pt x="578" y="582"/>
                  <a:pt x="362" y="366"/>
                  <a:pt x="95" y="366"/>
                </a:cubicBezTo>
                <a:cubicBezTo>
                  <a:pt x="70" y="366"/>
                  <a:pt x="45" y="368"/>
                  <a:pt x="21" y="372"/>
                </a:cubicBezTo>
                <a:lnTo>
                  <a:pt x="0" y="375"/>
                </a:lnTo>
                <a:lnTo>
                  <a:pt x="0" y="188"/>
                </a:lnTo>
                <a:cubicBezTo>
                  <a:pt x="0" y="84"/>
                  <a:pt x="84" y="0"/>
                  <a:pt x="18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n-ea"/>
            </a:endParaRPr>
          </a:p>
        </p:txBody>
      </p:sp>
      <p:sp>
        <p:nvSpPr>
          <p:cNvPr id="1048902" name="文本框 33"/>
          <p:cNvSpPr txBox="1"/>
          <p:nvPr>
            <p:custDataLst>
              <p:tags r:id="rId2"/>
            </p:custDataLst>
          </p:nvPr>
        </p:nvSpPr>
        <p:spPr>
          <a:xfrm>
            <a:off x="2283048" y="1913128"/>
            <a:ext cx="8445627" cy="1556397"/>
          </a:xfrm>
          <a:prstGeom prst="rect"/>
          <a:noFill/>
        </p:spPr>
        <p:txBody>
          <a:bodyPr anchor="ctr" anchorCtr="0" rtlCol="0" wrap="square">
            <a:normAutofit fontScale="87500" lnSpcReduction="10000"/>
          </a:bodyPr>
          <a:p>
            <a:pPr algn="l">
              <a:lnSpc>
                <a:spcPct val="130000"/>
              </a:lnSpc>
              <a:spcBef>
                <a:spcPts val="0"/>
              </a:spcBef>
              <a:spcAft>
                <a:spcPts val="0"/>
              </a:spcAft>
            </a:pPr>
            <a:r>
              <a:rPr altLang="en-US" dirty="0" sz="2400" lang="zh-CN">
                <a:latin typeface="+mn-ea"/>
                <a:sym typeface="+mn-ea"/>
              </a:rPr>
              <a:t>火力发电电厂的定义：利用化石燃料（如煤、石油、天然气等）燃烧产生的热能，通过热能转化成机械能，再进一步转化成电能的生产场所。</a:t>
            </a:r>
            <a:endParaRPr altLang="en-US" dirty="0" sz="2400" lang="zh-CN">
              <a:latin typeface="+mn-ea"/>
              <a:sym typeface="+mn-ea"/>
            </a:endParaRPr>
          </a:p>
        </p:txBody>
      </p:sp>
      <p:sp>
        <p:nvSpPr>
          <p:cNvPr id="1048904" name="椭圆 4"/>
          <p:cNvSpPr/>
          <p:nvPr>
            <p:custDataLst>
              <p:tags r:id="rId3"/>
            </p:custDataLst>
          </p:nvPr>
        </p:nvSpPr>
        <p:spPr>
          <a:xfrm>
            <a:off x="1232372" y="2260788"/>
            <a:ext cx="860481" cy="860481"/>
          </a:xfrm>
          <a:prstGeom prst="ellipse"/>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96429" lnSpcReduction="10000"/>
          </a:bodyPr>
          <a:p>
            <a:pPr algn="ctr"/>
            <a:r>
              <a:rPr altLang="zh-CN" b="1" sz="2800" lang="en-US">
                <a:latin typeface="+mn-ea"/>
              </a:rPr>
              <a:t>01</a:t>
            </a:r>
            <a:endParaRPr altLang="zh-CN" b="1" sz="2800" lang="en-US">
              <a:latin typeface="+mn-ea"/>
            </a:endParaRPr>
          </a:p>
        </p:txBody>
      </p:sp>
      <p:sp>
        <p:nvSpPr>
          <p:cNvPr id="1048906" name="任意多边形 19"/>
          <p:cNvSpPr/>
          <p:nvPr>
            <p:custDataLst>
              <p:tags r:id="rId4"/>
            </p:custDataLst>
          </p:nvPr>
        </p:nvSpPr>
        <p:spPr>
          <a:xfrm>
            <a:off x="1560788" y="4126091"/>
            <a:ext cx="9396459" cy="1836053"/>
          </a:xfrm>
          <a:custGeom>
            <a:avLst/>
            <a:gdLst>
              <a:gd name="adj" fmla="val 1098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736" h="1707">
                <a:moveTo>
                  <a:pt x="188" y="0"/>
                </a:moveTo>
                <a:lnTo>
                  <a:pt x="8548" y="0"/>
                </a:lnTo>
                <a:cubicBezTo>
                  <a:pt x="8652" y="0"/>
                  <a:pt x="8736" y="84"/>
                  <a:pt x="8736" y="188"/>
                </a:cubicBezTo>
                <a:lnTo>
                  <a:pt x="8736" y="1519"/>
                </a:lnTo>
                <a:cubicBezTo>
                  <a:pt x="8736" y="1623"/>
                  <a:pt x="8652" y="1707"/>
                  <a:pt x="8548" y="1707"/>
                </a:cubicBezTo>
                <a:lnTo>
                  <a:pt x="188" y="1707"/>
                </a:lnTo>
                <a:cubicBezTo>
                  <a:pt x="84" y="1707"/>
                  <a:pt x="0" y="1623"/>
                  <a:pt x="0" y="1519"/>
                </a:cubicBezTo>
                <a:lnTo>
                  <a:pt x="0" y="1323"/>
                </a:lnTo>
                <a:lnTo>
                  <a:pt x="21" y="1326"/>
                </a:lnTo>
                <a:cubicBezTo>
                  <a:pt x="45" y="1330"/>
                  <a:pt x="70" y="1332"/>
                  <a:pt x="95" y="1332"/>
                </a:cubicBezTo>
                <a:cubicBezTo>
                  <a:pt x="362" y="1332"/>
                  <a:pt x="578" y="1116"/>
                  <a:pt x="578" y="849"/>
                </a:cubicBezTo>
                <a:cubicBezTo>
                  <a:pt x="578" y="582"/>
                  <a:pt x="362" y="366"/>
                  <a:pt x="95" y="366"/>
                </a:cubicBezTo>
                <a:cubicBezTo>
                  <a:pt x="70" y="366"/>
                  <a:pt x="45" y="368"/>
                  <a:pt x="21" y="372"/>
                </a:cubicBezTo>
                <a:lnTo>
                  <a:pt x="0" y="375"/>
                </a:lnTo>
                <a:lnTo>
                  <a:pt x="0" y="188"/>
                </a:lnTo>
                <a:cubicBezTo>
                  <a:pt x="0" y="84"/>
                  <a:pt x="84" y="0"/>
                  <a:pt x="18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n-ea"/>
            </a:endParaRPr>
          </a:p>
        </p:txBody>
      </p:sp>
      <p:sp>
        <p:nvSpPr>
          <p:cNvPr id="1048908" name="文本框 20"/>
          <p:cNvSpPr txBox="1"/>
          <p:nvPr>
            <p:custDataLst>
              <p:tags r:id="rId5"/>
            </p:custDataLst>
          </p:nvPr>
        </p:nvSpPr>
        <p:spPr>
          <a:xfrm>
            <a:off x="2283048" y="4265925"/>
            <a:ext cx="8445627" cy="1556397"/>
          </a:xfrm>
          <a:prstGeom prst="rect"/>
          <a:noFill/>
        </p:spPr>
        <p:txBody>
          <a:bodyPr anchor="ctr" anchorCtr="0" rtlCol="0" wrap="square">
            <a:normAutofit fontScale="91667" lnSpcReduction="20000"/>
          </a:bodyPr>
          <a:p>
            <a:pPr algn="l">
              <a:lnSpc>
                <a:spcPct val="130000"/>
              </a:lnSpc>
              <a:spcBef>
                <a:spcPts val="0"/>
              </a:spcBef>
              <a:spcAft>
                <a:spcPts val="0"/>
              </a:spcAft>
            </a:pPr>
            <a:r>
              <a:rPr altLang="en-US" dirty="0" sz="2400" lang="zh-CN">
                <a:latin typeface="+mn-ea"/>
                <a:sym typeface="+mn-ea"/>
              </a:rPr>
              <a:t>火力发电电厂的作用：为社会提供可靠的电力供应，保障经济和社会的正常运转；是国家能源体系的重要组成部分，支撑着国民经济的发展；同时也是国家能源安全的重要保障。</a:t>
            </a:r>
            <a:endParaRPr altLang="en-US" dirty="0" sz="2400" lang="zh-CN">
              <a:latin typeface="+mn-ea"/>
              <a:sym typeface="+mn-ea"/>
            </a:endParaRPr>
          </a:p>
        </p:txBody>
      </p:sp>
      <p:sp>
        <p:nvSpPr>
          <p:cNvPr id="1048910" name="椭圆 21"/>
          <p:cNvSpPr/>
          <p:nvPr>
            <p:custDataLst>
              <p:tags r:id="rId6"/>
            </p:custDataLst>
          </p:nvPr>
        </p:nvSpPr>
        <p:spPr>
          <a:xfrm>
            <a:off x="1232372" y="4612943"/>
            <a:ext cx="860481" cy="860481"/>
          </a:xfrm>
          <a:prstGeom prst="ellipse"/>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96429" lnSpcReduction="10000"/>
          </a:bodyPr>
          <a:p>
            <a:pPr algn="ctr"/>
            <a:r>
              <a:rPr altLang="zh-CN" b="1" sz="2800" lang="en-US">
                <a:latin typeface="+mn-ea"/>
              </a:rPr>
              <a:t>02</a:t>
            </a:r>
            <a:endParaRPr altLang="zh-CN" b="1" sz="2800" lang="en-US">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6" name="标题 1"/>
          <p:cNvSpPr>
            <a:spLocks noGrp="1"/>
          </p:cNvSpPr>
          <p:nvPr>
            <p:ph type="title"/>
          </p:nvPr>
        </p:nvSpPr>
        <p:spPr/>
        <p:txBody>
          <a:bodyPr/>
          <a:p>
            <a:r>
              <a:rPr altLang="en-US" lang="zh-CN"/>
              <a:t>火力发电电厂的发展历程</a:t>
            </a:r>
            <a:endParaRPr altLang="en-US" lang="zh-CN"/>
          </a:p>
        </p:txBody>
      </p:sp>
      <p:sp>
        <p:nvSpPr>
          <p:cNvPr id="1048948"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0"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2"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4"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6"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8"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0"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2"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4"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环保要求：随着环保意识的提高，火力发电电厂开始采取各种环保措施，如脱硫、脱硝等，以降低对环境的影响。</a:t>
            </a:r>
            <a:endParaRPr altLang="en-US" dirty="0" sz="2400" lang="zh-CN">
              <a:latin typeface="+mn-ea"/>
              <a:ea typeface="+mn-ea"/>
            </a:endParaRPr>
          </a:p>
        </p:txBody>
      </p:sp>
      <p:sp>
        <p:nvSpPr>
          <p:cNvPr id="1048966"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未来发展：未来，火力发电电厂将继续朝着高效、环保、可持续发展的方向前进，采用更先进的发电技术和设备。</a:t>
            </a:r>
            <a:endParaRPr altLang="en-US" dirty="0" sz="2400" lang="zh-CN">
              <a:latin typeface="+mn-ea"/>
              <a:ea typeface="+mn-ea"/>
            </a:endParaRPr>
          </a:p>
        </p:txBody>
      </p:sp>
      <p:sp>
        <p:nvSpPr>
          <p:cNvPr id="1048968"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早期火力发电电厂：20世纪初，火力发电电厂开始出现，主要用于满足工业和城市用电需求。</a:t>
            </a:r>
            <a:endParaRPr altLang="en-US" dirty="0" sz="2400" lang="zh-CN">
              <a:latin typeface="+mn-ea"/>
              <a:ea typeface="+mn-ea"/>
            </a:endParaRPr>
          </a:p>
        </p:txBody>
      </p:sp>
      <p:sp>
        <p:nvSpPr>
          <p:cNvPr id="1048970"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技术进步：随着科技的不断进步，火力发电技术不断提高，电厂的效率和可靠性得到了显著提升。</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6" name="标题 1"/>
          <p:cNvSpPr>
            <a:spLocks noGrp="1"/>
          </p:cNvSpPr>
          <p:nvPr>
            <p:ph type="title"/>
          </p:nvPr>
        </p:nvSpPr>
        <p:spPr/>
        <p:txBody>
          <a:bodyPr/>
          <a:p>
            <a:r>
              <a:rPr altLang="en-US" lang="zh-CN"/>
              <a:t>火力发电电厂的产业链结构</a:t>
            </a:r>
            <a:endParaRPr altLang="en-US" lang="zh-CN"/>
          </a:p>
        </p:txBody>
      </p:sp>
      <p:sp>
        <p:nvSpPr>
          <p:cNvPr id="1049008"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0"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2"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4"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6"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8"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2"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6"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8"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0"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2"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4"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6"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8"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0"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2"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4" name="正文"/>
          <p:cNvSpPr txBox="1"/>
          <p:nvPr>
            <p:custDataLst>
              <p:tags r:id="rId26"/>
            </p:custDataLst>
          </p:nvPr>
        </p:nvSpPr>
        <p:spPr>
          <a:xfrm>
            <a:off x="1014984"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产业链上游：煤炭、石油等能源供应</a:t>
            </a:r>
            <a:endParaRPr altLang="en-US" dirty="0" sz="1200" lang="zh-CN" spc="150">
              <a:solidFill>
                <a:schemeClr val="tx1">
                  <a:lumMod val="65000"/>
                  <a:lumOff val="35000"/>
                </a:schemeClr>
              </a:solidFill>
              <a:latin typeface="+mn-ea"/>
              <a:sym typeface="+mn-ea"/>
            </a:endParaRPr>
          </a:p>
        </p:txBody>
      </p:sp>
      <p:sp>
        <p:nvSpPr>
          <p:cNvPr id="1049046"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产业链下游：电力输送和销售</a:t>
            </a:r>
            <a:endParaRPr altLang="en-US" dirty="0" sz="1200" lang="zh-CN" spc="150">
              <a:solidFill>
                <a:schemeClr val="tx1">
                  <a:lumMod val="65000"/>
                  <a:lumOff val="35000"/>
                </a:schemeClr>
              </a:solidFill>
              <a:latin typeface="+mn-ea"/>
              <a:sym typeface="+mn-ea"/>
            </a:endParaRPr>
          </a:p>
        </p:txBody>
      </p:sp>
      <p:sp>
        <p:nvSpPr>
          <p:cNvPr id="1049048" name="正文"/>
          <p:cNvSpPr txBox="1"/>
          <p:nvPr>
            <p:custDataLst>
              <p:tags r:id="rId28"/>
            </p:custDataLst>
          </p:nvPr>
        </p:nvSpPr>
        <p:spPr>
          <a:xfrm>
            <a:off x="5095162" y="1826310"/>
            <a:ext cx="1998694" cy="749131"/>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产业链中游：火力发电厂的生产和运营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p:cNvSpPr>
            <a:spLocks noGrp="1"/>
          </p:cNvSpPr>
          <p:nvPr>
            <p:ph type="title"/>
            <p:custDataLst>
              <p:tags r:id="rId1"/>
            </p:custDataLst>
          </p:nvPr>
        </p:nvSpPr>
        <p:spPr>
          <a:noFill/>
        </p:spPr>
        <p:txBody>
          <a:bodyPr anchor="t" bIns="0" lIns="0" rIns="0" rtlCol="0" tIns="0" vert="horz" wrap="square">
            <a:normAutofit/>
          </a:bodyPr>
          <a:p>
            <a:r>
              <a:rPr altLang="en-US" lang="zh-CN"/>
              <a:t>2024年火力发电电厂市场分析</a:t>
            </a:r>
            <a:endParaRPr altLang="en-US" lang="zh-CN"/>
          </a:p>
        </p:txBody>
      </p:sp>
      <p:sp>
        <p:nvSpPr>
          <p:cNvPr id="1049086"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6" name="标题 1"/>
          <p:cNvSpPr>
            <a:spLocks noGrp="1"/>
          </p:cNvSpPr>
          <p:nvPr>
            <p:ph type="title"/>
          </p:nvPr>
        </p:nvSpPr>
        <p:spPr/>
        <p:txBody>
          <a:bodyPr/>
          <a:p>
            <a:r>
              <a:rPr altLang="en-US" lang="zh-CN"/>
              <a:t>全球火力发电电厂市场现状</a:t>
            </a:r>
            <a:endParaRPr altLang="en-US" lang="zh-CN"/>
          </a:p>
        </p:txBody>
      </p:sp>
      <p:sp>
        <p:nvSpPr>
          <p:cNvPr id="1049128"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0"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2"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4"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6"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不同地区的市场规模和发展水平存在差异</a:t>
            </a:r>
            <a:endParaRPr altLang="en-US" sz="1400" lang="zh-CN" spc="150">
              <a:solidFill>
                <a:schemeClr val="tx1"/>
              </a:solidFill>
              <a:effectLst/>
              <a:latin typeface="+mn-ea"/>
              <a:sym typeface="+mn-ea"/>
            </a:endParaRPr>
          </a:p>
        </p:txBody>
      </p:sp>
      <p:sp>
        <p:nvSpPr>
          <p:cNvPr id="1049138"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火力发电在全球电力供应中仍占据重要地位</a:t>
            </a:r>
            <a:endParaRPr altLang="en-US" dirty="0" sz="1400" lang="zh-CN" spc="150">
              <a:solidFill>
                <a:schemeClr val="tx1"/>
              </a:solidFill>
              <a:effectLst/>
              <a:latin typeface="+mn-ea"/>
              <a:sym typeface="+mn-ea"/>
            </a:endParaRPr>
          </a:p>
        </p:txBody>
      </p:sp>
      <p:sp>
        <p:nvSpPr>
          <p:cNvPr id="1049140"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环保要求趋严对市场的影响</a:t>
            </a:r>
            <a:endParaRPr altLang="en-US" sz="1400" lang="zh-CN" spc="150">
              <a:solidFill>
                <a:schemeClr val="tx1"/>
              </a:solidFill>
              <a:effectLst/>
              <a:latin typeface="+mn-ea"/>
              <a:sym typeface="+mn-ea"/>
            </a:endParaRPr>
          </a:p>
        </p:txBody>
      </p:sp>
      <p:sp>
        <p:nvSpPr>
          <p:cNvPr id="1049142"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技术进步和设备更新的趋势</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中国火力发电电厂市场现状</a:t>
            </a:r>
            <a:endParaRPr altLang="en-US" lang="zh-CN"/>
          </a:p>
        </p:txBody>
      </p:sp>
      <p:sp>
        <p:nvSpPr>
          <p:cNvPr id="1049180"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装机容量：截至2024年，中国火力发电电厂装机容量达到约10亿千瓦，占全球总装机容量的约30%。</a:t>
            </a:r>
            <a:endParaRPr altLang="en-US" dirty="0" sz="2000" lang="zh-CN" spc="150">
              <a:solidFill>
                <a:schemeClr val="tx1">
                  <a:lumMod val="85000"/>
                  <a:lumOff val="15000"/>
                </a:schemeClr>
              </a:solidFill>
              <a:latin typeface="+mn-ea"/>
              <a:sym typeface="+mn-ea"/>
            </a:endParaRPr>
          </a:p>
        </p:txBody>
      </p:sp>
      <p:sp>
        <p:nvSpPr>
          <p:cNvPr id="1049186"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发电量：2024年中国火力发电电厂发电量达到约5万亿千瓦时，占全国总发电量的约60%。</a:t>
            </a:r>
            <a:endParaRPr altLang="en-US" dirty="0" sz="2000" lang="zh-CN" spc="150">
              <a:solidFill>
                <a:schemeClr val="tx1">
                  <a:lumMod val="85000"/>
                  <a:lumOff val="15000"/>
                </a:schemeClr>
              </a:solidFill>
              <a:latin typeface="+mn-ea"/>
              <a:sym typeface="+mn-ea"/>
            </a:endParaRPr>
          </a:p>
        </p:txBody>
      </p:sp>
      <p:sp>
        <p:nvSpPr>
          <p:cNvPr id="1049192"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市场份额：火力发电在中国电力市场中占据主导地位，市场份额超过50%。</a:t>
            </a:r>
            <a:endParaRPr altLang="en-US" dirty="0" sz="2000" lang="zh-CN" spc="150">
              <a:solidFill>
                <a:schemeClr val="tx1">
                  <a:lumMod val="85000"/>
                  <a:lumOff val="15000"/>
                </a:schemeClr>
              </a:solidFill>
              <a:latin typeface="+mn-ea"/>
              <a:sym typeface="+mn-ea"/>
            </a:endParaRPr>
          </a:p>
        </p:txBody>
      </p:sp>
      <p:sp>
        <p:nvSpPr>
          <p:cNvPr id="1049198"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0"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区域分布：中国火力发电电厂主要分布在华北、华东和华南地区，这些地区经济发展较快，电力需求旺盛。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8" name="标题 1"/>
          <p:cNvSpPr>
            <a:spLocks noGrp="1"/>
          </p:cNvSpPr>
          <p:nvPr>
            <p:ph type="title"/>
          </p:nvPr>
        </p:nvSpPr>
        <p:spPr/>
        <p:txBody>
          <a:bodyPr/>
          <a:p>
            <a:r>
              <a:rPr altLang="en-US" lang="zh-CN"/>
              <a:t>火力发电电厂市场的主要参与者</a:t>
            </a:r>
            <a:endParaRPr altLang="en-US" lang="zh-CN"/>
          </a:p>
        </p:txBody>
      </p:sp>
      <p:sp>
        <p:nvSpPr>
          <p:cNvPr id="1049240" name="任意多边形: 形状 64"/>
          <p:cNvSpPr/>
          <p:nvPr>
            <p:custDataLst>
              <p:tags r:id="rId1"/>
            </p:custDataLst>
          </p:nvPr>
        </p:nvSpPr>
        <p:spPr>
          <a:xfrm rot="10800000">
            <a:off x="192691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2" name="矩形 65"/>
          <p:cNvSpPr/>
          <p:nvPr>
            <p:custDataLst>
              <p:tags r:id="rId2"/>
            </p:custDataLst>
          </p:nvPr>
        </p:nvSpPr>
        <p:spPr>
          <a:xfrm>
            <a:off x="1827458"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文本框 66"/>
          <p:cNvSpPr txBox="1"/>
          <p:nvPr>
            <p:custDataLst>
              <p:tags r:id="rId3"/>
            </p:custDataLst>
          </p:nvPr>
        </p:nvSpPr>
        <p:spPr>
          <a:xfrm>
            <a:off x="2159924"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国家能源集团</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46" name="任意多边形: 形状 68"/>
          <p:cNvSpPr/>
          <p:nvPr>
            <p:custDataLst>
              <p:tags r:id="rId4"/>
            </p:custDataLst>
          </p:nvPr>
        </p:nvSpPr>
        <p:spPr>
          <a:xfrm rot="10800000">
            <a:off x="64573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8" name="矩形 69"/>
          <p:cNvSpPr/>
          <p:nvPr>
            <p:custDataLst>
              <p:tags r:id="rId5"/>
            </p:custDataLst>
          </p:nvPr>
        </p:nvSpPr>
        <p:spPr>
          <a:xfrm>
            <a:off x="6357375"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文本框 70"/>
          <p:cNvSpPr txBox="1"/>
          <p:nvPr>
            <p:custDataLst>
              <p:tags r:id="rId6"/>
            </p:custDataLst>
          </p:nvPr>
        </p:nvSpPr>
        <p:spPr>
          <a:xfrm>
            <a:off x="6690400"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大唐集团</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52" name="任意多边形: 形状 72"/>
          <p:cNvSpPr/>
          <p:nvPr>
            <p:custDataLst>
              <p:tags r:id="rId7"/>
            </p:custDataLst>
          </p:nvPr>
        </p:nvSpPr>
        <p:spPr>
          <a:xfrm rot="10800000">
            <a:off x="1926919"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54" name="文本框 74"/>
          <p:cNvSpPr txBox="1"/>
          <p:nvPr>
            <p:custDataLst>
              <p:tags r:id="rId8"/>
            </p:custDataLst>
          </p:nvPr>
        </p:nvSpPr>
        <p:spPr>
          <a:xfrm>
            <a:off x="2159924" y="4228037"/>
            <a:ext cx="3387664" cy="11104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华能集团</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56" name="矩形 73"/>
          <p:cNvSpPr/>
          <p:nvPr>
            <p:custDataLst>
              <p:tags r:id="rId9"/>
            </p:custDataLst>
          </p:nvPr>
        </p:nvSpPr>
        <p:spPr>
          <a:xfrm>
            <a:off x="1827458"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任意多边形: 形状 83"/>
          <p:cNvSpPr/>
          <p:nvPr>
            <p:custDataLst>
              <p:tags r:id="rId10"/>
            </p:custDataLst>
          </p:nvPr>
        </p:nvSpPr>
        <p:spPr>
          <a:xfrm rot="10800000">
            <a:off x="6508242"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60" name="矩形 84"/>
          <p:cNvSpPr/>
          <p:nvPr>
            <p:custDataLst>
              <p:tags r:id="rId11"/>
            </p:custDataLst>
          </p:nvPr>
        </p:nvSpPr>
        <p:spPr>
          <a:xfrm>
            <a:off x="6408782"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文本框 85"/>
          <p:cNvSpPr txBox="1"/>
          <p:nvPr>
            <p:custDataLst>
              <p:tags r:id="rId12"/>
            </p:custDataLst>
          </p:nvPr>
        </p:nvSpPr>
        <p:spPr>
          <a:xfrm>
            <a:off x="6741248" y="4228037"/>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华电集团</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8" name="标题 1"/>
          <p:cNvSpPr>
            <a:spLocks noGrp="1"/>
          </p:cNvSpPr>
          <p:nvPr>
            <p:ph type="title"/>
          </p:nvPr>
        </p:nvSpPr>
        <p:spPr/>
        <p:txBody>
          <a:bodyPr/>
          <a:p>
            <a:r>
              <a:rPr altLang="en-US" lang="zh-CN"/>
              <a:t>火力发电电厂市场的竞争格局</a:t>
            </a:r>
            <a:endParaRPr altLang="en-US" lang="zh-CN"/>
          </a:p>
        </p:txBody>
      </p:sp>
      <p:sp>
        <p:nvSpPr>
          <p:cNvPr id="1049300"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2"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4"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6"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8"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0"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2"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4"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6"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竞争策略：价格战、技术研发、品牌建设等</a:t>
            </a:r>
            <a:endParaRPr altLang="en-US" dirty="0" sz="2400" lang="zh-CN">
              <a:latin typeface="+mn-ea"/>
              <a:ea typeface="+mn-ea"/>
            </a:endParaRPr>
          </a:p>
        </p:txBody>
      </p:sp>
      <p:sp>
        <p:nvSpPr>
          <p:cNvPr id="1049318"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未来竞争趋势：环保、智能化、规模化成为竞争焦点</a:t>
            </a:r>
            <a:endParaRPr altLang="en-US" dirty="0" sz="2400" lang="zh-CN">
              <a:latin typeface="+mn-ea"/>
              <a:ea typeface="+mn-ea"/>
            </a:endParaRPr>
          </a:p>
        </p:txBody>
      </p:sp>
      <p:sp>
        <p:nvSpPr>
          <p:cNvPr id="1049320"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主要竞争者：各大型火力发电电厂企业</a:t>
            </a:r>
            <a:endParaRPr altLang="en-US" dirty="0" sz="2400" lang="zh-CN">
              <a:latin typeface="+mn-ea"/>
              <a:ea typeface="+mn-ea"/>
            </a:endParaRPr>
          </a:p>
        </p:txBody>
      </p:sp>
      <p:sp>
        <p:nvSpPr>
          <p:cNvPr id="1049322"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竞争格局：市场集中度较高，大型企业占据主导地位</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8" name="标题"/>
          <p:cNvSpPr>
            <a:spLocks noGrp="1"/>
          </p:cNvSpPr>
          <p:nvPr>
            <p:ph type="title"/>
            <p:custDataLst>
              <p:tags r:id="rId1"/>
            </p:custDataLst>
          </p:nvPr>
        </p:nvSpPr>
        <p:spPr>
          <a:noFill/>
        </p:spPr>
        <p:txBody>
          <a:bodyPr anchor="t" bIns="0" lIns="0" rIns="0" rtlCol="0" tIns="0" vert="horz" wrap="square">
            <a:normAutofit/>
          </a:bodyPr>
          <a:p>
            <a:r>
              <a:rPr altLang="en-US" lang="zh-CN"/>
              <a:t>火力发电电厂行业发展趋势</a:t>
            </a:r>
            <a:endParaRPr altLang="en-US" lang="zh-CN"/>
          </a:p>
        </p:txBody>
      </p:sp>
      <p:sp>
        <p:nvSpPr>
          <p:cNvPr id="1049360"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03</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0" name="标题 1"/>
          <p:cNvSpPr>
            <a:spLocks noGrp="1"/>
          </p:cNvSpPr>
          <p:nvPr>
            <p:ph type="title"/>
          </p:nvPr>
        </p:nvSpPr>
        <p:spPr/>
        <p:txBody>
          <a:bodyPr/>
          <a:p>
            <a:r>
              <a:rPr altLang="en-US" lang="zh-CN"/>
              <a:t>全球火力发电电厂行业发展趋势</a:t>
            </a:r>
            <a:endParaRPr altLang="en-US" lang="zh-CN"/>
          </a:p>
        </p:txBody>
      </p:sp>
      <p:sp>
        <p:nvSpPr>
          <p:cNvPr id="1049402"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4"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能源转型：随着全球对可再生能源的重视，火力发电电厂将逐渐转型为清洁能源电厂。</a:t>
            </a:r>
            <a:endParaRPr altLang="en-US" dirty="0" sz="2000" lang="zh-CN" spc="150">
              <a:solidFill>
                <a:schemeClr val="tx1">
                  <a:lumMod val="75000"/>
                  <a:lumOff val="25000"/>
                </a:schemeClr>
              </a:solidFill>
              <a:latin typeface="+mn-ea"/>
              <a:sym typeface="+mn-ea"/>
            </a:endParaRPr>
          </a:p>
        </p:txBody>
      </p:sp>
      <p:sp>
        <p:nvSpPr>
          <p:cNvPr id="1049406"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8"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0"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技术升级：新技术和设备的不断涌现，将提高火力发电电厂的效率和可靠性。</a:t>
            </a:r>
            <a:endParaRPr altLang="en-US" dirty="0" lang="zh-CN" spc="150">
              <a:solidFill>
                <a:schemeClr val="tx1">
                  <a:lumMod val="75000"/>
                  <a:lumOff val="25000"/>
                </a:schemeClr>
              </a:solidFill>
              <a:latin typeface="+mn-ea"/>
              <a:sym typeface="+mn-ea"/>
            </a:endParaRPr>
          </a:p>
        </p:txBody>
      </p:sp>
      <p:sp>
        <p:nvSpPr>
          <p:cNvPr id="1049412"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4"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6"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市场竞争：随着全球能源市场的竞争加剧，火力发电电厂需要提高自身的竞争力，以满足市场需求。</a:t>
            </a:r>
            <a:endParaRPr altLang="en-US" dirty="0" sz="2000" lang="zh-CN" spc="150">
              <a:solidFill>
                <a:schemeClr val="tx1">
                  <a:lumMod val="75000"/>
                  <a:lumOff val="25000"/>
                </a:schemeClr>
              </a:solidFill>
              <a:latin typeface="+mn-ea"/>
              <a:sym typeface="+mn-ea"/>
            </a:endParaRPr>
          </a:p>
        </p:txBody>
      </p:sp>
      <p:sp>
        <p:nvSpPr>
          <p:cNvPr id="1049418"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0"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2"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政策影响：各国政府对环保和能源政策的调整，将影响火力发电电厂的发展方向和投资前景。</a:t>
            </a:r>
            <a:endParaRPr altLang="en-US" dirty="0" sz="2000" lang="zh-CN" spc="150">
              <a:solidFill>
                <a:schemeClr val="tx1">
                  <a:lumMod val="75000"/>
                  <a:lumOff val="25000"/>
                </a:schemeClr>
              </a:solidFill>
              <a:latin typeface="+mn-ea"/>
              <a:sym typeface="+mn-ea"/>
            </a:endParaRPr>
          </a:p>
        </p:txBody>
      </p:sp>
      <p:sp>
        <p:nvSpPr>
          <p:cNvPr id="1049424"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0" name="标题 1"/>
          <p:cNvSpPr>
            <a:spLocks noGrp="1"/>
          </p:cNvSpPr>
          <p:nvPr>
            <p:ph type="title"/>
          </p:nvPr>
        </p:nvSpPr>
        <p:spPr/>
        <p:txBody>
          <a:bodyPr/>
          <a:p>
            <a:r>
              <a:rPr altLang="en-US" lang="zh-CN"/>
              <a:t>中国火力发电电厂行业发展趋势</a:t>
            </a:r>
            <a:endParaRPr altLang="en-US" lang="zh-CN"/>
          </a:p>
        </p:txBody>
      </p:sp>
      <p:sp>
        <p:nvSpPr>
          <p:cNvPr id="1049462"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6"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87500" lnSpcReduction="1000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政策支持：国家政策鼓励火力发电行业进行技术升级和环保改造，以提高能源利用效率和减少环境污染。</a:t>
            </a:r>
            <a:endParaRPr altLang="en-US" dirty="0" sz="1600" lang="zh-CN" spc="150">
              <a:solidFill>
                <a:schemeClr val="tx1">
                  <a:lumMod val="85000"/>
                  <a:lumOff val="15000"/>
                </a:schemeClr>
              </a:solidFill>
              <a:latin typeface="+mn-ea"/>
              <a:sym typeface="+mn-ea"/>
            </a:endParaRPr>
          </a:p>
        </p:txBody>
      </p:sp>
      <p:sp>
        <p:nvSpPr>
          <p:cNvPr id="1049468"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技术创新：随着科技的不断进步，火力发电技术也在不断创新和改进，如超超临界机组、循环流化床锅炉等技术的应用，将进一步提高火力发电的效率和可靠性。</a:t>
            </a:r>
            <a:endParaRPr altLang="en-US" dirty="0" sz="2000" lang="zh-CN" spc="150">
              <a:solidFill>
                <a:schemeClr val="tx1">
                  <a:lumMod val="85000"/>
                  <a:lumOff val="15000"/>
                </a:schemeClr>
              </a:solidFill>
              <a:latin typeface="+mn-ea"/>
              <a:sym typeface="+mn-ea"/>
            </a:endParaRPr>
          </a:p>
        </p:txBody>
      </p:sp>
      <p:sp>
        <p:nvSpPr>
          <p:cNvPr id="1049474"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清洁能源替代：随着清洁能源的不断发展和普及，火力发电的比例将逐渐降低，但作为可靠的基荷能源，火力发电仍将在一定时期内发挥重要作用。</a:t>
            </a:r>
            <a:endParaRPr altLang="en-US" dirty="0" sz="2000" lang="zh-CN" spc="150">
              <a:solidFill>
                <a:schemeClr val="tx1">
                  <a:lumMod val="85000"/>
                  <a:lumOff val="15000"/>
                </a:schemeClr>
              </a:solidFill>
              <a:latin typeface="+mn-ea"/>
              <a:sym typeface="+mn-ea"/>
            </a:endParaRPr>
          </a:p>
        </p:txBody>
      </p:sp>
      <p:sp>
        <p:nvSpPr>
          <p:cNvPr id="1049480"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87500" lnSpcReduction="1000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市场竞争：随着电力市场的逐步开放和竞争的加剧，火力发电企业将面临更加严峻的市场竞争，但同时也将促进企业提高自身实力和经营效率。</a:t>
            </a:r>
            <a:endParaRPr altLang="en-US" dirty="0" sz="16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0" name="标题 1"/>
          <p:cNvSpPr>
            <a:spLocks noGrp="1"/>
          </p:cNvSpPr>
          <p:nvPr>
            <p:ph type="title"/>
          </p:nvPr>
        </p:nvSpPr>
        <p:spPr/>
        <p:txBody>
          <a:bodyPr/>
          <a:p>
            <a:r>
              <a:rPr altLang="en-US" lang="zh-CN"/>
              <a:t>火力发电电厂技术的发展趋势</a:t>
            </a:r>
            <a:endParaRPr altLang="en-US" lang="zh-CN"/>
          </a:p>
        </p:txBody>
      </p:sp>
      <p:sp>
        <p:nvSpPr>
          <p:cNvPr id="1049522"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文本框 27"/>
          <p:cNvSpPr txBox="1"/>
          <p:nvPr>
            <p:custDataLst>
              <p:tags r:id="rId4"/>
            </p:custDataLst>
          </p:nvPr>
        </p:nvSpPr>
        <p:spPr>
          <a:xfrm>
            <a:off x="2576324" y="4162510"/>
            <a:ext cx="7304376" cy="669651"/>
          </a:xfrm>
          <a:prstGeom prst="rect"/>
          <a:noFill/>
        </p:spPr>
        <p:txBody>
          <a:bodyPr anchor="ctr" anchorCtr="0" bIns="107950" rtlCol="0" tIns="0" wrap="square">
            <a:normAutofit fontScale="70000"/>
          </a:bodyPr>
          <a:p>
            <a:pPr>
              <a:lnSpc>
                <a:spcPct val="150000"/>
              </a:lnSpc>
            </a:pPr>
            <a:r>
              <a:rPr altLang="zh-CN" dirty="0" lang="en-US">
                <a:solidFill>
                  <a:schemeClr val="dk1">
                    <a:lumMod val="80000"/>
                    <a:lumOff val="20000"/>
                  </a:schemeClr>
                </a:solidFill>
                <a:latin typeface="+mn-ea"/>
                <a:sym typeface="+mn-ea"/>
              </a:rPr>
              <a:t>智能化控制：通过智能化控制技术，提高火力发电厂的自动化水平和运行效率，降低人工成本。</a:t>
            </a:r>
            <a:endParaRPr altLang="zh-CN" dirty="0" lang="en-US">
              <a:solidFill>
                <a:schemeClr val="dk1">
                  <a:lumMod val="80000"/>
                  <a:lumOff val="20000"/>
                </a:schemeClr>
              </a:solidFill>
              <a:latin typeface="+mn-ea"/>
              <a:sym typeface="+mn-ea"/>
            </a:endParaRPr>
          </a:p>
        </p:txBody>
      </p:sp>
      <p:sp>
        <p:nvSpPr>
          <p:cNvPr id="1049530"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sz="1300" lang="zh-CN">
                <a:solidFill>
                  <a:schemeClr val="dk1">
                    <a:lumMod val="80000"/>
                    <a:lumOff val="20000"/>
                  </a:schemeClr>
                </a:solidFill>
                <a:latin typeface="+mn-ea"/>
                <a:sym typeface="+mn-ea"/>
              </a:rPr>
              <a:t>高效低耗：提高发电效率和降低能耗是火力发电技术的重要发展方向。</a:t>
            </a:r>
            <a:endParaRPr altLang="en-US" dirty="0" sz="1300" lang="zh-CN">
              <a:solidFill>
                <a:schemeClr val="dk1">
                  <a:lumMod val="80000"/>
                  <a:lumOff val="20000"/>
                </a:schemeClr>
              </a:solidFill>
              <a:latin typeface="+mn-ea"/>
              <a:sym typeface="+mn-ea"/>
            </a:endParaRPr>
          </a:p>
        </p:txBody>
      </p:sp>
      <p:sp>
        <p:nvSpPr>
          <p:cNvPr id="1049538"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文本框 8"/>
          <p:cNvSpPr txBox="1"/>
          <p:nvPr>
            <p:custDataLst>
              <p:tags r:id="rId12"/>
            </p:custDataLst>
          </p:nvPr>
        </p:nvSpPr>
        <p:spPr>
          <a:xfrm>
            <a:off x="2576324" y="3035203"/>
            <a:ext cx="7304376" cy="669651"/>
          </a:xfrm>
          <a:prstGeom prst="rect"/>
          <a:noFill/>
        </p:spPr>
        <p:txBody>
          <a:bodyPr anchor="ctr" anchorCtr="0" bIns="107950" rtlCol="0" tIns="0" wrap="square">
            <a:normAutofit fontScale="70000"/>
          </a:bodyPr>
          <a:p>
            <a:pPr>
              <a:lnSpc>
                <a:spcPct val="150000"/>
              </a:lnSpc>
            </a:pPr>
            <a:r>
              <a:rPr altLang="en-US" dirty="0" lang="zh-CN">
                <a:solidFill>
                  <a:schemeClr val="dk1">
                    <a:lumMod val="80000"/>
                    <a:lumOff val="20000"/>
                  </a:schemeClr>
                </a:solidFill>
                <a:latin typeface="+mn-ea"/>
                <a:sym typeface="+mn-ea"/>
              </a:rPr>
              <a:t>清洁环保：随着环保要求的提高，火力发电技术需要不断改进，减少污染物排放，实现清洁生产。</a:t>
            </a:r>
            <a:endParaRPr altLang="en-US" dirty="0" lang="zh-CN">
              <a:solidFill>
                <a:schemeClr val="dk1">
                  <a:lumMod val="80000"/>
                  <a:lumOff val="20000"/>
                </a:schemeClr>
              </a:solidFill>
              <a:latin typeface="+mn-ea"/>
              <a:sym typeface="+mn-ea"/>
            </a:endParaRPr>
          </a:p>
        </p:txBody>
      </p:sp>
      <p:sp>
        <p:nvSpPr>
          <p:cNvPr id="1049546"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70000"/>
          </a:bodyPr>
          <a:p>
            <a:pPr>
              <a:lnSpc>
                <a:spcPct val="150000"/>
              </a:lnSpc>
            </a:pPr>
            <a:r>
              <a:rPr altLang="zh-CN" dirty="0" lang="en-US">
                <a:solidFill>
                  <a:schemeClr val="dk1">
                    <a:lumMod val="80000"/>
                    <a:lumOff val="20000"/>
                  </a:schemeClr>
                </a:solidFill>
                <a:latin typeface="+mn-ea"/>
                <a:sym typeface="+mn-ea"/>
              </a:rPr>
              <a:t>多能源融合：探索多种能源的融合利用，如热能、太阳能、风能等，提高能源利用效率和可靠性。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8" name="标题 1"/>
          <p:cNvSpPr>
            <a:spLocks noGrp="1"/>
          </p:cNvSpPr>
          <p:nvPr>
            <p:ph type="title"/>
          </p:nvPr>
        </p:nvSpPr>
        <p:spPr/>
        <p:txBody>
          <a:bodyPr/>
          <a:p>
            <a:r>
              <a:rPr altLang="en-US" lang="zh-CN"/>
              <a:t>火力发电电厂行业发展的影响因素</a:t>
            </a:r>
            <a:endParaRPr altLang="en-US" lang="zh-CN"/>
          </a:p>
        </p:txBody>
      </p:sp>
      <p:sp>
        <p:nvSpPr>
          <p:cNvPr id="1049590"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2"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4"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6"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8"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技术进步：新技术、新设备的研发和应用将提升火力发电效率，降低成本，推动行业发展。</a:t>
            </a:r>
            <a:endParaRPr altLang="en-US" sz="1400" lang="zh-CN" spc="150">
              <a:solidFill>
                <a:schemeClr val="tx1"/>
              </a:solidFill>
              <a:effectLst/>
              <a:latin typeface="+mn-ea"/>
              <a:sym typeface="+mn-ea"/>
            </a:endParaRPr>
          </a:p>
        </p:txBody>
      </p:sp>
      <p:sp>
        <p:nvSpPr>
          <p:cNvPr id="1049600"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能源政策：政府对能源结构的调整和环保政策的实施将影响火力发电行业的发展。</a:t>
            </a:r>
            <a:endParaRPr altLang="en-US" dirty="0" sz="1400" lang="zh-CN" spc="150">
              <a:solidFill>
                <a:schemeClr val="tx1"/>
              </a:solidFill>
              <a:effectLst/>
              <a:latin typeface="+mn-ea"/>
              <a:sym typeface="+mn-ea"/>
            </a:endParaRPr>
          </a:p>
        </p:txBody>
      </p:sp>
      <p:sp>
        <p:nvSpPr>
          <p:cNvPr id="1049602"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市场需求：经济增长和工业化进程将增加电力需求，从而促进火力发电行业的发展。</a:t>
            </a:r>
            <a:endParaRPr altLang="en-US" sz="1400" lang="zh-CN" spc="150">
              <a:solidFill>
                <a:schemeClr val="tx1"/>
              </a:solidFill>
              <a:effectLst/>
              <a:latin typeface="+mn-ea"/>
              <a:sym typeface="+mn-ea"/>
            </a:endParaRPr>
          </a:p>
        </p:txBody>
      </p:sp>
      <p:sp>
        <p:nvSpPr>
          <p:cNvPr id="1049604"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煤炭价格：煤炭是火力发电的主要原料，其价格变动将影响火力发电的成本和市场供需。</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0" name="标题"/>
          <p:cNvSpPr>
            <a:spLocks noGrp="1"/>
          </p:cNvSpPr>
          <p:nvPr>
            <p:ph type="title"/>
            <p:custDataLst>
              <p:tags r:id="rId1"/>
            </p:custDataLst>
          </p:nvPr>
        </p:nvSpPr>
        <p:spPr>
          <a:noFill/>
        </p:spPr>
        <p:txBody>
          <a:bodyPr anchor="t" bIns="0" lIns="0" rIns="0" rtlCol="0" tIns="0" vert="horz" wrap="square">
            <a:normAutofit/>
          </a:bodyPr>
          <a:p>
            <a:r>
              <a:rPr altLang="en-US" lang="zh-CN"/>
              <a:t>火力发电电厂行业的投资前景预测</a:t>
            </a:r>
            <a:endParaRPr altLang="en-US" lang="zh-CN"/>
          </a:p>
        </p:txBody>
      </p:sp>
      <p:sp>
        <p:nvSpPr>
          <p:cNvPr id="1049642"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04</a:t>
            </a:r>
            <a:endParaRPr altLang="zh-CN"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火力发电电厂行业的投资机会</a:t>
            </a:r>
            <a:endParaRPr altLang="en-US" lang="zh-CN"/>
          </a:p>
        </p:txBody>
      </p:sp>
      <p:sp>
        <p:nvSpPr>
          <p:cNvPr id="1049684"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6"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88"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政策支持：政府对环保能源的支持力度加大，为火力发电电厂行业提供了发展机遇。</a:t>
            </a:r>
            <a:endParaRPr altLang="en-US" dirty="0" sz="2000" lang="zh-CN" spc="200">
              <a:solidFill>
                <a:schemeClr val="tx1">
                  <a:lumMod val="85000"/>
                  <a:lumOff val="15000"/>
                </a:schemeClr>
              </a:solidFill>
              <a:latin typeface="+mn-ea"/>
              <a:sym typeface="+mn-ea"/>
            </a:endParaRPr>
          </a:p>
        </p:txBody>
      </p:sp>
      <p:sp>
        <p:nvSpPr>
          <p:cNvPr id="1049690"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2"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4"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技术进步：新技术不断涌现，提高了火力发电电厂的效率和安全性，降低了成本。</a:t>
            </a:r>
            <a:endParaRPr altLang="en-US" dirty="0" sz="2000" lang="zh-CN" spc="200">
              <a:solidFill>
                <a:schemeClr val="tx1">
                  <a:lumMod val="85000"/>
                  <a:lumOff val="15000"/>
                </a:schemeClr>
              </a:solidFill>
              <a:latin typeface="+mn-ea"/>
              <a:sym typeface="+mn-ea"/>
            </a:endParaRPr>
          </a:p>
        </p:txBody>
      </p:sp>
      <p:sp>
        <p:nvSpPr>
          <p:cNvPr id="1049696"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8"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0" name="文本框 5"/>
          <p:cNvSpPr txBox="1"/>
          <p:nvPr>
            <p:custDataLst>
              <p:tags r:id="rId9"/>
            </p:custDataLst>
          </p:nvPr>
        </p:nvSpPr>
        <p:spPr>
          <a:xfrm>
            <a:off x="6332127" y="2404948"/>
            <a:ext cx="2111688" cy="3154904"/>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市场需求：随着经济的发展和人口的增长，电力需求持续增长，为火力发电电厂提供了广阔的市场空间。</a:t>
            </a:r>
            <a:endParaRPr altLang="en-US" dirty="0" sz="2000" lang="zh-CN" spc="200">
              <a:solidFill>
                <a:schemeClr val="tx1">
                  <a:lumMod val="85000"/>
                  <a:lumOff val="15000"/>
                </a:schemeClr>
              </a:solidFill>
              <a:latin typeface="+mn-ea"/>
              <a:sym typeface="+mn-ea"/>
            </a:endParaRPr>
          </a:p>
        </p:txBody>
      </p:sp>
      <p:sp>
        <p:nvSpPr>
          <p:cNvPr id="1049702"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4"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6" name="文本框 10"/>
          <p:cNvSpPr txBox="1"/>
          <p:nvPr>
            <p:custDataLst>
              <p:tags r:id="rId12"/>
            </p:custDataLst>
          </p:nvPr>
        </p:nvSpPr>
        <p:spPr>
          <a:xfrm>
            <a:off x="8918050" y="2404948"/>
            <a:ext cx="2111688" cy="3154904"/>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产业链完善：火力发电电厂行业产业链完整，具备大规模生产和供应能力，为投资者提供了可靠的保障。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2" name="标题 1"/>
          <p:cNvSpPr>
            <a:spLocks noGrp="1"/>
          </p:cNvSpPr>
          <p:nvPr>
            <p:ph type="title"/>
          </p:nvPr>
        </p:nvSpPr>
        <p:spPr/>
        <p:txBody>
          <a:bodyPr/>
          <a:p>
            <a:r>
              <a:rPr altLang="en-US" lang="zh-CN"/>
              <a:t>火力发电电厂行业的投资风险</a:t>
            </a:r>
            <a:endParaRPr altLang="en-US" lang="zh-CN"/>
          </a:p>
        </p:txBody>
      </p:sp>
      <p:sp>
        <p:nvSpPr>
          <p:cNvPr id="1049744"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政策风险：政府对环保和能源政策的调整可能影响火力发电电厂的投资回报。</a:t>
            </a:r>
            <a:endParaRPr altLang="en-US" dirty="0" sz="1200" lang="zh-CN" spc="150">
              <a:solidFill>
                <a:schemeClr val="tx1">
                  <a:lumMod val="85000"/>
                  <a:lumOff val="15000"/>
                </a:schemeClr>
              </a:solidFill>
              <a:latin typeface="+mn-ea"/>
              <a:sym typeface="+mn-ea"/>
            </a:endParaRPr>
          </a:p>
        </p:txBody>
      </p:sp>
      <p:sp>
        <p:nvSpPr>
          <p:cNvPr id="1049746"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技术风险：新技术的发展可能对现有火力发电技术产生冲击，影响电厂的经济效益。</a:t>
            </a:r>
            <a:endParaRPr altLang="en-US" dirty="0" sz="1200" lang="zh-CN" spc="150">
              <a:solidFill>
                <a:schemeClr val="tx1">
                  <a:lumMod val="85000"/>
                  <a:lumOff val="15000"/>
                </a:schemeClr>
              </a:solidFill>
              <a:latin typeface="+mn-ea"/>
              <a:sym typeface="+mn-ea"/>
            </a:endParaRPr>
          </a:p>
        </p:txBody>
      </p:sp>
      <p:sp>
        <p:nvSpPr>
          <p:cNvPr id="1049752"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4"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市场风险：电力市场供需变化以及电价波动可能对火力发电电厂的投资收益产生影响。</a:t>
            </a:r>
            <a:endParaRPr altLang="en-US" dirty="0" sz="1200" lang="zh-CN" spc="150">
              <a:solidFill>
                <a:schemeClr val="tx1">
                  <a:lumMod val="85000"/>
                  <a:lumOff val="15000"/>
                </a:schemeClr>
              </a:solidFill>
              <a:latin typeface="+mn-ea"/>
              <a:sym typeface="+mn-ea"/>
            </a:endParaRPr>
          </a:p>
        </p:txBody>
      </p:sp>
      <p:sp>
        <p:nvSpPr>
          <p:cNvPr id="1049758"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0"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2"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环保风险：随着环保要求的提高，火力发电电厂的环保治理成本不断上升，增加了投资风险。</a:t>
            </a:r>
            <a:endParaRPr altLang="en-US" dirty="0" sz="1200" lang="zh-CN" spc="150">
              <a:solidFill>
                <a:schemeClr val="tx1">
                  <a:lumMod val="85000"/>
                  <a:lumOff val="15000"/>
                </a:schemeClr>
              </a:solidFill>
              <a:latin typeface="+mn-ea"/>
              <a:sym typeface="+mn-ea"/>
            </a:endParaRPr>
          </a:p>
        </p:txBody>
      </p:sp>
      <p:sp>
        <p:nvSpPr>
          <p:cNvPr id="1049764"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6"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2" name="标题 1"/>
          <p:cNvSpPr>
            <a:spLocks noGrp="1"/>
          </p:cNvSpPr>
          <p:nvPr>
            <p:ph type="title"/>
          </p:nvPr>
        </p:nvSpPr>
        <p:spPr/>
        <p:txBody>
          <a:bodyPr/>
          <a:p>
            <a:r>
              <a:rPr altLang="en-US" lang="zh-CN"/>
              <a:t>火力发电电厂行业的投资前景预测</a:t>
            </a:r>
            <a:endParaRPr altLang="en-US" lang="zh-CN"/>
          </a:p>
        </p:txBody>
      </p:sp>
      <p:sp>
        <p:nvSpPr>
          <p:cNvPr id="1049804"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8"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政策支持：政府对环保能源的支持力度加大，火力发电电厂行业有望获得更多政策利好。</a:t>
            </a:r>
            <a:endParaRPr altLang="en-US" dirty="0" sz="2000" lang="zh-CN" spc="150">
              <a:solidFill>
                <a:schemeClr val="tx1">
                  <a:lumMod val="85000"/>
                  <a:lumOff val="15000"/>
                </a:schemeClr>
              </a:solidFill>
              <a:latin typeface="+mn-ea"/>
              <a:sym typeface="+mn-ea"/>
            </a:endParaRPr>
          </a:p>
        </p:txBody>
      </p:sp>
      <p:sp>
        <p:nvSpPr>
          <p:cNvPr id="1049810"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技术进步：随着科技的不断进步，火力发电电厂的技术和设备将不断更新换代，提高发电效率和减少污染。</a:t>
            </a:r>
            <a:endParaRPr altLang="en-US" dirty="0" sz="2000" lang="zh-CN" spc="150">
              <a:solidFill>
                <a:schemeClr val="tx1">
                  <a:lumMod val="85000"/>
                  <a:lumOff val="15000"/>
                </a:schemeClr>
              </a:solidFill>
              <a:latin typeface="+mn-ea"/>
              <a:sym typeface="+mn-ea"/>
            </a:endParaRPr>
          </a:p>
        </p:txBody>
      </p:sp>
      <p:sp>
        <p:nvSpPr>
          <p:cNvPr id="1049816"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市场需求：随着经济的发展和人口的增长，电力需求将持续增长，火力发电电厂的市场需求将进一步扩大。</a:t>
            </a:r>
            <a:endParaRPr altLang="en-US" dirty="0" sz="2000" lang="zh-CN" spc="150">
              <a:solidFill>
                <a:schemeClr val="tx1">
                  <a:lumMod val="85000"/>
                  <a:lumOff val="15000"/>
                </a:schemeClr>
              </a:solidFill>
              <a:latin typeface="+mn-ea"/>
              <a:sym typeface="+mn-ea"/>
            </a:endParaRPr>
          </a:p>
        </p:txBody>
      </p:sp>
      <p:sp>
        <p:nvSpPr>
          <p:cNvPr id="1049822"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产业链完善：火力发电电厂行业的产业链将进一步完善，从原料供应到设备制造再到运营管理，形成完整的产业链条。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2" name="标题 1"/>
          <p:cNvSpPr>
            <a:spLocks noGrp="1"/>
          </p:cNvSpPr>
          <p:nvPr>
            <p:ph type="title"/>
          </p:nvPr>
        </p:nvSpPr>
        <p:spPr/>
        <p:txBody>
          <a:bodyPr/>
          <a:p>
            <a:r>
              <a:rPr altLang="en-US" lang="zh-CN"/>
              <a:t>火力发电电厂行业的投资建议</a:t>
            </a:r>
            <a:endParaRPr altLang="en-US" lang="zh-CN"/>
          </a:p>
        </p:txBody>
      </p:sp>
      <p:sp>
        <p:nvSpPr>
          <p:cNvPr id="1049864"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6"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投资前景：随着能源需求的增长，火力发电电厂行业具有较大的投资潜力。</a:t>
            </a:r>
            <a:endParaRPr altLang="en-US" dirty="0" sz="2000" lang="zh-CN" spc="150">
              <a:solidFill>
                <a:schemeClr val="tx1">
                  <a:lumMod val="75000"/>
                  <a:lumOff val="25000"/>
                </a:schemeClr>
              </a:solidFill>
              <a:latin typeface="+mn-ea"/>
              <a:sym typeface="+mn-ea"/>
            </a:endParaRPr>
          </a:p>
        </p:txBody>
      </p:sp>
      <p:sp>
        <p:nvSpPr>
          <p:cNvPr id="1049868"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0"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2"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9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投资重点：关注高效、环保、安全的生产企业，以及具有技术创新能力的企业。</a:t>
            </a:r>
            <a:endParaRPr altLang="en-US" dirty="0" sz="2000" lang="zh-CN" spc="150">
              <a:solidFill>
                <a:schemeClr val="tx1">
                  <a:lumMod val="75000"/>
                  <a:lumOff val="25000"/>
                </a:schemeClr>
              </a:solidFill>
              <a:latin typeface="+mn-ea"/>
              <a:sym typeface="+mn-ea"/>
            </a:endParaRPr>
          </a:p>
        </p:txBody>
      </p:sp>
      <p:sp>
        <p:nvSpPr>
          <p:cNvPr id="1049874"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6"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8"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投资风险：注意环保政策、能源政策以及市场竞争等因素对投资的影响。</a:t>
            </a:r>
            <a:endParaRPr altLang="en-US" dirty="0" sz="2000" lang="zh-CN" spc="150">
              <a:solidFill>
                <a:schemeClr val="tx1">
                  <a:lumMod val="75000"/>
                  <a:lumOff val="25000"/>
                </a:schemeClr>
              </a:solidFill>
              <a:latin typeface="+mn-ea"/>
              <a:sym typeface="+mn-ea"/>
            </a:endParaRPr>
          </a:p>
        </p:txBody>
      </p:sp>
      <p:sp>
        <p:nvSpPr>
          <p:cNvPr id="1049880"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2"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4"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投资建议：建议投资者根据自身风险承受能力和投资目标进行合理配置。</a:t>
            </a:r>
            <a:endParaRPr altLang="en-US" dirty="0" sz="2000" lang="zh-CN" spc="150">
              <a:solidFill>
                <a:schemeClr val="tx1">
                  <a:lumMod val="75000"/>
                  <a:lumOff val="25000"/>
                </a:schemeClr>
              </a:solidFill>
              <a:latin typeface="+mn-ea"/>
              <a:sym typeface="+mn-ea"/>
            </a:endParaRPr>
          </a:p>
        </p:txBody>
      </p:sp>
      <p:sp>
        <p:nvSpPr>
          <p:cNvPr id="1049886"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22" name="标题"/>
          <p:cNvSpPr>
            <a:spLocks noGrp="1"/>
          </p:cNvSpPr>
          <p:nvPr>
            <p:ph type="title"/>
            <p:custDataLst>
              <p:tags r:id="rId1"/>
            </p:custDataLst>
          </p:nvPr>
        </p:nvSpPr>
        <p:spPr>
          <a:noFill/>
        </p:spPr>
        <p:txBody>
          <a:bodyPr anchor="t" bIns="0" lIns="0" rIns="0" rtlCol="0" tIns="0" vert="horz" wrap="square">
            <a:normAutofit/>
          </a:bodyPr>
          <a:p>
            <a:r>
              <a:rPr altLang="en-US" lang="zh-CN"/>
              <a:t>结论和建议</a:t>
            </a:r>
            <a:endParaRPr altLang="en-US" lang="zh-CN"/>
          </a:p>
        </p:txBody>
      </p:sp>
      <p:sp>
        <p:nvSpPr>
          <p:cNvPr id="1049924"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05</a:t>
            </a:r>
            <a:endParaRPr altLang="zh-CN"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4" name="标题 1"/>
          <p:cNvSpPr>
            <a:spLocks noGrp="1"/>
          </p:cNvSpPr>
          <p:nvPr>
            <p:ph type="title"/>
          </p:nvPr>
        </p:nvSpPr>
        <p:spPr/>
        <p:txBody>
          <a:bodyPr/>
          <a:p>
            <a:r>
              <a:rPr altLang="en-US" lang="zh-CN"/>
              <a:t>对火力发电电厂行业的总结</a:t>
            </a:r>
            <a:endParaRPr altLang="en-US" lang="zh-CN"/>
          </a:p>
        </p:txBody>
      </p:sp>
      <p:sp>
        <p:nvSpPr>
          <p:cNvPr id="1049966"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行业发展趋势</a:t>
            </a:r>
            <a:endParaRPr altLang="zh-CN" dirty="0" lang="en-US">
              <a:solidFill>
                <a:schemeClr val="dk1">
                  <a:lumMod val="80000"/>
                  <a:lumOff val="20000"/>
                </a:schemeClr>
              </a:solidFill>
              <a:latin typeface="+mn-ea"/>
              <a:sym typeface="+mn-ea"/>
            </a:endParaRPr>
          </a:p>
        </p:txBody>
      </p:sp>
      <p:sp>
        <p:nvSpPr>
          <p:cNvPr id="1049974"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2024年火力发电电厂行业市场分析</a:t>
            </a:r>
            <a:endParaRPr altLang="en-US" dirty="0" lang="zh-CN">
              <a:solidFill>
                <a:schemeClr val="dk1">
                  <a:lumMod val="80000"/>
                  <a:lumOff val="20000"/>
                </a:schemeClr>
              </a:solidFill>
              <a:latin typeface="+mn-ea"/>
              <a:sym typeface="+mn-ea"/>
            </a:endParaRPr>
          </a:p>
        </p:txBody>
      </p:sp>
      <p:sp>
        <p:nvSpPr>
          <p:cNvPr id="1049982"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投资前景预测</a:t>
            </a:r>
            <a:endParaRPr altLang="en-US" dirty="0" lang="zh-CN">
              <a:solidFill>
                <a:schemeClr val="dk1">
                  <a:lumMod val="80000"/>
                  <a:lumOff val="20000"/>
                </a:schemeClr>
              </a:solidFill>
              <a:latin typeface="+mn-ea"/>
              <a:sym typeface="+mn-ea"/>
            </a:endParaRPr>
          </a:p>
        </p:txBody>
      </p:sp>
      <p:sp>
        <p:nvSpPr>
          <p:cNvPr id="1049990"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建议和展望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32" name="标题 1"/>
          <p:cNvSpPr>
            <a:spLocks noGrp="1"/>
          </p:cNvSpPr>
          <p:nvPr>
            <p:ph type="title"/>
          </p:nvPr>
        </p:nvSpPr>
        <p:spPr/>
        <p:txBody>
          <a:bodyPr/>
          <a:p>
            <a:r>
              <a:rPr altLang="en-US" lang="zh-CN"/>
              <a:t>对火力发电电厂行业的建议</a:t>
            </a:r>
            <a:endParaRPr altLang="en-US" lang="zh-CN"/>
          </a:p>
        </p:txBody>
      </p:sp>
      <p:sp>
        <p:nvSpPr>
          <p:cNvPr id="1050034"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6"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0"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2"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4"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6"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8"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2"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4"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6"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8"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0"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2"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4"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6"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8"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0" name="正文"/>
          <p:cNvSpPr txBox="1"/>
          <p:nvPr>
            <p:custDataLst>
              <p:tags r:id="rId26"/>
            </p:custDataLst>
          </p:nvPr>
        </p:nvSpPr>
        <p:spPr>
          <a:xfrm>
            <a:off x="1014984" y="3792858"/>
            <a:ext cx="1998694" cy="74913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加大技术创新和研发力度，提高发电效率和能源利用效率。</a:t>
            </a:r>
            <a:endParaRPr altLang="en-US" dirty="0" sz="1200" lang="zh-CN" spc="150">
              <a:solidFill>
                <a:schemeClr val="tx1">
                  <a:lumMod val="65000"/>
                  <a:lumOff val="35000"/>
                </a:schemeClr>
              </a:solidFill>
              <a:latin typeface="+mn-ea"/>
              <a:sym typeface="+mn-ea"/>
            </a:endParaRPr>
          </a:p>
        </p:txBody>
      </p:sp>
      <p:sp>
        <p:nvSpPr>
          <p:cNvPr id="1050072" name="正文"/>
          <p:cNvSpPr txBox="1"/>
          <p:nvPr>
            <p:custDataLst>
              <p:tags r:id="rId27"/>
            </p:custDataLst>
          </p:nvPr>
        </p:nvSpPr>
        <p:spPr>
          <a:xfrm>
            <a:off x="9175340" y="3792858"/>
            <a:ext cx="1998694" cy="74913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加强国际合作和交流，引进国外先进技术和经验，提高整体竞争力。</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28"/>
            </p:custDataLst>
          </p:nvPr>
        </p:nvSpPr>
        <p:spPr>
          <a:xfrm>
            <a:off x="6993314" y="1826310"/>
            <a:ext cx="1998694" cy="74913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推进能源结构调整，开发利用可再生能源，逐步减少对化石能源的依赖。</a:t>
            </a:r>
            <a:endParaRPr altLang="en-US" dirty="0" sz="1200" lang="zh-CN" spc="150">
              <a:solidFill>
                <a:schemeClr val="tx1">
                  <a:lumMod val="65000"/>
                  <a:lumOff val="35000"/>
                </a:schemeClr>
              </a:solidFill>
              <a:latin typeface="+mn-ea"/>
              <a:sym typeface="+mn-ea"/>
            </a:endParaRPr>
          </a:p>
        </p:txBody>
      </p:sp>
      <p:sp>
        <p:nvSpPr>
          <p:cNvPr id="1050076" name="正文"/>
          <p:cNvSpPr txBox="1"/>
          <p:nvPr>
            <p:custDataLst>
              <p:tags r:id="rId29"/>
            </p:custDataLst>
          </p:nvPr>
        </p:nvSpPr>
        <p:spPr>
          <a:xfrm>
            <a:off x="3197011" y="1826310"/>
            <a:ext cx="1998694" cy="74913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加强环保治理和污染物排放控制，降低对环境的影响。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2" name="标题"/>
          <p:cNvSpPr>
            <a:spLocks noGrp="1"/>
          </p:cNvSpPr>
          <p:nvPr>
            <p:ph type="ctrTitle"/>
            <p:custDataLst>
              <p:tags r:id="rId1"/>
            </p:custDataLst>
          </p:nvPr>
        </p:nvSpPr>
        <p:spPr>
          <a:xfrm>
            <a:off x="1014984" y="606577"/>
            <a:ext cx="10158984" cy="2958491"/>
          </a:xfrm>
          <a:noFill/>
        </p:spPr>
        <p:txBody>
          <a:bodyPr anchor="b" bIns="0" lIns="0" rIns="0" rtlCol="0" tIns="0" vert="horz" wrap="square">
            <a:normAutofit/>
          </a:bodyPr>
          <a:p>
            <a:r>
              <a:rPr altLang="en-US" lang="zh-CN"/>
              <a:t>THANK YOU</a:t>
            </a:r>
            <a:endParaRPr altLang="en-US" dirty="0" lang="zh-CN"/>
          </a:p>
        </p:txBody>
      </p:sp>
      <p:sp>
        <p:nvSpPr>
          <p:cNvPr id="1050114" name="署名"/>
          <p:cNvSpPr>
            <a:spLocks noGrp="1"/>
          </p:cNvSpPr>
          <p:nvPr>
            <p:ph type="body" sz="quarter" idx="17"/>
            <p:custDataLst>
              <p:tags r:id="rId2"/>
            </p:custDataLst>
          </p:nvPr>
        </p:nvSpPr>
        <p:spPr>
          <a:xfrm>
            <a:off x="1014984" y="3758184"/>
            <a:ext cx="10158984" cy="1962392"/>
          </a:xfrm>
          <a:noFill/>
        </p:spPr>
        <p:txBody>
          <a:bodyPr anchor="t" wrap="square">
            <a:normAutofit/>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18"/>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18"/>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18"/>
  <p:tag name="KSO_WM_TEMPLATE_THUMBS_INDEX" val="1、9"/>
</p:tagLst>
</file>

<file path=ppt/tags/tag7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18_1*a*1"/>
  <p:tag name="KSO_WM_TEMPLATE_CATEGORY" val="custom"/>
  <p:tag name="KSO_WM_TEMPLATE_INDEX" val="20231418"/>
  <p:tag name="KSO_WM_UNIT_LAYERLEVEL" val="1"/>
  <p:tag name="KSO_WM_TAG_VERSION" val="1.0"/>
  <p:tag name="KSO_WM_BEAUTIFY_FLAG" val="#wm#"/>
  <p:tag name="KSO_WM_UNIT_PRESET_TEXT" val="添加文档标题"/>
</p:tagLst>
</file>

<file path=ppt/tags/tag7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18_1*b*1"/>
  <p:tag name="KSO_WM_TEMPLATE_CATEGORY" val="custom"/>
  <p:tag name="KSO_WM_TEMPLATE_INDEX" val="20231418"/>
  <p:tag name="KSO_WM_UNIT_LAYERLEVEL" val="1"/>
  <p:tag name="KSO_WM_TAG_VERSION" val="1.0"/>
  <p:tag name="KSO_WM_BEAUTIFY_FLAG" val="#wm#"/>
  <p:tag name="KSO_WM_UNIT_PRESET_TEXT" val="添加文档副标题"/>
</p:tagLst>
</file>

<file path=ppt/tags/tag77.xml><?xml version="1.0" encoding="utf-8"?>
<p:tagLst xmlns:p="http://schemas.openxmlformats.org/presentationml/2006/main">
  <p:tag name="KSO_WM_UNIT_SUBTYPE" val="b"/>
  <p:tag name="KSO_WM_UNIT_NOCLEAR" val="0"/>
  <p:tag name="KSO_WM_UNIT_VALUE" val="63"/>
  <p:tag name="KSO_WM_UNIT_HIGHLIGHT" val="0"/>
  <p:tag name="KSO_WM_UNIT_COMPATIBLE" val="0"/>
  <p:tag name="KSO_WM_UNIT_DIAGRAM_ISNUMVISUAL" val="0"/>
  <p:tag name="KSO_WM_UNIT_DIAGRAM_ISREFERUNIT" val="0"/>
  <p:tag name="KSO_WM_UNIT_TYPE" val="f"/>
  <p:tag name="KSO_WM_UNIT_INDEX" val="1"/>
  <p:tag name="KSO_WM_UNIT_ID" val="custom20231418_1*f*1"/>
  <p:tag name="KSO_WM_TEMPLATE_CATEGORY" val="custom"/>
  <p:tag name="KSO_WM_TEMPLATE_INDEX" val="20231418"/>
  <p:tag name="KSO_WM_UNIT_LAYERLEVEL" val="1"/>
  <p:tag name="KSO_WM_TAG_VERSION" val="1.0"/>
  <p:tag name="KSO_WM_BEAUTIFY_FLAG" val="#wm#"/>
  <p:tag name="KSO_WM_UNIT_PRESET_TEXT" val="汇报人：WPS"/>
</p:tagLst>
</file>

<file path=ppt/tags/tag78.xml><?xml version="1.0" encoding="utf-8"?>
<p:tagLst xmlns:p="http://schemas.openxmlformats.org/presentationml/2006/main">
  <p:tag name="KSO_WM_SLIDE_ID" val="custom20231418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18"/>
  <p:tag name="KSO_WM_SLIDE_LAYOUT" val="a_b_f"/>
  <p:tag name="KSO_WM_SLIDE_LAYOUT_CNT" val="1_1_1"/>
  <p:tag name="KSO_WM_TEMPLATE_THUMBS_INDEX" val="1、9"/>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18_5*l_h_i*1_1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18_5*l_h_a*1_1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18_5*l_h_i*1_2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18_5*l_h_a*1_2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18_5*l_h_i*1_4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18_5*l_h_a*1_4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18_5*l_h_i*1_3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18_5*l_h_a*1_3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18_5*l_h_i*1_5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18_5*l_h_a*1_5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5*a*1"/>
  <p:tag name="KSO_WM_TEMPLATE_CATEGORY" val="custom"/>
  <p:tag name="KSO_WM_TEMPLATE_INDEX" val="2023141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0.xml><?xml version="1.0" encoding="utf-8"?>
<p:tagLst xmlns:p="http://schemas.openxmlformats.org/presentationml/2006/main">
  <p:tag name="KSO_WM_SLIDE_ID" val="custom2023141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418"/>
  <p:tag name="KSO_WM_SLIDE_LAYOUT" val="a_l"/>
  <p:tag name="KSO_WM_SLIDE_LAYOUT_CNT" val="1_1"/>
  <p:tag name="KSO_WM_SLIDE_TYPE" val="contents"/>
  <p:tag name="KSO_WM_SLIDE_SUBTYPE" val="diag"/>
  <p:tag name="KSO_WM_DIAGRAM_GROUP_CODE" val="l1-1"/>
  <p:tag name="KSO_WM_SLIDE_DIAGTYPE" val="l"/>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3.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8_1*l_h_i*1_1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2.7666015625,&quot;width&quot;:863.6500244140625}"/>
  <p:tag name="KSO_WM_DIAGRAM_COLOR_MATCH_VALUE" val="{&quot;shape&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8_1*l_h_f*1_1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72.7666015625,&quot;width&quot;:86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31308_1*l_h_i*1_1_2"/>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7666015625,&quot;width&quot;:863.65002441406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8_1*l_h_i*1_2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2.7666015625,&quot;width&quot;:863.6500244140625}"/>
  <p:tag name="KSO_WM_DIAGRAM_COLOR_MATCH_VALUE" val="{&quot;shape&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8_1*l_h_f*1_2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72.7666015625,&quot;width&quot;:86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31308_1*l_h_i*1_2_2"/>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2.7666015625,&quot;width&quot;:863.65002441406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2*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2*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2*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2*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2*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2*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2*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2*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2*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2*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2*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2*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2*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2*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2*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2*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2*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2*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2*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2*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2*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2*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2*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2*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2*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2*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2*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2*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2.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9.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0.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91.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9*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9*f*4"/>
  <p:tag name="KSO_WM_TEMPLATE_CATEGORY" val="custom"/>
  <p:tag name="KSO_WM_TEMPLATE_INDEX" val="20231418"/>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39.xml><?xml version="1.0" encoding="utf-8"?>
<p:tagLst xmlns:p="http://schemas.openxmlformats.org/presentationml/2006/main">
  <p:tag name="KSO_WM_SLIDE_ID" val="custom2023141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18"/>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9">
      <a:dk1>
        <a:sysClr lastClr="000000" val="windowText"/>
      </a:dk1>
      <a:lt1>
        <a:sysClr lastClr="FFFFFF" val="window"/>
      </a:lt1>
      <a:dk2>
        <a:srgbClr val="0F3656"/>
      </a:dk2>
      <a:lt2>
        <a:srgbClr val="CBE7FE"/>
      </a:lt2>
      <a:accent1>
        <a:srgbClr val="FB7C07"/>
      </a:accent1>
      <a:accent2>
        <a:srgbClr val="ECB938"/>
      </a:accent2>
      <a:accent3>
        <a:srgbClr val="FC5A3A"/>
      </a:accent3>
      <a:accent4>
        <a:srgbClr val="3590DB"/>
      </a:accent4>
      <a:accent5>
        <a:srgbClr val="41CCFD"/>
      </a:accent5>
      <a:accent6>
        <a:srgbClr val="C83DFF"/>
      </a:accent6>
      <a:hlink>
        <a:srgbClr val="658BD5"/>
      </a:hlink>
      <a:folHlink>
        <a:srgbClr val="A16AA5"/>
      </a:folHlink>
    </a:clrScheme>
    <a:fontScheme name="自定义 79">
      <a:majorFont>
        <a:latin typeface="汉仪粗圆简"/>
        <a:ea typeface="汉仪粗圆简"/>
        <a:cs typeface=""/>
      </a:majorFont>
      <a:minorFont>
        <a:latin typeface="汉仪正圆-75W"/>
        <a:ea typeface="汉仪正圆-45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2024-01-06T03:05:43Z</dcterms:created>
  <dcterms:modified xsi:type="dcterms:W3CDTF">2024-01-06T03:05:43Z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8a4c9a7839ce4c77ad26d6ab0e6317d5_21</vt:lpwstr>
  </property>
</Properties>
</file>