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825" r:id="rId1"/>
    <p:sldMasterId id="2147493862" r:id="rId2"/>
  </p:sldMasterIdLst>
  <p:notesMasterIdLst>
    <p:notesMasterId r:id="rId3"/>
  </p:notesMasterIdLst>
  <p:sldIdLst>
    <p:sldId id="4919" r:id="rId4"/>
    <p:sldId id="4923" r:id="rId5"/>
    <p:sldId id="4927" r:id="rId6"/>
    <p:sldId id="4930" r:id="rId7"/>
    <p:sldId id="4933" r:id="rId8"/>
    <p:sldId id="4936" r:id="rId9"/>
    <p:sldId id="4939" r:id="rId10"/>
    <p:sldId id="4942" r:id="rId11"/>
    <p:sldId id="4945" r:id="rId12"/>
    <p:sldId id="4948" r:id="rId13"/>
    <p:sldId id="4951" r:id="rId14"/>
    <p:sldId id="4954" r:id="rId15"/>
    <p:sldId id="4957" r:id="rId16"/>
    <p:sldId id="4960" r:id="rId17"/>
    <p:sldId id="4963" r:id="rId18"/>
    <p:sldId id="4966" r:id="rId19"/>
    <p:sldId id="4969" r:id="rId20"/>
    <p:sldId id="4972" r:id="rId21"/>
    <p:sldId id="4975" r:id="rId22"/>
    <p:sldId id="4978" r:id="rId23"/>
    <p:sldId id="4981" r:id="rId24"/>
    <p:sldId id="4984" r:id="rId25"/>
    <p:sldId id="4987" r:id="rId26"/>
    <p:sldId id="4990" r:id="rId27"/>
    <p:sldId id="4993" r:id="rId28"/>
    <p:sldId id="4996" r:id="rId29"/>
    <p:sldId id="4999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26" r:id="rId1"/>
    <p:sldLayoutId id="2147493827" r:id="rId2"/>
    <p:sldLayoutId id="2147493828" r:id="rId3"/>
    <p:sldLayoutId id="2147493829" r:id="rId4"/>
    <p:sldLayoutId id="2147493830" r:id="rId5"/>
    <p:sldLayoutId id="2147493831" r:id="rId6"/>
    <p:sldLayoutId id="2147493832" r:id="rId7"/>
    <p:sldLayoutId id="2147493833" r:id="rId8"/>
    <p:sldLayoutId id="2147493834" r:id="rId9"/>
    <p:sldLayoutId id="2147493835" r:id="rId10"/>
    <p:sldLayoutId id="21474938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63" r:id="rId1"/>
    <p:sldLayoutId id="2147493864" r:id="rId2"/>
    <p:sldLayoutId id="2147493865" r:id="rId3"/>
    <p:sldLayoutId id="2147493866" r:id="rId4"/>
    <p:sldLayoutId id="2147493867" r:id="rId5"/>
    <p:sldLayoutId id="2147493868" r:id="rId6"/>
    <p:sldLayoutId id="2147493869" r:id="rId7"/>
    <p:sldLayoutId id="2147493870" r:id="rId8"/>
    <p:sldLayoutId id="2147493871" r:id="rId9"/>
    <p:sldLayoutId id="2147493872" r:id="rId10"/>
    <p:sldLayoutId id="214749387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2024年地产市场调研与投资分析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地产市场概述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投资分析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2024年地产市场调研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地产市场未来展望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结论与建议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地产市场概述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地产市场定义</a:t>
            </a:r>
            <a:endParaRPr altLang="en-US" lang="zh-CN"/>
          </a:p>
        </p:txBody>
      </p:sp>
      <p:sp>
        <p:nvSpPr>
          <p:cNvPr id="10490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地产市场是土地和房屋交易的场所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地产市场是土地和房屋交换关系的总和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地产市场是土地和地上建筑物作为商品进行交换的总和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地产市场是房地产供给和需求双方力量相互作用的结果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地产市场发展历程</a:t>
            </a:r>
            <a:endParaRPr altLang="en-US" lang="zh-CN"/>
          </a:p>
        </p:txBody>
      </p:sp>
      <p:sp>
        <p:nvSpPr>
          <p:cNvPr id="10490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2000-2010年：市场化进程加速，房地产市场蓬勃发展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2000年以前：起步阶段，以福利分房为主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2010-2015年：政策调控加强，市场逐步规范化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2015至今：多元化住房供应，租赁市场崛起，政策调控常态化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地产市场现状</a:t>
            </a:r>
            <a:endParaRPr altLang="en-US" lang="zh-CN"/>
          </a:p>
        </p:txBody>
      </p:sp>
      <p:sp>
        <p:nvSpPr>
          <p:cNvPr id="10491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区域差异：不同地区的地产市场存在差异，热点城市的地产市场相对更为活跃。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政策影响：政府对地产市场的调控政策对市场产生了一定的影响。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供需关系：当前地产市场供需关系较为紧张，需求大于供应。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价格走势：近年来，地产价格呈现出不断上涨的趋势。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地产市场趋势</a:t>
            </a:r>
            <a:endParaRPr altLang="en-US" lang="zh-CN"/>
          </a:p>
        </p:txBody>
      </p:sp>
      <p:sp>
        <p:nvSpPr>
          <p:cNvPr id="104918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城市化进程加速，人口持续向城市集中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政策调控力度加大，市场波动风险降低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科技应用广泛，智能化、绿色化成为趋势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0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多元化投资主体涌现，市场竞争格局加剧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2024年地产市场调研</a:t>
            </a:r>
            <a:endParaRPr altLang="en-US" dirty="0" lang="zh-CN"/>
          </a:p>
        </p:txBody>
      </p:sp>
      <p:sp>
        <p:nvSpPr>
          <p:cNvPr id="10492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调研目的</a:t>
            </a:r>
            <a:endParaRPr altLang="en-US" lang="zh-CN"/>
          </a:p>
        </p:txBody>
      </p:sp>
      <p:sp>
        <p:nvSpPr>
          <p:cNvPr id="10493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了解2024年地产市场的供需状况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分析2024年地产市场的价格走势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评估2024年地产市场的投资潜力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为投资者提供决策依据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调研方法</a:t>
            </a:r>
            <a:endParaRPr altLang="en-US" lang="zh-CN"/>
          </a:p>
        </p:txBody>
      </p:sp>
      <p:sp>
        <p:nvSpPr>
          <p:cNvPr id="10493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访谈：与业内人士交流，获取专业意见和行业动态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问卷调查：了解消费者需求和购房意愿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数据分析：对历史销售数据和市场趋势进行深入挖掘和分析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竞品分析：了解竞争对手的市场表现和营销策略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调研内容</a:t>
            </a:r>
            <a:endParaRPr altLang="en-US" lang="zh-CN"/>
          </a:p>
        </p:txBody>
      </p:sp>
      <p:sp>
        <p:nvSpPr>
          <p:cNvPr id="10494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调研目的：了解2024年地产市场的发展趋势和投资机会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调研范围：全国各地的地产市场，包括一线城市、二线城市和三线城市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调研方法：采用问卷调查、访谈和数据分析等多种方法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调研重点：关注地产市场的供求关系、价格走势、政策影响和投资风险等方面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调研结果分析</a:t>
            </a:r>
            <a:endParaRPr altLang="en-US" lang="zh-CN"/>
          </a:p>
        </p:txBody>
      </p:sp>
      <p:sp>
        <p:nvSpPr>
          <p:cNvPr id="10494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消费者对地产市场的需求和预期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2024年地产市场供需情况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不同区域地产市场价格走势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未来地产市场发展趋势和预测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投资分析</a:t>
            </a:r>
            <a:endParaRPr altLang="en-US" dirty="0" lang="zh-CN"/>
          </a:p>
        </p:txBody>
      </p:sp>
      <p:sp>
        <p:nvSpPr>
          <p:cNvPr id="10495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6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宏观经济环境：分析当前经济形势，预测未来经济走向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行业环境：分析房地产市场的供需状况、竞争格局和发展趋势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金融环境：评估金融市场的稳定性和融资渠道的可靠性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政策环境：研究政府政策对房地产市场的影响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6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投资策略：投资者可根据自身风险承受能力和投资目标制定投资策略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投资建议：投资者可关注具有发展潜力的地区和项目，同时关注政策变化和市场走势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投资机会：2024年地产市场有望迎来复苏，投资机会增多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投资风险：地产市场波动较大，投资者需谨慎评估风险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7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政策风险：政府政策变化对地产市场的影响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市场风险：市场需求和竞争对地产价格的影响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财务风险：地产项目资金链断裂等财务风险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法律风险：地产项目合规性及法律纠纷风险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8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多元化投资组合，降低风险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合作共赢，与优质企业共同发展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关注政策动向，把握市场趋势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深入研究区域市场，选择具有潜力的地区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地产市场未来展望</a:t>
            </a:r>
            <a:endParaRPr altLang="en-US" dirty="0" lang="zh-CN"/>
          </a:p>
        </p:txBody>
      </p:sp>
      <p:sp>
        <p:nvSpPr>
          <p:cNvPr id="1049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市场发展趋势预测</a:t>
            </a:r>
            <a:endParaRPr altLang="en-US" lang="zh-CN"/>
          </a:p>
        </p:txBody>
      </p:sp>
      <p:sp>
        <p:nvSpPr>
          <p:cNvPr id="10499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城市化进程加速，推动地产市场需求持续增长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政策调控趋严，对地产市场产生深远影响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科技应用广泛，智能化、绿色化成为地产行业新趋势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多元化融资渠道，为地产企业提供更多资金支持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政策影响分析</a:t>
            </a:r>
            <a:endParaRPr altLang="en-US" lang="zh-CN"/>
          </a:p>
        </p:txBody>
      </p:sp>
      <p:sp>
        <p:nvSpPr>
          <p:cNvPr id="10499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政策对地产市场的影响：政策调控对房地产市场的供需关系、价格走势等方面的影响。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政策对投资分析的影响：政策对房地产投资风险、投资回报等方面的影响，以及如何应对政策变化。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未来政策走向预测：对未来政策走向的预测，以及可能对地产市场产生的影响。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应对策略：针对不同政策走向，提出相应的应对策略，以降低投资风险、提高投资回报。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企业竞争格局展望</a:t>
            </a:r>
            <a:endParaRPr altLang="en-US" lang="zh-CN"/>
          </a:p>
        </p:txBody>
      </p:sp>
      <p:sp>
        <p:nvSpPr>
          <p:cNvPr id="10500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大型企业将继续保持市场主导地位，但中小企业的竞争压力将逐渐增大。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行业整合加速，企业间的合作与并购将成为常态。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数字化转型成为企业核心竞争力，智能化、绿色化、服务化成为行业发展趋势。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品牌影响力成为企业竞争的重要因素，企业将更加注重品牌建设和市场推广。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未来投资机会展望</a:t>
            </a:r>
            <a:endParaRPr altLang="en-US" lang="zh-CN"/>
          </a:p>
        </p:txBody>
      </p:sp>
      <p:sp>
        <p:nvSpPr>
          <p:cNvPr id="10501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城市更新项目：随着城市化进程加速，城市更新项目将为投资者提供更多机会。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绿色建筑和可持续发展：随着环保意识的提高，绿色建筑和可持续发展项目将受到关注。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租赁市场：随着人口流动性的增加，租赁市场将迎来更多机会。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科技地产：随着科技产业的快速发展，科技地产将成为新的投资热点。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2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建议：关注政策变化，谨慎投资，加强品牌建设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2024年地产市场调研结果：市场规模稳步增长，但竞争激烈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投资分析：投资回报率较高，但风险也较大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未来展望：市场规模仍将保持增长，但竞争格局将发生变化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建议措施</a:t>
            </a:r>
            <a:endParaRPr altLang="en-US" lang="zh-CN"/>
          </a:p>
        </p:txBody>
      </p:sp>
      <p:sp>
        <p:nvSpPr>
          <p:cNvPr id="10502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投资策略：根据市场调研结果，制定合理的投资策略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风险控制：充分考虑市场风险，制定有效的风险控制措施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产品定位：根据市场需求，明确产品定位，提高产品竞争力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营销策略：制定有针对性的营销策略，提高品牌知名度和市场占有率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研究不足与展望</a:t>
            </a:r>
            <a:endParaRPr altLang="en-US" lang="zh-CN"/>
          </a:p>
        </p:txBody>
      </p:sp>
      <p:sp>
        <p:nvSpPr>
          <p:cNvPr id="10503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样本数量有限，可能存在代表性不足的问题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调研时间较短，部分数据可能存在时效性问题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未涉及政策风险、市场变化等因素对地产市场的影响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建议进一步深入研究各地区、各类型地产市场的特点和趋势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9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8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3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2024-01-03T10:25:15Z</dcterms:created>
  <dcterms:modified xsi:type="dcterms:W3CDTF">2024-01-03T10:25:15Z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c06efa15626c4759b7a8a6c3c21594fc_21</vt:lpwstr>
  </property>
</Properties>
</file>