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577" r:id="rId1"/>
    <p:sldMasterId id="2147503614" r:id="rId2"/>
  </p:sldMasterIdLst>
  <p:notesMasterIdLst>
    <p:notesMasterId r:id="rId3"/>
  </p:notesMasterIdLst>
  <p:sldIdLst>
    <p:sldId id="9822" r:id="rId4"/>
    <p:sldId id="9826" r:id="rId5"/>
    <p:sldId id="9829" r:id="rId6"/>
    <p:sldId id="9832" r:id="rId7"/>
    <p:sldId id="9838" r:id="rId9"/>
    <p:sldId id="9841" r:id="rId10"/>
    <p:sldId id="9844" r:id="rId11"/>
    <p:sldId id="9847" r:id="rId12"/>
    <p:sldId id="9853" r:id="rId14"/>
    <p:sldId id="9856" r:id="rId15"/>
    <p:sldId id="9859" r:id="rId16"/>
    <p:sldId id="9862" r:id="rId17"/>
    <p:sldId id="9868" r:id="rId19"/>
    <p:sldId id="9871" r:id="rId20"/>
    <p:sldId id="9874" r:id="rId21"/>
    <p:sldId id="9877" r:id="rId22"/>
    <p:sldId id="9880" r:id="rId23"/>
    <p:sldId id="9886" r:id="rId25"/>
    <p:sldId id="9889" r:id="rId26"/>
    <p:sldId id="9892" r:id="rId27"/>
    <p:sldId id="9895" r:id="rId28"/>
    <p:sldId id="9901" r:id="rId30"/>
    <p:sldId id="9904" r:id="rId31"/>
    <p:sldId id="9907" r:id="rId32"/>
    <p:sldId id="9910" r:id="rId33"/>
    <p:sldId id="991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78" r:id="rId1"/>
    <p:sldLayoutId id="2147503579" r:id="rId2"/>
    <p:sldLayoutId id="2147503580" r:id="rId3"/>
    <p:sldLayoutId id="2147503581" r:id="rId4"/>
    <p:sldLayoutId id="2147503582" r:id="rId5"/>
    <p:sldLayoutId id="2147503583" r:id="rId6"/>
    <p:sldLayoutId id="2147503584" r:id="rId7"/>
    <p:sldLayoutId id="2147503585" r:id="rId8"/>
    <p:sldLayoutId id="2147503586" r:id="rId9"/>
    <p:sldLayoutId id="2147503587" r:id="rId10"/>
    <p:sldLayoutId id="21475035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615" r:id="rId1"/>
    <p:sldLayoutId id="2147503616" r:id="rId2"/>
    <p:sldLayoutId id="2147503617" r:id="rId3"/>
    <p:sldLayoutId id="2147503618" r:id="rId4"/>
    <p:sldLayoutId id="2147503619" r:id="rId5"/>
    <p:sldLayoutId id="2147503620" r:id="rId6"/>
    <p:sldLayoutId id="2147503621" r:id="rId7"/>
    <p:sldLayoutId id="2147503622" r:id="rId8"/>
    <p:sldLayoutId id="2147503623" r:id="rId9"/>
    <p:sldLayoutId id="2147503624" r:id="rId10"/>
    <p:sldLayoutId id="21475036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tags" Target="../tags/tag178.xml"/><Relationship Id="rId22" Type="http://schemas.openxmlformats.org/officeDocument/2006/relationships/tags" Target="../tags/tag179.xml"/><Relationship Id="rId23" Type="http://schemas.openxmlformats.org/officeDocument/2006/relationships/tags" Target="../tags/tag180.xml"/><Relationship Id="rId24" Type="http://schemas.openxmlformats.org/officeDocument/2006/relationships/tags" Target="../tags/tag181.xml"/><Relationship Id="rId25" Type="http://schemas.openxmlformats.org/officeDocument/2006/relationships/tags" Target="../tags/tag182.xml"/><Relationship Id="rId26" Type="http://schemas.openxmlformats.org/officeDocument/2006/relationships/tags" Target="../tags/tag183.xml"/><Relationship Id="rId27" Type="http://schemas.openxmlformats.org/officeDocument/2006/relationships/tags" Target="../tags/tag184.xml"/><Relationship Id="rId28" Type="http://schemas.openxmlformats.org/officeDocument/2006/relationships/tags" Target="../tags/tag185.xml"/><Relationship Id="rId29" Type="http://schemas.openxmlformats.org/officeDocument/2006/relationships/tags" Target="../tags/tag186.xml"/><Relationship Id="rId30" Type="http://schemas.openxmlformats.org/officeDocument/2006/relationships/tags" Target="../tags/tag187.xml"/><Relationship Id="rId31" Type="http://schemas.openxmlformats.org/officeDocument/2006/relationships/tags" Target="../tags/tag188.xml"/><Relationship Id="rId32" Type="http://schemas.openxmlformats.org/officeDocument/2006/relationships/tags" Target="../tags/tag189.xml"/><Relationship Id="rId33" Type="http://schemas.openxmlformats.org/officeDocument/2006/relationships/tags" Target="../tags/tag190.xml"/><Relationship Id="rId34" Type="http://schemas.openxmlformats.org/officeDocument/2006/relationships/tags" Target="../tags/tag191.xml"/><Relationship Id="rId35" Type="http://schemas.openxmlformats.org/officeDocument/2006/relationships/tags" Target="../tags/tag192.xml"/><Relationship Id="rId36" Type="http://schemas.openxmlformats.org/officeDocument/2006/relationships/tags" Target="../tags/tag193.xml"/><Relationship Id="rId37" Type="http://schemas.openxmlformats.org/officeDocument/2006/relationships/tags" Target="../tags/tag194.xml"/><Relationship Id="rId38" Type="http://schemas.openxmlformats.org/officeDocument/2006/relationships/tags" Target="../tags/tag195.xml"/><Relationship Id="rId39" Type="http://schemas.openxmlformats.org/officeDocument/2006/relationships/tags" Target="../tags/tag196.xml"/><Relationship Id="rId40" Type="http://schemas.openxmlformats.org/officeDocument/2006/relationships/tags" Target="../tags/tag197.xml"/><Relationship Id="rId41" Type="http://schemas.openxmlformats.org/officeDocument/2006/relationships/tags" Target="../tags/tag198.xml"/><Relationship Id="rId42" Type="http://schemas.openxmlformats.org/officeDocument/2006/relationships/tags" Target="../tags/tag199.xml"/><Relationship Id="rId43" Type="http://schemas.openxmlformats.org/officeDocument/2006/relationships/tags" Target="../tags/tag200.xml"/><Relationship Id="rId44" Type="http://schemas.openxmlformats.org/officeDocument/2006/relationships/tags" Target="../tags/tag201.xml"/><Relationship Id="rId45" Type="http://schemas.openxmlformats.org/officeDocument/2006/relationships/tags" Target="../tags/tag202.xml"/><Relationship Id="rId46" Type="http://schemas.openxmlformats.org/officeDocument/2006/relationships/tags" Target="../tags/tag203.xml"/><Relationship Id="rId47" Type="http://schemas.openxmlformats.org/officeDocument/2006/relationships/tags" Target="../tags/tag204.xml"/><Relationship Id="rId48" Type="http://schemas.openxmlformats.org/officeDocument/2006/relationships/tags" Target="../tags/tag205.xml"/><Relationship Id="rId4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企业管理的领导与激励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领导力的重要性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领导风格与员工激励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员工激励的方法与技巧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领导与激励的实践案例分析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未来企业管理中领导与激励的发展趋势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领导力的重要性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领导力对企业发展的影响</a:t>
            </a:r>
            <a:endParaRPr altLang="en-US" lang="zh-CN"/>
          </a:p>
        </p:txBody>
      </p:sp>
      <p:sp>
        <p:nvSpPr>
          <p:cNvPr id="10489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激发员工潜力：通过有效的领导，激发员工的潜力，提高工作效率和绩效。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增强企业凝聚力：领导力能够增强企业内部的凝聚力，使员工更加团结，共同为企业的发展努力。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推动企业创新：具有领导力的领导者通常能够敏锐地洞察市场变化，推动企业进行创新，以适应不断变化的市场环境。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提升企业竞争力：领导力能够帮助企业在激烈的市场竞争中脱颖而出，赢得更多的市场份额和资源。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领导力在企业管理中的作用</a:t>
            </a:r>
            <a:endParaRPr altLang="en-US" lang="zh-CN"/>
          </a:p>
        </p:txBody>
      </p:sp>
      <p:sp>
        <p:nvSpPr>
          <p:cNvPr id="10489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激发员工潜力：通过有效的领导，激发员工的潜力，提高员工的工作积极性和效率。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促进团队协作：领导力能够促进团队成员之间的协作，增强团队的凝聚力和战斗力。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制定战略方向：领导者需要具备制定战略方向的能力，为企业的未来发展提供明确的指导。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应对挑战：在面对企业面临的挑战时，领导者需要具备应对挑战的能力，带领团队找到解决问题的方法。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领导力与员工激励的关系</a:t>
            </a:r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2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领导力对员工激励的影响：优秀的领导者能够激发员工的潜力，提高工作积极性和绩效。 </a:t>
            </a:r>
            <a:endParaRPr altLang="en-US" b="1" dirty="0" sz="12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2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领导力在员工激励中的作用：领导力能够促进员工成长，增强团队凝聚力，提高员工满意度和忠诚度。 </a:t>
            </a:r>
            <a:endParaRPr altLang="en-US" b="1" dirty="0" sz="12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员工激励对领导力的要求：领导者需要了解员工需求，关注员工成长，提供适当的激励措施，以激发员工的潜力。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2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领导力与员工激励的相互作用：领导力和员工激励相互促进，共同推动企业的发展和进步。</a:t>
            </a:r>
            <a:endParaRPr altLang="en-US" b="1" dirty="0" sz="12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领导风格与员工激励</a:t>
            </a:r>
            <a:endParaRPr altLang="en-US" lang="zh-CN"/>
          </a:p>
        </p:txBody>
      </p:sp>
      <p:sp>
        <p:nvSpPr>
          <p:cNvPr id="10490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领导风格类型及特点</a:t>
            </a:r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民主型领导风格：注重团队合作，鼓励员工参与决策，提高员工满意度和归属感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权威型领导风格：强调权威和服从，要求员工严格遵守规章制度，提高工作效率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变革型领导风格：注重创新和变革，激发员工的创造力和潜力，提高员工的工作动力和绩效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服务型领导风格：以服务员工为宗旨，关注员工的需求和感受，提高员工的满意度和忠诚度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不同领导风格对员工激励的影响</a:t>
            </a:r>
            <a:endParaRPr altLang="en-US" lang="zh-CN"/>
          </a:p>
        </p:txBody>
      </p:sp>
      <p:sp>
        <p:nvSpPr>
          <p:cNvPr id="1049164" name="正文"/>
          <p:cNvSpPr txBox="1"/>
          <p:nvPr>
            <p:custDataLst>
              <p:tags r:id="rId1"/>
            </p:custDataLst>
          </p:nvPr>
        </p:nvSpPr>
        <p:spPr>
          <a:xfrm>
            <a:off x="3046106" y="1774856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标题"/>
          <p:cNvSpPr txBox="1"/>
          <p:nvPr>
            <p:custDataLst>
              <p:tags r:id="rId2"/>
            </p:custDataLst>
          </p:nvPr>
        </p:nvSpPr>
        <p:spPr>
          <a:xfrm>
            <a:off x="3046106" y="1364400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</a:rPr>
              <a:t>民主型领导风格：鼓励员工参与决策，提高员工的工作积极性和满意度。 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68" name="正文"/>
          <p:cNvSpPr txBox="1"/>
          <p:nvPr>
            <p:custDataLst>
              <p:tags r:id="rId3"/>
            </p:custDataLst>
          </p:nvPr>
        </p:nvSpPr>
        <p:spPr>
          <a:xfrm>
            <a:off x="3046106" y="2739337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标题"/>
          <p:cNvSpPr txBox="1"/>
          <p:nvPr>
            <p:custDataLst>
              <p:tags r:id="rId4"/>
            </p:custDataLst>
          </p:nvPr>
        </p:nvSpPr>
        <p:spPr>
          <a:xfrm>
            <a:off x="3046106" y="2328881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r>
              <a:rPr altLang="en-US" b="1" dirty="0" sz="1600" lang="zh-CN" spc="300">
                <a:solidFill>
                  <a:schemeClr val="accent4"/>
                </a:solidFill>
                <a:latin typeface="+mj-ea"/>
                <a:ea typeface="+mj-ea"/>
              </a:rPr>
              <a:t>权威型领导风格：强调领导者的权威和决策能力，能够激发员工的敬畏和信任。 </a:t>
            </a:r>
            <a:endParaRPr altLang="en-US" b="1" dirty="0" sz="16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172" name="正文"/>
          <p:cNvSpPr txBox="1"/>
          <p:nvPr>
            <p:custDataLst>
              <p:tags r:id="rId5"/>
            </p:custDataLst>
          </p:nvPr>
        </p:nvSpPr>
        <p:spPr>
          <a:xfrm>
            <a:off x="3046106" y="3703818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标题"/>
          <p:cNvSpPr txBox="1"/>
          <p:nvPr>
            <p:custDataLst>
              <p:tags r:id="rId6"/>
            </p:custDataLst>
          </p:nvPr>
        </p:nvSpPr>
        <p:spPr>
          <a:xfrm>
            <a:off x="3046106" y="3293361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</a:rPr>
              <a:t>放任型领导风格：给予员工较大的自由度，能够激发员工的创造力和自主性。 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76" name="正文"/>
          <p:cNvSpPr txBox="1"/>
          <p:nvPr>
            <p:custDataLst>
              <p:tags r:id="rId7"/>
            </p:custDataLst>
          </p:nvPr>
        </p:nvSpPr>
        <p:spPr>
          <a:xfrm>
            <a:off x="3046106" y="4668298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标题"/>
          <p:cNvSpPr txBox="1"/>
          <p:nvPr>
            <p:custDataLst>
              <p:tags r:id="rId8"/>
            </p:custDataLst>
          </p:nvPr>
        </p:nvSpPr>
        <p:spPr>
          <a:xfrm>
            <a:off x="3046106" y="4257842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r>
              <a:rPr altLang="en-US" b="1" dirty="0" sz="1600" lang="zh-CN" spc="300">
                <a:solidFill>
                  <a:schemeClr val="accent4"/>
                </a:solidFill>
                <a:latin typeface="+mj-ea"/>
                <a:ea typeface="+mj-ea"/>
              </a:rPr>
              <a:t>变革型领导风格：注重员工的个人成长和发展，能够激发员工的内在动机和自我实现。 </a:t>
            </a:r>
            <a:endParaRPr altLang="en-US" b="1" dirty="0" sz="16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180" name="正文"/>
          <p:cNvSpPr txBox="1"/>
          <p:nvPr>
            <p:custDataLst>
              <p:tags r:id="rId9"/>
            </p:custDataLst>
          </p:nvPr>
        </p:nvSpPr>
        <p:spPr>
          <a:xfrm>
            <a:off x="3046106" y="5632779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标题"/>
          <p:cNvSpPr txBox="1"/>
          <p:nvPr>
            <p:custDataLst>
              <p:tags r:id="rId10"/>
            </p:custDataLst>
          </p:nvPr>
        </p:nvSpPr>
        <p:spPr>
          <a:xfrm>
            <a:off x="3046106" y="5222322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</a:rPr>
              <a:t>服务型领导风格：以服务员工为导向，能够提高员工的归属感和忠诚度。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领导风格与员工激励的匹配策略</a:t>
            </a:r>
            <a:endParaRPr altLang="en-US" lang="zh-CN"/>
          </a:p>
        </p:txBody>
      </p:sp>
      <p:sp>
        <p:nvSpPr>
          <p:cNvPr id="1049218" name="矩形: 圆角"/>
          <p:cNvSpPr/>
          <p:nvPr>
            <p:custDataLst>
              <p:tags r:id="rId1"/>
            </p:custDataLst>
          </p:nvPr>
        </p:nvSpPr>
        <p:spPr>
          <a:xfrm>
            <a:off x="838200" y="1597800"/>
            <a:ext cx="4983574" cy="1176946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直角三角形"/>
          <p:cNvSpPr/>
          <p:nvPr>
            <p:custDataLst>
              <p:tags r:id="rId2"/>
            </p:custDataLst>
          </p:nvPr>
        </p:nvSpPr>
        <p:spPr>
          <a:xfrm>
            <a:off x="1783176" y="1486088"/>
            <a:ext cx="115370" cy="114152"/>
          </a:xfrm>
          <a:prstGeom prst="rtTriangle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矩形: 圆角"/>
          <p:cNvSpPr/>
          <p:nvPr>
            <p:custDataLst>
              <p:tags r:id="rId3"/>
            </p:custDataLst>
          </p:nvPr>
        </p:nvSpPr>
        <p:spPr>
          <a:xfrm>
            <a:off x="1164180" y="1478152"/>
            <a:ext cx="636525" cy="775271"/>
          </a:xfrm>
          <a:prstGeom prst="roundRect">
            <a:avLst>
              <a:gd name="adj" fmla="val 44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装饰3"/>
          <p:cNvSpPr/>
          <p:nvPr>
            <p:custDataLst>
              <p:tags r:id="rId4"/>
            </p:custDataLst>
          </p:nvPr>
        </p:nvSpPr>
        <p:spPr>
          <a:xfrm>
            <a:off x="5346368" y="2599548"/>
            <a:ext cx="488359" cy="183135"/>
          </a:xfrm>
          <a:custGeom>
            <a:avLst/>
            <a:gdLst>
              <a:gd name="connsiteX0" fmla="*/ 95251 w 507999"/>
              <a:gd name="connsiteY0" fmla="*/ 1 h 190502"/>
              <a:gd name="connsiteX1" fmla="*/ 412748 w 507999"/>
              <a:gd name="connsiteY1" fmla="*/ 2 h 190502"/>
              <a:gd name="connsiteX2" fmla="*/ 507999 w 507999"/>
              <a:gd name="connsiteY2" fmla="*/ 95252 h 190502"/>
              <a:gd name="connsiteX3" fmla="*/ 412751 w 507999"/>
              <a:gd name="connsiteY3" fmla="*/ 190502 h 190502"/>
              <a:gd name="connsiteX4" fmla="*/ 95250 w 507999"/>
              <a:gd name="connsiteY4" fmla="*/ 190502 h 190502"/>
              <a:gd name="connsiteX5" fmla="*/ 1 w 507999"/>
              <a:gd name="connsiteY5" fmla="*/ 95250 h 190502"/>
              <a:gd name="connsiteX6" fmla="*/ 95251 w 507999"/>
              <a:gd name="connsiteY6" fmla="*/ 1 h 19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999" h="190502">
                <a:moveTo>
                  <a:pt x="95251" y="1"/>
                </a:moveTo>
                <a:lnTo>
                  <a:pt x="412748" y="2"/>
                </a:lnTo>
                <a:cubicBezTo>
                  <a:pt x="465354" y="0"/>
                  <a:pt x="508002" y="42647"/>
                  <a:pt x="507999" y="95252"/>
                </a:cubicBezTo>
                <a:cubicBezTo>
                  <a:pt x="508001" y="147852"/>
                  <a:pt x="465356" y="190500"/>
                  <a:pt x="412751" y="190502"/>
                </a:cubicBezTo>
                <a:lnTo>
                  <a:pt x="95250" y="190502"/>
                </a:lnTo>
                <a:cubicBezTo>
                  <a:pt x="42651" y="190501"/>
                  <a:pt x="1" y="147856"/>
                  <a:pt x="1" y="95250"/>
                </a:cubicBezTo>
                <a:cubicBezTo>
                  <a:pt x="0" y="42646"/>
                  <a:pt x="42648" y="-1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26" name="装饰2"/>
          <p:cNvSpPr/>
          <p:nvPr>
            <p:custDataLst>
              <p:tags r:id="rId5"/>
            </p:custDataLst>
          </p:nvPr>
        </p:nvSpPr>
        <p:spPr>
          <a:xfrm>
            <a:off x="5651593" y="2294323"/>
            <a:ext cx="183135" cy="488359"/>
          </a:xfrm>
          <a:custGeom>
            <a:avLst/>
            <a:gdLst>
              <a:gd name="connsiteX0" fmla="*/ 95252 w 190502"/>
              <a:gd name="connsiteY0" fmla="*/ 1 h 508001"/>
              <a:gd name="connsiteX1" fmla="*/ 190500 w 190502"/>
              <a:gd name="connsiteY1" fmla="*/ 95251 h 508001"/>
              <a:gd name="connsiteX2" fmla="*/ 190502 w 190502"/>
              <a:gd name="connsiteY2" fmla="*/ 412753 h 508001"/>
              <a:gd name="connsiteX3" fmla="*/ 95252 w 190502"/>
              <a:gd name="connsiteY3" fmla="*/ 508001 h 508001"/>
              <a:gd name="connsiteX4" fmla="*/ 1 w 190502"/>
              <a:gd name="connsiteY4" fmla="*/ 412751 h 508001"/>
              <a:gd name="connsiteX5" fmla="*/ 3 w 190502"/>
              <a:gd name="connsiteY5" fmla="*/ 95251 h 508001"/>
              <a:gd name="connsiteX6" fmla="*/ 95252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2" y="1"/>
                </a:moveTo>
                <a:cubicBezTo>
                  <a:pt x="147856" y="1"/>
                  <a:pt x="190504" y="42645"/>
                  <a:pt x="190500" y="95251"/>
                </a:cubicBezTo>
                <a:lnTo>
                  <a:pt x="190502" y="412753"/>
                </a:lnTo>
                <a:cubicBezTo>
                  <a:pt x="190503" y="465354"/>
                  <a:pt x="147855" y="508000"/>
                  <a:pt x="95252" y="508001"/>
                </a:cubicBezTo>
                <a:cubicBezTo>
                  <a:pt x="42643" y="507998"/>
                  <a:pt x="-1" y="465355"/>
                  <a:pt x="1" y="412751"/>
                </a:cubicBezTo>
                <a:lnTo>
                  <a:pt x="3" y="95251"/>
                </a:lnTo>
                <a:cubicBezTo>
                  <a:pt x="2" y="42646"/>
                  <a:pt x="42646" y="-2"/>
                  <a:pt x="95252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28" name="装饰1"/>
          <p:cNvSpPr/>
          <p:nvPr>
            <p:custDataLst>
              <p:tags r:id="rId6"/>
            </p:custDataLst>
          </p:nvPr>
        </p:nvSpPr>
        <p:spPr>
          <a:xfrm>
            <a:off x="5302416" y="2258307"/>
            <a:ext cx="528039" cy="528039"/>
          </a:xfrm>
          <a:custGeom>
            <a:avLst/>
            <a:gdLst>
              <a:gd name="connsiteX0" fmla="*/ 95251 w 548992"/>
              <a:gd name="connsiteY0" fmla="*/ 1 h 548992"/>
              <a:gd name="connsiteX1" fmla="*/ 162602 w 548992"/>
              <a:gd name="connsiteY1" fmla="*/ 27900 h 548992"/>
              <a:gd name="connsiteX2" fmla="*/ 521094 w 548992"/>
              <a:gd name="connsiteY2" fmla="*/ 386391 h 548992"/>
              <a:gd name="connsiteX3" fmla="*/ 521093 w 548992"/>
              <a:gd name="connsiteY3" fmla="*/ 521094 h 548992"/>
              <a:gd name="connsiteX4" fmla="*/ 386390 w 548992"/>
              <a:gd name="connsiteY4" fmla="*/ 521095 h 548992"/>
              <a:gd name="connsiteX5" fmla="*/ 27900 w 548992"/>
              <a:gd name="connsiteY5" fmla="*/ 162604 h 548992"/>
              <a:gd name="connsiteX6" fmla="*/ 27899 w 548992"/>
              <a:gd name="connsiteY6" fmla="*/ 27900 h 548992"/>
              <a:gd name="connsiteX7" fmla="*/ 95251 w 548992"/>
              <a:gd name="connsiteY7" fmla="*/ 1 h 54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2" h="548992">
                <a:moveTo>
                  <a:pt x="95251" y="1"/>
                </a:moveTo>
                <a:cubicBezTo>
                  <a:pt x="119628" y="2"/>
                  <a:pt x="144003" y="9301"/>
                  <a:pt x="162602" y="27900"/>
                </a:cubicBezTo>
                <a:lnTo>
                  <a:pt x="521094" y="386391"/>
                </a:lnTo>
                <a:cubicBezTo>
                  <a:pt x="558291" y="423587"/>
                  <a:pt x="558292" y="483897"/>
                  <a:pt x="521093" y="521094"/>
                </a:cubicBezTo>
                <a:cubicBezTo>
                  <a:pt x="483897" y="558291"/>
                  <a:pt x="423587" y="558292"/>
                  <a:pt x="386390" y="521095"/>
                </a:cubicBezTo>
                <a:lnTo>
                  <a:pt x="27900" y="162604"/>
                </a:lnTo>
                <a:cubicBezTo>
                  <a:pt x="-9298" y="125405"/>
                  <a:pt x="-9299" y="65096"/>
                  <a:pt x="27899" y="27900"/>
                </a:cubicBezTo>
                <a:cubicBezTo>
                  <a:pt x="46496" y="9301"/>
                  <a:pt x="70874" y="0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30" name="文本框 18"/>
          <p:cNvSpPr txBox="1"/>
          <p:nvPr>
            <p:custDataLst>
              <p:tags r:id="rId7"/>
            </p:custDataLst>
          </p:nvPr>
        </p:nvSpPr>
        <p:spPr>
          <a:xfrm>
            <a:off x="1221562" y="1743698"/>
            <a:ext cx="521934" cy="459259"/>
          </a:xfrm>
          <a:prstGeom prst="rect"/>
          <a:noFill/>
        </p:spPr>
        <p:txBody>
          <a:bodyPr anchor="ctr" bIns="0" lIns="0" rIns="0" rtlCol="0" tIns="0" wrap="square">
            <a:normAutofit fontScale="70000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01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232" name="文本框 22"/>
          <p:cNvSpPr txBox="1"/>
          <p:nvPr>
            <p:custDataLst>
              <p:tags r:id="rId8"/>
            </p:custDataLst>
          </p:nvPr>
        </p:nvSpPr>
        <p:spPr>
          <a:xfrm>
            <a:off x="2051163" y="1743698"/>
            <a:ext cx="3155413" cy="968173"/>
          </a:xfrm>
          <a:prstGeom prst="rect"/>
          <a:noFill/>
        </p:spPr>
        <p:txBody>
          <a:bodyPr rtlCol="0" wrap="square">
            <a:normAutofit/>
          </a:bodyPr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了解员工需求：了解员工的需求和期望，以便选择合适的领导风格和激励措施。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34" name="矩形: 圆角"/>
          <p:cNvSpPr/>
          <p:nvPr>
            <p:custDataLst>
              <p:tags r:id="rId9"/>
            </p:custDataLst>
          </p:nvPr>
        </p:nvSpPr>
        <p:spPr>
          <a:xfrm>
            <a:off x="6370092" y="3283861"/>
            <a:ext cx="4983574" cy="1176677"/>
          </a:xfrm>
          <a:custGeom>
            <a:avLst/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36" name="直角三角形"/>
          <p:cNvSpPr/>
          <p:nvPr>
            <p:custDataLst>
              <p:tags r:id="rId10"/>
            </p:custDataLst>
          </p:nvPr>
        </p:nvSpPr>
        <p:spPr>
          <a:xfrm>
            <a:off x="10252549" y="3170318"/>
            <a:ext cx="115371" cy="114154"/>
          </a:xfrm>
          <a:custGeom>
            <a:avLst/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38" name="矩形: 圆角"/>
          <p:cNvSpPr/>
          <p:nvPr>
            <p:custDataLst>
              <p:tags r:id="rId11"/>
            </p:custDataLst>
          </p:nvPr>
        </p:nvSpPr>
        <p:spPr>
          <a:xfrm>
            <a:off x="10350221" y="3162382"/>
            <a:ext cx="636526" cy="775271"/>
          </a:xfrm>
          <a:custGeom>
            <a:avLst/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40" name="装饰12"/>
          <p:cNvSpPr/>
          <p:nvPr>
            <p:custDataLst>
              <p:tags r:id="rId12"/>
            </p:custDataLst>
          </p:nvPr>
        </p:nvSpPr>
        <p:spPr>
          <a:xfrm>
            <a:off x="6367650" y="3270432"/>
            <a:ext cx="183135" cy="488359"/>
          </a:xfrm>
          <a:custGeom>
            <a:avLst/>
            <a:gdLst>
              <a:gd name="connsiteX0" fmla="*/ 95251 w 190501"/>
              <a:gd name="connsiteY0" fmla="*/ 1 h 508000"/>
              <a:gd name="connsiteX1" fmla="*/ 190501 w 190501"/>
              <a:gd name="connsiteY1" fmla="*/ 95254 h 508000"/>
              <a:gd name="connsiteX2" fmla="*/ 190499 w 190501"/>
              <a:gd name="connsiteY2" fmla="*/ 412751 h 508000"/>
              <a:gd name="connsiteX3" fmla="*/ 95253 w 190501"/>
              <a:gd name="connsiteY3" fmla="*/ 508000 h 508000"/>
              <a:gd name="connsiteX4" fmla="*/ 0 w 190501"/>
              <a:gd name="connsiteY4" fmla="*/ 412750 h 508000"/>
              <a:gd name="connsiteX5" fmla="*/ 2 w 190501"/>
              <a:gd name="connsiteY5" fmla="*/ 95245 h 508000"/>
              <a:gd name="connsiteX6" fmla="*/ 95251 w 190501"/>
              <a:gd name="connsiteY6" fmla="*/ 1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1" h="508000">
                <a:moveTo>
                  <a:pt x="95251" y="1"/>
                </a:moveTo>
                <a:cubicBezTo>
                  <a:pt x="147857" y="-2"/>
                  <a:pt x="190506" y="42645"/>
                  <a:pt x="190501" y="95254"/>
                </a:cubicBezTo>
                <a:lnTo>
                  <a:pt x="190499" y="412751"/>
                </a:lnTo>
                <a:cubicBezTo>
                  <a:pt x="190508" y="465352"/>
                  <a:pt x="147855" y="507997"/>
                  <a:pt x="95253" y="508000"/>
                </a:cubicBezTo>
                <a:cubicBezTo>
                  <a:pt x="42646" y="508001"/>
                  <a:pt x="4" y="465352"/>
                  <a:pt x="0" y="412750"/>
                </a:cubicBezTo>
                <a:lnTo>
                  <a:pt x="2" y="95245"/>
                </a:lnTo>
                <a:cubicBezTo>
                  <a:pt x="-1" y="42641"/>
                  <a:pt x="42653" y="-5"/>
                  <a:pt x="95251" y="1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42" name="装饰11"/>
          <p:cNvSpPr/>
          <p:nvPr>
            <p:custDataLst>
              <p:tags r:id="rId13"/>
            </p:custDataLst>
          </p:nvPr>
        </p:nvSpPr>
        <p:spPr>
          <a:xfrm>
            <a:off x="6367650" y="3270432"/>
            <a:ext cx="488359" cy="183135"/>
          </a:xfrm>
          <a:custGeom>
            <a:avLst/>
            <a:gdLst>
              <a:gd name="connsiteX0" fmla="*/ 412751 w 508001"/>
              <a:gd name="connsiteY0" fmla="*/ 1 h 190500"/>
              <a:gd name="connsiteX1" fmla="*/ 508001 w 508001"/>
              <a:gd name="connsiteY1" fmla="*/ 95250 h 190500"/>
              <a:gd name="connsiteX2" fmla="*/ 412750 w 508001"/>
              <a:gd name="connsiteY2" fmla="*/ 190497 h 190500"/>
              <a:gd name="connsiteX3" fmla="*/ 95249 w 508001"/>
              <a:gd name="connsiteY3" fmla="*/ 190500 h 190500"/>
              <a:gd name="connsiteX4" fmla="*/ 0 w 508001"/>
              <a:gd name="connsiteY4" fmla="*/ 95247 h 190500"/>
              <a:gd name="connsiteX5" fmla="*/ 95246 w 508001"/>
              <a:gd name="connsiteY5" fmla="*/ 2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001" h="190500">
                <a:moveTo>
                  <a:pt x="412751" y="1"/>
                </a:moveTo>
                <a:cubicBezTo>
                  <a:pt x="465355" y="-5"/>
                  <a:pt x="508002" y="42644"/>
                  <a:pt x="508001" y="95250"/>
                </a:cubicBezTo>
                <a:cubicBezTo>
                  <a:pt x="508003" y="147854"/>
                  <a:pt x="465357" y="190496"/>
                  <a:pt x="412750" y="190497"/>
                </a:cubicBezTo>
                <a:lnTo>
                  <a:pt x="95249" y="190500"/>
                </a:lnTo>
                <a:cubicBezTo>
                  <a:pt x="42645" y="190501"/>
                  <a:pt x="4" y="147857"/>
                  <a:pt x="0" y="95247"/>
                </a:cubicBezTo>
                <a:cubicBezTo>
                  <a:pt x="3" y="42643"/>
                  <a:pt x="42649" y="-4"/>
                  <a:pt x="95246" y="2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44" name="装饰10"/>
          <p:cNvSpPr/>
          <p:nvPr>
            <p:custDataLst>
              <p:tags r:id="rId14"/>
            </p:custDataLst>
          </p:nvPr>
        </p:nvSpPr>
        <p:spPr>
          <a:xfrm>
            <a:off x="6363987" y="3274705"/>
            <a:ext cx="528039" cy="528039"/>
          </a:xfrm>
          <a:custGeom>
            <a:avLst/>
            <a:gdLst>
              <a:gd name="connsiteX0" fmla="*/ 95253 w 548986"/>
              <a:gd name="connsiteY0" fmla="*/ 0 h 548988"/>
              <a:gd name="connsiteX1" fmla="*/ 162603 w 548986"/>
              <a:gd name="connsiteY1" fmla="*/ 27900 h 548988"/>
              <a:gd name="connsiteX2" fmla="*/ 521093 w 548986"/>
              <a:gd name="connsiteY2" fmla="*/ 386386 h 548988"/>
              <a:gd name="connsiteX3" fmla="*/ 548986 w 548986"/>
              <a:gd name="connsiteY3" fmla="*/ 453739 h 548988"/>
              <a:gd name="connsiteX4" fmla="*/ 521092 w 548986"/>
              <a:gd name="connsiteY4" fmla="*/ 521091 h 548988"/>
              <a:gd name="connsiteX5" fmla="*/ 386391 w 548986"/>
              <a:gd name="connsiteY5" fmla="*/ 521091 h 548988"/>
              <a:gd name="connsiteX6" fmla="*/ 27903 w 548986"/>
              <a:gd name="connsiteY6" fmla="*/ 162597 h 548988"/>
              <a:gd name="connsiteX7" fmla="*/ 27901 w 548986"/>
              <a:gd name="connsiteY7" fmla="*/ 27902 h 548988"/>
              <a:gd name="connsiteX8" fmla="*/ 95253 w 548986"/>
              <a:gd name="connsiteY8" fmla="*/ 0 h 54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986" h="548988">
                <a:moveTo>
                  <a:pt x="95253" y="0"/>
                </a:moveTo>
                <a:cubicBezTo>
                  <a:pt x="119627" y="0"/>
                  <a:pt x="144003" y="9298"/>
                  <a:pt x="162603" y="27900"/>
                </a:cubicBezTo>
                <a:lnTo>
                  <a:pt x="521093" y="386386"/>
                </a:lnTo>
                <a:cubicBezTo>
                  <a:pt x="539692" y="404984"/>
                  <a:pt x="548996" y="429365"/>
                  <a:pt x="548986" y="453739"/>
                </a:cubicBezTo>
                <a:cubicBezTo>
                  <a:pt x="548988" y="478117"/>
                  <a:pt x="539693" y="502491"/>
                  <a:pt x="521092" y="521091"/>
                </a:cubicBezTo>
                <a:cubicBezTo>
                  <a:pt x="483897" y="558294"/>
                  <a:pt x="423588" y="558282"/>
                  <a:pt x="386391" y="521091"/>
                </a:cubicBezTo>
                <a:lnTo>
                  <a:pt x="27903" y="162597"/>
                </a:lnTo>
                <a:cubicBezTo>
                  <a:pt x="-9300" y="125409"/>
                  <a:pt x="-9301" y="65098"/>
                  <a:pt x="27901" y="27902"/>
                </a:cubicBezTo>
                <a:cubicBezTo>
                  <a:pt x="46499" y="9299"/>
                  <a:pt x="70876" y="0"/>
                  <a:pt x="95253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46" name="文本框 12"/>
          <p:cNvSpPr txBox="1"/>
          <p:nvPr>
            <p:custDataLst>
              <p:tags r:id="rId15"/>
            </p:custDataLst>
          </p:nvPr>
        </p:nvSpPr>
        <p:spPr>
          <a:xfrm>
            <a:off x="10407604" y="3430369"/>
            <a:ext cx="521934" cy="459259"/>
          </a:xfrm>
          <a:prstGeom prst="rect"/>
          <a:noFill/>
        </p:spPr>
        <p:txBody>
          <a:bodyPr anchor="ctr" bIns="0" lIns="0" rIns="0" rtlCol="0" tIns="0" wrap="square">
            <a:normAutofit fontScale="70000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04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248" name="矩形: 圆角"/>
          <p:cNvSpPr/>
          <p:nvPr>
            <p:custDataLst>
              <p:tags r:id="rId16"/>
            </p:custDataLst>
          </p:nvPr>
        </p:nvSpPr>
        <p:spPr>
          <a:xfrm>
            <a:off x="6370092" y="1620387"/>
            <a:ext cx="4983574" cy="1176946"/>
          </a:xfrm>
          <a:custGeom>
            <a:avLst/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50" name="直角三角形"/>
          <p:cNvSpPr/>
          <p:nvPr>
            <p:custDataLst>
              <p:tags r:id="rId17"/>
            </p:custDataLst>
          </p:nvPr>
        </p:nvSpPr>
        <p:spPr>
          <a:xfrm>
            <a:off x="10253160" y="1508675"/>
            <a:ext cx="115371" cy="114154"/>
          </a:xfrm>
          <a:custGeom>
            <a:avLst/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52" name="矩形: 圆角"/>
          <p:cNvSpPr/>
          <p:nvPr>
            <p:custDataLst>
              <p:tags r:id="rId18"/>
            </p:custDataLst>
          </p:nvPr>
        </p:nvSpPr>
        <p:spPr>
          <a:xfrm>
            <a:off x="10350832" y="1500739"/>
            <a:ext cx="636526" cy="775271"/>
          </a:xfrm>
          <a:custGeom>
            <a:avLst/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54" name="装饰6"/>
          <p:cNvSpPr/>
          <p:nvPr>
            <p:custDataLst>
              <p:tags r:id="rId19"/>
            </p:custDataLst>
          </p:nvPr>
        </p:nvSpPr>
        <p:spPr>
          <a:xfrm>
            <a:off x="6363987" y="2620303"/>
            <a:ext cx="488359" cy="183135"/>
          </a:xfrm>
          <a:custGeom>
            <a:avLst/>
            <a:gdLst>
              <a:gd name="connsiteX0" fmla="*/ 95256 w 508002"/>
              <a:gd name="connsiteY0" fmla="*/ 1 h 190501"/>
              <a:gd name="connsiteX1" fmla="*/ 412752 w 508002"/>
              <a:gd name="connsiteY1" fmla="*/ 1 h 190501"/>
              <a:gd name="connsiteX2" fmla="*/ 508002 w 508002"/>
              <a:gd name="connsiteY2" fmla="*/ 95249 h 190501"/>
              <a:gd name="connsiteX3" fmla="*/ 412751 w 508002"/>
              <a:gd name="connsiteY3" fmla="*/ 190501 h 190501"/>
              <a:gd name="connsiteX4" fmla="*/ 95248 w 508002"/>
              <a:gd name="connsiteY4" fmla="*/ 190500 h 190501"/>
              <a:gd name="connsiteX5" fmla="*/ 1 w 508002"/>
              <a:gd name="connsiteY5" fmla="*/ 95251 h 190501"/>
              <a:gd name="connsiteX6" fmla="*/ 95256 w 508002"/>
              <a:gd name="connsiteY6" fmla="*/ 1 h 19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002" h="190501">
                <a:moveTo>
                  <a:pt x="95256" y="1"/>
                </a:moveTo>
                <a:lnTo>
                  <a:pt x="412752" y="1"/>
                </a:lnTo>
                <a:cubicBezTo>
                  <a:pt x="465351" y="-6"/>
                  <a:pt x="508001" y="42646"/>
                  <a:pt x="508002" y="95249"/>
                </a:cubicBezTo>
                <a:cubicBezTo>
                  <a:pt x="508002" y="147854"/>
                  <a:pt x="465351" y="190499"/>
                  <a:pt x="412751" y="190501"/>
                </a:cubicBezTo>
                <a:lnTo>
                  <a:pt x="95248" y="190500"/>
                </a:lnTo>
                <a:cubicBezTo>
                  <a:pt x="42644" y="190503"/>
                  <a:pt x="0" y="147849"/>
                  <a:pt x="1" y="95251"/>
                </a:cubicBezTo>
                <a:cubicBezTo>
                  <a:pt x="1" y="42645"/>
                  <a:pt x="42647" y="-3"/>
                  <a:pt x="95256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56" name="装饰5"/>
          <p:cNvSpPr/>
          <p:nvPr>
            <p:custDataLst>
              <p:tags r:id="rId20"/>
            </p:custDataLst>
          </p:nvPr>
        </p:nvSpPr>
        <p:spPr>
          <a:xfrm>
            <a:off x="6363987" y="2315078"/>
            <a:ext cx="183135" cy="488359"/>
          </a:xfrm>
          <a:custGeom>
            <a:avLst/>
            <a:gdLst>
              <a:gd name="connsiteX0" fmla="*/ 95250 w 190502"/>
              <a:gd name="connsiteY0" fmla="*/ 1 h 508001"/>
              <a:gd name="connsiteX1" fmla="*/ 190500 w 190502"/>
              <a:gd name="connsiteY1" fmla="*/ 95252 h 508001"/>
              <a:gd name="connsiteX2" fmla="*/ 190502 w 190502"/>
              <a:gd name="connsiteY2" fmla="*/ 412753 h 508001"/>
              <a:gd name="connsiteX3" fmla="*/ 95251 w 190502"/>
              <a:gd name="connsiteY3" fmla="*/ 508001 h 508001"/>
              <a:gd name="connsiteX4" fmla="*/ 1 w 190502"/>
              <a:gd name="connsiteY4" fmla="*/ 412754 h 508001"/>
              <a:gd name="connsiteX5" fmla="*/ 2 w 190502"/>
              <a:gd name="connsiteY5" fmla="*/ 95251 h 508001"/>
              <a:gd name="connsiteX6" fmla="*/ 95250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0" y="1"/>
                </a:moveTo>
                <a:cubicBezTo>
                  <a:pt x="147854" y="-2"/>
                  <a:pt x="190499" y="42646"/>
                  <a:pt x="190500" y="95252"/>
                </a:cubicBezTo>
                <a:lnTo>
                  <a:pt x="190502" y="412753"/>
                </a:lnTo>
                <a:cubicBezTo>
                  <a:pt x="190504" y="465355"/>
                  <a:pt x="147858" y="508000"/>
                  <a:pt x="95251" y="508001"/>
                </a:cubicBezTo>
                <a:cubicBezTo>
                  <a:pt x="42645" y="508000"/>
                  <a:pt x="-1" y="465355"/>
                  <a:pt x="1" y="412754"/>
                </a:cubicBezTo>
                <a:lnTo>
                  <a:pt x="2" y="95251"/>
                </a:lnTo>
                <a:cubicBezTo>
                  <a:pt x="-2" y="42646"/>
                  <a:pt x="42646" y="0"/>
                  <a:pt x="9525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58" name="装饰4"/>
          <p:cNvSpPr/>
          <p:nvPr>
            <p:custDataLst>
              <p:tags r:id="rId21"/>
            </p:custDataLst>
          </p:nvPr>
        </p:nvSpPr>
        <p:spPr>
          <a:xfrm>
            <a:off x="6368260" y="2279062"/>
            <a:ext cx="528039" cy="528039"/>
          </a:xfrm>
          <a:custGeom>
            <a:avLst/>
            <a:gdLst>
              <a:gd name="connsiteX0" fmla="*/ 453740 w 548990"/>
              <a:gd name="connsiteY0" fmla="*/ 1 h 548986"/>
              <a:gd name="connsiteX1" fmla="*/ 521093 w 548990"/>
              <a:gd name="connsiteY1" fmla="*/ 27894 h 548986"/>
              <a:gd name="connsiteX2" fmla="*/ 521092 w 548990"/>
              <a:gd name="connsiteY2" fmla="*/ 162597 h 548986"/>
              <a:gd name="connsiteX3" fmla="*/ 162600 w 548990"/>
              <a:gd name="connsiteY3" fmla="*/ 521084 h 548986"/>
              <a:gd name="connsiteX4" fmla="*/ 27902 w 548990"/>
              <a:gd name="connsiteY4" fmla="*/ 521086 h 548986"/>
              <a:gd name="connsiteX5" fmla="*/ 27902 w 548990"/>
              <a:gd name="connsiteY5" fmla="*/ 386383 h 548986"/>
              <a:gd name="connsiteX6" fmla="*/ 386388 w 548990"/>
              <a:gd name="connsiteY6" fmla="*/ 27893 h 548986"/>
              <a:gd name="connsiteX7" fmla="*/ 453740 w 548990"/>
              <a:gd name="connsiteY7" fmla="*/ 1 h 54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0" h="548986">
                <a:moveTo>
                  <a:pt x="453740" y="1"/>
                </a:moveTo>
                <a:cubicBezTo>
                  <a:pt x="478118" y="-1"/>
                  <a:pt x="502492" y="9294"/>
                  <a:pt x="521093" y="27894"/>
                </a:cubicBezTo>
                <a:cubicBezTo>
                  <a:pt x="558295" y="65092"/>
                  <a:pt x="558285" y="125399"/>
                  <a:pt x="521092" y="162597"/>
                </a:cubicBezTo>
                <a:lnTo>
                  <a:pt x="162600" y="521084"/>
                </a:lnTo>
                <a:cubicBezTo>
                  <a:pt x="125409" y="558287"/>
                  <a:pt x="65100" y="558287"/>
                  <a:pt x="27902" y="521086"/>
                </a:cubicBezTo>
                <a:cubicBezTo>
                  <a:pt x="-9301" y="483887"/>
                  <a:pt x="-9298" y="423582"/>
                  <a:pt x="27902" y="386383"/>
                </a:cubicBezTo>
                <a:lnTo>
                  <a:pt x="386388" y="27893"/>
                </a:lnTo>
                <a:cubicBezTo>
                  <a:pt x="404986" y="9294"/>
                  <a:pt x="429367" y="-9"/>
                  <a:pt x="45374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60" name="文本框 12"/>
          <p:cNvSpPr txBox="1"/>
          <p:nvPr>
            <p:custDataLst>
              <p:tags r:id="rId22"/>
            </p:custDataLst>
          </p:nvPr>
        </p:nvSpPr>
        <p:spPr>
          <a:xfrm>
            <a:off x="10408214" y="1771168"/>
            <a:ext cx="521934" cy="459259"/>
          </a:xfrm>
          <a:prstGeom prst="rect"/>
          <a:noFill/>
        </p:spPr>
        <p:txBody>
          <a:bodyPr anchor="ctr" bIns="0" lIns="0" rIns="0" rtlCol="0" tIns="0" wrap="square">
            <a:normAutofit fontScale="70000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02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262" name="矩形: 圆角"/>
          <p:cNvSpPr/>
          <p:nvPr>
            <p:custDataLst>
              <p:tags r:id="rId23"/>
            </p:custDataLst>
          </p:nvPr>
        </p:nvSpPr>
        <p:spPr>
          <a:xfrm>
            <a:off x="838200" y="3283251"/>
            <a:ext cx="4983574" cy="1176677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直角三角形"/>
          <p:cNvSpPr/>
          <p:nvPr>
            <p:custDataLst>
              <p:tags r:id="rId24"/>
            </p:custDataLst>
          </p:nvPr>
        </p:nvSpPr>
        <p:spPr>
          <a:xfrm>
            <a:off x="1783176" y="3170318"/>
            <a:ext cx="115370" cy="114152"/>
          </a:xfrm>
          <a:prstGeom prst="rtTriangle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: 圆角"/>
          <p:cNvSpPr/>
          <p:nvPr>
            <p:custDataLst>
              <p:tags r:id="rId25"/>
            </p:custDataLst>
          </p:nvPr>
        </p:nvSpPr>
        <p:spPr>
          <a:xfrm>
            <a:off x="1164180" y="3162382"/>
            <a:ext cx="636525" cy="775271"/>
          </a:xfrm>
          <a:prstGeom prst="roundRect">
            <a:avLst>
              <a:gd name="adj" fmla="val 443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文本框 9"/>
          <p:cNvSpPr txBox="1"/>
          <p:nvPr>
            <p:custDataLst>
              <p:tags r:id="rId26"/>
            </p:custDataLst>
          </p:nvPr>
        </p:nvSpPr>
        <p:spPr>
          <a:xfrm>
            <a:off x="1221562" y="3427927"/>
            <a:ext cx="521934" cy="459259"/>
          </a:xfrm>
          <a:prstGeom prst="rect"/>
          <a:noFill/>
        </p:spPr>
        <p:txBody>
          <a:bodyPr anchor="ctr" bIns="0" lIns="0" rIns="0" rtlCol="0" tIns="0" wrap="square">
            <a:normAutofit fontScale="70000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03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270" name="装饰9"/>
          <p:cNvSpPr/>
          <p:nvPr>
            <p:custDataLst>
              <p:tags r:id="rId27"/>
            </p:custDataLst>
          </p:nvPr>
        </p:nvSpPr>
        <p:spPr>
          <a:xfrm>
            <a:off x="5646709" y="3270432"/>
            <a:ext cx="183135" cy="488359"/>
          </a:xfrm>
          <a:custGeom>
            <a:avLst/>
            <a:gdLst>
              <a:gd name="connsiteX0" fmla="*/ 95253 w 190504"/>
              <a:gd name="connsiteY0" fmla="*/ 1 h 508001"/>
              <a:gd name="connsiteX1" fmla="*/ 190504 w 190504"/>
              <a:gd name="connsiteY1" fmla="*/ 95248 h 508001"/>
              <a:gd name="connsiteX2" fmla="*/ 190502 w 190504"/>
              <a:gd name="connsiteY2" fmla="*/ 412751 h 508001"/>
              <a:gd name="connsiteX3" fmla="*/ 95250 w 190504"/>
              <a:gd name="connsiteY3" fmla="*/ 508001 h 508001"/>
              <a:gd name="connsiteX4" fmla="*/ 1 w 190504"/>
              <a:gd name="connsiteY4" fmla="*/ 412753 h 508001"/>
              <a:gd name="connsiteX5" fmla="*/ 4 w 190504"/>
              <a:gd name="connsiteY5" fmla="*/ 95256 h 508001"/>
              <a:gd name="connsiteX6" fmla="*/ 95253 w 190504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4" h="508001">
                <a:moveTo>
                  <a:pt x="95253" y="1"/>
                </a:moveTo>
                <a:cubicBezTo>
                  <a:pt x="147852" y="-1"/>
                  <a:pt x="190502" y="42646"/>
                  <a:pt x="190504" y="95248"/>
                </a:cubicBezTo>
                <a:lnTo>
                  <a:pt x="190502" y="412751"/>
                </a:lnTo>
                <a:cubicBezTo>
                  <a:pt x="190502" y="465351"/>
                  <a:pt x="147855" y="508000"/>
                  <a:pt x="95250" y="508001"/>
                </a:cubicBezTo>
                <a:cubicBezTo>
                  <a:pt x="42647" y="508002"/>
                  <a:pt x="-1" y="465354"/>
                  <a:pt x="1" y="412753"/>
                </a:cubicBezTo>
                <a:lnTo>
                  <a:pt x="4" y="95256"/>
                </a:lnTo>
                <a:cubicBezTo>
                  <a:pt x="2" y="42649"/>
                  <a:pt x="42646" y="-1"/>
                  <a:pt x="95253" y="1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72" name="装饰8"/>
          <p:cNvSpPr/>
          <p:nvPr>
            <p:custDataLst>
              <p:tags r:id="rId28"/>
            </p:custDataLst>
          </p:nvPr>
        </p:nvSpPr>
        <p:spPr>
          <a:xfrm>
            <a:off x="5305468" y="3274705"/>
            <a:ext cx="528039" cy="528039"/>
          </a:xfrm>
          <a:custGeom>
            <a:avLst/>
            <a:gdLst>
              <a:gd name="connsiteX0" fmla="*/ 453742 w 548992"/>
              <a:gd name="connsiteY0" fmla="*/ 0 h 548991"/>
              <a:gd name="connsiteX1" fmla="*/ 521094 w 548992"/>
              <a:gd name="connsiteY1" fmla="*/ 27899 h 548991"/>
              <a:gd name="connsiteX2" fmla="*/ 521096 w 548992"/>
              <a:gd name="connsiteY2" fmla="*/ 162601 h 548991"/>
              <a:gd name="connsiteX3" fmla="*/ 162604 w 548992"/>
              <a:gd name="connsiteY3" fmla="*/ 521093 h 548991"/>
              <a:gd name="connsiteX4" fmla="*/ 27901 w 548992"/>
              <a:gd name="connsiteY4" fmla="*/ 521091 h 548991"/>
              <a:gd name="connsiteX5" fmla="*/ 1 w 548992"/>
              <a:gd name="connsiteY5" fmla="*/ 453741 h 548991"/>
              <a:gd name="connsiteX6" fmla="*/ 27902 w 548992"/>
              <a:gd name="connsiteY6" fmla="*/ 386390 h 548991"/>
              <a:gd name="connsiteX7" fmla="*/ 386390 w 548992"/>
              <a:gd name="connsiteY7" fmla="*/ 27899 h 548991"/>
              <a:gd name="connsiteX8" fmla="*/ 453742 w 548992"/>
              <a:gd name="connsiteY8" fmla="*/ 0 h 54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992" h="548991">
                <a:moveTo>
                  <a:pt x="453742" y="0"/>
                </a:moveTo>
                <a:cubicBezTo>
                  <a:pt x="478119" y="0"/>
                  <a:pt x="502498" y="9300"/>
                  <a:pt x="521094" y="27899"/>
                </a:cubicBezTo>
                <a:cubicBezTo>
                  <a:pt x="558291" y="65095"/>
                  <a:pt x="558292" y="125404"/>
                  <a:pt x="521096" y="162601"/>
                </a:cubicBezTo>
                <a:lnTo>
                  <a:pt x="162604" y="521093"/>
                </a:lnTo>
                <a:cubicBezTo>
                  <a:pt x="125406" y="558289"/>
                  <a:pt x="65096" y="558293"/>
                  <a:pt x="27901" y="521091"/>
                </a:cubicBezTo>
                <a:cubicBezTo>
                  <a:pt x="9302" y="502497"/>
                  <a:pt x="0" y="478118"/>
                  <a:pt x="1" y="453741"/>
                </a:cubicBezTo>
                <a:cubicBezTo>
                  <a:pt x="3" y="429365"/>
                  <a:pt x="9302" y="404990"/>
                  <a:pt x="27902" y="386390"/>
                </a:cubicBezTo>
                <a:lnTo>
                  <a:pt x="386390" y="27899"/>
                </a:lnTo>
                <a:cubicBezTo>
                  <a:pt x="404991" y="9299"/>
                  <a:pt x="429368" y="1"/>
                  <a:pt x="453742" y="0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74" name="装饰7"/>
          <p:cNvSpPr/>
          <p:nvPr>
            <p:custDataLst>
              <p:tags r:id="rId29"/>
            </p:custDataLst>
          </p:nvPr>
        </p:nvSpPr>
        <p:spPr>
          <a:xfrm>
            <a:off x="5341485" y="3270432"/>
            <a:ext cx="488359" cy="183135"/>
          </a:xfrm>
          <a:custGeom>
            <a:avLst/>
            <a:gdLst>
              <a:gd name="connsiteX0" fmla="*/ 412756 w 508001"/>
              <a:gd name="connsiteY0" fmla="*/ 1 h 190502"/>
              <a:gd name="connsiteX1" fmla="*/ 508001 w 508001"/>
              <a:gd name="connsiteY1" fmla="*/ 95251 h 190502"/>
              <a:gd name="connsiteX2" fmla="*/ 412751 w 508001"/>
              <a:gd name="connsiteY2" fmla="*/ 190502 h 190502"/>
              <a:gd name="connsiteX3" fmla="*/ 95253 w 508001"/>
              <a:gd name="connsiteY3" fmla="*/ 190499 h 190502"/>
              <a:gd name="connsiteX4" fmla="*/ 1 w 508001"/>
              <a:gd name="connsiteY4" fmla="*/ 95250 h 190502"/>
              <a:gd name="connsiteX5" fmla="*/ 95253 w 508001"/>
              <a:gd name="connsiteY5" fmla="*/ 3 h 19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001" h="190502">
                <a:moveTo>
                  <a:pt x="412756" y="1"/>
                </a:moveTo>
                <a:cubicBezTo>
                  <a:pt x="465355" y="-1"/>
                  <a:pt x="507999" y="42648"/>
                  <a:pt x="508001" y="95251"/>
                </a:cubicBezTo>
                <a:cubicBezTo>
                  <a:pt x="508000" y="147860"/>
                  <a:pt x="465354" y="190504"/>
                  <a:pt x="412751" y="190502"/>
                </a:cubicBezTo>
                <a:lnTo>
                  <a:pt x="95253" y="190499"/>
                </a:lnTo>
                <a:cubicBezTo>
                  <a:pt x="42645" y="190500"/>
                  <a:pt x="-1" y="147855"/>
                  <a:pt x="1" y="95250"/>
                </a:cubicBezTo>
                <a:cubicBezTo>
                  <a:pt x="5" y="42648"/>
                  <a:pt x="42647" y="-2"/>
                  <a:pt x="95253" y="3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76" name="文本框 42"/>
          <p:cNvSpPr txBox="1"/>
          <p:nvPr>
            <p:custDataLst>
              <p:tags r:id="rId30"/>
            </p:custDataLst>
          </p:nvPr>
        </p:nvSpPr>
        <p:spPr>
          <a:xfrm>
            <a:off x="7045249" y="1743698"/>
            <a:ext cx="3155413" cy="968173"/>
          </a:xfrm>
          <a:prstGeom prst="rect"/>
          <a:noFill/>
        </p:spPr>
        <p:txBody>
          <a:bodyPr rtlCol="0" wrap="square">
            <a:normAutofit/>
          </a:bodyPr>
          <a:p>
            <a:pPr algn="r"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确定领导风格：根据员工的特性和团队需求，选择合适的领导风格，如民主、权威、变革等。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78" name="文本框 43"/>
          <p:cNvSpPr txBox="1"/>
          <p:nvPr>
            <p:custDataLst>
              <p:tags r:id="rId31"/>
            </p:custDataLst>
          </p:nvPr>
        </p:nvSpPr>
        <p:spPr>
          <a:xfrm>
            <a:off x="2049331" y="3387027"/>
            <a:ext cx="3155413" cy="968173"/>
          </a:xfrm>
          <a:prstGeom prst="rect"/>
          <a:noFill/>
        </p:spPr>
        <p:txBody>
          <a:bodyPr rtlCol="0" wrap="square">
            <a:normAutofit lnSpcReduction="10000"/>
          </a:bodyPr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制定激励措施：根据员工的需要和公司的目标，制定合理的激励措施，如奖金、晋升、培训等。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80" name="文本框 44"/>
          <p:cNvSpPr txBox="1"/>
          <p:nvPr>
            <p:custDataLst>
              <p:tags r:id="rId32"/>
            </p:custDataLst>
          </p:nvPr>
        </p:nvSpPr>
        <p:spPr>
          <a:xfrm>
            <a:off x="7043417" y="3387027"/>
            <a:ext cx="3155413" cy="968173"/>
          </a:xfrm>
          <a:prstGeom prst="rect"/>
          <a:noFill/>
        </p:spPr>
        <p:txBody>
          <a:bodyPr rtlCol="0" wrap="square">
            <a:normAutofit/>
          </a:bodyPr>
          <a:p>
            <a:pPr algn="r"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建立良好的沟通机制：建立有效的沟通机制，及时了解员工的反馈和需求，调整领导风格和激励措施。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82" name="矩形: 圆角"/>
          <p:cNvSpPr/>
          <p:nvPr>
            <p:custDataLst>
              <p:tags r:id="rId33"/>
            </p:custDataLst>
          </p:nvPr>
        </p:nvSpPr>
        <p:spPr>
          <a:xfrm>
            <a:off x="838200" y="4855158"/>
            <a:ext cx="4983574" cy="1176946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直角三角形"/>
          <p:cNvSpPr/>
          <p:nvPr>
            <p:custDataLst>
              <p:tags r:id="rId34"/>
            </p:custDataLst>
          </p:nvPr>
        </p:nvSpPr>
        <p:spPr>
          <a:xfrm>
            <a:off x="1783176" y="4743446"/>
            <a:ext cx="115370" cy="114152"/>
          </a:xfrm>
          <a:prstGeom prst="rtTriangle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矩形: 圆角"/>
          <p:cNvSpPr/>
          <p:nvPr>
            <p:custDataLst>
              <p:tags r:id="rId35"/>
            </p:custDataLst>
          </p:nvPr>
        </p:nvSpPr>
        <p:spPr>
          <a:xfrm>
            <a:off x="1164180" y="4735510"/>
            <a:ext cx="636525" cy="775271"/>
          </a:xfrm>
          <a:prstGeom prst="roundRect">
            <a:avLst>
              <a:gd name="adj" fmla="val 44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装饰3"/>
          <p:cNvSpPr/>
          <p:nvPr>
            <p:custDataLst>
              <p:tags r:id="rId36"/>
            </p:custDataLst>
          </p:nvPr>
        </p:nvSpPr>
        <p:spPr>
          <a:xfrm>
            <a:off x="5346368" y="5856905"/>
            <a:ext cx="488359" cy="183135"/>
          </a:xfrm>
          <a:custGeom>
            <a:avLst/>
            <a:gdLst>
              <a:gd name="connsiteX0" fmla="*/ 95251 w 507999"/>
              <a:gd name="connsiteY0" fmla="*/ 1 h 190502"/>
              <a:gd name="connsiteX1" fmla="*/ 412748 w 507999"/>
              <a:gd name="connsiteY1" fmla="*/ 2 h 190502"/>
              <a:gd name="connsiteX2" fmla="*/ 507999 w 507999"/>
              <a:gd name="connsiteY2" fmla="*/ 95252 h 190502"/>
              <a:gd name="connsiteX3" fmla="*/ 412751 w 507999"/>
              <a:gd name="connsiteY3" fmla="*/ 190502 h 190502"/>
              <a:gd name="connsiteX4" fmla="*/ 95250 w 507999"/>
              <a:gd name="connsiteY4" fmla="*/ 190502 h 190502"/>
              <a:gd name="connsiteX5" fmla="*/ 1 w 507999"/>
              <a:gd name="connsiteY5" fmla="*/ 95250 h 190502"/>
              <a:gd name="connsiteX6" fmla="*/ 95251 w 507999"/>
              <a:gd name="connsiteY6" fmla="*/ 1 h 19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999" h="190502">
                <a:moveTo>
                  <a:pt x="95251" y="1"/>
                </a:moveTo>
                <a:lnTo>
                  <a:pt x="412748" y="2"/>
                </a:lnTo>
                <a:cubicBezTo>
                  <a:pt x="465354" y="0"/>
                  <a:pt x="508002" y="42647"/>
                  <a:pt x="507999" y="95252"/>
                </a:cubicBezTo>
                <a:cubicBezTo>
                  <a:pt x="508001" y="147852"/>
                  <a:pt x="465356" y="190500"/>
                  <a:pt x="412751" y="190502"/>
                </a:cubicBezTo>
                <a:lnTo>
                  <a:pt x="95250" y="190502"/>
                </a:lnTo>
                <a:cubicBezTo>
                  <a:pt x="42651" y="190501"/>
                  <a:pt x="1" y="147856"/>
                  <a:pt x="1" y="95250"/>
                </a:cubicBezTo>
                <a:cubicBezTo>
                  <a:pt x="0" y="42646"/>
                  <a:pt x="42648" y="-1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0" name="装饰2"/>
          <p:cNvSpPr/>
          <p:nvPr>
            <p:custDataLst>
              <p:tags r:id="rId37"/>
            </p:custDataLst>
          </p:nvPr>
        </p:nvSpPr>
        <p:spPr>
          <a:xfrm>
            <a:off x="5651593" y="5551681"/>
            <a:ext cx="183135" cy="488359"/>
          </a:xfrm>
          <a:custGeom>
            <a:avLst/>
            <a:gdLst>
              <a:gd name="connsiteX0" fmla="*/ 95252 w 190502"/>
              <a:gd name="connsiteY0" fmla="*/ 1 h 508001"/>
              <a:gd name="connsiteX1" fmla="*/ 190500 w 190502"/>
              <a:gd name="connsiteY1" fmla="*/ 95251 h 508001"/>
              <a:gd name="connsiteX2" fmla="*/ 190502 w 190502"/>
              <a:gd name="connsiteY2" fmla="*/ 412753 h 508001"/>
              <a:gd name="connsiteX3" fmla="*/ 95252 w 190502"/>
              <a:gd name="connsiteY3" fmla="*/ 508001 h 508001"/>
              <a:gd name="connsiteX4" fmla="*/ 1 w 190502"/>
              <a:gd name="connsiteY4" fmla="*/ 412751 h 508001"/>
              <a:gd name="connsiteX5" fmla="*/ 3 w 190502"/>
              <a:gd name="connsiteY5" fmla="*/ 95251 h 508001"/>
              <a:gd name="connsiteX6" fmla="*/ 95252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2" y="1"/>
                </a:moveTo>
                <a:cubicBezTo>
                  <a:pt x="147856" y="1"/>
                  <a:pt x="190504" y="42645"/>
                  <a:pt x="190500" y="95251"/>
                </a:cubicBezTo>
                <a:lnTo>
                  <a:pt x="190502" y="412753"/>
                </a:lnTo>
                <a:cubicBezTo>
                  <a:pt x="190503" y="465354"/>
                  <a:pt x="147855" y="508000"/>
                  <a:pt x="95252" y="508001"/>
                </a:cubicBezTo>
                <a:cubicBezTo>
                  <a:pt x="42643" y="507998"/>
                  <a:pt x="-1" y="465355"/>
                  <a:pt x="1" y="412751"/>
                </a:cubicBezTo>
                <a:lnTo>
                  <a:pt x="3" y="95251"/>
                </a:lnTo>
                <a:cubicBezTo>
                  <a:pt x="2" y="42646"/>
                  <a:pt x="42646" y="-2"/>
                  <a:pt x="95252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2" name="装饰1"/>
          <p:cNvSpPr/>
          <p:nvPr>
            <p:custDataLst>
              <p:tags r:id="rId38"/>
            </p:custDataLst>
          </p:nvPr>
        </p:nvSpPr>
        <p:spPr>
          <a:xfrm>
            <a:off x="5302416" y="5515664"/>
            <a:ext cx="528039" cy="528039"/>
          </a:xfrm>
          <a:custGeom>
            <a:avLst/>
            <a:gdLst>
              <a:gd name="connsiteX0" fmla="*/ 95251 w 548992"/>
              <a:gd name="connsiteY0" fmla="*/ 1 h 548992"/>
              <a:gd name="connsiteX1" fmla="*/ 162602 w 548992"/>
              <a:gd name="connsiteY1" fmla="*/ 27900 h 548992"/>
              <a:gd name="connsiteX2" fmla="*/ 521094 w 548992"/>
              <a:gd name="connsiteY2" fmla="*/ 386391 h 548992"/>
              <a:gd name="connsiteX3" fmla="*/ 521093 w 548992"/>
              <a:gd name="connsiteY3" fmla="*/ 521094 h 548992"/>
              <a:gd name="connsiteX4" fmla="*/ 386390 w 548992"/>
              <a:gd name="connsiteY4" fmla="*/ 521095 h 548992"/>
              <a:gd name="connsiteX5" fmla="*/ 27900 w 548992"/>
              <a:gd name="connsiteY5" fmla="*/ 162604 h 548992"/>
              <a:gd name="connsiteX6" fmla="*/ 27899 w 548992"/>
              <a:gd name="connsiteY6" fmla="*/ 27900 h 548992"/>
              <a:gd name="connsiteX7" fmla="*/ 95251 w 548992"/>
              <a:gd name="connsiteY7" fmla="*/ 1 h 54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2" h="548992">
                <a:moveTo>
                  <a:pt x="95251" y="1"/>
                </a:moveTo>
                <a:cubicBezTo>
                  <a:pt x="119628" y="2"/>
                  <a:pt x="144003" y="9301"/>
                  <a:pt x="162602" y="27900"/>
                </a:cubicBezTo>
                <a:lnTo>
                  <a:pt x="521094" y="386391"/>
                </a:lnTo>
                <a:cubicBezTo>
                  <a:pt x="558291" y="423587"/>
                  <a:pt x="558292" y="483897"/>
                  <a:pt x="521093" y="521094"/>
                </a:cubicBezTo>
                <a:cubicBezTo>
                  <a:pt x="483897" y="558291"/>
                  <a:pt x="423587" y="558292"/>
                  <a:pt x="386390" y="521095"/>
                </a:cubicBezTo>
                <a:lnTo>
                  <a:pt x="27900" y="162604"/>
                </a:lnTo>
                <a:cubicBezTo>
                  <a:pt x="-9298" y="125405"/>
                  <a:pt x="-9299" y="65096"/>
                  <a:pt x="27899" y="27900"/>
                </a:cubicBezTo>
                <a:cubicBezTo>
                  <a:pt x="46496" y="9301"/>
                  <a:pt x="70874" y="0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4" name="文本框 62"/>
          <p:cNvSpPr txBox="1"/>
          <p:nvPr>
            <p:custDataLst>
              <p:tags r:id="rId39"/>
            </p:custDataLst>
          </p:nvPr>
        </p:nvSpPr>
        <p:spPr>
          <a:xfrm>
            <a:off x="1221562" y="5001055"/>
            <a:ext cx="521934" cy="459259"/>
          </a:xfrm>
          <a:prstGeom prst="rect"/>
          <a:noFill/>
        </p:spPr>
        <p:txBody>
          <a:bodyPr anchor="ctr" bIns="0" lIns="0" rIns="0" rtlCol="0" tIns="0" wrap="square">
            <a:normAutofit fontScale="70000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05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296" name="文本框 63"/>
          <p:cNvSpPr txBox="1"/>
          <p:nvPr>
            <p:custDataLst>
              <p:tags r:id="rId40"/>
            </p:custDataLst>
          </p:nvPr>
        </p:nvSpPr>
        <p:spPr>
          <a:xfrm>
            <a:off x="2051163" y="5001055"/>
            <a:ext cx="3155413" cy="968173"/>
          </a:xfrm>
          <a:prstGeom prst="rect"/>
          <a:noFill/>
        </p:spPr>
        <p:txBody>
          <a:bodyPr rtlCol="0" wrap="square">
            <a:normAutofit/>
          </a:bodyPr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营造积极的工作氛围：营造积极的工作氛围，提高员工的工作积极性和满意度。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98" name="矩形: 圆角"/>
          <p:cNvSpPr/>
          <p:nvPr>
            <p:custDataLst>
              <p:tags r:id="rId41"/>
            </p:custDataLst>
          </p:nvPr>
        </p:nvSpPr>
        <p:spPr>
          <a:xfrm>
            <a:off x="6370092" y="4877745"/>
            <a:ext cx="4983574" cy="1176946"/>
          </a:xfrm>
          <a:custGeom>
            <a:avLst/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直角三角形"/>
          <p:cNvSpPr/>
          <p:nvPr>
            <p:custDataLst>
              <p:tags r:id="rId42"/>
            </p:custDataLst>
          </p:nvPr>
        </p:nvSpPr>
        <p:spPr>
          <a:xfrm>
            <a:off x="10253160" y="4766032"/>
            <a:ext cx="115371" cy="114154"/>
          </a:xfrm>
          <a:custGeom>
            <a:avLst/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2" name="矩形: 圆角"/>
          <p:cNvSpPr/>
          <p:nvPr>
            <p:custDataLst>
              <p:tags r:id="rId43"/>
            </p:custDataLst>
          </p:nvPr>
        </p:nvSpPr>
        <p:spPr>
          <a:xfrm>
            <a:off x="10350832" y="4758097"/>
            <a:ext cx="636526" cy="775271"/>
          </a:xfrm>
          <a:custGeom>
            <a:avLst/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4" name="装饰6"/>
          <p:cNvSpPr/>
          <p:nvPr>
            <p:custDataLst>
              <p:tags r:id="rId44"/>
            </p:custDataLst>
          </p:nvPr>
        </p:nvSpPr>
        <p:spPr>
          <a:xfrm>
            <a:off x="6363987" y="5877661"/>
            <a:ext cx="488359" cy="183135"/>
          </a:xfrm>
          <a:custGeom>
            <a:avLst/>
            <a:gdLst>
              <a:gd name="connsiteX0" fmla="*/ 95256 w 508002"/>
              <a:gd name="connsiteY0" fmla="*/ 1 h 190501"/>
              <a:gd name="connsiteX1" fmla="*/ 412752 w 508002"/>
              <a:gd name="connsiteY1" fmla="*/ 1 h 190501"/>
              <a:gd name="connsiteX2" fmla="*/ 508002 w 508002"/>
              <a:gd name="connsiteY2" fmla="*/ 95249 h 190501"/>
              <a:gd name="connsiteX3" fmla="*/ 412751 w 508002"/>
              <a:gd name="connsiteY3" fmla="*/ 190501 h 190501"/>
              <a:gd name="connsiteX4" fmla="*/ 95248 w 508002"/>
              <a:gd name="connsiteY4" fmla="*/ 190500 h 190501"/>
              <a:gd name="connsiteX5" fmla="*/ 1 w 508002"/>
              <a:gd name="connsiteY5" fmla="*/ 95251 h 190501"/>
              <a:gd name="connsiteX6" fmla="*/ 95256 w 508002"/>
              <a:gd name="connsiteY6" fmla="*/ 1 h 19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002" h="190501">
                <a:moveTo>
                  <a:pt x="95256" y="1"/>
                </a:moveTo>
                <a:lnTo>
                  <a:pt x="412752" y="1"/>
                </a:lnTo>
                <a:cubicBezTo>
                  <a:pt x="465351" y="-6"/>
                  <a:pt x="508001" y="42646"/>
                  <a:pt x="508002" y="95249"/>
                </a:cubicBezTo>
                <a:cubicBezTo>
                  <a:pt x="508002" y="147854"/>
                  <a:pt x="465351" y="190499"/>
                  <a:pt x="412751" y="190501"/>
                </a:cubicBezTo>
                <a:lnTo>
                  <a:pt x="95248" y="190500"/>
                </a:lnTo>
                <a:cubicBezTo>
                  <a:pt x="42644" y="190503"/>
                  <a:pt x="0" y="147849"/>
                  <a:pt x="1" y="95251"/>
                </a:cubicBezTo>
                <a:cubicBezTo>
                  <a:pt x="1" y="42645"/>
                  <a:pt x="42647" y="-3"/>
                  <a:pt x="95256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6" name="装饰5"/>
          <p:cNvSpPr/>
          <p:nvPr>
            <p:custDataLst>
              <p:tags r:id="rId45"/>
            </p:custDataLst>
          </p:nvPr>
        </p:nvSpPr>
        <p:spPr>
          <a:xfrm>
            <a:off x="6363987" y="5572436"/>
            <a:ext cx="183135" cy="488359"/>
          </a:xfrm>
          <a:custGeom>
            <a:avLst/>
            <a:gdLst>
              <a:gd name="connsiteX0" fmla="*/ 95250 w 190502"/>
              <a:gd name="connsiteY0" fmla="*/ 1 h 508001"/>
              <a:gd name="connsiteX1" fmla="*/ 190500 w 190502"/>
              <a:gd name="connsiteY1" fmla="*/ 95252 h 508001"/>
              <a:gd name="connsiteX2" fmla="*/ 190502 w 190502"/>
              <a:gd name="connsiteY2" fmla="*/ 412753 h 508001"/>
              <a:gd name="connsiteX3" fmla="*/ 95251 w 190502"/>
              <a:gd name="connsiteY3" fmla="*/ 508001 h 508001"/>
              <a:gd name="connsiteX4" fmla="*/ 1 w 190502"/>
              <a:gd name="connsiteY4" fmla="*/ 412754 h 508001"/>
              <a:gd name="connsiteX5" fmla="*/ 2 w 190502"/>
              <a:gd name="connsiteY5" fmla="*/ 95251 h 508001"/>
              <a:gd name="connsiteX6" fmla="*/ 95250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0" y="1"/>
                </a:moveTo>
                <a:cubicBezTo>
                  <a:pt x="147854" y="-2"/>
                  <a:pt x="190499" y="42646"/>
                  <a:pt x="190500" y="95252"/>
                </a:cubicBezTo>
                <a:lnTo>
                  <a:pt x="190502" y="412753"/>
                </a:lnTo>
                <a:cubicBezTo>
                  <a:pt x="190504" y="465355"/>
                  <a:pt x="147858" y="508000"/>
                  <a:pt x="95251" y="508001"/>
                </a:cubicBezTo>
                <a:cubicBezTo>
                  <a:pt x="42645" y="508000"/>
                  <a:pt x="-1" y="465355"/>
                  <a:pt x="1" y="412754"/>
                </a:cubicBezTo>
                <a:lnTo>
                  <a:pt x="2" y="95251"/>
                </a:lnTo>
                <a:cubicBezTo>
                  <a:pt x="-2" y="42646"/>
                  <a:pt x="42646" y="0"/>
                  <a:pt x="9525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8" name="装饰4"/>
          <p:cNvSpPr/>
          <p:nvPr>
            <p:custDataLst>
              <p:tags r:id="rId46"/>
            </p:custDataLst>
          </p:nvPr>
        </p:nvSpPr>
        <p:spPr>
          <a:xfrm>
            <a:off x="6368260" y="5536419"/>
            <a:ext cx="528039" cy="528039"/>
          </a:xfrm>
          <a:custGeom>
            <a:avLst/>
            <a:gdLst>
              <a:gd name="connsiteX0" fmla="*/ 453740 w 548990"/>
              <a:gd name="connsiteY0" fmla="*/ 1 h 548986"/>
              <a:gd name="connsiteX1" fmla="*/ 521093 w 548990"/>
              <a:gd name="connsiteY1" fmla="*/ 27894 h 548986"/>
              <a:gd name="connsiteX2" fmla="*/ 521092 w 548990"/>
              <a:gd name="connsiteY2" fmla="*/ 162597 h 548986"/>
              <a:gd name="connsiteX3" fmla="*/ 162600 w 548990"/>
              <a:gd name="connsiteY3" fmla="*/ 521084 h 548986"/>
              <a:gd name="connsiteX4" fmla="*/ 27902 w 548990"/>
              <a:gd name="connsiteY4" fmla="*/ 521086 h 548986"/>
              <a:gd name="connsiteX5" fmla="*/ 27902 w 548990"/>
              <a:gd name="connsiteY5" fmla="*/ 386383 h 548986"/>
              <a:gd name="connsiteX6" fmla="*/ 386388 w 548990"/>
              <a:gd name="connsiteY6" fmla="*/ 27893 h 548986"/>
              <a:gd name="connsiteX7" fmla="*/ 453740 w 548990"/>
              <a:gd name="connsiteY7" fmla="*/ 1 h 54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0" h="548986">
                <a:moveTo>
                  <a:pt x="453740" y="1"/>
                </a:moveTo>
                <a:cubicBezTo>
                  <a:pt x="478118" y="-1"/>
                  <a:pt x="502492" y="9294"/>
                  <a:pt x="521093" y="27894"/>
                </a:cubicBezTo>
                <a:cubicBezTo>
                  <a:pt x="558295" y="65092"/>
                  <a:pt x="558285" y="125399"/>
                  <a:pt x="521092" y="162597"/>
                </a:cubicBezTo>
                <a:lnTo>
                  <a:pt x="162600" y="521084"/>
                </a:lnTo>
                <a:cubicBezTo>
                  <a:pt x="125409" y="558287"/>
                  <a:pt x="65100" y="558287"/>
                  <a:pt x="27902" y="521086"/>
                </a:cubicBezTo>
                <a:cubicBezTo>
                  <a:pt x="-9301" y="483887"/>
                  <a:pt x="-9298" y="423582"/>
                  <a:pt x="27902" y="386383"/>
                </a:cubicBezTo>
                <a:lnTo>
                  <a:pt x="386388" y="27893"/>
                </a:lnTo>
                <a:cubicBezTo>
                  <a:pt x="404986" y="9294"/>
                  <a:pt x="429367" y="-9"/>
                  <a:pt x="45374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10" name="文本框 12"/>
          <p:cNvSpPr txBox="1"/>
          <p:nvPr>
            <p:custDataLst>
              <p:tags r:id="rId47"/>
            </p:custDataLst>
          </p:nvPr>
        </p:nvSpPr>
        <p:spPr>
          <a:xfrm>
            <a:off x="10408214" y="5028526"/>
            <a:ext cx="521934" cy="459259"/>
          </a:xfrm>
          <a:prstGeom prst="rect"/>
          <a:noFill/>
        </p:spPr>
        <p:txBody>
          <a:bodyPr anchor="ctr" bIns="0" lIns="0" rIns="0" rtlCol="0" tIns="0" wrap="square">
            <a:normAutofit fontScale="70000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06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312" name="文本框 72"/>
          <p:cNvSpPr txBox="1"/>
          <p:nvPr>
            <p:custDataLst>
              <p:tags r:id="rId48"/>
            </p:custDataLst>
          </p:nvPr>
        </p:nvSpPr>
        <p:spPr>
          <a:xfrm>
            <a:off x="7045249" y="5001055"/>
            <a:ext cx="3155413" cy="968173"/>
          </a:xfrm>
          <a:prstGeom prst="rect"/>
          <a:noFill/>
        </p:spPr>
        <p:txBody>
          <a:bodyPr rtlCol="0" wrap="square">
            <a:normAutofit/>
          </a:bodyPr>
          <a:p>
            <a:pPr algn="r"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关注员工成长：关注员工的成长和发展，提供必要的培训和支持，帮助员工实现个人和公司的目标。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员工激励的方法与技巧</a:t>
            </a:r>
            <a:endParaRPr altLang="en-US" lang="zh-CN"/>
          </a:p>
        </p:txBody>
      </p:sp>
      <p:sp>
        <p:nvSpPr>
          <p:cNvPr id="10493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物质激励与非物质激励</a:t>
            </a:r>
            <a:endParaRPr altLang="en-US" lang="zh-CN"/>
          </a:p>
        </p:txBody>
      </p:sp>
      <p:sp>
        <p:nvSpPr>
          <p:cNvPr id="10494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物质激励：奖金、福利、晋升等物质奖励，可以激发员工的积极性和工作动力。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非物质激励：表扬、认可、荣誉等非物质奖励，可以增强员工的归属感和成就感。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激励方法：根据员工的需求和特点，采用不同的激励方法，以达到最佳的激励效果。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激励技巧：掌握一定的沟通技巧和领导能力，可以更好地激发员工的潜力和创造力。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员工参与与授权激励</a:t>
            </a:r>
            <a:endParaRPr altLang="en-US" lang="zh-CN"/>
          </a:p>
        </p:txBody>
      </p:sp>
      <p:sp>
        <p:nvSpPr>
          <p:cNvPr id="10494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培训与发展：提供培训和发展机会，帮助员工提升技能和能力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员工参与决策：让员工参与决策过程，提高工作积极性和满意度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授权激励：赋予员工更多的权力和责任，激发工作动力和创造力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认可与奖励：对员工的贡献进行认可和奖励，增强工作动力和归属感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培训与发展激励</a:t>
            </a:r>
            <a:endParaRPr altLang="en-US" lang="zh-CN"/>
          </a:p>
        </p:txBody>
      </p:sp>
      <p:sp>
        <p:nvSpPr>
          <p:cNvPr id="10495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晋升激励：设立明确的晋升通道，鼓励员工积极进取和提升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培训激励：提供专业培训和发展机会，提高员工技能和知识水平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授权激励：赋予员工一定的权力和决策参与，增强其责任感和归属感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情感激励：关心员工生活和工作状况，增强员工对企业的认同感和忠诚度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情感激励与关怀激励</a:t>
            </a:r>
            <a:endParaRPr altLang="en-US" lang="zh-CN"/>
          </a:p>
        </p:txBody>
      </p:sp>
      <p:cxnSp>
        <p:nvCxnSpPr>
          <p:cNvPr id="3145741" name="直接连接符 5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973760" y="3814573"/>
            <a:ext cx="10380040" cy="0"/>
          </a:xfrm>
          <a:prstGeom prst="line"/>
          <a:ln w="12700">
            <a:solidFill>
              <a:schemeClr val="accent1">
                <a:alpha val="3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74" name="标题"/>
          <p:cNvSpPr txBox="1"/>
          <p:nvPr>
            <p:custDataLst>
              <p:tags r:id="rId2"/>
            </p:custDataLst>
          </p:nvPr>
        </p:nvSpPr>
        <p:spPr>
          <a:xfrm>
            <a:off x="1618640" y="2180104"/>
            <a:ext cx="9447579" cy="452190"/>
          </a:xfrm>
          <a:prstGeom prst="rect"/>
          <a:noFill/>
        </p:spPr>
        <p:txBody>
          <a:bodyPr anchor="b" anchorCtr="0" bIns="0" lIns="0" rIns="0" rtlCol="0" tIns="0" wrap="square">
            <a:normAutofit fontScale="94444" lnSpcReduction="20000"/>
          </a:bodyPr>
          <a:p>
            <a:pPr algn="just"/>
            <a:r>
              <a:rPr altLang="en-US" b="1" dirty="0" lang="zh-CN" spc="30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情感激励：通过关心员工的生活和工作状态，建立良好的情感联系，激发员工的积极性和工作热情。</a:t>
            </a:r>
            <a:endParaRPr altLang="en-US" b="1" dirty="0" lang="zh-CN" spc="30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576" name="正文"/>
          <p:cNvSpPr txBox="1"/>
          <p:nvPr>
            <p:custDataLst>
              <p:tags r:id="rId3"/>
            </p:custDataLst>
          </p:nvPr>
        </p:nvSpPr>
        <p:spPr>
          <a:xfrm>
            <a:off x="839168" y="2778505"/>
            <a:ext cx="10227050" cy="6913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单击此处输入你的正文，文字是您思想的提炼，为了最终演示发布的良好效果，请尽量言简意赅的阐述观点；根据需要可酌情增减文字</a:t>
            </a:r>
            <a:endParaRPr altLang="en-US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578" name="文本框 53"/>
          <p:cNvSpPr txBox="1"/>
          <p:nvPr>
            <p:custDataLst>
              <p:tags r:id="rId4"/>
            </p:custDataLst>
          </p:nvPr>
        </p:nvSpPr>
        <p:spPr>
          <a:xfrm>
            <a:off x="838200" y="2276933"/>
            <a:ext cx="780440" cy="451222"/>
          </a:xfrm>
          <a:prstGeom prst="rect"/>
          <a:noFill/>
          <a:ln>
            <a:noFill/>
          </a:ln>
        </p:spPr>
        <p:txBody>
          <a:bodyPr anchor="b" anchorCtr="0" rtlCol="0" wrap="square">
            <a:normAutofit/>
          </a:bodyPr>
          <a:p>
            <a:pPr algn="ctr"/>
            <a:r>
              <a:rPr altLang="zh-CN" b="1" lang="en-US">
                <a:solidFill>
                  <a:schemeClr val="accent1"/>
                </a:solidFill>
                <a:latin typeface="+mj-ea"/>
                <a:ea typeface="+mj-ea"/>
              </a:rPr>
              <a:t>01</a:t>
            </a:r>
            <a:endParaRPr altLang="zh-CN" b="1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80" name="标题"/>
          <p:cNvSpPr txBox="1"/>
          <p:nvPr>
            <p:custDataLst>
              <p:tags r:id="rId5"/>
            </p:custDataLst>
          </p:nvPr>
        </p:nvSpPr>
        <p:spPr>
          <a:xfrm>
            <a:off x="1619608" y="4091503"/>
            <a:ext cx="9447579" cy="452190"/>
          </a:xfrm>
          <a:prstGeom prst="rect"/>
          <a:noFill/>
        </p:spPr>
        <p:txBody>
          <a:bodyPr anchor="b" anchorCtr="0" bIns="0" lIns="0" rIns="0" rtlCol="0" tIns="0" wrap="square">
            <a:normAutofit fontScale="94444" lnSpcReduction="20000"/>
          </a:bodyPr>
          <a:p>
            <a:pPr algn="just"/>
            <a:r>
              <a:rPr altLang="en-US" b="1" dirty="0" lang="zh-CN" spc="300">
                <a:solidFill>
                  <a:schemeClr val="accent2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关怀激励：关注员工的需求和感受，提供必要的支持和帮助，增强员工的归属感和忠诚度。  以上内容仅供参考，具体内容可以根据您的需求进行调整优化。</a:t>
            </a:r>
            <a:endParaRPr altLang="en-US" b="1" dirty="0" lang="zh-CN" spc="300">
              <a:solidFill>
                <a:schemeClr val="accent2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582" name="正文"/>
          <p:cNvSpPr txBox="1"/>
          <p:nvPr>
            <p:custDataLst>
              <p:tags r:id="rId6"/>
            </p:custDataLst>
          </p:nvPr>
        </p:nvSpPr>
        <p:spPr>
          <a:xfrm>
            <a:off x="840137" y="4670539"/>
            <a:ext cx="10227050" cy="6913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以上内容仅供参考，具体内容可以根据您的需求进行调整优化。</a:t>
            </a:r>
            <a:endParaRPr altLang="en-US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584" name="文本框 41"/>
          <p:cNvSpPr txBox="1"/>
          <p:nvPr>
            <p:custDataLst>
              <p:tags r:id="rId7"/>
            </p:custDataLst>
          </p:nvPr>
        </p:nvSpPr>
        <p:spPr>
          <a:xfrm>
            <a:off x="839168" y="4168966"/>
            <a:ext cx="780440" cy="451222"/>
          </a:xfrm>
          <a:prstGeom prst="rect"/>
          <a:noFill/>
          <a:ln>
            <a:noFill/>
          </a:ln>
        </p:spPr>
        <p:txBody>
          <a:bodyPr anchor="b" anchorCtr="0" rtlCol="0" wrap="square">
            <a:normAutofit/>
          </a:bodyPr>
          <a:p>
            <a:pPr algn="ctr"/>
            <a:r>
              <a:rPr altLang="zh-CN" b="1" lang="en-US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altLang="zh-CN" b="1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领导与激励的实践案例分析</a:t>
            </a:r>
            <a:endParaRPr altLang="en-US" lang="zh-CN"/>
          </a:p>
        </p:txBody>
      </p:sp>
      <p:sp>
        <p:nvSpPr>
          <p:cNvPr id="10496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成功企业领导与激励案例分享</a:t>
            </a:r>
            <a:endParaRPr altLang="en-US" lang="zh-CN"/>
          </a:p>
        </p:txBody>
      </p:sp>
      <p:sp>
        <p:nvSpPr>
          <p:cNvPr id="10496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腾讯：马化腾的团队管理与激励机制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阿里巴巴：马云的领导风格与激励机制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华为：任正非的领导哲学与员工激励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京东：刘强东的领导风格与员工激励措施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失败企业领导与激励案例分析</a:t>
            </a:r>
            <a:endParaRPr altLang="en-US" lang="zh-CN"/>
          </a:p>
        </p:txBody>
      </p:sp>
      <p:cxnSp>
        <p:nvCxnSpPr>
          <p:cNvPr id="3145743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53897" y="214733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738" name="椭圆 21"/>
          <p:cNvSpPr/>
          <p:nvPr>
            <p:custDataLst>
              <p:tags r:id="rId2"/>
            </p:custDataLst>
          </p:nvPr>
        </p:nvSpPr>
        <p:spPr>
          <a:xfrm>
            <a:off x="2608373" y="1553767"/>
            <a:ext cx="490397" cy="490397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740" name="文本框 34"/>
          <p:cNvSpPr txBox="1"/>
          <p:nvPr>
            <p:custDataLst>
              <p:tags r:id="rId3"/>
            </p:custDataLst>
          </p:nvPr>
        </p:nvSpPr>
        <p:spPr>
          <a:xfrm>
            <a:off x="2605108" y="162363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742" name="矩形 19"/>
          <p:cNvSpPr/>
          <p:nvPr>
            <p:custDataLst>
              <p:tags r:id="rId4"/>
            </p:custDataLst>
          </p:nvPr>
        </p:nvSpPr>
        <p:spPr bwMode="auto">
          <a:xfrm>
            <a:off x="3493176" y="1364400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案例一：某互联网公司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744" name="文本框 26"/>
          <p:cNvSpPr txBox="1"/>
          <p:nvPr>
            <p:custDataLst>
              <p:tags r:id="rId5"/>
            </p:custDataLst>
          </p:nvPr>
        </p:nvSpPr>
        <p:spPr>
          <a:xfrm>
            <a:off x="3493176" y="1757501"/>
            <a:ext cx="6093716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746" name="椭圆 22"/>
          <p:cNvSpPr/>
          <p:nvPr>
            <p:custDataLst>
              <p:tags r:id="rId6"/>
            </p:custDataLst>
          </p:nvPr>
        </p:nvSpPr>
        <p:spPr>
          <a:xfrm>
            <a:off x="2608373" y="2781391"/>
            <a:ext cx="490397" cy="490397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748" name="文本框 35"/>
          <p:cNvSpPr txBox="1"/>
          <p:nvPr>
            <p:custDataLst>
              <p:tags r:id="rId7"/>
            </p:custDataLst>
          </p:nvPr>
        </p:nvSpPr>
        <p:spPr>
          <a:xfrm>
            <a:off x="2605108" y="2861056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750" name="矩形 29"/>
          <p:cNvSpPr/>
          <p:nvPr>
            <p:custDataLst>
              <p:tags r:id="rId8"/>
            </p:custDataLst>
          </p:nvPr>
        </p:nvSpPr>
        <p:spPr bwMode="auto">
          <a:xfrm>
            <a:off x="3493176" y="2592024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案例二：某制造业企业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752" name="文本框 31"/>
          <p:cNvSpPr txBox="1"/>
          <p:nvPr>
            <p:custDataLst>
              <p:tags r:id="rId9"/>
            </p:custDataLst>
          </p:nvPr>
        </p:nvSpPr>
        <p:spPr>
          <a:xfrm>
            <a:off x="3493176" y="2984472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754" name="椭圆 6"/>
          <p:cNvSpPr/>
          <p:nvPr>
            <p:custDataLst>
              <p:tags r:id="rId10"/>
            </p:custDataLst>
          </p:nvPr>
        </p:nvSpPr>
        <p:spPr>
          <a:xfrm>
            <a:off x="2608373" y="4011627"/>
            <a:ext cx="490397" cy="490397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756" name="文本框 36"/>
          <p:cNvSpPr txBox="1"/>
          <p:nvPr>
            <p:custDataLst>
              <p:tags r:id="rId11"/>
            </p:custDataLst>
          </p:nvPr>
        </p:nvSpPr>
        <p:spPr>
          <a:xfrm>
            <a:off x="2605108" y="4081497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758" name="矩形 32"/>
          <p:cNvSpPr/>
          <p:nvPr>
            <p:custDataLst>
              <p:tags r:id="rId12"/>
            </p:custDataLst>
          </p:nvPr>
        </p:nvSpPr>
        <p:spPr bwMode="auto">
          <a:xfrm>
            <a:off x="3493176" y="3818995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案例三：某零售连锁店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760" name="文本框 33"/>
          <p:cNvSpPr txBox="1"/>
          <p:nvPr>
            <p:custDataLst>
              <p:tags r:id="rId13"/>
            </p:custDataLst>
          </p:nvPr>
        </p:nvSpPr>
        <p:spPr>
          <a:xfrm>
            <a:off x="3493176" y="4211443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762" name="椭圆 8"/>
          <p:cNvSpPr/>
          <p:nvPr>
            <p:custDataLst>
              <p:tags r:id="rId14"/>
            </p:custDataLst>
          </p:nvPr>
        </p:nvSpPr>
        <p:spPr>
          <a:xfrm>
            <a:off x="2608373" y="5238598"/>
            <a:ext cx="490397" cy="490397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764" name="文本框 9"/>
          <p:cNvSpPr txBox="1"/>
          <p:nvPr>
            <p:custDataLst>
              <p:tags r:id="rId15"/>
            </p:custDataLst>
          </p:nvPr>
        </p:nvSpPr>
        <p:spPr>
          <a:xfrm>
            <a:off x="2605108" y="530846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766" name="矩形 10"/>
          <p:cNvSpPr/>
          <p:nvPr>
            <p:custDataLst>
              <p:tags r:id="rId16"/>
            </p:custDataLst>
          </p:nvPr>
        </p:nvSpPr>
        <p:spPr bwMode="auto">
          <a:xfrm>
            <a:off x="3493176" y="5045966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案例四：某金融机构  以上案例均涉及领导与激励方面的问题，通过分析这些案例，可以总结出一些失败的经验教训，从而帮助企业管理者更好地理解和运用领导与激励的方法。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768" name="文本框 11"/>
          <p:cNvSpPr txBox="1"/>
          <p:nvPr>
            <p:custDataLst>
              <p:tags r:id="rId17"/>
            </p:custDataLst>
          </p:nvPr>
        </p:nvSpPr>
        <p:spPr>
          <a:xfrm>
            <a:off x="3493176" y="5438414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以上案例均涉及领导与激励方面的问题，通过分析这些案例，可以总结出一些失败的经验教训，从而帮助企业管理者更好地理解和运用领导与激励的方法。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45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53897" y="337626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7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53897" y="4599973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领导与激励实践中的挑战与应对策略</a:t>
            </a:r>
            <a:endParaRPr altLang="en-US" lang="zh-CN"/>
          </a:p>
        </p:txBody>
      </p:sp>
      <p:sp>
        <p:nvSpPr>
          <p:cNvPr id="10498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案例分析：某企业通过领导与激励实践，成功提高员工绩效和团队凝聚力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总结：领导与激励实践是企业管理的核心，需要关注员工的成长和需求，激发员工的积极性和创造力，提高团队凝聚力和绩效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挑战：如何激发员工的积极性和创造力，提高团队凝聚力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应对策略：建立明确的奖惩机制，提供培训和发展机会，营造良好的工作环境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未来企业管理中领导与激励的发展趋势</a:t>
            </a:r>
            <a:endParaRPr altLang="en-US" lang="zh-CN"/>
          </a:p>
        </p:txBody>
      </p:sp>
      <p:sp>
        <p:nvSpPr>
          <p:cNvPr id="104986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数字化时代下的领导与激励变革</a:t>
            </a:r>
            <a:endParaRPr altLang="en-US" lang="zh-CN"/>
          </a:p>
        </p:txBody>
      </p:sp>
      <p:sp>
        <p:nvSpPr>
          <p:cNvPr id="10499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数字化时代对领导与激励的影响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未来企业管理中领导与激励的发展趋势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数字化时代下领导者的角色转变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数字化时代下激励方式的创新与变革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多元化与包容性领导力的发展趋势</a:t>
            </a:r>
            <a:endParaRPr altLang="en-US" lang="zh-CN"/>
          </a:p>
        </p:txBody>
      </p:sp>
      <p:sp>
        <p:nvSpPr>
          <p:cNvPr id="10499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多元化领导力：重视不同背景、文化和观念的融合，以适应全球化趋势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包容性领导力：关注员工多样性和包容性，创造平等和公正的工作环境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跨文化领导力：培养跨文化沟通能力和领导技巧，以应对跨国企业挑战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变革型领导力：强调创新、变革和适应性，以应对快速变化的市场需求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员工自我驱动与自我激励的重要性</a:t>
            </a:r>
            <a:endParaRPr altLang="en-US" lang="zh-CN"/>
          </a:p>
        </p:txBody>
      </p:sp>
      <p:sp>
        <p:nvSpPr>
          <p:cNvPr id="10500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员工自我驱动能够提高工作效率和创造力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培养员工的自我驱动和自我激励能力有助于企业长期发展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未来企业管理中需要注重员工的自我驱动和自我激励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自我激励能够增强员工的归属感和忠诚度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领导与激励在企业管理中的未来挑战与机遇</a:t>
            </a:r>
            <a:endParaRPr altLang="en-US" lang="zh-CN"/>
          </a:p>
        </p:txBody>
      </p:sp>
      <p:sp>
        <p:nvSpPr>
          <p:cNvPr id="10500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挑战：适应数字化时代，提升领导力与激励手段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机遇：利用大数据和人工智能技术，优化领导与激励策略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挑战：培养跨文化领导力，应对全球化趋势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机遇：借助多元化激励手段，激发员工创新与创造力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5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4_4*l_h_f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4_4*l_h_a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4_4*l_h_f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4_4*l_h_a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4_4*l_h_f*1_3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4_4*l_h_a*1_3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4_4*l_h_f*1_4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4_4*l_h_a*1_4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4_4*l_h_f*1_5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4_4*l_h_a*1_5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5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6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7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4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1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5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6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7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5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7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6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5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7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6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2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3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4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5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3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6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7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4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5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5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3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7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6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4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6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101_1*l_h_i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80000007152557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1_1*l_h_a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1_1*l_h_f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101_1*l_h_i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PRESET_TEXT" val="01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1_1*l_h_a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1_1*l_h_f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101_1*l_h_i*1_2_2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PRESET_TEXT" val="02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2023-12-19T17:21:59Z</dcterms:created>
  <dcterms:modified xsi:type="dcterms:W3CDTF">2023-12-19T17:21:59Z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d323173130544f86ba79b062d34cb09c_21</vt:lpwstr>
  </property>
</Properties>
</file>