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445" r:id="rId1"/>
    <p:sldMasterId id="2147486482" r:id="rId2"/>
  </p:sldMasterIdLst>
  <p:notesMasterIdLst>
    <p:notesMasterId r:id="rId3"/>
  </p:notesMasterIdLst>
  <p:sldIdLst>
    <p:sldId id="1604" r:id="rId4"/>
    <p:sldId id="1608" r:id="rId5"/>
    <p:sldId id="1611" r:id="rId6"/>
    <p:sldId id="1614" r:id="rId7"/>
    <p:sldId id="1620" r:id="rId9"/>
    <p:sldId id="1623" r:id="rId10"/>
    <p:sldId id="1626" r:id="rId11"/>
    <p:sldId id="1629" r:id="rId12"/>
    <p:sldId id="1635" r:id="rId14"/>
    <p:sldId id="1638" r:id="rId15"/>
    <p:sldId id="1641" r:id="rId16"/>
    <p:sldId id="1644" r:id="rId17"/>
    <p:sldId id="1650" r:id="rId19"/>
    <p:sldId id="1653" r:id="rId20"/>
    <p:sldId id="1656" r:id="rId21"/>
    <p:sldId id="1659" r:id="rId22"/>
    <p:sldId id="1662" r:id="rId23"/>
    <p:sldId id="1668" r:id="rId25"/>
    <p:sldId id="1671" r:id="rId26"/>
    <p:sldId id="1674" r:id="rId27"/>
    <p:sldId id="1677" r:id="rId28"/>
    <p:sldId id="1683" r:id="rId30"/>
    <p:sldId id="1686" r:id="rId31"/>
    <p:sldId id="1689" r:id="rId32"/>
    <p:sldId id="1692" r:id="rId33"/>
    <p:sldId id="1698" r:id="rId35"/>
    <p:sldId id="1701" r:id="rId36"/>
    <p:sldId id="1704" r:id="rId37"/>
    <p:sldId id="1707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446" r:id="rId1"/>
    <p:sldLayoutId id="2147486447" r:id="rId2"/>
    <p:sldLayoutId id="2147486448" r:id="rId3"/>
    <p:sldLayoutId id="2147486449" r:id="rId4"/>
    <p:sldLayoutId id="2147486450" r:id="rId5"/>
    <p:sldLayoutId id="2147486451" r:id="rId6"/>
    <p:sldLayoutId id="2147486452" r:id="rId7"/>
    <p:sldLayoutId id="2147486453" r:id="rId8"/>
    <p:sldLayoutId id="2147486454" r:id="rId9"/>
    <p:sldLayoutId id="2147486455" r:id="rId10"/>
    <p:sldLayoutId id="21474864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483" r:id="rId1"/>
    <p:sldLayoutId id="2147486484" r:id="rId2"/>
    <p:sldLayoutId id="2147486485" r:id="rId3"/>
    <p:sldLayoutId id="2147486486" r:id="rId4"/>
    <p:sldLayoutId id="2147486487" r:id="rId5"/>
    <p:sldLayoutId id="2147486488" r:id="rId6"/>
    <p:sldLayoutId id="2147486489" r:id="rId7"/>
    <p:sldLayoutId id="2147486490" r:id="rId8"/>
    <p:sldLayoutId id="2147486491" r:id="rId9"/>
    <p:sldLayoutId id="2147486492" r:id="rId10"/>
    <p:sldLayoutId id="214748649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tags" Target="../tags/tag346.xml"/><Relationship Id="rId18" Type="http://schemas.openxmlformats.org/officeDocument/2006/relationships/tags" Target="../tags/tag347.xml"/><Relationship Id="rId19" Type="http://schemas.openxmlformats.org/officeDocument/2006/relationships/tags" Target="../tags/tag348.xml"/><Relationship Id="rId20" Type="http://schemas.openxmlformats.org/officeDocument/2006/relationships/tags" Target="../tags/tag349.xml"/><Relationship Id="rId21" Type="http://schemas.openxmlformats.org/officeDocument/2006/relationships/tags" Target="../tags/tag350.xml"/><Relationship Id="rId22" Type="http://schemas.openxmlformats.org/officeDocument/2006/relationships/tags" Target="../tags/tag351.xml"/><Relationship Id="rId23" Type="http://schemas.openxmlformats.org/officeDocument/2006/relationships/tags" Target="../tags/tag352.xml"/><Relationship Id="rId24" Type="http://schemas.openxmlformats.org/officeDocument/2006/relationships/tags" Target="../tags/tag353.xml"/><Relationship Id="rId25" Type="http://schemas.openxmlformats.org/officeDocument/2006/relationships/tags" Target="../tags/tag354.xml"/><Relationship Id="rId26" Type="http://schemas.openxmlformats.org/officeDocument/2006/relationships/tags" Target="../tags/tag355.xml"/><Relationship Id="rId27" Type="http://schemas.openxmlformats.org/officeDocument/2006/relationships/image" Target="../media/image4.png"/><Relationship Id="rId28" Type="http://schemas.openxmlformats.org/officeDocument/2006/relationships/tags" Target="../tags/tag356.xml"/><Relationship Id="rId29" Type="http://schemas.openxmlformats.org/officeDocument/2006/relationships/image" Target="../media/image5.png"/><Relationship Id="rId30" Type="http://schemas.openxmlformats.org/officeDocument/2006/relationships/tags" Target="../tags/tag357.xml"/><Relationship Id="rId31" Type="http://schemas.openxmlformats.org/officeDocument/2006/relationships/image" Target="../media/image6.png"/><Relationship Id="rId32" Type="http://schemas.openxmlformats.org/officeDocument/2006/relationships/tags" Target="../tags/tag358.xml"/><Relationship Id="rId33" Type="http://schemas.openxmlformats.org/officeDocument/2006/relationships/image" Target="../media/image7.png"/><Relationship Id="rId34" Type="http://schemas.openxmlformats.org/officeDocument/2006/relationships/tags" Target="../tags/tag359.xml"/><Relationship Id="rId35" Type="http://schemas.openxmlformats.org/officeDocument/2006/relationships/image" Target="../media/image8.png"/><Relationship Id="rId36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tags" Target="../tags/tag386.xml"/><Relationship Id="rId16" Type="http://schemas.openxmlformats.org/officeDocument/2006/relationships/tags" Target="../tags/tag387.xml"/><Relationship Id="rId17" Type="http://schemas.openxmlformats.org/officeDocument/2006/relationships/tags" Target="../tags/tag388.xml"/><Relationship Id="rId18" Type="http://schemas.openxmlformats.org/officeDocument/2006/relationships/tags" Target="../tags/tag389.xml"/><Relationship Id="rId19" Type="http://schemas.openxmlformats.org/officeDocument/2006/relationships/tags" Target="../tags/tag390.xml"/><Relationship Id="rId20" Type="http://schemas.openxmlformats.org/officeDocument/2006/relationships/tags" Target="../tags/tag391.xml"/><Relationship Id="rId21" Type="http://schemas.openxmlformats.org/officeDocument/2006/relationships/tags" Target="../tags/tag392.xml"/><Relationship Id="rId22" Type="http://schemas.openxmlformats.org/officeDocument/2006/relationships/tags" Target="../tags/tag393.xml"/><Relationship Id="rId23" Type="http://schemas.openxmlformats.org/officeDocument/2006/relationships/tags" Target="../tags/tag394.xml"/><Relationship Id="rId24" Type="http://schemas.openxmlformats.org/officeDocument/2006/relationships/tags" Target="../tags/tag395.xml"/><Relationship Id="rId25" Type="http://schemas.openxmlformats.org/officeDocument/2006/relationships/tags" Target="../tags/tag396.xml"/><Relationship Id="rId26" Type="http://schemas.openxmlformats.org/officeDocument/2006/relationships/tags" Target="../tags/tag397.xml"/><Relationship Id="rId27" Type="http://schemas.openxmlformats.org/officeDocument/2006/relationships/tags" Target="../tags/tag398.xml"/><Relationship Id="rId28" Type="http://schemas.openxmlformats.org/officeDocument/2006/relationships/tags" Target="../tags/tag399.xml"/><Relationship Id="rId29" Type="http://schemas.openxmlformats.org/officeDocument/2006/relationships/tags" Target="../tags/tag400.xml"/><Relationship Id="rId30" Type="http://schemas.openxmlformats.org/officeDocument/2006/relationships/tags" Target="../tags/tag401.xml"/><Relationship Id="rId31" Type="http://schemas.openxmlformats.org/officeDocument/2006/relationships/tags" Target="../tags/tag402.xml"/><Relationship Id="rId32" Type="http://schemas.openxmlformats.org/officeDocument/2006/relationships/tags" Target="../tags/tag403.xml"/><Relationship Id="rId33" Type="http://schemas.openxmlformats.org/officeDocument/2006/relationships/tags" Target="../tags/tag404.xml"/><Relationship Id="rId34" Type="http://schemas.openxmlformats.org/officeDocument/2006/relationships/tags" Target="../tags/tag405.xml"/><Relationship Id="rId35" Type="http://schemas.openxmlformats.org/officeDocument/2006/relationships/tags" Target="../tags/tag406.xml"/><Relationship Id="rId36" Type="http://schemas.openxmlformats.org/officeDocument/2006/relationships/tags" Target="../tags/tag407.xml"/><Relationship Id="rId37" Type="http://schemas.openxmlformats.org/officeDocument/2006/relationships/tags" Target="../tags/tag408.xml"/><Relationship Id="rId38" Type="http://schemas.openxmlformats.org/officeDocument/2006/relationships/tags" Target="../tags/tag409.xml"/><Relationship Id="rId39" Type="http://schemas.openxmlformats.org/officeDocument/2006/relationships/tags" Target="../tags/tag410.xml"/><Relationship Id="rId40" Type="http://schemas.openxmlformats.org/officeDocument/2006/relationships/tags" Target="../tags/tag411.xml"/><Relationship Id="rId4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tags" Target="../tags/tag416.xml"/><Relationship Id="rId6" Type="http://schemas.openxmlformats.org/officeDocument/2006/relationships/tags" Target="../tags/tag417.xml"/><Relationship Id="rId7" Type="http://schemas.openxmlformats.org/officeDocument/2006/relationships/tags" Target="../tags/tag418.xml"/><Relationship Id="rId8" Type="http://schemas.openxmlformats.org/officeDocument/2006/relationships/tags" Target="../tags/tag419.xml"/><Relationship Id="rId9" Type="http://schemas.openxmlformats.org/officeDocument/2006/relationships/tags" Target="../tags/tag420.xml"/><Relationship Id="rId10" Type="http://schemas.openxmlformats.org/officeDocument/2006/relationships/tags" Target="../tags/tag421.xml"/><Relationship Id="rId11" Type="http://schemas.openxmlformats.org/officeDocument/2006/relationships/tags" Target="../tags/tag422.xml"/><Relationship Id="rId12" Type="http://schemas.openxmlformats.org/officeDocument/2006/relationships/tags" Target="../tags/tag423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4.xml"/><Relationship Id="rId2" Type="http://schemas.openxmlformats.org/officeDocument/2006/relationships/tags" Target="../tags/tag425.xml"/><Relationship Id="rId3" Type="http://schemas.openxmlformats.org/officeDocument/2006/relationships/tags" Target="../tags/tag426.xml"/><Relationship Id="rId4" Type="http://schemas.openxmlformats.org/officeDocument/2006/relationships/tags" Target="../tags/tag42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企业管理的员工领导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员工领导的重要性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员工领导的基本原则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员工领导的实践策略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员工领导的成功案例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员工领导的挑战与应对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员工领导的重要性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员工领导对企业发展的影响</a:t>
            </a:r>
            <a:endParaRPr altLang="en-US" lang="zh-CN"/>
          </a:p>
        </p:txBody>
      </p:sp>
      <p:sp>
        <p:nvSpPr>
          <p:cNvPr id="104908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塑造企业文化，推动可持续发展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促进企业创新，提升竞争力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增强企业凝聚力，降低员工流失率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1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激发员工潜力，提高工作效率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员工领导对员工积极性的调动</a:t>
            </a:r>
            <a:endParaRPr altLang="en-US" lang="zh-CN"/>
          </a:p>
        </p:txBody>
      </p:sp>
      <p:sp>
        <p:nvSpPr>
          <p:cNvPr id="104915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激发员工的工作热情和动力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增强员工的归属感和忠诚度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提高员工的工作效率和绩效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促进员工的个人成长和发展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员工领导对企业文化的塑造</a:t>
            </a:r>
            <a:endParaRPr altLang="en-US" lang="zh-CN"/>
          </a:p>
        </p:txBody>
      </p:sp>
      <p:sp>
        <p:nvSpPr>
          <p:cNvPr id="10492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员工领导是企业文化的塑造者和传承者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员工领导通过自身的言行影响和塑造企业文化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员工领导能够激发员工的归属感和凝聚力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员工领导能够推动企业文化的创新和发展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8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员工领导的基本原则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以人为本的原则</a:t>
            </a:r>
            <a:endParaRPr altLang="en-US" lang="zh-CN"/>
          </a:p>
        </p:txBody>
      </p:sp>
      <p:sp>
        <p:nvSpPr>
          <p:cNvPr id="10493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尊重员工：尊重员工的尊严和权利，不侮辱或歧视员工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关注员工需求：关注员工的工作和生活需求，提供必要的支持和帮助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激励员工：通过奖励、晋升等方式激励员工，提高员工的工作积极性和效率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培养员工：通过培训、学习等方式培养员工，提高员工的素质和能力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公平公正的原则</a:t>
            </a:r>
            <a:endParaRPr altLang="en-US" lang="zh-CN"/>
          </a:p>
        </p:txBody>
      </p:sp>
      <p:sp>
        <p:nvSpPr>
          <p:cNvPr id="10494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公正原则：在处理员工问题时，要公正、客观，不带有个人偏见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公平原则：对所有员工一视同仁，不偏袒任何一方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透明原则：决策过程要透明，让员工了解并参与其中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尊重原则：尊重员工的意见和建议，给予他们充分的表达和参与机会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激励与约束相结合的原则</a:t>
            </a:r>
            <a:endParaRPr altLang="en-US" lang="zh-CN"/>
          </a:p>
        </p:txBody>
      </p:sp>
      <p:sp>
        <p:nvSpPr>
          <p:cNvPr id="104948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激励原则：通过奖励机制激发员工的工作积极性和创造力，提高员工的工作满意度和归属感。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约束原则：通过建立规章制度和监督机制，对员工的行为进行规范和约束，确保员工的行为符合企业的价值观和目标。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平衡原则：在激励和约束之间寻求平衡，既要激发员工的动力，又要确保员工的行为符合企业的要求。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个性化原则：根据员工的个性和需求，采用不同的激励和约束方式，以提高员工的工作效率和满意度。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54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员工领导的实践策略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建立良好的沟通机制</a:t>
            </a:r>
            <a:endParaRPr altLang="en-US" lang="zh-CN"/>
          </a:p>
        </p:txBody>
      </p:sp>
      <p:sp>
        <p:nvSpPr>
          <p:cNvPr id="104964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明确沟通目标：设定清晰的沟通目标，确保双方理解一致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倾听员工意见：积极倾听员工的想法和建议，了解他们的需求和期望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及时反馈：对员工的意见和建议给予及时反馈，让他们知道自己的工作表现和改进方向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建立信任：通过真诚的沟通和良好的工作表现，建立员工对领导者的信任和尊重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制定合理的薪酬制度</a:t>
            </a:r>
            <a:endParaRPr altLang="en-US" lang="zh-CN"/>
          </a:p>
        </p:txBody>
      </p:sp>
      <p:sp>
        <p:nvSpPr>
          <p:cNvPr id="10497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薪酬制度的设计原则：公平、透明、激励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薪酬水平的确定：市场调查、岗位评估、绩效评估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薪酬结构的选择：基本工资、奖金、福利、股票期权等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薪酬制度的调整与完善：定期评估、调整，确保与公司战略和员工需求相匹配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提供良好的培训和发展机会</a:t>
            </a:r>
            <a:endParaRPr altLang="en-US" lang="zh-CN"/>
          </a:p>
        </p:txBody>
      </p:sp>
      <p:sp>
        <p:nvSpPr>
          <p:cNvPr id="104976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7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培训计划：制定针对不同岗位和员工的培训计划，提高员工的专业技能和素质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培训内容：包括沟通技巧、团队协作、领导力等方面的培训，帮助员工更好地适应工作环境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培训方式：采用线上和线下相结合的方式，包括课堂讲解、案例分析、实践操作等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跟踪评估：对员工的培训和发展成果进行跟踪评估，及时调整培训计划和内容，确保员工能够得到有效的培训和发展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营造积极向上的工作氛围</a:t>
            </a:r>
            <a:endParaRPr altLang="en-US" lang="zh-CN"/>
          </a:p>
        </p:txBody>
      </p:sp>
      <p:sp>
        <p:nvSpPr>
          <p:cNvPr id="10498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鼓励员工积极参与决策，提高员工的工作积极性和责任感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关注员工的工作与生活平衡，提供必要的支持和帮助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定期组织团队建设活动，增强团队凝聚力和合作精神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建立明确的奖惩制度，激励员工发挥潜力，提高工作效率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1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员工领导的成功案例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阿里巴巴的员工领导模式</a:t>
            </a:r>
            <a:endParaRPr altLang="en-US" lang="zh-CN"/>
          </a:p>
        </p:txBody>
      </p:sp>
      <p:sp>
        <p:nvSpPr>
          <p:cNvPr id="10500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阿里巴巴的员工领导实践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阿里巴巴的愿景和使命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阿里巴巴的员工领导理念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阿里巴巴的员工领导成果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华为的员工领导理念</a:t>
            </a:r>
            <a:endParaRPr altLang="en-US" lang="zh-CN"/>
          </a:p>
        </p:txBody>
      </p:sp>
      <p:sp>
        <p:nvSpPr>
          <p:cNvPr id="10500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员工领导理念的成果：华为在员工领导理念的指导下，成功地打造了一支高效、专业、富有创造力和创新精神的团队，为企业的发展提供了强有力的支持。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员工领导理念的核心：以客户为中心，以奋斗者为本，持续健康发展，共享成功。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员工领导理念的实施：通过建立高效的管理体系和激励机制，激发员工的创造力和创新精神，提高员工的综合素质和职业技能，实现企业和员工的共同发展。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领导理念的意义：员工领导理念不仅是华为企业管理的核心，也是其他企业可以借鉴和应用的宝贵经验。通过实施员工领导理念，企业可以提高员工的归属感和忠诚度，增强企业的凝聚力和竞争力，实现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腾讯的员工领导实践</a:t>
            </a:r>
            <a:endParaRPr altLang="en-US" lang="zh-CN"/>
          </a:p>
        </p:txBody>
      </p:sp>
      <p:sp>
        <p:nvSpPr>
          <p:cNvPr id="10501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员工领导的理念与实践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员工领导的选拔与培养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员工领导的激励机制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员工领导与团队建设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2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21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员工领导的挑战与应对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如何应对员工的消极情绪</a:t>
            </a:r>
            <a:endParaRPr altLang="en-US" lang="zh-CN"/>
          </a:p>
        </p:txBody>
      </p:sp>
      <p:sp>
        <p:nvSpPr>
          <p:cNvPr id="105030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倾听与理解：积极倾听员工的抱怨和不满，理解他们的感受和需求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沟通与引导：与员工进行开放、诚实的沟通，引导他们以积极的方式表达自己的意见和想法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激励与支持：给予员工适当的激励和支持，帮助他们克服困难和挑战，增强自信心和动力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培训与发展：提供培训和发展机会，帮助员工提升技能和能力，增强自我价值感和归属感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如何平衡员工的利益与企业的目标</a:t>
            </a:r>
            <a:endParaRPr altLang="en-US" lang="zh-CN"/>
          </a:p>
        </p:txBody>
      </p:sp>
      <p:sp>
        <p:nvSpPr>
          <p:cNvPr id="105035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实施激励机制，激发员工积极性与创造力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6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建立有效沟通机制，促进员工参与决策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明确企业目标，制定合理计划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7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了解员工需求，关注员工福利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如何提高员工领导的效能和效率</a:t>
            </a:r>
            <a:endParaRPr altLang="en-US" lang="zh-CN"/>
          </a:p>
        </p:txBody>
      </p:sp>
      <p:sp>
        <p:nvSpPr>
          <p:cNvPr id="1050424" name="正文"/>
          <p:cNvSpPr txBox="1"/>
          <p:nvPr>
            <p:custDataLst>
              <p:tags r:id="rId1"/>
            </p:custDataLst>
          </p:nvPr>
        </p:nvSpPr>
        <p:spPr>
          <a:xfrm>
            <a:off x="9087234" y="1590221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制定明确的计划和目标：为员工领导制定明确的计划和目标，确保他们了解自己的职责和期望成果。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正文"/>
          <p:cNvSpPr txBox="1"/>
          <p:nvPr>
            <p:custDataLst>
              <p:tags r:id="rId2"/>
            </p:custDataLst>
          </p:nvPr>
        </p:nvSpPr>
        <p:spPr>
          <a:xfrm>
            <a:off x="9087234" y="3217581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建立良好的沟通和反馈机制：与员工领导保持密切沟通，及时给予反馈和建议，帮助他们不断改进和提高。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正文"/>
          <p:cNvSpPr txBox="1"/>
          <p:nvPr>
            <p:custDataLst>
              <p:tags r:id="rId3"/>
            </p:custDataLst>
          </p:nvPr>
        </p:nvSpPr>
        <p:spPr>
          <a:xfrm>
            <a:off x="9087234" y="4810111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关注员工发展和成长：关注员工的发展和成长，为他们提供职业发展和晋升机会，增强员工对企业的归属感和忠诚度。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正文"/>
          <p:cNvSpPr txBox="1"/>
          <p:nvPr>
            <p:custDataLst>
              <p:tags r:id="rId4"/>
            </p:custDataLst>
          </p:nvPr>
        </p:nvSpPr>
        <p:spPr>
          <a:xfrm>
            <a:off x="838200" y="4018039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激励员工和团队：通过激励措施和奖励机制，激发员工和团队的积极性和创造力，提高整体工作效率。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正文"/>
          <p:cNvSpPr txBox="1"/>
          <p:nvPr>
            <p:custDataLst>
              <p:tags r:id="rId5"/>
            </p:custDataLst>
          </p:nvPr>
        </p:nvSpPr>
        <p:spPr>
          <a:xfrm>
            <a:off x="838200" y="2377778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提供培训和支持：为员工领导提供必要的培训和支持，帮助他们掌握有效的领导技巧和策略，提高团队绩效。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平行四边形 6"/>
          <p:cNvSpPr/>
          <p:nvPr>
            <p:custDataLst>
              <p:tags r:id="rId6"/>
            </p:custDataLst>
          </p:nvPr>
        </p:nvSpPr>
        <p:spPr>
          <a:xfrm rot="16200000">
            <a:off x="4019390" y="5030060"/>
            <a:ext cx="537938" cy="62308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5">
                  <a:lumMod val="85000"/>
                </a:schemeClr>
              </a:gs>
              <a:gs pos="100000">
                <a:schemeClr val="accent5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436" name="标题"/>
          <p:cNvSpPr/>
          <p:nvPr>
            <p:custDataLst>
              <p:tags r:id="rId7"/>
            </p:custDataLst>
          </p:nvPr>
        </p:nvSpPr>
        <p:spPr>
          <a:xfrm>
            <a:off x="3974884" y="4735290"/>
            <a:ext cx="3421134" cy="621790"/>
          </a:xfrm>
          <a:prstGeom prst="rect"/>
          <a:gradFill>
            <a:gsLst>
              <a:gs pos="20000">
                <a:schemeClr val="accent5"/>
              </a:gs>
              <a:gs pos="80000">
                <a:schemeClr val="accent5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38" name="平行四边形 17"/>
          <p:cNvSpPr/>
          <p:nvPr>
            <p:custDataLst>
              <p:tags r:id="rId8"/>
            </p:custDataLst>
          </p:nvPr>
        </p:nvSpPr>
        <p:spPr>
          <a:xfrm rot="16200000" flipV="1">
            <a:off x="7610161" y="4226377"/>
            <a:ext cx="537938" cy="62953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>
                  <a:lumMod val="9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440" name="标题"/>
          <p:cNvSpPr/>
          <p:nvPr>
            <p:custDataLst>
              <p:tags r:id="rId9"/>
            </p:custDataLst>
          </p:nvPr>
        </p:nvSpPr>
        <p:spPr>
          <a:xfrm>
            <a:off x="4772117" y="3934833"/>
            <a:ext cx="3421134" cy="621790"/>
          </a:xfrm>
          <a:prstGeom prst="rect"/>
          <a:gradFill>
            <a:gsLst>
              <a:gs pos="20000">
                <a:schemeClr val="accent4"/>
              </a:gs>
              <a:gs pos="80000">
                <a:schemeClr val="accent4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42" name="平行四边形 4"/>
          <p:cNvSpPr/>
          <p:nvPr>
            <p:custDataLst>
              <p:tags r:id="rId10"/>
            </p:custDataLst>
          </p:nvPr>
        </p:nvSpPr>
        <p:spPr>
          <a:xfrm rot="16200000">
            <a:off x="4019390" y="3431080"/>
            <a:ext cx="537938" cy="62308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3">
                  <a:lumMod val="85000"/>
                </a:schemeClr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444" name="标题"/>
          <p:cNvSpPr/>
          <p:nvPr>
            <p:custDataLst>
              <p:tags r:id="rId11"/>
            </p:custDataLst>
          </p:nvPr>
        </p:nvSpPr>
        <p:spPr>
          <a:xfrm>
            <a:off x="3974239" y="3134375"/>
            <a:ext cx="3421134" cy="621790"/>
          </a:xfrm>
          <a:prstGeom prst="rect"/>
          <a:gradFill>
            <a:gsLst>
              <a:gs pos="20000">
                <a:schemeClr val="accent3"/>
              </a:gs>
              <a:gs pos="80000">
                <a:schemeClr val="accent3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46" name="平行四边形 13"/>
          <p:cNvSpPr/>
          <p:nvPr>
            <p:custDataLst>
              <p:tags r:id="rId12"/>
            </p:custDataLst>
          </p:nvPr>
        </p:nvSpPr>
        <p:spPr>
          <a:xfrm rot="16200000" flipV="1">
            <a:off x="7610161" y="2625462"/>
            <a:ext cx="537938" cy="62953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9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448" name="标题"/>
          <p:cNvSpPr/>
          <p:nvPr>
            <p:custDataLst>
              <p:tags r:id="rId13"/>
            </p:custDataLst>
          </p:nvPr>
        </p:nvSpPr>
        <p:spPr>
          <a:xfrm>
            <a:off x="4772117" y="2333917"/>
            <a:ext cx="3421779" cy="621790"/>
          </a:xfrm>
          <a:prstGeom prst="rect"/>
          <a:gradFill>
            <a:gsLst>
              <a:gs pos="20000">
                <a:schemeClr val="accent2"/>
              </a:gs>
              <a:gs pos="80000">
                <a:schemeClr val="accent2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50" name="平行四边形 5"/>
          <p:cNvSpPr/>
          <p:nvPr>
            <p:custDataLst>
              <p:tags r:id="rId14"/>
            </p:custDataLst>
          </p:nvPr>
        </p:nvSpPr>
        <p:spPr>
          <a:xfrm rot="16200000">
            <a:off x="4019390" y="1830165"/>
            <a:ext cx="537938" cy="62308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1"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452" name="标题"/>
          <p:cNvSpPr/>
          <p:nvPr>
            <p:custDataLst>
              <p:tags r:id="rId15"/>
            </p:custDataLst>
          </p:nvPr>
        </p:nvSpPr>
        <p:spPr>
          <a:xfrm>
            <a:off x="3976819" y="1541200"/>
            <a:ext cx="3412749" cy="614050"/>
          </a:xfrm>
          <a:prstGeom prst="rect"/>
          <a:gradFill>
            <a:gsLst>
              <a:gs pos="20000">
                <a:schemeClr val="accent1"/>
              </a:gs>
              <a:gs pos="80000">
                <a:schemeClr val="accent1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3145899" name="直接连接符 27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7458584" y="1823069"/>
            <a:ext cx="980415" cy="0"/>
          </a:xfrm>
          <a:prstGeom prst="line"/>
          <a:ln w="9525">
            <a:solidFill>
              <a:schemeClr val="accent1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901" name="直接连接符 2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458584" y="3466555"/>
            <a:ext cx="980415" cy="0"/>
          </a:xfrm>
          <a:prstGeom prst="line"/>
          <a:ln w="9525">
            <a:solidFill>
              <a:schemeClr val="accent3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903" name="直接连接符 2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458584" y="5070050"/>
            <a:ext cx="980415" cy="0"/>
          </a:xfrm>
          <a:prstGeom prst="line"/>
          <a:ln w="9525">
            <a:solidFill>
              <a:schemeClr val="accent5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50454" name="椭圆 32"/>
          <p:cNvSpPr/>
          <p:nvPr>
            <p:custDataLst>
              <p:tags r:id="rId19"/>
            </p:custDataLst>
          </p:nvPr>
        </p:nvSpPr>
        <p:spPr>
          <a:xfrm>
            <a:off x="8508660" y="1625696"/>
            <a:ext cx="394746" cy="394746"/>
          </a:xfrm>
          <a:prstGeom prst="ellipse"/>
          <a:gradFill>
            <a:gsLst>
              <a:gs pos="0">
                <a:schemeClr val="accent1">
                  <a:lumMod val="75000"/>
                  <a:lumOff val="25000"/>
                </a:schemeClr>
              </a:gs>
              <a:gs pos="100000">
                <a:schemeClr val="accent1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cxnSp>
        <p:nvCxnSpPr>
          <p:cNvPr id="3145905" name="直接连接符 3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3720105" y="2644812"/>
            <a:ext cx="980415" cy="0"/>
          </a:xfrm>
          <a:prstGeom prst="line"/>
          <a:ln w="9525">
            <a:solidFill>
              <a:schemeClr val="accent2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907" name="直接连接符 35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3720105" y="4272173"/>
            <a:ext cx="980415" cy="0"/>
          </a:xfrm>
          <a:prstGeom prst="line"/>
          <a:ln w="9525"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50456" name="椭圆 36"/>
          <p:cNvSpPr/>
          <p:nvPr>
            <p:custDataLst>
              <p:tags r:id="rId22"/>
            </p:custDataLst>
          </p:nvPr>
        </p:nvSpPr>
        <p:spPr>
          <a:xfrm>
            <a:off x="8508660" y="3269182"/>
            <a:ext cx="394746" cy="394746"/>
          </a:xfrm>
          <a:prstGeom prst="ellipse"/>
          <a:gradFill>
            <a:gsLst>
              <a:gs pos="0">
                <a:schemeClr val="accent3">
                  <a:lumMod val="75000"/>
                  <a:lumOff val="25000"/>
                </a:schemeClr>
              </a:gs>
              <a:gs pos="100000">
                <a:schemeClr val="accent3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050458" name="椭圆 37"/>
          <p:cNvSpPr/>
          <p:nvPr>
            <p:custDataLst>
              <p:tags r:id="rId23"/>
            </p:custDataLst>
          </p:nvPr>
        </p:nvSpPr>
        <p:spPr>
          <a:xfrm>
            <a:off x="8508660" y="4872677"/>
            <a:ext cx="394746" cy="394746"/>
          </a:xfrm>
          <a:prstGeom prst="ellipse"/>
          <a:gradFill>
            <a:gsLst>
              <a:gs pos="0">
                <a:schemeClr val="accent5">
                  <a:lumMod val="75000"/>
                  <a:lumOff val="25000"/>
                </a:schemeClr>
              </a:gs>
              <a:gs pos="100000">
                <a:schemeClr val="accent5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050460" name="椭圆 40"/>
          <p:cNvSpPr/>
          <p:nvPr>
            <p:custDataLst>
              <p:tags r:id="rId24"/>
            </p:custDataLst>
          </p:nvPr>
        </p:nvSpPr>
        <p:spPr>
          <a:xfrm>
            <a:off x="3257633" y="2447439"/>
            <a:ext cx="394746" cy="394746"/>
          </a:xfrm>
          <a:prstGeom prst="ellipse"/>
          <a:gradFill>
            <a:gsLst>
              <a:gs pos="0">
                <a:schemeClr val="accent2">
                  <a:lumMod val="75000"/>
                  <a:lumOff val="25000"/>
                </a:schemeClr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050462" name="椭圆 41"/>
          <p:cNvSpPr/>
          <p:nvPr>
            <p:custDataLst>
              <p:tags r:id="rId25"/>
            </p:custDataLst>
          </p:nvPr>
        </p:nvSpPr>
        <p:spPr>
          <a:xfrm>
            <a:off x="3257633" y="4074800"/>
            <a:ext cx="394746" cy="394746"/>
          </a:xfrm>
          <a:prstGeom prst="ellipse"/>
          <a:gradFill>
            <a:gsLst>
              <a:gs pos="0">
                <a:schemeClr val="accent4">
                  <a:lumMod val="75000"/>
                  <a:lumOff val="25000"/>
                </a:schemeClr>
              </a:gs>
              <a:gs pos="100000">
                <a:schemeClr val="accent4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2097191" name="图片 48" descr="343435383036303b343532343134393bcdb7c4d4b7e7b1a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xmlns:r="http://schemas.openxmlformats.org/officeDocument/2006/relationships" r:embed="rId27"/>
          <a:stretch>
            <a:fillRect/>
          </a:stretch>
        </p:blipFill>
        <p:spPr>
          <a:xfrm>
            <a:off x="8600252" y="3360774"/>
            <a:ext cx="212092" cy="212092"/>
          </a:xfrm>
          <a:prstGeom prst="rect"/>
        </p:spPr>
      </p:pic>
      <p:pic>
        <p:nvPicPr>
          <p:cNvPr id="2097193" name="图片 108" descr="343439383331313b343532303033303bd2d1b9bad3a6d3c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xmlns:r="http://schemas.openxmlformats.org/officeDocument/2006/relationships" r:embed="rId29"/>
          <a:stretch>
            <a:fillRect/>
          </a:stretch>
        </p:blipFill>
        <p:spPr>
          <a:xfrm>
            <a:off x="3367930" y="2548061"/>
            <a:ext cx="189110" cy="193808"/>
          </a:xfrm>
          <a:prstGeom prst="rect"/>
          <a:effectLst/>
        </p:spPr>
      </p:pic>
      <p:pic>
        <p:nvPicPr>
          <p:cNvPr id="2097195" name="图片 49" descr="343439383331313b343532303033313bd3a6d3c3c9ccb3c7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xmlns:r="http://schemas.openxmlformats.org/officeDocument/2006/relationships" r:embed="rId31"/>
          <a:stretch>
            <a:fillRect/>
          </a:stretch>
        </p:blipFill>
        <p:spPr>
          <a:xfrm>
            <a:off x="8609282" y="4973299"/>
            <a:ext cx="193808" cy="193808"/>
          </a:xfrm>
          <a:prstGeom prst="rect"/>
          <a:effectLst/>
        </p:spPr>
      </p:pic>
      <p:pic>
        <p:nvPicPr>
          <p:cNvPr id="2097197" name="图片 52" descr="343435383038363b343532323339393bd6b4d0d0d5aad2aa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xmlns:r="http://schemas.openxmlformats.org/officeDocument/2006/relationships" r:embed="rId33"/>
          <a:stretch>
            <a:fillRect/>
          </a:stretch>
        </p:blipFill>
        <p:spPr>
          <a:xfrm>
            <a:off x="3360835" y="4170261"/>
            <a:ext cx="193808" cy="193808"/>
          </a:xfrm>
          <a:prstGeom prst="rect"/>
          <a:effectLst/>
        </p:spPr>
      </p:pic>
      <p:pic>
        <p:nvPicPr>
          <p:cNvPr id="2097199" name="图形 2" descr="343439383331313b343532303032383bbfcdbba7b9dcc0ed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/>
          <a:stretch>
            <a:fillRect/>
          </a:stretch>
        </p:blipFill>
        <p:spPr>
          <a:xfrm>
            <a:off x="8600252" y="1717288"/>
            <a:ext cx="212092" cy="212092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5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50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未来员工领导的趋势与展望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未来员工领导的趋势分析</a:t>
            </a:r>
            <a:endParaRPr altLang="en-US" lang="zh-CN"/>
          </a:p>
        </p:txBody>
      </p:sp>
      <p:sp>
        <p:nvSpPr>
          <p:cNvPr id="1050598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多元化和包容性：未来员工领导将更加注重多元化和包容性，以吸引和留住来自不同背景和文化的员工。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602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自我管理和自我发展：未来员工领导将更加注重员工的自我管理和自我发展，以培养员工的个人成长和职业发展。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4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606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灵活性和适应性：未来员工领导将更加注重灵活性和适应性，以应对不断变化的市场环境和客户需求。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610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创造力和创新性：未来员工领导将更加注重创造力和创新性，以激发员工的创造力和创新精神，推动企业的持续发展。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未来员工领导的挑战与机遇</a:t>
            </a:r>
            <a:endParaRPr altLang="en-US" lang="zh-CN"/>
          </a:p>
        </p:txBody>
      </p:sp>
      <p:sp>
        <p:nvSpPr>
          <p:cNvPr id="1050654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6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8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660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825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挑战：适应变革、提高技能、培养领导力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662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664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66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68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670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672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74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676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678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80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82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684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86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688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690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92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94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696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98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700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702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04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06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机遇：发展潜力、提升职业素养、实现个人价值  未来员工领导的挑战与机遇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08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未来员工领导的挑战与机遇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710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挑战：应对不确定性、培养跨领域能力、提高创新能力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12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714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机遇：拓展职业领域、实现多元化发展、推动企业创新  未来员工领导的挑战与机遇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16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未来员工领导的挑战与机遇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718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挑战：增强团队凝聚力、提高沟通能力、培养协作精神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20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722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机遇：促进团队协作、提升工作效率、实现共同目标  未来员工领导的挑战与机遇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24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未来员工领导的挑战与机遇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726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挑战：激发员工潜力、提高员工满意度、增强员工忠诚度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28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730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机遇：提升员工素质、促进员工成长、推动企业发展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32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未来员工领导的展望与建议</a:t>
            </a:r>
            <a:endParaRPr altLang="en-US" lang="zh-CN"/>
          </a:p>
        </p:txBody>
      </p:sp>
      <p:sp>
        <p:nvSpPr>
          <p:cNvPr id="10507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未来员工领导的趋势：多元化、个性化、智能化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未来员工领导的核心能力：创新思维、沟通协调、领导力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未来员工领导的挑战与应对：技术变革、人才流失、组织变革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未来员工领导的建议：培养创新思维、提升领导力、关注员工成长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8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84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0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6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57_4*l_h_f*1_1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57_4*l_h_f*1_3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057_4*l_h_f*1_5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57_4*l_h_f*1_4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57_4*l_h_f*1_2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4"/>
  <p:tag name="KSO_WM_UNIT_FILL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15000000596046448,&quot;colorType&quot;:1,&quot;foreColorIndex&quot;:9,&quot;pos&quot;:0,&quot;transparency&quot;:0},{&quot;brightness&quot;:0,&quot;colorType&quot;:1,&quot;foreColorIndex&quot;:9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057_4*l_h_a*1_5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9,&quot;pos&quot;:0.800000011920929,&quot;transparency&quot;:0},{&quot;brightness&quot;:0,&quot;colorType&quot;:1,&quot;foreColorIndex&quot;:9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3"/>
  <p:tag name="KSO_WM_UNIT_FILL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25,&quot;colorType&quot;:1,&quot;foreColorIndex&quot;:8,&quot;pos&quot;:0,&quot;transparency&quot;:0},{&quot;brightness&quot;:-0.10000000149011612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057_4*l_h_a*1_4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8,&quot;pos&quot;:0.800000011920929,&quot;transparency&quot;:0},{&quot;brightness&quot;:0,&quot;colorType&quot;:1,&quot;foreColorIndex&quot;:8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4"/>
  <p:tag name="KSO_WM_UNIT_FILL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15000000596046448,&quot;colorType&quot;:1,&quot;foreColorIndex&quot;:7,&quot;pos&quot;:0,&quot;transparency&quot;:0},{&quot;brightness&quot;:0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057_4*l_h_a*1_3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7,&quot;pos&quot;:0.800000011920929,&quot;transparency&quot;:0},{&quot;brightness&quot;:0,&quot;colorType&quot;:1,&quot;foreColorIndex&quot;:7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25,&quot;colorType&quot;:1,&quot;foreColorIndex&quot;:6,&quot;pos&quot;:0,&quot;transparency&quot;:0},{&quot;brightness&quot;:-0.10000000149011612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57_4*l_h_a*1_2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6,&quot;pos&quot;:0.800000011920929,&quot;transparency&quot;:0},{&quot;brightness&quot;:0,&quot;colorType&quot;:1,&quot;foreColorIndex&quot;:6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1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4"/>
  <p:tag name="KSO_WM_UNIT_FILL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15000000596046448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57_4*l_h_a*1_1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5,&quot;pos&quot;:0.800000011920929,&quot;transparency&quot;:0},{&quot;brightness&quot;:0,&quot;colorType&quot;:1,&quot;foreColorIndex&quot;:5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1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1"/>
  <p:tag name="KSO_WM_UNIT_LINE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1"/>
  <p:tag name="KSO_WM_UNIT_LINE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1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5,&quot;pos&quot;:0,&quot;transparency&quot;:0},{&quot;brightness&quot;:0.15000000596046448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3"/>
  <p:tag name="KSO_WM_UNIT_LINE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2"/>
  <p:tag name="KSO_WM_UNIT_LINE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3"/>
  <p:tag name="KSO_WM_UNIT_FILL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7,&quot;pos&quot;:0,&quot;transparency&quot;:0},{&quot;brightness&quot;:0.15000000596046448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2"/>
  <p:tag name="KSO_WM_UNIT_FILL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9,&quot;pos&quot;:0,&quot;transparency&quot;:0},{&quot;brightness&quot;:0.15000000596046448,&quot;colorType&quot;:1,&quot;foreColorIndex&quot;:9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6,&quot;pos&quot;:0,&quot;transparency&quot;:0},{&quot;brightness&quot;:0.15000000596046448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1"/>
  <p:tag name="KSO_WM_UNIT_FILL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8,&quot;pos&quot;:0,&quot;transparency&quot;:0},{&quot;brightness&quot;:0.15000000596046448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1,&quot;foreColorIndex&quot;:14,&quot;pos&quot;:0,&quot;transparency&quot;:0},{&quot;brightness&quot;:0,&quot;colorType&quot;:1,&quot;foreColorIndex&quot;:14,&quot;pos&quot;:0.6499999761581421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800000011920929,&quot;rgb&quot;:&quot;#ffffff&quot;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1,&quot;foreColorIndex&quot;:14,&quot;pos&quot;:0,&quot;transparency&quot;:0},{&quot;brightness&quot;:0,&quot;colorType&quot;:1,&quot;foreColorIndex&quot;:14,&quot;pos&quot;:0.800000011920929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57_4*l_h_i*1_1_3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1,&quot;foreColorIndex&quot;:14,&quot;pos&quot;:0,&quot;transparency&quot;:0},{&quot;brightness&quot;:0,&quot;colorType&quot;:1,&quot;foreColorIndex&quot;:14,&quot;pos&quot;:0.6499999761581421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6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27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2023-12-20T13:47:30Z</dcterms:created>
  <dcterms:modified xsi:type="dcterms:W3CDTF">2023-12-20T13:47:30Z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3d202aa5cac840329fbd751011a468b3_21</vt:lpwstr>
  </property>
</Properties>
</file>