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3132" r:id="rId1"/>
    <p:sldMasterId id="2147513169" r:id="rId2"/>
  </p:sldMasterIdLst>
  <p:notesMasterIdLst>
    <p:notesMasterId r:id="rId3"/>
  </p:notesMasterIdLst>
  <p:sldIdLst>
    <p:sldId id="13209" r:id="rId4"/>
    <p:sldId id="13212" r:id="rId5"/>
    <p:sldId id="13215" r:id="rId6"/>
    <p:sldId id="13218" r:id="rId7"/>
    <p:sldId id="13221" r:id="rId8"/>
    <p:sldId id="13224" r:id="rId9"/>
    <p:sldId id="13227" r:id="rId10"/>
    <p:sldId id="13230" r:id="rId11"/>
    <p:sldId id="13233" r:id="rId12"/>
    <p:sldId id="13236" r:id="rId13"/>
    <p:sldId id="13239" r:id="rId14"/>
    <p:sldId id="13242" r:id="rId15"/>
    <p:sldId id="13245" r:id="rId16"/>
    <p:sldId id="13248" r:id="rId17"/>
    <p:sldId id="13251" r:id="rId18"/>
    <p:sldId id="13254" r:id="rId19"/>
    <p:sldId id="13257" r:id="rId20"/>
    <p:sldId id="13260" r:id="rId21"/>
    <p:sldId id="13263" r:id="rId22"/>
    <p:sldId id="13266" r:id="rId23"/>
    <p:sldId id="13269" r:id="rId24"/>
    <p:sldId id="13272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3133" r:id="rId1"/>
    <p:sldLayoutId id="2147513134" r:id="rId2"/>
    <p:sldLayoutId id="2147513135" r:id="rId3"/>
    <p:sldLayoutId id="2147513136" r:id="rId4"/>
    <p:sldLayoutId id="2147513137" r:id="rId5"/>
    <p:sldLayoutId id="2147513138" r:id="rId6"/>
    <p:sldLayoutId id="2147513139" r:id="rId7"/>
    <p:sldLayoutId id="2147513140" r:id="rId8"/>
    <p:sldLayoutId id="2147513141" r:id="rId9"/>
    <p:sldLayoutId id="2147513142" r:id="rId10"/>
    <p:sldLayoutId id="214751314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3170" r:id="rId1"/>
    <p:sldLayoutId id="2147513171" r:id="rId2"/>
    <p:sldLayoutId id="2147513172" r:id="rId3"/>
    <p:sldLayoutId id="2147513173" r:id="rId4"/>
    <p:sldLayoutId id="2147513174" r:id="rId5"/>
    <p:sldLayoutId id="2147513175" r:id="rId6"/>
    <p:sldLayoutId id="2147513176" r:id="rId7"/>
    <p:sldLayoutId id="2147513177" r:id="rId8"/>
    <p:sldLayoutId id="2147513178" r:id="rId9"/>
    <p:sldLayoutId id="2147513179" r:id="rId10"/>
    <p:sldLayoutId id="214751318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tags" Target="../tags/tag90.xml"/><Relationship Id="rId6" Type="http://schemas.openxmlformats.org/officeDocument/2006/relationships/tags" Target="../tags/tag91.xml"/><Relationship Id="rId7" Type="http://schemas.openxmlformats.org/officeDocument/2006/relationships/tags" Target="../tags/tag92.xml"/><Relationship Id="rId8" Type="http://schemas.openxmlformats.org/officeDocument/2006/relationships/tags" Target="../tags/tag93.xml"/><Relationship Id="rId9" Type="http://schemas.openxmlformats.org/officeDocument/2006/relationships/tags" Target="../tags/tag94.xml"/><Relationship Id="rId10" Type="http://schemas.openxmlformats.org/officeDocument/2006/relationships/tags" Target="../tags/tag95.xml"/><Relationship Id="rId11" Type="http://schemas.openxmlformats.org/officeDocument/2006/relationships/tags" Target="../tags/tag96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学校双减政策对学生语言表达能力的培养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双减政策背景和目标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学校双减政策的具体措施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双减政策对学生语言表达能力的培养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双减政策实施过程中的挑战和应对策略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双减政策对学生语言表达能力的长期影响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双减政策背景和目标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84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教育焦虑：家长过度追求孩子的学习成绩，导致孩子压力大、负担重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教育资源不均衡：优质教育资源有限，难以满足所有家庭的需求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减负提质：减轻学生课业负担，提高教育质量，促进学生全面发展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落实立德树人：强化学校教育主阵地作用，深化校外培训机构治理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888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推进教育公平，促进教育资源均衡分配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提高教育质量，培养创新人才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增强教育服务能力，满足人民群众多样化需求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学校双减政策的具体措施</a:t>
            </a:r>
            <a:endParaRPr altLang="en-US" dirty="0" lang="zh-CN"/>
          </a:p>
        </p:txBody>
      </p:sp>
      <p:sp>
        <p:nvSpPr>
          <p:cNvPr id="10489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减少学生的作业负担</a:t>
            </a:r>
            <a:endParaRPr altLang="en-US" lang="zh-CN"/>
          </a:p>
        </p:txBody>
      </p:sp>
      <p:sp>
        <p:nvSpPr>
          <p:cNvPr id="1048982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强化作业批改和反馈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2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推行分层作业和个性化作业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优化作业结构和质量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04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减少作业数量和时长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规范校外培训机构</a:t>
            </a:r>
            <a:endParaRPr altLang="en-US" lang="zh-CN"/>
          </a:p>
        </p:txBody>
      </p:sp>
      <p:sp>
        <p:nvSpPr>
          <p:cNvPr id="104904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8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6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禁止校外培训机构开展与学校课程重复或类似的培训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2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加强对校外培训机构的监管和评估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限制校外培训机构数量和规模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6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严格审批和管理校外培训机构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加强学校教育质量</a:t>
            </a:r>
            <a:endParaRPr altLang="en-US" lang="zh-CN"/>
          </a:p>
        </p:txBody>
      </p:sp>
      <p:sp>
        <p:nvSpPr>
          <p:cNvPr id="1049102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优化课程设置：注重培养学生的综合素质，增加课外活动和社会实践课程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提高教师素质：加强教师培训和考核，提高教师的教学水平和专业素养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强化课堂互动：鼓励学生参与课堂讨论和提问，促进师生之间的交流与互动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丰富教学手段：利用多媒体和网络资源，采用多样化的教学手段，提高学生的学习兴趣和积极性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双减政策对学生语言表达能力的培养</a:t>
            </a:r>
            <a:endParaRPr altLang="en-US" dirty="0" lang="zh-CN"/>
          </a:p>
        </p:txBody>
      </p:sp>
      <p:sp>
        <p:nvSpPr>
          <p:cNvPr id="10491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语言表达能力的定义和重要性</a:t>
            </a:r>
            <a:endParaRPr altLang="en-US" lang="zh-CN"/>
          </a:p>
        </p:txBody>
      </p:sp>
      <p:sp>
        <p:nvSpPr>
          <p:cNvPr id="1049172" name="矩形 5"/>
          <p:cNvSpPr/>
          <p:nvPr>
            <p:custDataLst>
              <p:tags r:id="rId1"/>
            </p:custDataLst>
          </p:nvPr>
        </p:nvSpPr>
        <p:spPr>
          <a:xfrm>
            <a:off x="1524000" y="1449280"/>
            <a:ext cx="4600210" cy="465268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矩形 10"/>
          <p:cNvSpPr/>
          <p:nvPr>
            <p:custDataLst>
              <p:tags r:id="rId2"/>
            </p:custDataLst>
          </p:nvPr>
        </p:nvSpPr>
        <p:spPr>
          <a:xfrm>
            <a:off x="2153382" y="1440380"/>
            <a:ext cx="944530" cy="48975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3"/>
            </p:custDataLst>
          </p:nvPr>
        </p:nvSpPr>
        <p:spPr>
          <a:xfrm>
            <a:off x="1799275" y="2728388"/>
            <a:ext cx="4049817" cy="2456944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定义：指个体通过口头、书面等形式传递信息、表达思想、交流情感的能力。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8" name="矩形 6"/>
          <p:cNvSpPr/>
          <p:nvPr>
            <p:custDataLst>
              <p:tags r:id="rId4"/>
            </p:custDataLst>
          </p:nvPr>
        </p:nvSpPr>
        <p:spPr>
          <a:xfrm>
            <a:off x="6753591" y="1449280"/>
            <a:ext cx="4600210" cy="465268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矩形 11"/>
          <p:cNvSpPr/>
          <p:nvPr>
            <p:custDataLst>
              <p:tags r:id="rId5"/>
            </p:custDataLst>
          </p:nvPr>
        </p:nvSpPr>
        <p:spPr>
          <a:xfrm>
            <a:off x="7418574" y="1440380"/>
            <a:ext cx="944530" cy="48975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TextBox 2"/>
          <p:cNvSpPr txBox="1"/>
          <p:nvPr>
            <p:custDataLst>
              <p:tags r:id="rId6"/>
            </p:custDataLst>
          </p:nvPr>
        </p:nvSpPr>
        <p:spPr>
          <a:xfrm>
            <a:off x="7028866" y="2728388"/>
            <a:ext cx="4049817" cy="2456944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重要性：在人际交往、学习、工作等方面具有重要意义，是个人综合素质的重要组成部分。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双减政策如何促进语言表达能力的培养</a:t>
            </a:r>
            <a:endParaRPr altLang="en-US" lang="zh-CN"/>
          </a:p>
        </p:txBody>
      </p:sp>
      <p:sp>
        <p:nvSpPr>
          <p:cNvPr id="10492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0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增加学生自由时间，促进自主表达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6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减轻学业压力，提升学生自信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2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鼓励多元化教育，拓展表达素材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4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8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强化实践应用，提升表达能力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学校在培养学生语言表达能力方面的实践和经验</a:t>
            </a:r>
            <a:endParaRPr altLang="en-US" lang="zh-CN"/>
          </a:p>
        </p:txBody>
      </p:sp>
      <p:sp>
        <p:nvSpPr>
          <p:cNvPr id="104927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开展语言类课程：学校可以开设演讲、辩论、写作等课程，提供专业的指导和训练。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组织语言类活动：学校可以举办朗诵比赛、演讲比赛、写作比赛等活动，鼓励学生积极参与。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创设语言实践机会：学校可以组织学生参与社会实践、志愿服务等活动，让学生在实践中锻炼语言表达能力。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加强教师培训：学校可以加强对教师的培训，提高教师的语言表达能力，从而更好地指导学生。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双减政策实施过程中的挑战和应对策略</a:t>
            </a:r>
            <a:endParaRPr altLang="en-US" dirty="0" lang="zh-CN"/>
          </a:p>
        </p:txBody>
      </p:sp>
      <p:sp>
        <p:nvSpPr>
          <p:cNvPr id="10493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面临的挑战和问题</a:t>
            </a:r>
            <a:endParaRPr altLang="en-US" lang="zh-CN"/>
          </a:p>
        </p:txBody>
      </p:sp>
      <p:sp>
        <p:nvSpPr>
          <p:cNvPr id="104936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作业量减少：学生可能缺乏足够的练习机会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课外辅导减少：学生可能难以获取个性化辅导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学校课程调整：需要重新设计课程以满足学生需求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家长担忧：对双减政策的理解和接受程度不一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应对策略和建议</a:t>
            </a:r>
            <a:endParaRPr altLang="en-US" lang="zh-CN"/>
          </a:p>
        </p:txBody>
      </p:sp>
      <p:sp>
        <p:nvSpPr>
          <p:cNvPr id="104942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开展课外活动：组织丰富多彩的课外活动，如朗诵比赛、演讲比赛等，为学生提供更多的语言表达机会。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提升教师专业素养：加强教师培训，提高教师的语言表达能力和教学水平。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创新教学方式：采用多样化的教学方法，如情境教学、游戏教学等，激发学生的学习兴趣和表达能力。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家校合作：加强与家长的沟通与合作，共同关注学生的语言表达能力的培养，为孩子创造良好的语言环境。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成功案例分享</a:t>
            </a:r>
            <a:endParaRPr altLang="en-US" lang="zh-CN"/>
          </a:p>
        </p:txBody>
      </p:sp>
      <p:sp>
        <p:nvSpPr>
          <p:cNvPr id="10494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案例名称：北京师范大学附属中学的双减实践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应对策略：加强课堂互动、开展课外拓展活动、建立家校合作机制等。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实施效果：学生表达能力显著提高，综合素质得到全面发展。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案例简介：通过优化课程设置、减轻作业负担等措施，有效提升了学生的语言表达能力和综合素质。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双减政策对学生语言表达能力的长期影响</a:t>
            </a:r>
            <a:endParaRPr altLang="en-US" dirty="0" lang="zh-CN"/>
          </a:p>
        </p:txBody>
      </p:sp>
      <p:sp>
        <p:nvSpPr>
          <p:cNvPr id="10495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对学生个人发展的影响</a:t>
            </a:r>
            <a:endParaRPr altLang="en-US" lang="zh-CN"/>
          </a:p>
        </p:txBody>
      </p:sp>
      <p:sp>
        <p:nvSpPr>
          <p:cNvPr id="104958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提升学生自信心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增强学生沟通能力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促进学生思维发展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对社会的影响和贡献</a:t>
            </a:r>
            <a:endParaRPr altLang="en-US" lang="zh-CN"/>
          </a:p>
        </p:txBody>
      </p:sp>
      <p:sp>
        <p:nvSpPr>
          <p:cNvPr id="10496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8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提升学生综合素质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4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减轻学生学业负担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0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2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6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培养创新精神和实践能力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对教育行业的启示和影响</a:t>
            </a:r>
            <a:endParaRPr altLang="en-US" lang="zh-CN"/>
          </a:p>
        </p:txBody>
      </p:sp>
      <p:sp>
        <p:nvSpPr>
          <p:cNvPr id="10497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双减政策有利于减轻学生和家庭的负担，促进教育公平。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双减政策促使教育行业重新审视应试教育的弊端，关注学生的综合素质发展。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双减政策推动教育行业加快转型升级，提高教育服务水平。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双减政策要求学校提高课堂教学质量，加强对学生的个性化指导。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77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68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2024-01-05T05:52:57Z</dcterms:created>
  <dcterms:modified xsi:type="dcterms:W3CDTF">2024-01-05T05:52:57Z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27c5afd2d0144d57ae8ff10c1bc6013f_21</vt:lpwstr>
  </property>
</Properties>
</file>