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609" r:id="rId1"/>
    <p:sldMasterId id="2147506646" r:id="rId2"/>
  </p:sldMasterIdLst>
  <p:notesMasterIdLst>
    <p:notesMasterId r:id="rId3"/>
  </p:notesMasterIdLst>
  <p:sldIdLst>
    <p:sldId id="11109" r:id="rId4"/>
    <p:sldId id="11114" r:id="rId5"/>
    <p:sldId id="11118" r:id="rId6"/>
    <p:sldId id="11121" r:id="rId7"/>
    <p:sldId id="11127" r:id="rId9"/>
    <p:sldId id="11130" r:id="rId10"/>
    <p:sldId id="11133" r:id="rId11"/>
    <p:sldId id="11136" r:id="rId12"/>
    <p:sldId id="11142" r:id="rId14"/>
    <p:sldId id="11145" r:id="rId15"/>
    <p:sldId id="11148" r:id="rId16"/>
    <p:sldId id="11151" r:id="rId17"/>
    <p:sldId id="11154" r:id="rId18"/>
    <p:sldId id="11160" r:id="rId20"/>
    <p:sldId id="11163" r:id="rId21"/>
    <p:sldId id="11166" r:id="rId22"/>
    <p:sldId id="11169" r:id="rId23"/>
    <p:sldId id="11175" r:id="rId25"/>
    <p:sldId id="11178" r:id="rId26"/>
    <p:sldId id="11181" r:id="rId27"/>
    <p:sldId id="11184" r:id="rId28"/>
    <p:sldId id="11190" r:id="rId30"/>
    <p:sldId id="11193" r:id="rId31"/>
    <p:sldId id="1119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610" r:id="rId1"/>
    <p:sldLayoutId id="2147506611" r:id="rId2"/>
    <p:sldLayoutId id="2147506612" r:id="rId3"/>
    <p:sldLayoutId id="2147506613" r:id="rId4"/>
    <p:sldLayoutId id="2147506614" r:id="rId5"/>
    <p:sldLayoutId id="2147506615" r:id="rId6"/>
    <p:sldLayoutId id="2147506616" r:id="rId7"/>
    <p:sldLayoutId id="2147506617" r:id="rId8"/>
    <p:sldLayoutId id="2147506618" r:id="rId9"/>
    <p:sldLayoutId id="2147506619" r:id="rId10"/>
    <p:sldLayoutId id="21475066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647" r:id="rId1"/>
    <p:sldLayoutId id="2147506648" r:id="rId2"/>
    <p:sldLayoutId id="2147506649" r:id="rId3"/>
    <p:sldLayoutId id="2147506650" r:id="rId4"/>
    <p:sldLayoutId id="2147506651" r:id="rId5"/>
    <p:sldLayoutId id="2147506652" r:id="rId6"/>
    <p:sldLayoutId id="2147506653" r:id="rId7"/>
    <p:sldLayoutId id="2147506654" r:id="rId8"/>
    <p:sldLayoutId id="2147506655" r:id="rId9"/>
    <p:sldLayoutId id="2147506656" r:id="rId10"/>
    <p:sldLayoutId id="21475066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推动员工创新与创造力发展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员工创新与创造力的重要性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激发员工创新与创造力的措施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培养员工创新与创造力的实践经验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面临的挑战与应对策略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员工创新与创造力的重要性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创新与创造力对组织发展的影响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提升组织竞争力：创新与创造力有助于开发新产品、服务或业务模式，使组织在市场中保持竞争优势。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促进组织变革：创新与创造力能够激发组织内部的变革，推动组织适应不断变化的市场环境和技术趋势。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增强组织创新能力：鼓励员工创新与创造力发展，能够提高整个组织的创新能力，为未来的发展奠定基础。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提升员工满意度和忠诚度：提供创新与创造力的机会和环境，能够激发员工的积极性和工作热情，提高员工满意度和忠诚度。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员工创新与创造力对个人职业发展的影响</a:t>
            </a:r>
            <a:endParaRPr altLang="en-US" lang="zh-CN"/>
          </a:p>
        </p:txBody>
      </p:sp>
      <p:sp>
        <p:nvSpPr>
          <p:cNvPr id="1049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提升职业竞争力：员工创新与创造力能够帮助个人在工作中脱颖而出，提高职业竞争力。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拓展职业发展空间：通过创新与创造，员工可以为公司带来新的想法和解决方案，从而获得更多的职业发展机会。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增强职业适应能力：在快速变化的工作环境中，员工创新与创造力能够帮助个人更好地适应新的挑战和需求。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提升职业技能水平：通过创新与创造，员工可以不断学习和掌握新的技能和知识，提高职业技能水平。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培养员工创新与创造力的必要性</a:t>
            </a:r>
            <a:endParaRPr altLang="en-US" lang="zh-CN"/>
          </a:p>
        </p:txBody>
      </p:sp>
      <p:sp>
        <p:nvSpPr>
          <p:cNvPr id="10490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适应市场变化：创新和创造力是应对市场变化的关键能力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提高企业竞争力：拥有创新和创造力的员工能够为企业带来竞争优势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促进企业发展：创新和创造力是企业发展的核心动力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提升员工个人价值：培养创新和创造力有助于员工个人职业发展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激发员工创新与创造力的措施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营造开放包容的创新氛围</a:t>
            </a:r>
            <a:endParaRPr altLang="en-US" lang="zh-CN"/>
          </a:p>
        </p:txBody>
      </p:sp>
      <p:sp>
        <p:nvSpPr>
          <p:cNvPr id="1049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鼓励员工提出新想法和意见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建立多元化的团队，促进不同观点的交流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提供支持和资源，帮助员工实现创新目标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容忍失败，鼓励员工勇于尝试和承担风险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提供多元化的培训和发展机会</a:t>
            </a:r>
            <a:endParaRPr altLang="en-US" lang="zh-CN"/>
          </a:p>
        </p:txBody>
      </p:sp>
      <p:sp>
        <p:nvSpPr>
          <p:cNvPr id="10492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定期举办内部培训课程，提高员工的专业技能和知识水平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鼓励员工参加外部培训和研讨会，拓展视野和思路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提供个性化的职业发展规划和晋升机会，激发员工的积极性和创造力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建立学习型组织，营造良好的学习氛围，促进员工之间的交流和合作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鼓励员工提出新想法和解决方案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建立开放和包容的文化：鼓励员工敢于表达自己的想法，不畏惧失败和批评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提供培训和支持：帮助员工掌握创新思维和解决问题的能力，激发他们的创造力和创新精神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设立奖励机制：对提出优秀新想法和解决方案的员工给予适当的奖励和激励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促进团队协作：鼓励员工之间的交流和合作，共同探讨和解决问题，激发集体智慧和创造力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建立激励机制，鼓励员工创新与创造</a:t>
            </a:r>
            <a:endParaRPr altLang="en-US" lang="zh-CN"/>
          </a:p>
        </p:txBody>
      </p:sp>
      <p:sp>
        <p:nvSpPr>
          <p:cNvPr id="10493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设立奖励制度：对创新和创造力的成果给予奖励，激发员工的积极性和动力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提供培训和发展机会：帮助员工提升技能和知识，促进创新和创造力的发展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营造开放和包容的文化氛围：鼓励员工提出新想法和解决方案，支持失败和尝试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建立团队合作机制：促进员工之间的交流和合作，共同推动创新和创造力的提升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培养员工创新与创造力的实践经验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案例一：某公司通过设立创新奖励机制，激发员工创新积极性，成功推出多款新产品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案例二：某团队通过开展创意头脑风暴活动，提高员工创新能力，实现业务突破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案例三：某公司鼓励员工自主学习，提供培训和支持，培养员工创造力，提升整体竞争力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案例四：某团队通过跨部门合作，促进员工交流与合作，实现创新与创造力的共同提升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实践经验总结</a:t>
            </a:r>
            <a:endParaRPr altLang="en-US" lang="zh-CN"/>
          </a:p>
        </p:txBody>
      </p:sp>
      <p:sp>
        <p:nvSpPr>
          <p:cNvPr id="10495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制定激励机制：制定奖励机制，激励员工进行创新和创造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跨部门合作：鼓励不同部门之间的员工进行合作，共同创新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建立创新文化：鼓励员工提出新想法，容忍失败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提供培训和支持：为员工提供创新和创造力的培训和支持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未来发展方向探讨</a:t>
            </a:r>
            <a:endParaRPr altLang="en-US" lang="zh-CN"/>
          </a:p>
        </p:txBody>
      </p:sp>
      <p:sp>
        <p:nvSpPr>
          <p:cNvPr id="10495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未来发展方向探讨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创新与创造力的重要性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培养员工创新与创造力的实践经验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面临的挑战与应对策略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497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员工缺乏创新意识和创造力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跨部门合作和沟通存在障碍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缺乏有效的激励机制和培训计划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组织文化不够开放和创新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应对策略探讨</a:t>
            </a:r>
            <a:endParaRPr altLang="en-US" lang="zh-CN"/>
          </a:p>
        </p:txBody>
      </p:sp>
      <p:sp>
        <p:nvSpPr>
          <p:cNvPr id="10497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建立激励机制：通过奖励、晋升等方式激发员工的创新动力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提供培训和支持：帮助员工提升技能和知识，促进创新思维的发展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营造开放氛围：鼓励员工提出新想法和建议，促进团队合作和交流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建立容错机制：允许员工在创新过程中犯错误，鼓励他们从中学习和成长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8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员工心理健康与创造力提升的关联性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人工智能与机器学习在创新与创造力发展中的应用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跨领域合作与跨界思维对创新的影响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可持续发展与绿色创新的重要性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总结推动员工创新与创造力发展的关键要素</a:t>
            </a:r>
            <a:endParaRPr altLang="en-US" lang="zh-CN"/>
          </a:p>
        </p:txBody>
      </p:sp>
      <p:sp>
        <p:nvSpPr>
          <p:cNvPr id="104996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0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营造开放和包容的工作环境：鼓励员工提出新想法和建议，促进跨部门合作和交流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6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持续改进和创新：不断调整和优化创新策略，以适应不断变化的市场需求和竞争环境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2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建立支持创新的文化：鼓励员工敢于尝试、接受失败，并提供必要的资源和支持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8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提供培训和发展机会：帮助员工提升技能和知识，激发创新思维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4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建立激励机制：通过奖励、认可等方式激励员工积极参与创新活动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6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对未来发展的展望与期待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员工创新与创造力发展的重要性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提升员工创新与创造力的策略与措施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实现可持续发展目标的关键因素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06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2023-12-20T00:34:10Z</dcterms:created>
  <dcterms:modified xsi:type="dcterms:W3CDTF">2023-12-20T00:34:10Z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4a45f609eff64dedb8972da4f0d8799e_21</vt:lpwstr>
  </property>
</Properties>
</file>