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692" r:id="rId1"/>
    <p:sldMasterId id="2147491729" r:id="rId2"/>
  </p:sldMasterIdLst>
  <p:notesMasterIdLst>
    <p:notesMasterId r:id="rId3"/>
  </p:notesMasterIdLst>
  <p:sldIdLst>
    <p:sldId id="4070" r:id="rId4"/>
    <p:sldId id="4074" r:id="rId5"/>
    <p:sldId id="4079" r:id="rId6"/>
    <p:sldId id="4084" r:id="rId7"/>
    <p:sldId id="4091" r:id="rId9"/>
    <p:sldId id="4094" r:id="rId10"/>
    <p:sldId id="4097" r:id="rId11"/>
    <p:sldId id="4100" r:id="rId12"/>
    <p:sldId id="4104" r:id="rId13"/>
    <p:sldId id="4111" r:id="rId15"/>
    <p:sldId id="4114" r:id="rId16"/>
    <p:sldId id="4117" r:id="rId17"/>
    <p:sldId id="4120" r:id="rId18"/>
    <p:sldId id="4124" r:id="rId19"/>
    <p:sldId id="4131" r:id="rId21"/>
    <p:sldId id="4134" r:id="rId22"/>
    <p:sldId id="4137" r:id="rId23"/>
    <p:sldId id="4140" r:id="rId24"/>
    <p:sldId id="4144" r:id="rId25"/>
    <p:sldId id="4151" r:id="rId27"/>
    <p:sldId id="4154" r:id="rId28"/>
    <p:sldId id="4157" r:id="rId29"/>
    <p:sldId id="4160" r:id="rId30"/>
    <p:sldId id="4164" r:id="rId31"/>
    <p:sldId id="4171" r:id="rId33"/>
    <p:sldId id="4174" r:id="rId34"/>
    <p:sldId id="4177" r:id="rId35"/>
    <p:sldId id="4180" r:id="rId36"/>
    <p:sldId id="4184" r:id="rId37"/>
    <p:sldId id="4191" r:id="rId39"/>
    <p:sldId id="4194" r:id="rId40"/>
    <p:sldId id="4197" r:id="rId41"/>
    <p:sldId id="4200" r:id="rId42"/>
    <p:sldId id="4203" r:id="rId4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693" r:id="rId1"/>
    <p:sldLayoutId id="2147491694" r:id="rId2"/>
    <p:sldLayoutId id="2147491695" r:id="rId3"/>
    <p:sldLayoutId id="2147491696" r:id="rId4"/>
    <p:sldLayoutId id="2147491697" r:id="rId5"/>
    <p:sldLayoutId id="2147491698" r:id="rId6"/>
    <p:sldLayoutId id="2147491699" r:id="rId7"/>
    <p:sldLayoutId id="2147491700" r:id="rId8"/>
    <p:sldLayoutId id="2147491701" r:id="rId9"/>
    <p:sldLayoutId id="2147491702" r:id="rId10"/>
    <p:sldLayoutId id="214749170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1730" r:id="rId1"/>
    <p:sldLayoutId id="2147491731" r:id="rId2"/>
    <p:sldLayoutId id="2147491732" r:id="rId3"/>
    <p:sldLayoutId id="2147491733" r:id="rId4"/>
    <p:sldLayoutId id="2147491734" r:id="rId5"/>
    <p:sldLayoutId id="2147491735" r:id="rId6"/>
    <p:sldLayoutId id="2147491736" r:id="rId7"/>
    <p:sldLayoutId id="2147491737" r:id="rId8"/>
    <p:sldLayoutId id="2147491738" r:id="rId9"/>
    <p:sldLayoutId id="2147491739" r:id="rId10"/>
    <p:sldLayoutId id="214749174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ags" Target="../tags/tag139.xml"/><Relationship Id="rId24" Type="http://schemas.openxmlformats.org/officeDocument/2006/relationships/tags" Target="../tags/tag140.xml"/><Relationship Id="rId25" Type="http://schemas.openxmlformats.org/officeDocument/2006/relationships/tags" Target="../tags/tag141.xml"/><Relationship Id="rId26" Type="http://schemas.openxmlformats.org/officeDocument/2006/relationships/tags" Target="../tags/tag142.xml"/><Relationship Id="rId27" Type="http://schemas.openxmlformats.org/officeDocument/2006/relationships/tags" Target="../tags/tag143.xml"/><Relationship Id="rId28" Type="http://schemas.openxmlformats.org/officeDocument/2006/relationships/tags" Target="../tags/tag144.xml"/><Relationship Id="rId29" Type="http://schemas.openxmlformats.org/officeDocument/2006/relationships/tags" Target="../tags/tag145.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tags" Target="../tags/tag164.xml"/><Relationship Id="rId14" Type="http://schemas.openxmlformats.org/officeDocument/2006/relationships/tags" Target="../tags/tag165.xml"/><Relationship Id="rId15" Type="http://schemas.openxmlformats.org/officeDocument/2006/relationships/tags" Target="../tags/tag166.xml"/><Relationship Id="rId16" Type="http://schemas.openxmlformats.org/officeDocument/2006/relationships/tags" Target="../tags/tag167.xml"/><Relationship Id="rId17" Type="http://schemas.openxmlformats.org/officeDocument/2006/relationships/tags" Target="../tags/tag168.xml"/><Relationship Id="rId18" Type="http://schemas.openxmlformats.org/officeDocument/2006/relationships/tags" Target="../tags/tag169.xml"/><Relationship Id="rId19" Type="http://schemas.openxmlformats.org/officeDocument/2006/relationships/tags" Target="../tags/tag170.xml"/><Relationship Id="rId20" Type="http://schemas.openxmlformats.org/officeDocument/2006/relationships/tags" Target="../tags/tag171.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tags" Target="../tags/tag236.xml"/><Relationship Id="rId14" Type="http://schemas.openxmlformats.org/officeDocument/2006/relationships/tags" Target="../tags/tag237.xml"/><Relationship Id="rId15" Type="http://schemas.openxmlformats.org/officeDocument/2006/relationships/tags" Target="../tags/tag238.xml"/><Relationship Id="rId16" Type="http://schemas.openxmlformats.org/officeDocument/2006/relationships/tags" Target="../tags/tag239.xml"/><Relationship Id="rId17" Type="http://schemas.openxmlformats.org/officeDocument/2006/relationships/tags" Target="../tags/tag240.xml"/><Relationship Id="rId18" Type="http://schemas.openxmlformats.org/officeDocument/2006/relationships/tags" Target="../tags/tag241.xml"/><Relationship Id="rId19" Type="http://schemas.openxmlformats.org/officeDocument/2006/relationships/tags" Target="../tags/tag242.xml"/><Relationship Id="rId20" Type="http://schemas.openxmlformats.org/officeDocument/2006/relationships/tags" Target="../tags/tag243.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tags" Target="../tags/tag323.xml"/><Relationship Id="rId14" Type="http://schemas.openxmlformats.org/officeDocument/2006/relationships/tags" Target="../tags/tag324.xml"/><Relationship Id="rId15" Type="http://schemas.openxmlformats.org/officeDocument/2006/relationships/tags" Target="../tags/tag325.xml"/><Relationship Id="rId16"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tags" Target="../tags/tag355.xml"/><Relationship Id="rId16" Type="http://schemas.openxmlformats.org/officeDocument/2006/relationships/tags" Target="../tags/tag356.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tags" Target="../tags/tag377.xml"/><Relationship Id="rId14" Type="http://schemas.openxmlformats.org/officeDocument/2006/relationships/tags" Target="../tags/tag378.xml"/><Relationship Id="rId15" Type="http://schemas.openxmlformats.org/officeDocument/2006/relationships/tags" Target="../tags/tag379.xml"/><Relationship Id="rId16" Type="http://schemas.openxmlformats.org/officeDocument/2006/relationships/tags" Target="../tags/tag380.xml"/><Relationship Id="rId17" Type="http://schemas.openxmlformats.org/officeDocument/2006/relationships/tags" Target="../tags/tag381.xml"/><Relationship Id="rId18" Type="http://schemas.openxmlformats.org/officeDocument/2006/relationships/tags" Target="../tags/tag382.xml"/><Relationship Id="rId19" Type="http://schemas.openxmlformats.org/officeDocument/2006/relationships/tags" Target="../tags/tag383.xml"/><Relationship Id="rId20" Type="http://schemas.openxmlformats.org/officeDocument/2006/relationships/tags" Target="../tags/tag384.xml"/><Relationship Id="rId2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30.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tags" Target="../tags/tag391.xml"/><Relationship Id="rId5" Type="http://schemas.openxmlformats.org/officeDocument/2006/relationships/tags" Target="../tags/tag392.xml"/><Relationship Id="rId6" Type="http://schemas.openxmlformats.org/officeDocument/2006/relationships/tags" Target="../tags/tag393.xml"/><Relationship Id="rId7" Type="http://schemas.openxmlformats.org/officeDocument/2006/relationships/tags" Target="../tags/tag394.xml"/><Relationship Id="rId8" Type="http://schemas.openxmlformats.org/officeDocument/2006/relationships/tags" Target="../tags/tag395.xml"/><Relationship Id="rId9" Type="http://schemas.openxmlformats.org/officeDocument/2006/relationships/tags" Target="../tags/tag396.xml"/><Relationship Id="rId10" Type="http://schemas.openxmlformats.org/officeDocument/2006/relationships/tags" Target="../tags/tag397.xml"/><Relationship Id="rId11" Type="http://schemas.openxmlformats.org/officeDocument/2006/relationships/tags" Target="../tags/tag398.xml"/><Relationship Id="rId12" Type="http://schemas.openxmlformats.org/officeDocument/2006/relationships/tags" Target="../tags/tag399.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tags" Target="../tags/tag404.xml"/><Relationship Id="rId6" Type="http://schemas.openxmlformats.org/officeDocument/2006/relationships/tags" Target="../tags/tag405.xml"/><Relationship Id="rId7" Type="http://schemas.openxmlformats.org/officeDocument/2006/relationships/tags" Target="../tags/tag406.xml"/><Relationship Id="rId8" Type="http://schemas.openxmlformats.org/officeDocument/2006/relationships/tags" Target="../tags/tag407.xml"/><Relationship Id="rId9" Type="http://schemas.openxmlformats.org/officeDocument/2006/relationships/tags" Target="../tags/tag408.xml"/><Relationship Id="rId10" Type="http://schemas.openxmlformats.org/officeDocument/2006/relationships/tags" Target="../tags/tag409.xml"/><Relationship Id="rId11" Type="http://schemas.openxmlformats.org/officeDocument/2006/relationships/tags" Target="../tags/tag410.xml"/><Relationship Id="rId12" Type="http://schemas.openxmlformats.org/officeDocument/2006/relationships/tags" Target="../tags/tag411.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tags" Target="../tags/tag415.xml"/><Relationship Id="rId5" Type="http://schemas.openxmlformats.org/officeDocument/2006/relationships/tags" Target="../tags/tag416.xml"/><Relationship Id="rId6" Type="http://schemas.openxmlformats.org/officeDocument/2006/relationships/tags" Target="../tags/tag417.xml"/><Relationship Id="rId7" Type="http://schemas.openxmlformats.org/officeDocument/2006/relationships/tags" Target="../tags/tag418.xml"/><Relationship Id="rId8" Type="http://schemas.openxmlformats.org/officeDocument/2006/relationships/tags" Target="../tags/tag419.xml"/><Relationship Id="rId9" Type="http://schemas.openxmlformats.org/officeDocument/2006/relationships/tags" Target="../tags/tag420.xml"/><Relationship Id="rId10" Type="http://schemas.openxmlformats.org/officeDocument/2006/relationships/tags" Target="../tags/tag421.xml"/><Relationship Id="rId11" Type="http://schemas.openxmlformats.org/officeDocument/2006/relationships/tags" Target="../tags/tag422.xml"/><Relationship Id="rId12" Type="http://schemas.openxmlformats.org/officeDocument/2006/relationships/tags" Target="../tags/tag423.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24.xml"/><Relationship Id="rId2" Type="http://schemas.openxmlformats.org/officeDocument/2006/relationships/tags" Target="../tags/tag425.xml"/><Relationship Id="rId3" Type="http://schemas.openxmlformats.org/officeDocument/2006/relationships/tags" Target="../tags/tag426.xml"/><Relationship Id="rId4" Type="http://schemas.openxmlformats.org/officeDocument/2006/relationships/tags" Target="../tags/tag427.xml"/><Relationship Id="rId5" Type="http://schemas.openxmlformats.org/officeDocument/2006/relationships/tags" Target="../tags/tag428.xml"/><Relationship Id="rId6" Type="http://schemas.openxmlformats.org/officeDocument/2006/relationships/tags" Target="../tags/tag429.xml"/><Relationship Id="rId7" Type="http://schemas.openxmlformats.org/officeDocument/2006/relationships/tags" Target="../tags/tag430.xml"/><Relationship Id="rId8" Type="http://schemas.openxmlformats.org/officeDocument/2006/relationships/tags" Target="../tags/tag431.xml"/><Relationship Id="rId9" Type="http://schemas.openxmlformats.org/officeDocument/2006/relationships/tags" Target="../tags/tag432.xml"/><Relationship Id="rId10" Type="http://schemas.openxmlformats.org/officeDocument/2006/relationships/tags" Target="../tags/tag433.xml"/><Relationship Id="rId11" Type="http://schemas.openxmlformats.org/officeDocument/2006/relationships/tags" Target="../tags/tag434.xml"/><Relationship Id="rId12" Type="http://schemas.openxmlformats.org/officeDocument/2006/relationships/tags" Target="../tags/tag435.xml"/><Relationship Id="rId13" Type="http://schemas.openxmlformats.org/officeDocument/2006/relationships/tags" Target="../tags/tag436.xml"/><Relationship Id="rId14" Type="http://schemas.openxmlformats.org/officeDocument/2006/relationships/tags" Target="../tags/tag437.xml"/><Relationship Id="rId15" Type="http://schemas.openxmlformats.org/officeDocument/2006/relationships/tags" Target="../tags/tag438.xml"/><Relationship Id="rId16" Type="http://schemas.openxmlformats.org/officeDocument/2006/relationships/tags" Target="../tags/tag439.xml"/><Relationship Id="rId17" Type="http://schemas.openxmlformats.org/officeDocument/2006/relationships/tags" Target="../tags/tag440.xml"/><Relationship Id="rId18" Type="http://schemas.openxmlformats.org/officeDocument/2006/relationships/tags" Target="../tags/tag441.xml"/><Relationship Id="rId19" Type="http://schemas.openxmlformats.org/officeDocument/2006/relationships/tags" Target="../tags/tag442.xml"/><Relationship Id="rId20" Type="http://schemas.openxmlformats.org/officeDocument/2006/relationships/tags" Target="../tags/tag443.xml"/><Relationship Id="rId21" Type="http://schemas.openxmlformats.org/officeDocument/2006/relationships/tags" Target="../tags/tag444.xml"/><Relationship Id="rId22" Type="http://schemas.openxmlformats.org/officeDocument/2006/relationships/tags" Target="../tags/tag445.xml"/><Relationship Id="rId23" Type="http://schemas.openxmlformats.org/officeDocument/2006/relationships/tags" Target="../tags/tag446.xml"/><Relationship Id="rId24" Type="http://schemas.openxmlformats.org/officeDocument/2006/relationships/tags" Target="../tags/tag447.xml"/><Relationship Id="rId25" Type="http://schemas.openxmlformats.org/officeDocument/2006/relationships/tags" Target="../tags/tag448.xml"/><Relationship Id="rId26" Type="http://schemas.openxmlformats.org/officeDocument/2006/relationships/tags" Target="../tags/tag449.xml"/><Relationship Id="rId27" Type="http://schemas.openxmlformats.org/officeDocument/2006/relationships/tags" Target="../tags/tag450.xml"/><Relationship Id="rId28" Type="http://schemas.openxmlformats.org/officeDocument/2006/relationships/tags" Target="../tags/tag451.xml"/><Relationship Id="rId29" Type="http://schemas.openxmlformats.org/officeDocument/2006/relationships/tags" Target="../tags/tag452.xml"/><Relationship Id="rId30"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53.xml"/><Relationship Id="rId2" Type="http://schemas.openxmlformats.org/officeDocument/2006/relationships/tags" Target="../tags/tag454.xml"/><Relationship Id="rId3" Type="http://schemas.openxmlformats.org/officeDocument/2006/relationships/tags" Target="../tags/tag455.xml"/><Relationship Id="rId4" Type="http://schemas.openxmlformats.org/officeDocument/2006/relationships/tags" Target="../tags/tag456.xml"/><Relationship Id="rId5" Type="http://schemas.openxmlformats.org/officeDocument/2006/relationships/tags" Target="../tags/tag457.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石材加工行业工作总结与展望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tx1">
                    <a:lumMod val="75000"/>
                    <a:lumOff val="25000"/>
                  </a:schemeClr>
                </a:solidFill>
                <a:latin typeface="+mj-ea"/>
                <a:ea typeface="+mj-ea"/>
              </a:rPr>
              <a:t>添加标题</a:t>
            </a:r>
            <a:endParaRPr altLang="en-US" b="1" dirty="0" sz="19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lt1">
                    <a:lumMod val="100000"/>
                  </a:schemeClr>
                </a:solidFill>
                <a:latin typeface="+mj-ea"/>
                <a:ea typeface="+mj-ea"/>
              </a:rPr>
              <a:t>石材加工行业概述</a:t>
            </a:r>
            <a:endParaRPr altLang="en-US" b="1" dirty="0" sz="19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tx1">
                    <a:lumMod val="75000"/>
                    <a:lumOff val="25000"/>
                  </a:schemeClr>
                </a:solidFill>
                <a:latin typeface="+mj-ea"/>
                <a:ea typeface="+mj-ea"/>
              </a:rPr>
              <a:t>石材加工行业工作总结</a:t>
            </a:r>
            <a:endParaRPr altLang="en-US" b="1" dirty="0" sz="19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fontScale="88333"/>
          </a:bodyPr>
          <a:p>
            <a:pPr>
              <a:lnSpc>
                <a:spcPct val="100000"/>
              </a:lnSpc>
            </a:pPr>
            <a:r>
              <a:rPr altLang="en-US" b="1" dirty="0" sz="2400" lang="zh-CN" spc="300">
                <a:solidFill>
                  <a:schemeClr val="lt1">
                    <a:lumMod val="100000"/>
                  </a:schemeClr>
                </a:solidFill>
                <a:latin typeface="+mj-ea"/>
                <a:ea typeface="+mj-ea"/>
              </a:rPr>
              <a:t>石材加工行业技术发展与趋势</a:t>
            </a:r>
            <a:endParaRPr altLang="en-US" b="1" dirty="0" sz="2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fontScale="88333"/>
          </a:bodyPr>
          <a:p>
            <a:pPr>
              <a:lnSpc>
                <a:spcPct val="100000"/>
              </a:lnSpc>
            </a:pPr>
            <a:r>
              <a:rPr altLang="en-US" b="1" dirty="0" sz="2400" lang="zh-CN" spc="300">
                <a:solidFill>
                  <a:schemeClr val="tx1">
                    <a:lumMod val="75000"/>
                    <a:lumOff val="25000"/>
                  </a:schemeClr>
                </a:solidFill>
                <a:latin typeface="+mj-ea"/>
                <a:ea typeface="+mj-ea"/>
              </a:rPr>
              <a:t>石材加工行业市场发展与前景</a:t>
            </a:r>
            <a:endParaRPr altLang="en-US" b="1" dirty="0" sz="24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fontScale="88333"/>
          </a:bodyPr>
          <a:p>
            <a:pPr>
              <a:lnSpc>
                <a:spcPct val="100000"/>
              </a:lnSpc>
            </a:pPr>
            <a:r>
              <a:rPr altLang="en-US" b="1" dirty="0" sz="2400" lang="zh-CN" spc="300">
                <a:solidFill>
                  <a:schemeClr val="lt1">
                    <a:lumMod val="100000"/>
                  </a:schemeClr>
                </a:solidFill>
                <a:latin typeface="+mj-ea"/>
                <a:ea typeface="+mj-ea"/>
              </a:rPr>
              <a:t>石材加工行业政策法规与标准</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石材加工行业概述</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行业定义与发展历程</a:t>
            </a:r>
            <a:endParaRPr altLang="en-US" lang="zh-CN"/>
          </a:p>
        </p:txBody>
      </p:sp>
      <p:sp>
        <p:nvSpPr>
          <p:cNvPr id="104899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石材加工行业的定义和范围</a:t>
            </a:r>
            <a:endParaRPr altLang="en-US" dirty="0" sz="1200" lang="zh-CN" spc="150">
              <a:solidFill>
                <a:schemeClr val="tx1">
                  <a:lumMod val="65000"/>
                  <a:lumOff val="35000"/>
                </a:schemeClr>
              </a:solidFill>
              <a:latin typeface="+mn-ea"/>
              <a:sym typeface="+mn-ea"/>
            </a:endParaRPr>
          </a:p>
        </p:txBody>
      </p:sp>
      <p:sp>
        <p:nvSpPr>
          <p:cNvPr id="104903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石材加工行业的重要性和地位</a:t>
            </a:r>
            <a:endParaRPr altLang="en-US" dirty="0" sz="1200" lang="zh-CN" spc="150">
              <a:solidFill>
                <a:schemeClr val="tx1">
                  <a:lumMod val="65000"/>
                  <a:lumOff val="35000"/>
                </a:schemeClr>
              </a:solidFill>
              <a:latin typeface="+mn-ea"/>
              <a:sym typeface="+mn-ea"/>
            </a:endParaRPr>
          </a:p>
        </p:txBody>
      </p:sp>
      <p:sp>
        <p:nvSpPr>
          <p:cNvPr id="104903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石材加工行业的产业链结构和环节</a:t>
            </a:r>
            <a:endParaRPr altLang="en-US" dirty="0" sz="1200" lang="zh-CN" spc="150">
              <a:solidFill>
                <a:schemeClr val="tx1">
                  <a:lumMod val="65000"/>
                  <a:lumOff val="35000"/>
                </a:schemeClr>
              </a:solidFill>
              <a:latin typeface="+mn-ea"/>
              <a:sym typeface="+mn-ea"/>
            </a:endParaRPr>
          </a:p>
        </p:txBody>
      </p:sp>
      <p:sp>
        <p:nvSpPr>
          <p:cNvPr id="104904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石材加工行业的发展历程和现状</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4" name="标题 1"/>
          <p:cNvSpPr>
            <a:spLocks noGrp="1"/>
          </p:cNvSpPr>
          <p:nvPr>
            <p:ph type="title"/>
          </p:nvPr>
        </p:nvSpPr>
        <p:spPr/>
        <p:txBody>
          <a:bodyPr/>
          <a:p>
            <a:r>
              <a:rPr altLang="en-US" lang="zh-CN"/>
              <a:t>行业规模与增长趋势</a:t>
            </a:r>
            <a:endParaRPr altLang="en-US" lang="zh-CN"/>
          </a:p>
        </p:txBody>
      </p:sp>
      <p:sp>
        <p:nvSpPr>
          <p:cNvPr id="1049076" name="任意多边形 20"/>
          <p:cNvSpPr/>
          <p:nvPr>
            <p:custDataLst>
              <p:tags r:id="rId1"/>
            </p:custDataLst>
          </p:nvPr>
        </p:nvSpPr>
        <p:spPr>
          <a:xfrm rot="2700000">
            <a:off x="4191283"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8" name="文本框 24"/>
          <p:cNvSpPr txBox="1"/>
          <p:nvPr>
            <p:custDataLst>
              <p:tags r:id="rId2"/>
            </p:custDataLst>
          </p:nvPr>
        </p:nvSpPr>
        <p:spPr bwMode="auto">
          <a:xfrm>
            <a:off x="3833407"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石材加工行业规模：全球石材加工市场规模不断扩大，中国石材加工行业占据重要地位</a:t>
            </a:r>
            <a:endParaRPr altLang="en-US" dirty="0" sz="2000" lang="zh-CN" spc="150">
              <a:solidFill>
                <a:schemeClr val="tx1">
                  <a:lumMod val="75000"/>
                  <a:lumOff val="25000"/>
                </a:schemeClr>
              </a:solidFill>
              <a:latin typeface="+mn-ea"/>
              <a:sym typeface="+mn-ea"/>
            </a:endParaRPr>
          </a:p>
        </p:txBody>
      </p:sp>
      <p:sp>
        <p:nvSpPr>
          <p:cNvPr id="1049080" name="矩形 42"/>
          <p:cNvSpPr/>
          <p:nvPr>
            <p:custDataLst>
              <p:tags r:id="rId3"/>
            </p:custDataLst>
          </p:nvPr>
        </p:nvSpPr>
        <p:spPr>
          <a:xfrm>
            <a:off x="3966540" y="2732633"/>
            <a:ext cx="1742901" cy="123424"/>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2" name="任意多边形 18"/>
          <p:cNvSpPr/>
          <p:nvPr>
            <p:custDataLst>
              <p:tags r:id="rId4"/>
            </p:custDataLst>
          </p:nvPr>
        </p:nvSpPr>
        <p:spPr>
          <a:xfrm rot="5400000">
            <a:off x="6708937"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4" name="文本框 27"/>
          <p:cNvSpPr txBox="1"/>
          <p:nvPr>
            <p:custDataLst>
              <p:tags r:id="rId5"/>
            </p:custDataLst>
          </p:nvPr>
        </p:nvSpPr>
        <p:spPr bwMode="auto">
          <a:xfrm>
            <a:off x="6349743"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增长趋势：随着建筑业和装饰业的快速发展，石材加工行业需求不断增长，未来市场前景广阔</a:t>
            </a:r>
            <a:endParaRPr altLang="en-US" dirty="0" sz="2000" lang="zh-CN" spc="150">
              <a:solidFill>
                <a:schemeClr val="tx1">
                  <a:lumMod val="75000"/>
                  <a:lumOff val="25000"/>
                </a:schemeClr>
              </a:solidFill>
              <a:latin typeface="+mn-ea"/>
              <a:sym typeface="+mn-ea"/>
            </a:endParaRPr>
          </a:p>
        </p:txBody>
      </p:sp>
      <p:sp>
        <p:nvSpPr>
          <p:cNvPr id="1049086" name="矩形 43"/>
          <p:cNvSpPr/>
          <p:nvPr>
            <p:custDataLst>
              <p:tags r:id="rId6"/>
            </p:custDataLst>
          </p:nvPr>
        </p:nvSpPr>
        <p:spPr>
          <a:xfrm>
            <a:off x="6482875" y="2732633"/>
            <a:ext cx="1742901" cy="123424"/>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0" name="标题 1"/>
          <p:cNvSpPr>
            <a:spLocks noGrp="1"/>
          </p:cNvSpPr>
          <p:nvPr>
            <p:ph type="title"/>
          </p:nvPr>
        </p:nvSpPr>
        <p:spPr/>
        <p:txBody>
          <a:bodyPr/>
          <a:p>
            <a:r>
              <a:rPr altLang="en-US" lang="zh-CN"/>
              <a:t>行业主要产品与服务</a:t>
            </a:r>
            <a:endParaRPr altLang="en-US" lang="zh-CN"/>
          </a:p>
        </p:txBody>
      </p:sp>
      <p:sp>
        <p:nvSpPr>
          <p:cNvPr id="104912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石材加工产品：大理石、花岗岩、人造石等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石材应用领域：建筑、装饰、园林等</a:t>
            </a:r>
            <a:endParaRPr dirty="0" sz="2000" err="1">
              <a:solidFill>
                <a:schemeClr val="tx1">
                  <a:lumMod val="75000"/>
                  <a:lumOff val="25000"/>
                </a:schemeClr>
              </a:solidFill>
              <a:latin typeface="+mn-ea"/>
              <a:ea typeface="+mn-ea"/>
              <a:cs typeface="+mn-ea"/>
              <a:sym typeface="+mn-lt"/>
            </a:endParaRPr>
          </a:p>
        </p:txBody>
      </p:sp>
      <p:sp>
        <p:nvSpPr>
          <p:cNvPr id="104914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4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行业发展趋势：个性化定制、绿色环保、智能化生产等</a:t>
            </a:r>
            <a:endParaRPr dirty="0" sz="2000" err="1">
              <a:solidFill>
                <a:schemeClr val="tx1">
                  <a:lumMod val="75000"/>
                  <a:lumOff val="25000"/>
                </a:schemeClr>
              </a:solidFill>
              <a:latin typeface="+mn-ea"/>
              <a:ea typeface="+mn-ea"/>
              <a:cs typeface="+mn-ea"/>
              <a:sym typeface="+mn-lt"/>
            </a:endParaRPr>
          </a:p>
        </p:txBody>
      </p:sp>
      <p:sp>
        <p:nvSpPr>
          <p:cNvPr id="10491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石材加工服务：石材切割、打磨、抛光、雕刻等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4" name="标题 1"/>
          <p:cNvSpPr>
            <a:spLocks noGrp="1"/>
          </p:cNvSpPr>
          <p:nvPr>
            <p:ph type="title"/>
          </p:nvPr>
        </p:nvSpPr>
        <p:spPr/>
        <p:txBody>
          <a:bodyPr/>
          <a:p>
            <a:r>
              <a:rPr altLang="en-US" lang="zh-CN"/>
              <a:t>行业产业链结构</a:t>
            </a:r>
            <a:endParaRPr altLang="en-US" lang="zh-CN"/>
          </a:p>
        </p:txBody>
      </p:sp>
      <p:sp>
        <p:nvSpPr>
          <p:cNvPr id="10491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石材资源分布</a:t>
            </a:r>
            <a:endParaRPr altLang="en-US" dirty="0" sz="1200" lang="zh-CN" spc="150">
              <a:solidFill>
                <a:schemeClr val="tx1">
                  <a:lumMod val="65000"/>
                  <a:lumOff val="35000"/>
                </a:schemeClr>
              </a:solidFill>
              <a:latin typeface="+mn-ea"/>
              <a:sym typeface="+mn-ea"/>
            </a:endParaRPr>
          </a:p>
        </p:txBody>
      </p:sp>
      <p:sp>
        <p:nvSpPr>
          <p:cNvPr id="10491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石材加工设备</a:t>
            </a:r>
            <a:endParaRPr altLang="en-US" dirty="0" sz="1200" lang="zh-CN" spc="150">
              <a:solidFill>
                <a:schemeClr val="tx1">
                  <a:lumMod val="65000"/>
                  <a:lumOff val="35000"/>
                </a:schemeClr>
              </a:solidFill>
              <a:latin typeface="+mn-ea"/>
              <a:sym typeface="+mn-ea"/>
            </a:endParaRPr>
          </a:p>
        </p:txBody>
      </p:sp>
      <p:sp>
        <p:nvSpPr>
          <p:cNvPr id="10492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石材加工工艺</a:t>
            </a:r>
            <a:endParaRPr altLang="en-US" dirty="0" sz="1200" lang="zh-CN" spc="150">
              <a:solidFill>
                <a:schemeClr val="tx1">
                  <a:lumMod val="65000"/>
                  <a:lumOff val="35000"/>
                </a:schemeClr>
              </a:solidFill>
              <a:latin typeface="+mn-ea"/>
              <a:sym typeface="+mn-ea"/>
            </a:endParaRPr>
          </a:p>
        </p:txBody>
      </p:sp>
      <p:sp>
        <p:nvSpPr>
          <p:cNvPr id="10492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石材应用领域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6" name="标题"/>
          <p:cNvSpPr>
            <a:spLocks noGrp="1"/>
          </p:cNvSpPr>
          <p:nvPr>
            <p:ph type="title"/>
            <p:custDataLst>
              <p:tags r:id="rId1"/>
            </p:custDataLst>
          </p:nvPr>
        </p:nvSpPr>
        <p:spPr>
          <a:xfrm>
            <a:off x="939798" y="-1"/>
            <a:ext cx="10414002" cy="2114171"/>
          </a:xfrm>
        </p:spPr>
        <p:txBody>
          <a:bodyPr anchor="b">
            <a:normAutofit/>
          </a:bodyPr>
          <a:p>
            <a:r>
              <a:rPr altLang="en-US" dirty="0" lang="zh-CN"/>
              <a:t>石材加工行业工作总结</a:t>
            </a:r>
            <a:endParaRPr altLang="en-US" dirty="0" lang="zh-CN"/>
          </a:p>
        </p:txBody>
      </p:sp>
      <p:sp>
        <p:nvSpPr>
          <p:cNvPr id="104923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08" name="标题 1"/>
          <p:cNvSpPr>
            <a:spLocks noGrp="1"/>
          </p:cNvSpPr>
          <p:nvPr>
            <p:ph type="title"/>
          </p:nvPr>
        </p:nvSpPr>
        <p:spPr/>
        <p:txBody>
          <a:bodyPr/>
          <a:p>
            <a:r>
              <a:rPr altLang="en-US" lang="zh-CN"/>
              <a:t>行业工作成果与亮点</a:t>
            </a:r>
            <a:endParaRPr altLang="en-US" lang="zh-CN"/>
          </a:p>
        </p:txBody>
      </p:sp>
      <p:sp>
        <p:nvSpPr>
          <p:cNvPr id="104931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石材加工行业概述</a:t>
            </a:r>
            <a:endParaRPr altLang="en-US" dirty="0" sz="1200" lang="zh-CN" spc="150">
              <a:solidFill>
                <a:schemeClr val="tx1">
                  <a:lumMod val="85000"/>
                  <a:lumOff val="15000"/>
                </a:schemeClr>
              </a:solidFill>
              <a:latin typeface="+mn-ea"/>
              <a:sym typeface="+mn-ea"/>
            </a:endParaRPr>
          </a:p>
        </p:txBody>
      </p:sp>
      <p:sp>
        <p:nvSpPr>
          <p:cNvPr id="104931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行业工作成果</a:t>
            </a:r>
            <a:endParaRPr altLang="en-US" dirty="0" sz="1200" lang="zh-CN" spc="150">
              <a:solidFill>
                <a:schemeClr val="tx1">
                  <a:lumMod val="85000"/>
                  <a:lumOff val="15000"/>
                </a:schemeClr>
              </a:solidFill>
              <a:latin typeface="+mn-ea"/>
              <a:sym typeface="+mn-ea"/>
            </a:endParaRPr>
          </a:p>
        </p:txBody>
      </p:sp>
      <p:sp>
        <p:nvSpPr>
          <p:cNvPr id="104931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行业工作亮点</a:t>
            </a:r>
            <a:endParaRPr altLang="en-US" dirty="0" sz="1200" lang="zh-CN" spc="150">
              <a:solidFill>
                <a:schemeClr val="tx1">
                  <a:lumMod val="85000"/>
                  <a:lumOff val="15000"/>
                </a:schemeClr>
              </a:solidFill>
              <a:latin typeface="+mn-ea"/>
              <a:sym typeface="+mn-ea"/>
            </a:endParaRPr>
          </a:p>
        </p:txBody>
      </p:sp>
      <p:sp>
        <p:nvSpPr>
          <p:cNvPr id="104932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行业工作总结</a:t>
            </a:r>
            <a:endParaRPr altLang="en-US" dirty="0" sz="1200" lang="zh-CN" spc="150">
              <a:solidFill>
                <a:schemeClr val="tx1">
                  <a:lumMod val="85000"/>
                  <a:lumOff val="15000"/>
                </a:schemeClr>
              </a:solidFill>
              <a:latin typeface="+mn-ea"/>
              <a:sym typeface="+mn-ea"/>
            </a:endParaRPr>
          </a:p>
        </p:txBody>
      </p:sp>
      <p:sp>
        <p:nvSpPr>
          <p:cNvPr id="104933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66" name="标题 1"/>
          <p:cNvSpPr>
            <a:spLocks noGrp="1"/>
          </p:cNvSpPr>
          <p:nvPr>
            <p:ph type="title"/>
          </p:nvPr>
        </p:nvSpPr>
        <p:spPr/>
        <p:txBody>
          <a:bodyPr/>
          <a:p>
            <a:r>
              <a:rPr altLang="en-US" lang="zh-CN"/>
              <a:t>行业工作存在的问题与挑战</a:t>
            </a:r>
            <a:endParaRPr altLang="en-US" lang="zh-CN"/>
          </a:p>
        </p:txBody>
      </p:sp>
      <p:sp>
        <p:nvSpPr>
          <p:cNvPr id="104936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7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7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环保要求提高，生产成本增加</a:t>
            </a:r>
            <a:endParaRPr altLang="en-US" dirty="0" sz="1200" lang="zh-CN" spc="150">
              <a:solidFill>
                <a:srgbClr val="FFFFFF"/>
              </a:solidFill>
              <a:latin typeface="+mn-ea"/>
              <a:sym typeface="+mn-ea"/>
            </a:endParaRPr>
          </a:p>
        </p:txBody>
      </p:sp>
      <p:sp>
        <p:nvSpPr>
          <p:cNvPr id="104937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行业竞争激烈，利润空间有限</a:t>
            </a:r>
            <a:endParaRPr altLang="en-US" dirty="0" sz="1200" lang="zh-CN" spc="150">
              <a:solidFill>
                <a:schemeClr val="tx1">
                  <a:lumMod val="65000"/>
                  <a:lumOff val="35000"/>
                </a:schemeClr>
              </a:solidFill>
              <a:latin typeface="+mn-ea"/>
              <a:sym typeface="+mn-ea"/>
            </a:endParaRPr>
          </a:p>
        </p:txBody>
      </p:sp>
      <p:sp>
        <p:nvSpPr>
          <p:cNvPr id="104938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加工技术落后，生产效率低下</a:t>
            </a:r>
            <a:endParaRPr altLang="en-US" dirty="0" sz="1200" lang="zh-CN" spc="150">
              <a:solidFill>
                <a:srgbClr val="FFFFFF"/>
              </a:solidFill>
              <a:latin typeface="+mn-ea"/>
              <a:sym typeface="+mn-ea"/>
            </a:endParaRPr>
          </a:p>
        </p:txBody>
      </p:sp>
      <p:sp>
        <p:nvSpPr>
          <p:cNvPr id="104939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石材资源短缺，导致价格上涨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8" name="标题 1"/>
          <p:cNvSpPr>
            <a:spLocks noGrp="1"/>
          </p:cNvSpPr>
          <p:nvPr>
            <p:ph type="title"/>
          </p:nvPr>
        </p:nvSpPr>
        <p:spPr/>
        <p:txBody>
          <a:bodyPr/>
          <a:p>
            <a:r>
              <a:rPr altLang="en-US" lang="zh-CN"/>
              <a:t>行业工作改进措施与效果</a:t>
            </a:r>
            <a:endParaRPr altLang="en-US" lang="zh-CN"/>
          </a:p>
        </p:txBody>
      </p:sp>
      <p:sp>
        <p:nvSpPr>
          <p:cNvPr id="104943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设备升级与技术改造：提高生产效率与产品质量</a:t>
            </a:r>
            <a:endParaRPr altLang="en-US" dirty="0" sz="1200" lang="zh-CN" spc="150">
              <a:solidFill>
                <a:schemeClr val="tx1">
                  <a:lumMod val="65000"/>
                  <a:lumOff val="35000"/>
                </a:schemeClr>
              </a:solidFill>
              <a:latin typeface="+mn-ea"/>
              <a:sym typeface="+mn-ea"/>
            </a:endParaRPr>
          </a:p>
        </p:txBody>
      </p:sp>
      <p:sp>
        <p:nvSpPr>
          <p:cNvPr id="104943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优化生产流程：减少浪费，降低成本</a:t>
            </a:r>
            <a:endParaRPr altLang="en-US" dirty="0" sz="1200" lang="zh-CN" spc="150">
              <a:solidFill>
                <a:schemeClr val="tx1">
                  <a:lumMod val="65000"/>
                  <a:lumOff val="35000"/>
                </a:schemeClr>
              </a:solidFill>
              <a:latin typeface="+mn-ea"/>
              <a:sym typeface="+mn-ea"/>
            </a:endParaRPr>
          </a:p>
        </p:txBody>
      </p:sp>
      <p:sp>
        <p:nvSpPr>
          <p:cNvPr id="104943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加强员工培训：提高员工技能水平，增强企业竞争力</a:t>
            </a:r>
            <a:endParaRPr altLang="en-US" dirty="0" sz="1200" lang="zh-CN" spc="150">
              <a:solidFill>
                <a:schemeClr val="tx1">
                  <a:lumMod val="65000"/>
                  <a:lumOff val="35000"/>
                </a:schemeClr>
              </a:solidFill>
              <a:latin typeface="+mn-ea"/>
              <a:sym typeface="+mn-ea"/>
            </a:endParaRPr>
          </a:p>
        </p:txBody>
      </p:sp>
      <p:sp>
        <p:nvSpPr>
          <p:cNvPr id="104943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拓展市场渠道：扩大销售范围，增加市场份额</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0" name="标题 1"/>
          <p:cNvSpPr>
            <a:spLocks noGrp="1"/>
          </p:cNvSpPr>
          <p:nvPr>
            <p:ph type="title"/>
          </p:nvPr>
        </p:nvSpPr>
        <p:spPr/>
        <p:txBody>
          <a:bodyPr/>
          <a:p>
            <a:r>
              <a:rPr altLang="en-US" lang="zh-CN"/>
              <a:t>行业工作未来发展方向</a:t>
            </a:r>
            <a:endParaRPr altLang="en-US" lang="zh-CN"/>
          </a:p>
        </p:txBody>
      </p:sp>
      <p:sp>
        <p:nvSpPr>
          <p:cNvPr id="104947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7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8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绿色环保：推广环保技术和清洁生产</a:t>
            </a:r>
            <a:endParaRPr altLang="en-US" dirty="0" sz="2400" lang="zh-CN">
              <a:latin typeface="+mn-ea"/>
              <a:ea typeface="+mn-ea"/>
            </a:endParaRPr>
          </a:p>
        </p:txBody>
      </p:sp>
      <p:sp>
        <p:nvSpPr>
          <p:cNvPr id="104949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拓展应用领域：开拓新的市场和应用领域</a:t>
            </a:r>
            <a:endParaRPr altLang="en-US" dirty="0" sz="2400" lang="zh-CN">
              <a:latin typeface="+mn-ea"/>
              <a:ea typeface="+mn-ea"/>
            </a:endParaRPr>
          </a:p>
        </p:txBody>
      </p:sp>
      <p:sp>
        <p:nvSpPr>
          <p:cNvPr id="104949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石材加工技术升级：提高加工效率和产品质量</a:t>
            </a:r>
            <a:endParaRPr altLang="en-US" dirty="0" sz="2400" lang="zh-CN">
              <a:latin typeface="+mn-ea"/>
              <a:ea typeface="+mn-ea"/>
            </a:endParaRPr>
          </a:p>
        </p:txBody>
      </p:sp>
      <p:sp>
        <p:nvSpPr>
          <p:cNvPr id="104949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智能化和自动化：引入先进的机器人和自动化设备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8" name="标题"/>
          <p:cNvSpPr>
            <a:spLocks noGrp="1"/>
          </p:cNvSpPr>
          <p:nvPr>
            <p:ph type="title"/>
            <p:custDataLst>
              <p:tags r:id="rId1"/>
            </p:custDataLst>
          </p:nvPr>
        </p:nvSpPr>
        <p:spPr>
          <a:xfrm>
            <a:off x="939798" y="-1"/>
            <a:ext cx="10414002" cy="2114171"/>
          </a:xfrm>
        </p:spPr>
        <p:txBody>
          <a:bodyPr anchor="b">
            <a:normAutofit/>
          </a:bodyPr>
          <a:p>
            <a:r>
              <a:rPr altLang="en-US" dirty="0" lang="zh-CN"/>
              <a:t>石材加工行业技术发展与趋势</a:t>
            </a:r>
            <a:endParaRPr altLang="en-US" dirty="0" lang="zh-CN"/>
          </a:p>
        </p:txBody>
      </p:sp>
      <p:sp>
        <p:nvSpPr>
          <p:cNvPr id="104953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0" name="标题 1"/>
          <p:cNvSpPr>
            <a:spLocks noGrp="1"/>
          </p:cNvSpPr>
          <p:nvPr>
            <p:ph type="title"/>
          </p:nvPr>
        </p:nvSpPr>
        <p:spPr/>
        <p:txBody>
          <a:bodyPr/>
          <a:p>
            <a:r>
              <a:rPr altLang="en-US" lang="zh-CN"/>
              <a:t>行业技术现状与特点</a:t>
            </a:r>
            <a:endParaRPr altLang="en-US" lang="zh-CN"/>
          </a:p>
        </p:txBody>
      </p:sp>
      <p:sp>
        <p:nvSpPr>
          <p:cNvPr id="104960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石材加工行业技术发展历程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石材加工行业技术特点与优势</a:t>
            </a:r>
            <a:endParaRPr dirty="0" sz="2000" err="1">
              <a:solidFill>
                <a:schemeClr val="tx1">
                  <a:lumMod val="75000"/>
                  <a:lumOff val="25000"/>
                </a:schemeClr>
              </a:solidFill>
              <a:latin typeface="+mn-ea"/>
              <a:ea typeface="+mn-ea"/>
              <a:cs typeface="+mn-ea"/>
              <a:sym typeface="+mn-lt"/>
            </a:endParaRPr>
          </a:p>
        </p:txBody>
      </p:sp>
      <p:sp>
        <p:nvSpPr>
          <p:cNvPr id="104962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2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石材加工行业技术发展趋势与展望</a:t>
            </a:r>
            <a:endParaRPr dirty="0" sz="2000" err="1">
              <a:solidFill>
                <a:schemeClr val="tx1">
                  <a:lumMod val="75000"/>
                  <a:lumOff val="25000"/>
                </a:schemeClr>
              </a:solidFill>
              <a:latin typeface="+mn-ea"/>
              <a:ea typeface="+mn-ea"/>
              <a:cs typeface="+mn-ea"/>
              <a:sym typeface="+mn-lt"/>
            </a:endParaRPr>
          </a:p>
        </p:txBody>
      </p:sp>
      <p:sp>
        <p:nvSpPr>
          <p:cNvPr id="10496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当前石材加工行业技术现状</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4" name="标题 1"/>
          <p:cNvSpPr>
            <a:spLocks noGrp="1"/>
          </p:cNvSpPr>
          <p:nvPr>
            <p:ph type="title"/>
          </p:nvPr>
        </p:nvSpPr>
        <p:spPr/>
        <p:txBody>
          <a:bodyPr/>
          <a:p>
            <a:r>
              <a:rPr altLang="en-US" lang="zh-CN"/>
              <a:t>行业技术发展趋势与方向</a:t>
            </a:r>
            <a:endParaRPr altLang="en-US" lang="zh-CN"/>
          </a:p>
        </p:txBody>
      </p:sp>
      <p:sp>
        <p:nvSpPr>
          <p:cNvPr id="104967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7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自动化和智能化技术：提高生产效率和产品质量</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8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环保和可持续发展：降低能耗和减少环境污染</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68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9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定制化和个性化：满足客户多样化需求</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9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9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数字化和信息化：提高生产效率和降低成本</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32" name="标题 1"/>
          <p:cNvSpPr>
            <a:spLocks noGrp="1"/>
          </p:cNvSpPr>
          <p:nvPr>
            <p:ph type="title"/>
          </p:nvPr>
        </p:nvSpPr>
        <p:spPr/>
        <p:txBody>
          <a:bodyPr/>
          <a:p>
            <a:r>
              <a:rPr altLang="en-US" lang="zh-CN"/>
              <a:t>行业技术创新与应用案例</a:t>
            </a:r>
            <a:endParaRPr altLang="en-US" lang="zh-CN"/>
          </a:p>
        </p:txBody>
      </p:sp>
      <p:sp>
        <p:nvSpPr>
          <p:cNvPr id="104973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石材加工行业技术创新：介绍石材加工行业在技术方面的创新，如自动化、智能化等。</a:t>
            </a:r>
            <a:endParaRPr altLang="en-US" dirty="0" sz="1200" lang="zh-CN" spc="150">
              <a:solidFill>
                <a:schemeClr val="tx1">
                  <a:lumMod val="65000"/>
                  <a:lumOff val="35000"/>
                </a:schemeClr>
              </a:solidFill>
              <a:latin typeface="+mn-ea"/>
              <a:sym typeface="+mn-ea"/>
            </a:endParaRPr>
          </a:p>
        </p:txBody>
      </p:sp>
      <p:sp>
        <p:nvSpPr>
          <p:cNvPr id="104973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石材加工行业应用案例：列举一些石材加工行业的应用案例，展示技术创新在实际生产中的应用效果。</a:t>
            </a:r>
            <a:endParaRPr altLang="en-US" dirty="0" sz="1200" lang="zh-CN" spc="150">
              <a:solidFill>
                <a:schemeClr val="tx1">
                  <a:lumMod val="65000"/>
                  <a:lumOff val="35000"/>
                </a:schemeClr>
              </a:solidFill>
              <a:latin typeface="+mn-ea"/>
              <a:sym typeface="+mn-ea"/>
            </a:endParaRPr>
          </a:p>
        </p:txBody>
      </p:sp>
      <p:sp>
        <p:nvSpPr>
          <p:cNvPr id="104973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行业发展趋势：分析石材加工行业的发展趋势，如未来可能出现的新的技术、新的应用等。</a:t>
            </a:r>
            <a:endParaRPr altLang="en-US" dirty="0" sz="1200" lang="zh-CN" spc="150">
              <a:solidFill>
                <a:schemeClr val="tx1">
                  <a:lumMod val="65000"/>
                  <a:lumOff val="35000"/>
                </a:schemeClr>
              </a:solidFill>
              <a:latin typeface="+mn-ea"/>
              <a:sym typeface="+mn-ea"/>
            </a:endParaRPr>
          </a:p>
        </p:txBody>
      </p:sp>
      <p:sp>
        <p:nvSpPr>
          <p:cNvPr id="104974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展望未来：对石材加工行业的未来发展进行展望，提出一些可能的挑战和机遇。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4" name="标题 1"/>
          <p:cNvSpPr>
            <a:spLocks noGrp="1"/>
          </p:cNvSpPr>
          <p:nvPr>
            <p:ph type="title"/>
          </p:nvPr>
        </p:nvSpPr>
        <p:spPr/>
        <p:txBody>
          <a:bodyPr/>
          <a:p>
            <a:r>
              <a:rPr altLang="en-US" lang="zh-CN"/>
              <a:t>行业技术发展面临的挑战与机遇</a:t>
            </a:r>
            <a:endParaRPr altLang="en-US" lang="zh-CN"/>
          </a:p>
        </p:txBody>
      </p:sp>
      <p:sp>
        <p:nvSpPr>
          <p:cNvPr id="104977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挑战：石材资源短缺、环保要求提高、市场竞争激烈</a:t>
            </a:r>
            <a:endParaRPr altLang="en-US" dirty="0" sz="2000" lang="zh-CN" spc="150">
              <a:solidFill>
                <a:schemeClr val="tx1">
                  <a:lumMod val="75000"/>
                  <a:lumOff val="25000"/>
                </a:schemeClr>
              </a:solidFill>
              <a:latin typeface="+mn-ea"/>
              <a:sym typeface="+mn-ea"/>
            </a:endParaRPr>
          </a:p>
        </p:txBody>
      </p:sp>
      <p:sp>
        <p:nvSpPr>
          <p:cNvPr id="104978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机遇：技术创新、政策支持、市场需求增长</a:t>
            </a:r>
            <a:endParaRPr altLang="en-US" dirty="0" sz="2000" lang="zh-CN" spc="150">
              <a:solidFill>
                <a:schemeClr val="tx1">
                  <a:lumMod val="75000"/>
                  <a:lumOff val="25000"/>
                </a:schemeClr>
              </a:solidFill>
              <a:latin typeface="+mn-ea"/>
              <a:sym typeface="+mn-ea"/>
            </a:endParaRPr>
          </a:p>
        </p:txBody>
      </p:sp>
      <p:sp>
        <p:nvSpPr>
          <p:cNvPr id="104978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未来发展趋势：绿色环保、智能化、个性化定制</a:t>
            </a:r>
            <a:endParaRPr altLang="en-US" dirty="0" sz="2000" lang="zh-CN" spc="150">
              <a:solidFill>
                <a:schemeClr val="tx1">
                  <a:lumMod val="75000"/>
                  <a:lumOff val="25000"/>
                </a:schemeClr>
              </a:solidFill>
              <a:latin typeface="+mn-ea"/>
              <a:sym typeface="+mn-ea"/>
            </a:endParaRPr>
          </a:p>
        </p:txBody>
      </p:sp>
      <p:sp>
        <p:nvSpPr>
          <p:cNvPr id="104979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应对策略：加强技术研发、提高生产效率、拓展应用领域</a:t>
            </a:r>
            <a:endParaRPr altLang="en-US" dirty="0" sz="2000" lang="zh-CN" spc="150">
              <a:solidFill>
                <a:schemeClr val="tx1">
                  <a:lumMod val="75000"/>
                  <a:lumOff val="25000"/>
                </a:schemeClr>
              </a:solidFill>
              <a:latin typeface="+mn-ea"/>
              <a:sym typeface="+mn-ea"/>
            </a:endParaRPr>
          </a:p>
        </p:txBody>
      </p:sp>
      <p:sp>
        <p:nvSpPr>
          <p:cNvPr id="104979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2" name="标题"/>
          <p:cNvSpPr>
            <a:spLocks noGrp="1"/>
          </p:cNvSpPr>
          <p:nvPr>
            <p:ph type="title"/>
            <p:custDataLst>
              <p:tags r:id="rId1"/>
            </p:custDataLst>
          </p:nvPr>
        </p:nvSpPr>
        <p:spPr>
          <a:xfrm>
            <a:off x="939798" y="-1"/>
            <a:ext cx="10414002" cy="2114171"/>
          </a:xfrm>
        </p:spPr>
        <p:txBody>
          <a:bodyPr anchor="b">
            <a:normAutofit/>
          </a:bodyPr>
          <a:p>
            <a:r>
              <a:rPr altLang="en-US" dirty="0" lang="zh-CN"/>
              <a:t>石材加工行业市场发展与前景</a:t>
            </a:r>
            <a:endParaRPr altLang="en-US" dirty="0" lang="zh-CN"/>
          </a:p>
        </p:txBody>
      </p:sp>
      <p:sp>
        <p:nvSpPr>
          <p:cNvPr id="104983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行业市场现状与特点</a:t>
            </a:r>
            <a:endParaRPr altLang="en-US" lang="zh-CN"/>
          </a:p>
        </p:txBody>
      </p:sp>
      <p:sp>
        <p:nvSpPr>
          <p:cNvPr id="104990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市场规模：石材加工行业市场规模不断扩大，市场需求持续增长</a:t>
            </a:r>
            <a:endParaRPr altLang="en-US" dirty="0" sz="2000" lang="zh-CN" spc="150">
              <a:solidFill>
                <a:schemeClr val="tx1">
                  <a:lumMod val="75000"/>
                  <a:lumOff val="25000"/>
                </a:schemeClr>
              </a:solidFill>
              <a:latin typeface="+mn-ea"/>
              <a:sym typeface="+mn-ea"/>
            </a:endParaRPr>
          </a:p>
        </p:txBody>
      </p:sp>
      <p:sp>
        <p:nvSpPr>
          <p:cNvPr id="104991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竞争格局：石材加工行业竞争激烈，企业数量众多，但龙头企业市场份额占比较大</a:t>
            </a:r>
            <a:endParaRPr altLang="en-US" dirty="0" sz="2000" lang="zh-CN" spc="150">
              <a:solidFill>
                <a:schemeClr val="tx1">
                  <a:lumMod val="75000"/>
                  <a:lumOff val="25000"/>
                </a:schemeClr>
              </a:solidFill>
              <a:latin typeface="+mn-ea"/>
              <a:sym typeface="+mn-ea"/>
            </a:endParaRPr>
          </a:p>
        </p:txBody>
      </p:sp>
      <p:sp>
        <p:nvSpPr>
          <p:cNvPr id="104991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区域分布：石材加工行业主要分布在福建、山东、广东等省份，其中福建和山东是石材加工大省</a:t>
            </a:r>
            <a:endParaRPr altLang="en-US" dirty="0" sz="2000" lang="zh-CN" spc="150">
              <a:solidFill>
                <a:schemeClr val="tx1">
                  <a:lumMod val="75000"/>
                  <a:lumOff val="25000"/>
                </a:schemeClr>
              </a:solidFill>
              <a:latin typeface="+mn-ea"/>
              <a:sym typeface="+mn-ea"/>
            </a:endParaRPr>
          </a:p>
        </p:txBody>
      </p:sp>
      <p:sp>
        <p:nvSpPr>
          <p:cNvPr id="104992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发展趋势：石材加工行业未来将朝着智能化、绿色化、个性化方向发展</a:t>
            </a:r>
            <a:endParaRPr altLang="en-US" dirty="0" sz="2000" lang="zh-CN" spc="150">
              <a:solidFill>
                <a:schemeClr val="tx1">
                  <a:lumMod val="75000"/>
                  <a:lumOff val="25000"/>
                </a:schemeClr>
              </a:solidFill>
              <a:latin typeface="+mn-ea"/>
              <a:sym typeface="+mn-ea"/>
            </a:endParaRPr>
          </a:p>
        </p:txBody>
      </p:sp>
      <p:sp>
        <p:nvSpPr>
          <p:cNvPr id="104992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2" name="标题 1"/>
          <p:cNvSpPr>
            <a:spLocks noGrp="1"/>
          </p:cNvSpPr>
          <p:nvPr>
            <p:ph type="title"/>
          </p:nvPr>
        </p:nvSpPr>
        <p:spPr/>
        <p:txBody>
          <a:bodyPr/>
          <a:p>
            <a:r>
              <a:rPr altLang="en-US" lang="zh-CN"/>
              <a:t>行业市场发展趋势与方向</a:t>
            </a:r>
            <a:endParaRPr altLang="en-US" lang="zh-CN"/>
          </a:p>
        </p:txBody>
      </p:sp>
      <p:sp>
        <p:nvSpPr>
          <p:cNvPr id="104996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石材加工行业市场规模不断扩大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石材加工行业市场发展前景广阔</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石材加工行业市场发展趋势向好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石材加工行业市场发展方向明确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0" name="标题 1"/>
          <p:cNvSpPr>
            <a:spLocks noGrp="1"/>
          </p:cNvSpPr>
          <p:nvPr>
            <p:ph type="title"/>
          </p:nvPr>
        </p:nvSpPr>
        <p:spPr/>
        <p:txBody>
          <a:bodyPr/>
          <a:p>
            <a:r>
              <a:rPr altLang="en-US" lang="zh-CN"/>
              <a:t>行业市场拓展策略与措施</a:t>
            </a:r>
            <a:endParaRPr altLang="en-US" lang="zh-CN"/>
          </a:p>
        </p:txBody>
      </p:sp>
      <p:sp>
        <p:nvSpPr>
          <p:cNvPr id="105002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拓展目标市场：针对不同地区、不同行业、不同客户群体进行市场拓展，扩大市场份额</a:t>
            </a:r>
            <a:endParaRPr altLang="en-US" dirty="0" sz="2000" lang="zh-CN" spc="150">
              <a:solidFill>
                <a:schemeClr val="tx1">
                  <a:lumMod val="85000"/>
                  <a:lumOff val="15000"/>
                </a:schemeClr>
              </a:solidFill>
              <a:latin typeface="+mn-ea"/>
              <a:sym typeface="+mn-ea"/>
            </a:endParaRPr>
          </a:p>
        </p:txBody>
      </p:sp>
      <p:sp>
        <p:nvSpPr>
          <p:cNvPr id="105002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营销策略：采用多种营销手段，如广告宣传、促销活动、网络营销等，提高品牌知名度和美誉度</a:t>
            </a:r>
            <a:endParaRPr altLang="en-US" dirty="0" sz="2000" lang="zh-CN" spc="150">
              <a:solidFill>
                <a:schemeClr val="tx1">
                  <a:lumMod val="85000"/>
                  <a:lumOff val="15000"/>
                </a:schemeClr>
              </a:solidFill>
              <a:latin typeface="+mn-ea"/>
              <a:sym typeface="+mn-ea"/>
            </a:endParaRPr>
          </a:p>
        </p:txBody>
      </p:sp>
      <p:sp>
        <p:nvSpPr>
          <p:cNvPr id="105003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合作与联盟：与相关行业的企业建立合作关系，共同开拓市场，实现互利共赢</a:t>
            </a:r>
            <a:endParaRPr altLang="en-US" dirty="0" sz="2000" lang="zh-CN" spc="150">
              <a:solidFill>
                <a:schemeClr val="tx1">
                  <a:lumMod val="85000"/>
                  <a:lumOff val="15000"/>
                </a:schemeClr>
              </a:solidFill>
              <a:latin typeface="+mn-ea"/>
              <a:sym typeface="+mn-ea"/>
            </a:endParaRPr>
          </a:p>
        </p:txBody>
      </p:sp>
      <p:sp>
        <p:nvSpPr>
          <p:cNvPr id="105004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创新发展：加强技术研发和创新，提高产品质量和附加值，满足客户需求，增强市场竞争力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78" name="标题 1"/>
          <p:cNvSpPr>
            <a:spLocks noGrp="1"/>
          </p:cNvSpPr>
          <p:nvPr>
            <p:ph type="title"/>
          </p:nvPr>
        </p:nvSpPr>
        <p:spPr/>
        <p:txBody>
          <a:bodyPr/>
          <a:p>
            <a:r>
              <a:rPr altLang="en-US" lang="zh-CN"/>
              <a:t>行业市场发展前景预测</a:t>
            </a:r>
            <a:endParaRPr altLang="en-US" lang="zh-CN"/>
          </a:p>
        </p:txBody>
      </p:sp>
      <p:sp>
        <p:nvSpPr>
          <p:cNvPr id="1050080" name="圆角矩形 26"/>
          <p:cNvSpPr/>
          <p:nvPr>
            <p:custDataLst>
              <p:tags r:id="rId1"/>
            </p:custDataLst>
          </p:nvPr>
        </p:nvSpPr>
        <p:spPr>
          <a:xfrm>
            <a:off x="838200"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2" name="圆角矩形 28"/>
          <p:cNvSpPr/>
          <p:nvPr>
            <p:custDataLst>
              <p:tags r:id="rId2"/>
            </p:custDataLst>
          </p:nvPr>
        </p:nvSpPr>
        <p:spPr>
          <a:xfrm>
            <a:off x="840639"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84" name="文本框 31"/>
          <p:cNvSpPr txBox="1"/>
          <p:nvPr>
            <p:custDataLst>
              <p:tags r:id="rId3"/>
            </p:custDataLst>
          </p:nvPr>
        </p:nvSpPr>
        <p:spPr>
          <a:xfrm>
            <a:off x="919296" y="2252134"/>
            <a:ext cx="1750395" cy="3312112"/>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市场需求增长：随着建筑业和装饰业的不断发展，石材市场需求持续增长</a:t>
            </a:r>
            <a:endParaRPr altLang="en-US" dirty="0" lang="zh-CN" spc="200">
              <a:solidFill>
                <a:schemeClr val="tx1">
                  <a:lumMod val="85000"/>
                  <a:lumOff val="15000"/>
                </a:schemeClr>
              </a:solidFill>
              <a:latin typeface="+mn-ea"/>
              <a:sym typeface="+mn-ea"/>
            </a:endParaRPr>
          </a:p>
        </p:txBody>
      </p:sp>
      <p:sp>
        <p:nvSpPr>
          <p:cNvPr id="1050086" name="圆角矩形 29"/>
          <p:cNvSpPr/>
          <p:nvPr>
            <p:custDataLst>
              <p:tags r:id="rId4"/>
            </p:custDataLst>
          </p:nvPr>
        </p:nvSpPr>
        <p:spPr>
          <a:xfrm>
            <a:off x="2989368"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8" name="圆角矩形 32"/>
          <p:cNvSpPr/>
          <p:nvPr>
            <p:custDataLst>
              <p:tags r:id="rId5"/>
            </p:custDataLst>
          </p:nvPr>
        </p:nvSpPr>
        <p:spPr>
          <a:xfrm>
            <a:off x="2991807"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90" name="文本框 34"/>
          <p:cNvSpPr txBox="1"/>
          <p:nvPr>
            <p:custDataLst>
              <p:tags r:id="rId6"/>
            </p:custDataLst>
          </p:nvPr>
        </p:nvSpPr>
        <p:spPr>
          <a:xfrm>
            <a:off x="3070463" y="2252134"/>
            <a:ext cx="1750395" cy="33134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竞争格局变化：石材加工企业数量不断增加，竞争日益激烈</a:t>
            </a:r>
            <a:endParaRPr altLang="en-US" dirty="0" lang="zh-CN" spc="200">
              <a:solidFill>
                <a:schemeClr val="tx1">
                  <a:lumMod val="85000"/>
                  <a:lumOff val="15000"/>
                </a:schemeClr>
              </a:solidFill>
              <a:latin typeface="+mn-ea"/>
              <a:sym typeface="+mn-ea"/>
            </a:endParaRPr>
          </a:p>
        </p:txBody>
      </p:sp>
      <p:sp>
        <p:nvSpPr>
          <p:cNvPr id="1050092" name="圆角矩形 3"/>
          <p:cNvSpPr/>
          <p:nvPr>
            <p:custDataLst>
              <p:tags r:id="rId7"/>
            </p:custDataLst>
          </p:nvPr>
        </p:nvSpPr>
        <p:spPr>
          <a:xfrm>
            <a:off x="5140535"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94" name="圆角矩形 4"/>
          <p:cNvSpPr/>
          <p:nvPr>
            <p:custDataLst>
              <p:tags r:id="rId8"/>
            </p:custDataLst>
          </p:nvPr>
        </p:nvSpPr>
        <p:spPr>
          <a:xfrm>
            <a:off x="5142364"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96" name="文本框 5"/>
          <p:cNvSpPr txBox="1"/>
          <p:nvPr>
            <p:custDataLst>
              <p:tags r:id="rId9"/>
            </p:custDataLst>
          </p:nvPr>
        </p:nvSpPr>
        <p:spPr>
          <a:xfrm>
            <a:off x="5221021" y="2252134"/>
            <a:ext cx="1750395" cy="33134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技术创新推动：石材加工技术不断创新，提高产品质量和降低成本</a:t>
            </a:r>
            <a:endParaRPr altLang="en-US" dirty="0" lang="zh-CN" spc="200">
              <a:solidFill>
                <a:schemeClr val="tx1">
                  <a:lumMod val="85000"/>
                  <a:lumOff val="15000"/>
                </a:schemeClr>
              </a:solidFill>
              <a:latin typeface="+mn-ea"/>
              <a:sym typeface="+mn-ea"/>
            </a:endParaRPr>
          </a:p>
        </p:txBody>
      </p:sp>
      <p:sp>
        <p:nvSpPr>
          <p:cNvPr id="1050098" name="圆角矩形 8"/>
          <p:cNvSpPr/>
          <p:nvPr>
            <p:custDataLst>
              <p:tags r:id="rId10"/>
            </p:custDataLst>
          </p:nvPr>
        </p:nvSpPr>
        <p:spPr>
          <a:xfrm>
            <a:off x="7291703"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00" name="圆角矩形 9"/>
          <p:cNvSpPr/>
          <p:nvPr>
            <p:custDataLst>
              <p:tags r:id="rId11"/>
            </p:custDataLst>
          </p:nvPr>
        </p:nvSpPr>
        <p:spPr>
          <a:xfrm>
            <a:off x="7293532"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02" name="文本框 10"/>
          <p:cNvSpPr txBox="1"/>
          <p:nvPr>
            <p:custDataLst>
              <p:tags r:id="rId12"/>
            </p:custDataLst>
          </p:nvPr>
        </p:nvSpPr>
        <p:spPr>
          <a:xfrm>
            <a:off x="7372189" y="2252134"/>
            <a:ext cx="1750395" cy="33134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环保政策影响：环保政策对石材加工行业产生一定影响，企业需要加强环保意识和技术投入</a:t>
            </a:r>
            <a:endParaRPr altLang="en-US" dirty="0" lang="zh-CN" spc="200">
              <a:solidFill>
                <a:schemeClr val="tx1">
                  <a:lumMod val="85000"/>
                  <a:lumOff val="15000"/>
                </a:schemeClr>
              </a:solidFill>
              <a:latin typeface="+mn-ea"/>
              <a:sym typeface="+mn-ea"/>
            </a:endParaRPr>
          </a:p>
        </p:txBody>
      </p:sp>
      <p:sp>
        <p:nvSpPr>
          <p:cNvPr id="1050104" name="圆角矩形 6"/>
          <p:cNvSpPr/>
          <p:nvPr>
            <p:custDataLst>
              <p:tags r:id="rId13"/>
            </p:custDataLst>
          </p:nvPr>
        </p:nvSpPr>
        <p:spPr>
          <a:xfrm>
            <a:off x="9442870" y="1849095"/>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06" name="圆角矩形 7"/>
          <p:cNvSpPr/>
          <p:nvPr>
            <p:custDataLst>
              <p:tags r:id="rId14"/>
            </p:custDataLst>
          </p:nvPr>
        </p:nvSpPr>
        <p:spPr>
          <a:xfrm>
            <a:off x="9444700" y="1849095"/>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08" name="文本框 11"/>
          <p:cNvSpPr txBox="1"/>
          <p:nvPr>
            <p:custDataLst>
              <p:tags r:id="rId15"/>
            </p:custDataLst>
          </p:nvPr>
        </p:nvSpPr>
        <p:spPr>
          <a:xfrm>
            <a:off x="9523356" y="2253963"/>
            <a:ext cx="1750395" cy="3313419"/>
          </a:xfrm>
          <a:prstGeom prst="rect"/>
          <a:noFill/>
        </p:spPr>
        <p:txBody>
          <a:bodyPr anchor="t" anchorCtr="0" rtlCol="0" wrap="square">
            <a:normAutofit fontScale="9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未来发展趋势：石材加工行业未来将向高质量、高附加值方向发展，同时与互联网等新兴产业融合也将成为趋势</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42" name="标题"/>
          <p:cNvSpPr>
            <a:spLocks noGrp="1"/>
          </p:cNvSpPr>
          <p:nvPr>
            <p:ph type="title"/>
            <p:custDataLst>
              <p:tags r:id="rId1"/>
            </p:custDataLst>
          </p:nvPr>
        </p:nvSpPr>
        <p:spPr>
          <a:xfrm>
            <a:off x="939798" y="-1"/>
            <a:ext cx="10414002" cy="2114171"/>
          </a:xfrm>
        </p:spPr>
        <p:txBody>
          <a:bodyPr anchor="b">
            <a:normAutofit/>
          </a:bodyPr>
          <a:p>
            <a:r>
              <a:rPr altLang="en-US" dirty="0" lang="zh-CN"/>
              <a:t>石材加工行业政策法规与标准</a:t>
            </a:r>
            <a:endParaRPr altLang="en-US" dirty="0" lang="zh-CN"/>
          </a:p>
        </p:txBody>
      </p:sp>
      <p:sp>
        <p:nvSpPr>
          <p:cNvPr id="105014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14" name="标题 1"/>
          <p:cNvSpPr>
            <a:spLocks noGrp="1"/>
          </p:cNvSpPr>
          <p:nvPr>
            <p:ph type="title"/>
          </p:nvPr>
        </p:nvSpPr>
        <p:spPr/>
        <p:txBody>
          <a:bodyPr/>
          <a:p>
            <a:r>
              <a:rPr altLang="en-US" lang="zh-CN"/>
              <a:t>行业政策法规现状与特点</a:t>
            </a:r>
            <a:endParaRPr altLang="en-US" lang="zh-CN"/>
          </a:p>
        </p:txBody>
      </p:sp>
      <p:sp>
        <p:nvSpPr>
          <p:cNvPr id="105021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石材加工行业政策法规概述</a:t>
            </a:r>
            <a:endParaRPr altLang="en-US" dirty="0" sz="1200" lang="zh-CN" spc="150">
              <a:solidFill>
                <a:schemeClr val="tx1">
                  <a:lumMod val="85000"/>
                  <a:lumOff val="15000"/>
                </a:schemeClr>
              </a:solidFill>
              <a:latin typeface="+mn-ea"/>
              <a:sym typeface="+mn-ea"/>
            </a:endParaRPr>
          </a:p>
        </p:txBody>
      </p:sp>
      <p:sp>
        <p:nvSpPr>
          <p:cNvPr id="105021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国内外政策法规对比分析</a:t>
            </a:r>
            <a:endParaRPr altLang="en-US" dirty="0" sz="1200" lang="zh-CN" spc="150">
              <a:solidFill>
                <a:schemeClr val="tx1">
                  <a:lumMod val="85000"/>
                  <a:lumOff val="15000"/>
                </a:schemeClr>
              </a:solidFill>
              <a:latin typeface="+mn-ea"/>
              <a:sym typeface="+mn-ea"/>
            </a:endParaRPr>
          </a:p>
        </p:txBody>
      </p:sp>
      <p:sp>
        <p:nvSpPr>
          <p:cNvPr id="105022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政策法规对行业发展的影响</a:t>
            </a:r>
            <a:endParaRPr altLang="en-US" dirty="0" sz="1200" lang="zh-CN" spc="150">
              <a:solidFill>
                <a:schemeClr val="tx1">
                  <a:lumMod val="85000"/>
                  <a:lumOff val="15000"/>
                </a:schemeClr>
              </a:solidFill>
              <a:latin typeface="+mn-ea"/>
              <a:sym typeface="+mn-ea"/>
            </a:endParaRPr>
          </a:p>
        </p:txBody>
      </p:sp>
      <p:sp>
        <p:nvSpPr>
          <p:cNvPr id="105023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未来政策法规发展趋势预测</a:t>
            </a:r>
            <a:endParaRPr altLang="en-US" dirty="0" sz="1200" lang="zh-CN" spc="150">
              <a:solidFill>
                <a:schemeClr val="tx1">
                  <a:lumMod val="85000"/>
                  <a:lumOff val="15000"/>
                </a:schemeClr>
              </a:solidFill>
              <a:latin typeface="+mn-ea"/>
              <a:sym typeface="+mn-ea"/>
            </a:endParaRPr>
          </a:p>
        </p:txBody>
      </p:sp>
      <p:sp>
        <p:nvSpPr>
          <p:cNvPr id="105023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72" name="标题 1"/>
          <p:cNvSpPr>
            <a:spLocks noGrp="1"/>
          </p:cNvSpPr>
          <p:nvPr>
            <p:ph type="title"/>
          </p:nvPr>
        </p:nvSpPr>
        <p:spPr/>
        <p:txBody>
          <a:bodyPr/>
          <a:p>
            <a:r>
              <a:rPr altLang="en-US" lang="zh-CN"/>
              <a:t>行业政策法规发展趋势与方向</a:t>
            </a:r>
            <a:endParaRPr altLang="en-US" lang="zh-CN"/>
          </a:p>
        </p:txBody>
      </p:sp>
      <p:sp>
        <p:nvSpPr>
          <p:cNvPr id="105027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知识产权保护：加强知识产权保护，促进技术创新</a:t>
            </a:r>
            <a:endParaRPr altLang="zh-CN" dirty="0" lang="en-US">
              <a:solidFill>
                <a:schemeClr val="dk1">
                  <a:lumMod val="80000"/>
                  <a:lumOff val="20000"/>
                </a:schemeClr>
              </a:solidFill>
              <a:latin typeface="+mn-ea"/>
              <a:sym typeface="+mn-ea"/>
            </a:endParaRPr>
          </a:p>
        </p:txBody>
      </p:sp>
      <p:sp>
        <p:nvSpPr>
          <p:cNvPr id="105028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环保政策：加强环保监管，推动绿色石材加工</a:t>
            </a:r>
            <a:endParaRPr altLang="en-US" dirty="0" lang="zh-CN">
              <a:solidFill>
                <a:schemeClr val="dk1">
                  <a:lumMod val="80000"/>
                  <a:lumOff val="20000"/>
                </a:schemeClr>
              </a:solidFill>
              <a:latin typeface="+mn-ea"/>
              <a:sym typeface="+mn-ea"/>
            </a:endParaRPr>
          </a:p>
        </p:txBody>
      </p:sp>
      <p:sp>
        <p:nvSpPr>
          <p:cNvPr id="105029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质量标准：提高石材加工质量标准，促进产业升级</a:t>
            </a:r>
            <a:endParaRPr altLang="en-US" dirty="0" lang="zh-CN">
              <a:solidFill>
                <a:schemeClr val="dk1">
                  <a:lumMod val="80000"/>
                  <a:lumOff val="20000"/>
                </a:schemeClr>
              </a:solidFill>
              <a:latin typeface="+mn-ea"/>
              <a:sym typeface="+mn-ea"/>
            </a:endParaRPr>
          </a:p>
        </p:txBody>
      </p:sp>
      <p:sp>
        <p:nvSpPr>
          <p:cNvPr id="105029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行业法规：完善行业法规，规范市场秩序</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38" name="标题 1"/>
          <p:cNvSpPr>
            <a:spLocks noGrp="1"/>
          </p:cNvSpPr>
          <p:nvPr>
            <p:ph type="title"/>
          </p:nvPr>
        </p:nvSpPr>
        <p:spPr/>
        <p:txBody>
          <a:bodyPr/>
          <a:p>
            <a:r>
              <a:rPr altLang="en-US" lang="zh-CN"/>
              <a:t>行业标准制定与应用情况</a:t>
            </a:r>
            <a:endParaRPr altLang="en-US" lang="zh-CN"/>
          </a:p>
        </p:txBody>
      </p:sp>
      <p:sp>
        <p:nvSpPr>
          <p:cNvPr id="1050340"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342" name="正文"/>
          <p:cNvSpPr txBox="1"/>
          <p:nvPr>
            <p:custDataLst>
              <p:tags r:id="rId2"/>
            </p:custDataLst>
          </p:nvPr>
        </p:nvSpPr>
        <p:spPr>
          <a:xfrm>
            <a:off x="1001124" y="3487561"/>
            <a:ext cx="2129603" cy="578471"/>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石材加工行业标准制定背景</a:t>
            </a:r>
            <a:endParaRPr altLang="en-US" dirty="0" sz="1600" lang="zh-CN" spc="150">
              <a:solidFill>
                <a:schemeClr val="tx1"/>
              </a:solidFill>
              <a:latin typeface="+mn-ea"/>
            </a:endParaRPr>
          </a:p>
        </p:txBody>
      </p:sp>
      <p:sp>
        <p:nvSpPr>
          <p:cNvPr id="1050344"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346"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未来发展趋势与展望</a:t>
            </a:r>
            <a:endParaRPr altLang="en-US" dirty="0" sz="1600" lang="zh-CN" spc="150">
              <a:solidFill>
                <a:schemeClr val="tx1"/>
              </a:solidFill>
              <a:latin typeface="+mn-ea"/>
            </a:endParaRPr>
          </a:p>
        </p:txBody>
      </p:sp>
      <p:sp>
        <p:nvSpPr>
          <p:cNvPr id="1050348"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350"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主要标准内容及特点</a:t>
            </a:r>
            <a:endParaRPr altLang="en-US" dirty="0" sz="1600" lang="zh-CN" spc="150">
              <a:solidFill>
                <a:schemeClr val="tx1"/>
              </a:solidFill>
              <a:latin typeface="+mn-ea"/>
            </a:endParaRPr>
          </a:p>
        </p:txBody>
      </p:sp>
      <p:sp>
        <p:nvSpPr>
          <p:cNvPr id="1050352"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354"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标准应用现状及效果</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88" name="标题 1"/>
          <p:cNvSpPr>
            <a:spLocks noGrp="1"/>
          </p:cNvSpPr>
          <p:nvPr>
            <p:ph type="title"/>
          </p:nvPr>
        </p:nvSpPr>
        <p:spPr/>
        <p:txBody>
          <a:bodyPr/>
          <a:p>
            <a:r>
              <a:rPr altLang="en-US" lang="zh-CN"/>
              <a:t>行业政策法规对行业发展的影响</a:t>
            </a:r>
            <a:endParaRPr altLang="en-US" lang="zh-CN"/>
          </a:p>
        </p:txBody>
      </p:sp>
      <p:sp>
        <p:nvSpPr>
          <p:cNvPr id="105039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政策法规的制定和实施对石材加工行业的发展具有重要影响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政策法规的执行和监管可以保障石材加工行业的质量和安全</a:t>
            </a:r>
            <a:endParaRPr dirty="0" sz="2000" err="1">
              <a:solidFill>
                <a:schemeClr val="tx1">
                  <a:lumMod val="75000"/>
                  <a:lumOff val="25000"/>
                </a:schemeClr>
              </a:solidFill>
              <a:latin typeface="+mn-ea"/>
              <a:ea typeface="+mn-ea"/>
              <a:cs typeface="+mn-ea"/>
              <a:sym typeface="+mn-lt"/>
            </a:endParaRPr>
          </a:p>
        </p:txBody>
      </p:sp>
      <p:sp>
        <p:nvSpPr>
          <p:cNvPr id="105041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1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政策法规的宣传和培训可以提高石材加工行业的整体素质和竞争力</a:t>
            </a:r>
            <a:endParaRPr dirty="0" sz="2000" err="1">
              <a:solidFill>
                <a:schemeClr val="tx1">
                  <a:lumMod val="75000"/>
                  <a:lumOff val="25000"/>
                </a:schemeClr>
              </a:solidFill>
              <a:latin typeface="+mn-ea"/>
              <a:ea typeface="+mn-ea"/>
              <a:cs typeface="+mn-ea"/>
              <a:sym typeface="+mn-lt"/>
            </a:endParaRPr>
          </a:p>
        </p:txBody>
      </p:sp>
      <p:sp>
        <p:nvSpPr>
          <p:cNvPr id="10504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政策法规的完善和调整可以促进石材加工行业的规范化和标准化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62" name="标题"/>
          <p:cNvSpPr>
            <a:spLocks noGrp="1"/>
          </p:cNvSpPr>
          <p:nvPr>
            <p:ph type="title"/>
            <p:custDataLst>
              <p:tags r:id="rId1"/>
            </p:custDataLst>
          </p:nvPr>
        </p:nvSpPr>
        <p:spPr>
          <a:xfrm>
            <a:off x="939798" y="-1"/>
            <a:ext cx="10414002" cy="2114171"/>
          </a:xfrm>
        </p:spPr>
        <p:txBody>
          <a:bodyPr anchor="b">
            <a:normAutofit/>
          </a:bodyPr>
          <a:p>
            <a:r>
              <a:rPr altLang="en-US" dirty="0" lang="zh-CN"/>
              <a:t>石材加工行业未来展望与建议</a:t>
            </a:r>
            <a:endParaRPr altLang="en-US" dirty="0" lang="zh-CN"/>
          </a:p>
        </p:txBody>
      </p:sp>
      <p:sp>
        <p:nvSpPr>
          <p:cNvPr id="105046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07</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34" name="标题 1"/>
          <p:cNvSpPr>
            <a:spLocks noGrp="1"/>
          </p:cNvSpPr>
          <p:nvPr>
            <p:ph type="title"/>
          </p:nvPr>
        </p:nvSpPr>
        <p:spPr/>
        <p:txBody>
          <a:bodyPr/>
          <a:p>
            <a:r>
              <a:rPr altLang="en-US" lang="zh-CN"/>
              <a:t>行业发展面临的机遇与挑战</a:t>
            </a:r>
            <a:endParaRPr altLang="en-US" lang="zh-CN"/>
          </a:p>
        </p:txBody>
      </p:sp>
      <p:sp>
        <p:nvSpPr>
          <p:cNvPr id="105053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3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4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机遇：随着城市化进程的加速和建筑业的繁荣，石材加工行业将迎来更多的市场需求和发展空间。</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54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4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4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挑战：环保政策的加强和原材料价格的波动等因素将对石材加工行业产生一定的影响，需要行业加强技术创新和转型升级。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54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5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建议：石材加工企业需要加强技术研发和创新，提高产品质量和附加值，同时加强品牌建设和市场营销，提高市场竞争力。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55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5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未来展望：随着科技的不断进步和环保意识的提高，石材加工行业将向智能化、绿色化、高端化方向发展，未来市场前景广阔。</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92" name="标题 1"/>
          <p:cNvSpPr>
            <a:spLocks noGrp="1"/>
          </p:cNvSpPr>
          <p:nvPr>
            <p:ph type="title"/>
          </p:nvPr>
        </p:nvSpPr>
        <p:spPr/>
        <p:txBody>
          <a:bodyPr/>
          <a:p>
            <a:r>
              <a:rPr altLang="en-US" lang="zh-CN"/>
              <a:t>行业发展重点与方向建议</a:t>
            </a:r>
            <a:endParaRPr altLang="en-US" lang="zh-CN"/>
          </a:p>
        </p:txBody>
      </p:sp>
      <p:sp>
        <p:nvSpPr>
          <p:cNvPr id="105059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重点技术研发与创新：加强石材加工技术的研发与创新，提高产品质量和生产效率</a:t>
            </a:r>
            <a:endParaRPr altLang="en-US" dirty="0" sz="2000" lang="zh-CN" spc="150">
              <a:solidFill>
                <a:schemeClr val="tx1">
                  <a:lumMod val="85000"/>
                  <a:lumOff val="15000"/>
                </a:schemeClr>
              </a:solidFill>
              <a:latin typeface="+mn-ea"/>
              <a:sym typeface="+mn-ea"/>
            </a:endParaRPr>
          </a:p>
        </p:txBody>
      </p:sp>
      <p:sp>
        <p:nvSpPr>
          <p:cNvPr id="105060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环保与可持续发展：注重环保和可持续发展，推广绿色石材加工技术和清洁生产</a:t>
            </a:r>
            <a:endParaRPr altLang="en-US" dirty="0" sz="2000" lang="zh-CN" spc="150">
              <a:solidFill>
                <a:schemeClr val="tx1">
                  <a:lumMod val="85000"/>
                  <a:lumOff val="15000"/>
                </a:schemeClr>
              </a:solidFill>
              <a:latin typeface="+mn-ea"/>
              <a:sym typeface="+mn-ea"/>
            </a:endParaRPr>
          </a:p>
        </p:txBody>
      </p:sp>
      <p:sp>
        <p:nvSpPr>
          <p:cNvPr id="105060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1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智能化与自动化：加强石材加工设备的智能化和自动化技术应用，提高生产效率和降低成本</a:t>
            </a:r>
            <a:endParaRPr altLang="en-US" dirty="0" sz="2000" lang="zh-CN" spc="150">
              <a:solidFill>
                <a:schemeClr val="tx1">
                  <a:lumMod val="85000"/>
                  <a:lumOff val="15000"/>
                </a:schemeClr>
              </a:solidFill>
              <a:latin typeface="+mn-ea"/>
              <a:sym typeface="+mn-ea"/>
            </a:endParaRPr>
          </a:p>
        </p:txBody>
      </p:sp>
      <p:sp>
        <p:nvSpPr>
          <p:cNvPr id="105061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1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1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拓展应用领域：积极拓展石材加工产品在建筑、装饰、园林等领域的应用，扩大市场需求</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650" name="标题 1"/>
          <p:cNvSpPr>
            <a:spLocks noGrp="1"/>
          </p:cNvSpPr>
          <p:nvPr>
            <p:ph type="title"/>
          </p:nvPr>
        </p:nvSpPr>
        <p:spPr/>
        <p:txBody>
          <a:bodyPr/>
          <a:p>
            <a:r>
              <a:rPr altLang="en-US" lang="zh-CN"/>
              <a:t>行业技术创新与人才培养建议</a:t>
            </a:r>
            <a:endParaRPr altLang="en-US" lang="zh-CN"/>
          </a:p>
        </p:txBody>
      </p:sp>
      <p:sp>
        <p:nvSpPr>
          <p:cNvPr id="105065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5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5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5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6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6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6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6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6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加强人才培养和引进，提高行业整体素质和竞争力</a:t>
            </a:r>
            <a:endParaRPr altLang="en-US" dirty="0" sz="2400" lang="zh-CN">
              <a:latin typeface="+mn-ea"/>
              <a:ea typeface="+mn-ea"/>
            </a:endParaRPr>
          </a:p>
        </p:txBody>
      </p:sp>
      <p:sp>
        <p:nvSpPr>
          <p:cNvPr id="105067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建立完善的技术创新体系，鼓励企业自主创新和合作创新</a:t>
            </a:r>
            <a:endParaRPr altLang="en-US" dirty="0" sz="2400" lang="zh-CN">
              <a:latin typeface="+mn-ea"/>
              <a:ea typeface="+mn-ea"/>
            </a:endParaRPr>
          </a:p>
        </p:txBody>
      </p:sp>
      <p:sp>
        <p:nvSpPr>
          <p:cNvPr id="105067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加大技术研发力度，提高石材加工效率和质量</a:t>
            </a:r>
            <a:endParaRPr altLang="en-US" dirty="0" sz="2400" lang="zh-CN">
              <a:latin typeface="+mn-ea"/>
              <a:ea typeface="+mn-ea"/>
            </a:endParaRPr>
          </a:p>
        </p:txBody>
      </p:sp>
      <p:sp>
        <p:nvSpPr>
          <p:cNvPr id="105067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推广智能化、自动化技术，降低人工成本和安全风险</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708" name="标题 1"/>
          <p:cNvSpPr>
            <a:spLocks noGrp="1"/>
          </p:cNvSpPr>
          <p:nvPr>
            <p:ph type="title"/>
          </p:nvPr>
        </p:nvSpPr>
        <p:spPr/>
        <p:txBody>
          <a:bodyPr/>
          <a:p>
            <a:r>
              <a:rPr altLang="en-US" lang="zh-CN"/>
              <a:t>行业政策法规完善建议</a:t>
            </a:r>
            <a:endParaRPr altLang="en-US" lang="zh-CN"/>
          </a:p>
        </p:txBody>
      </p:sp>
      <p:sp>
        <p:nvSpPr>
          <p:cNvPr id="105071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1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1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1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1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2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2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2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2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2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3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3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3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3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3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4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4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4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4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制定更加严格的环保法规，推动石材加工行业绿色发展</a:t>
            </a:r>
            <a:endParaRPr altLang="en-US" dirty="0" sz="1200" lang="zh-CN" spc="150">
              <a:solidFill>
                <a:schemeClr val="tx1">
                  <a:lumMod val="65000"/>
                  <a:lumOff val="35000"/>
                </a:schemeClr>
              </a:solidFill>
              <a:latin typeface="+mn-ea"/>
              <a:sym typeface="+mn-ea"/>
            </a:endParaRPr>
          </a:p>
        </p:txBody>
      </p:sp>
      <p:sp>
        <p:nvSpPr>
          <p:cNvPr id="105074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加强行业监管，规范市场秩序，促进公平竞争</a:t>
            </a:r>
            <a:endParaRPr altLang="en-US" dirty="0" sz="1200" lang="zh-CN" spc="150">
              <a:solidFill>
                <a:schemeClr val="tx1">
                  <a:lumMod val="65000"/>
                  <a:lumOff val="35000"/>
                </a:schemeClr>
              </a:solidFill>
              <a:latin typeface="+mn-ea"/>
              <a:sym typeface="+mn-ea"/>
            </a:endParaRPr>
          </a:p>
        </p:txBody>
      </p:sp>
      <p:sp>
        <p:nvSpPr>
          <p:cNvPr id="105075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完善税收政策，降低企业负担，提高市场竞争力</a:t>
            </a:r>
            <a:endParaRPr altLang="en-US" dirty="0" sz="1200" lang="zh-CN" spc="150">
              <a:solidFill>
                <a:schemeClr val="tx1">
                  <a:lumMod val="65000"/>
                  <a:lumOff val="35000"/>
                </a:schemeClr>
              </a:solidFill>
              <a:latin typeface="+mn-ea"/>
              <a:sym typeface="+mn-ea"/>
            </a:endParaRPr>
          </a:p>
        </p:txBody>
      </p:sp>
      <p:sp>
        <p:nvSpPr>
          <p:cNvPr id="105075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加强知识产权保护，鼓励企业自主创新和技术研发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50786"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788"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790"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792"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8.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2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74.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28.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38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457.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2023-12-17T19:17:36Z</dcterms:created>
  <dcterms:modified xsi:type="dcterms:W3CDTF">2023-12-17T19:17:36Z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35c33ff1ab8849fd8cc1766ffff6ab49_21</vt:lpwstr>
  </property>
</Properties>
</file>