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79" r:id="rId1"/>
    <p:sldMasterId id="2147487016" r:id="rId2"/>
  </p:sldMasterIdLst>
  <p:notesMasterIdLst>
    <p:notesMasterId r:id="rId3"/>
  </p:notesMasterIdLst>
  <p:sldIdLst>
    <p:sldId id="1736" r:id="rId4"/>
    <p:sldId id="1740" r:id="rId5"/>
    <p:sldId id="1743" r:id="rId6"/>
    <p:sldId id="1746" r:id="rId7"/>
    <p:sldId id="1749" r:id="rId8"/>
    <p:sldId id="1752" r:id="rId9"/>
    <p:sldId id="1755" r:id="rId10"/>
    <p:sldId id="1758" r:id="rId11"/>
    <p:sldId id="1761" r:id="rId12"/>
    <p:sldId id="1764" r:id="rId13"/>
    <p:sldId id="1767" r:id="rId14"/>
    <p:sldId id="1770" r:id="rId15"/>
    <p:sldId id="1773" r:id="rId16"/>
    <p:sldId id="1776" r:id="rId17"/>
    <p:sldId id="1779" r:id="rId18"/>
    <p:sldId id="1782" r:id="rId19"/>
    <p:sldId id="1785" r:id="rId20"/>
    <p:sldId id="1788" r:id="rId21"/>
    <p:sldId id="1791" r:id="rId22"/>
    <p:sldId id="1794" r:id="rId23"/>
    <p:sldId id="1797" r:id="rId24"/>
    <p:sldId id="1800" r:id="rId25"/>
    <p:sldId id="1803" r:id="rId26"/>
    <p:sldId id="1806" r:id="rId27"/>
    <p:sldId id="1809" r:id="rId28"/>
    <p:sldId id="1812" r:id="rId29"/>
    <p:sldId id="1815" r:id="rId30"/>
    <p:sldId id="181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80" r:id="rId1"/>
    <p:sldLayoutId id="2147486981" r:id="rId2"/>
    <p:sldLayoutId id="2147486982" r:id="rId3"/>
    <p:sldLayoutId id="2147486983" r:id="rId4"/>
    <p:sldLayoutId id="2147486984" r:id="rId5"/>
    <p:sldLayoutId id="2147486985" r:id="rId6"/>
    <p:sldLayoutId id="2147486986" r:id="rId7"/>
    <p:sldLayoutId id="2147486987" r:id="rId8"/>
    <p:sldLayoutId id="2147486988" r:id="rId9"/>
    <p:sldLayoutId id="2147486989" r:id="rId10"/>
    <p:sldLayoutId id="214748699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017" r:id="rId1"/>
    <p:sldLayoutId id="2147487018" r:id="rId2"/>
    <p:sldLayoutId id="2147487019" r:id="rId3"/>
    <p:sldLayoutId id="2147487020" r:id="rId4"/>
    <p:sldLayoutId id="2147487021" r:id="rId5"/>
    <p:sldLayoutId id="2147487022" r:id="rId6"/>
    <p:sldLayoutId id="2147487023" r:id="rId7"/>
    <p:sldLayoutId id="2147487024" r:id="rId8"/>
    <p:sldLayoutId id="2147487025" r:id="rId9"/>
    <p:sldLayoutId id="2147487026" r:id="rId10"/>
    <p:sldLayoutId id="214748702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tags" Target="../tags/tag157.xml"/><Relationship Id="rId18" Type="http://schemas.openxmlformats.org/officeDocument/2006/relationships/tags" Target="../tags/tag158.xml"/><Relationship Id="rId19" Type="http://schemas.openxmlformats.org/officeDocument/2006/relationships/tags" Target="../tags/tag159.xml"/><Relationship Id="rId20" Type="http://schemas.openxmlformats.org/officeDocument/2006/relationships/tags" Target="../tags/tag160.xml"/><Relationship Id="rId21" Type="http://schemas.openxmlformats.org/officeDocument/2006/relationships/tags" Target="../tags/tag161.xml"/><Relationship Id="rId22" Type="http://schemas.openxmlformats.org/officeDocument/2006/relationships/tags" Target="../tags/tag162.xml"/><Relationship Id="rId23" Type="http://schemas.openxmlformats.org/officeDocument/2006/relationships/tags" Target="../tags/tag163.xml"/><Relationship Id="rId24" Type="http://schemas.openxmlformats.org/officeDocument/2006/relationships/tags" Target="../tags/tag164.xml"/><Relationship Id="rId25" Type="http://schemas.openxmlformats.org/officeDocument/2006/relationships/tags" Target="../tags/tag165.xml"/><Relationship Id="rId26" Type="http://schemas.openxmlformats.org/officeDocument/2006/relationships/tags" Target="../tags/tag166.xml"/><Relationship Id="rId27" Type="http://schemas.openxmlformats.org/officeDocument/2006/relationships/tags" Target="../tags/tag167.xml"/><Relationship Id="rId28" Type="http://schemas.openxmlformats.org/officeDocument/2006/relationships/tags" Target="../tags/tag168.xml"/><Relationship Id="rId29" Type="http://schemas.openxmlformats.org/officeDocument/2006/relationships/tags" Target="../tags/tag169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20" Type="http://schemas.openxmlformats.org/officeDocument/2006/relationships/tags" Target="../tags/tag212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tags" Target="../tags/tag248.xml"/><Relationship Id="rId18" Type="http://schemas.openxmlformats.org/officeDocument/2006/relationships/tags" Target="../tags/tag249.xml"/><Relationship Id="rId19" Type="http://schemas.openxmlformats.org/officeDocument/2006/relationships/tags" Target="../tags/tag250.xml"/><Relationship Id="rId20" Type="http://schemas.openxmlformats.org/officeDocument/2006/relationships/tags" Target="../tags/tag251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tags" Target="../tags/tag280.xml"/><Relationship Id="rId18" Type="http://schemas.openxmlformats.org/officeDocument/2006/relationships/tags" Target="../tags/tag281.xml"/><Relationship Id="rId19" Type="http://schemas.openxmlformats.org/officeDocument/2006/relationships/tags" Target="../tags/tag282.xml"/><Relationship Id="rId20" Type="http://schemas.openxmlformats.org/officeDocument/2006/relationships/tags" Target="../tags/tag283.xml"/><Relationship Id="rId21" Type="http://schemas.openxmlformats.org/officeDocument/2006/relationships/tags" Target="../tags/tag284.xml"/><Relationship Id="rId22" Type="http://schemas.openxmlformats.org/officeDocument/2006/relationships/tags" Target="../tags/tag285.xml"/><Relationship Id="rId23" Type="http://schemas.openxmlformats.org/officeDocument/2006/relationships/tags" Target="../tags/tag286.xml"/><Relationship Id="rId24" Type="http://schemas.openxmlformats.org/officeDocument/2006/relationships/tags" Target="../tags/tag287.xml"/><Relationship Id="rId25" Type="http://schemas.openxmlformats.org/officeDocument/2006/relationships/tags" Target="../tags/tag288.xml"/><Relationship Id="rId26" Type="http://schemas.openxmlformats.org/officeDocument/2006/relationships/tags" Target="../tags/tag289.xml"/><Relationship Id="rId27" Type="http://schemas.openxmlformats.org/officeDocument/2006/relationships/tags" Target="../tags/tag290.xml"/><Relationship Id="rId28" Type="http://schemas.openxmlformats.org/officeDocument/2006/relationships/tags" Target="../tags/tag291.xml"/><Relationship Id="rId29" Type="http://schemas.openxmlformats.org/officeDocument/2006/relationships/tags" Target="../tags/tag292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tags" Target="../tags/tag358.xml"/><Relationship Id="rId16" Type="http://schemas.openxmlformats.org/officeDocument/2006/relationships/tags" Target="../tags/tag359.xml"/><Relationship Id="rId17" Type="http://schemas.openxmlformats.org/officeDocument/2006/relationships/tags" Target="../tags/tag360.xml"/><Relationship Id="rId18" Type="http://schemas.openxmlformats.org/officeDocument/2006/relationships/tags" Target="../tags/tag361.xml"/><Relationship Id="rId19" Type="http://schemas.openxmlformats.org/officeDocument/2006/relationships/tags" Target="../tags/tag362.xml"/><Relationship Id="rId20" Type="http://schemas.openxmlformats.org/officeDocument/2006/relationships/tags" Target="../tags/tag363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tags" Target="../tags/tag395.xml"/><Relationship Id="rId14" Type="http://schemas.openxmlformats.org/officeDocument/2006/relationships/tags" Target="../tags/tag396.xml"/><Relationship Id="rId15" Type="http://schemas.openxmlformats.org/officeDocument/2006/relationships/tags" Target="../tags/tag397.xml"/><Relationship Id="rId16" Type="http://schemas.openxmlformats.org/officeDocument/2006/relationships/tags" Target="../tags/tag398.xml"/><Relationship Id="rId17" Type="http://schemas.openxmlformats.org/officeDocument/2006/relationships/tags" Target="../tags/tag399.xml"/><Relationship Id="rId18" Type="http://schemas.openxmlformats.org/officeDocument/2006/relationships/tags" Target="../tags/tag400.xml"/><Relationship Id="rId19" Type="http://schemas.openxmlformats.org/officeDocument/2006/relationships/tags" Target="../tags/tag401.xml"/><Relationship Id="rId20" Type="http://schemas.openxmlformats.org/officeDocument/2006/relationships/tags" Target="../tags/tag402.xml"/><Relationship Id="rId21" Type="http://schemas.openxmlformats.org/officeDocument/2006/relationships/tags" Target="../tags/tag403.xml"/><Relationship Id="rId22" Type="http://schemas.openxmlformats.org/officeDocument/2006/relationships/tags" Target="../tags/tag404.xml"/><Relationship Id="rId23" Type="http://schemas.openxmlformats.org/officeDocument/2006/relationships/tags" Target="../tags/tag405.xml"/><Relationship Id="rId24" Type="http://schemas.openxmlformats.org/officeDocument/2006/relationships/tags" Target="../tags/tag406.xml"/><Relationship Id="rId25" Type="http://schemas.openxmlformats.org/officeDocument/2006/relationships/tags" Target="../tags/tag407.xml"/><Relationship Id="rId26" Type="http://schemas.openxmlformats.org/officeDocument/2006/relationships/tags" Target="../tags/tag408.xml"/><Relationship Id="rId27" Type="http://schemas.openxmlformats.org/officeDocument/2006/relationships/tags" Target="../tags/tag409.xml"/><Relationship Id="rId28" Type="http://schemas.openxmlformats.org/officeDocument/2006/relationships/tags" Target="../tags/tag410.xml"/><Relationship Id="rId29" Type="http://schemas.openxmlformats.org/officeDocument/2006/relationships/tags" Target="../tags/tag411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tags" Target="../tags/tag416.xml"/><Relationship Id="rId6" Type="http://schemas.openxmlformats.org/officeDocument/2006/relationships/tags" Target="../tags/tag417.xml"/><Relationship Id="rId7" Type="http://schemas.openxmlformats.org/officeDocument/2006/relationships/tags" Target="../tags/tag418.xml"/><Relationship Id="rId8" Type="http://schemas.openxmlformats.org/officeDocument/2006/relationships/tags" Target="../tags/tag419.xml"/><Relationship Id="rId9" Type="http://schemas.openxmlformats.org/officeDocument/2006/relationships/tags" Target="../tags/tag420.xml"/><Relationship Id="rId10" Type="http://schemas.openxmlformats.org/officeDocument/2006/relationships/tags" Target="../tags/tag421.xml"/><Relationship Id="rId11" Type="http://schemas.openxmlformats.org/officeDocument/2006/relationships/tags" Target="../tags/tag422.xml"/><Relationship Id="rId12" Type="http://schemas.openxmlformats.org/officeDocument/2006/relationships/tags" Target="../tags/tag42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4.xml"/><Relationship Id="rId2" Type="http://schemas.openxmlformats.org/officeDocument/2006/relationships/tags" Target="../tags/tag425.xml"/><Relationship Id="rId3" Type="http://schemas.openxmlformats.org/officeDocument/2006/relationships/tags" Target="../tags/tag426.xml"/><Relationship Id="rId4" Type="http://schemas.openxmlformats.org/officeDocument/2006/relationships/tags" Target="../tags/tag427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初中教育策略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创造力的培养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课程设置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教师角色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教育环境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评估与反馈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创造力的培养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激发学生的好奇心</a:t>
            </a:r>
            <a:endParaRPr altLang="en-US" lang="zh-CN"/>
          </a:p>
        </p:txBody>
      </p:sp>
      <p:sp>
        <p:nvSpPr>
          <p:cNvPr id="10489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鼓励学生在课堂上提问，培养批判性思维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开展课外拓展活动，丰富学生的实践经验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创造安全的学习环境，鼓励学生自由探索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引入生活实例，引导学生发现身边的奥秘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培养学生的想象力</a:t>
            </a:r>
            <a:endParaRPr altLang="en-US" lang="zh-CN"/>
          </a:p>
        </p:txBody>
      </p:sp>
      <p:sp>
        <p:nvSpPr>
          <p:cNvPr id="10490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鼓励自由表达：提供开放式的创作空间，让学生自由发挥想象力。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实践应用：通过项目式学习等方式，让学生在实践中发挥想象力。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培养创新思维：鼓励学生在学习过程中寻找新的思路和方法。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激发好奇心：引导学生提问，培养探索未知领域的兴趣。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鼓励学生尝试新事物</a:t>
            </a:r>
            <a:endParaRPr altLang="en-US" lang="zh-CN"/>
          </a:p>
        </p:txBody>
      </p:sp>
      <p:sp>
        <p:nvSpPr>
          <p:cNvPr id="104908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创造力的培养需要鼓励学生尝试新事物，以激发他们的创新思维和想象力。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在教学过程中，教师可以引导学生参与实践活动，让他们通过动手操作来探索新知识和技能。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学校可以组织各种创意比赛和活动，鼓励学生发挥自己的想象力和创造力，展示自己的才华。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创造力的培养需要一个良好的环境，教师应该营造一个开放、包容、支持的学习氛围，让学生敢于尝试、勇于创新。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引导学生解决问题</a:t>
            </a:r>
            <a:endParaRPr altLang="en-US" lang="zh-CN"/>
          </a:p>
        </p:txBody>
      </p:sp>
      <p:sp>
        <p:nvSpPr>
          <p:cNvPr id="10491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鼓励学生主动思考，培养其独立思考的能力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引导学生寻找多种解决方案，培养其创新思维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鼓励学生实践，通过动手操作培养其解决问题的能力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引导学生反思，总结经验教训，提高其解决问题的能力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课程设置</a:t>
            </a:r>
            <a:endParaRPr altLang="en-US" lang="zh-CN"/>
          </a:p>
        </p:txBody>
      </p:sp>
      <p:sp>
        <p:nvSpPr>
          <p:cNvPr id="104918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增加实践课程</a:t>
            </a:r>
            <a:endParaRPr altLang="en-US" lang="zh-CN"/>
          </a:p>
        </p:txBody>
      </p:sp>
      <p:sp>
        <p:nvSpPr>
          <p:cNvPr id="104922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实践课程与理论课程的结合：相互补充，提高教学效果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实践课程对教师的要求：具备实践经验和教学能力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实践课程的重要性：培养学生的动手能力和解决问题的能力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实践课程的形式：实验、社会实践、项目式学习等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引入创客教育</a:t>
            </a:r>
            <a:endParaRPr altLang="en-US" lang="zh-CN"/>
          </a:p>
        </p:txBody>
      </p:sp>
      <p:sp>
        <p:nvSpPr>
          <p:cNvPr id="10492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创客教育的定义和理念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创客教育在初中课程设置中的应用方式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创客教育在初中教学中的实践案例和效果评估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创客教育在初中教育中的意义和价值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跨学科学习</a:t>
            </a:r>
            <a:endParaRPr altLang="en-US" lang="zh-CN"/>
          </a:p>
        </p:txBody>
      </p:sp>
      <p:sp>
        <p:nvSpPr>
          <p:cNvPr id="10493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目的：培养学生的综合素质和创新能力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定义：将不同学科的知识和技能结合起来，以解决实际问题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实施方式：开设跨学科课程、组织项目式学习、开展主题式学习等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优势：增强学生的知识整合能力、提高学习兴趣和动力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个性化学习路径</a:t>
            </a:r>
            <a:endParaRPr altLang="en-US" lang="zh-CN"/>
          </a:p>
        </p:txBody>
      </p:sp>
      <p:sp>
        <p:nvSpPr>
          <p:cNvPr id="10494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针对不同学生制定不同的学习计划和路径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课程设置需考虑学生的个性化需求和兴趣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注重学生的实践能力和创新精神的培养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建立多元化的评价体系，鼓励学生发挥特长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教师角色</a:t>
            </a:r>
            <a:endParaRPr altLang="en-US" lang="zh-CN"/>
          </a:p>
        </p:txBody>
      </p:sp>
      <p:sp>
        <p:nvSpPr>
          <p:cNvPr id="104948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成为引导者</a:t>
            </a:r>
            <a:endParaRPr altLang="en-US" lang="zh-CN"/>
          </a:p>
        </p:txBody>
      </p:sp>
      <p:sp>
        <p:nvSpPr>
          <p:cNvPr id="10495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引导学生主动参与学习过程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激发学生的创新思维和想象力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关注学生的个性发展需求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培养学生的自主学习能力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成为合作者</a:t>
            </a:r>
            <a:endParaRPr altLang="en-US" lang="zh-CN"/>
          </a:p>
        </p:txBody>
      </p:sp>
      <p:sp>
        <p:nvSpPr>
          <p:cNvPr id="10496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教师应成为学生的伙伴和朋友，与学生共同学习和成长。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教师需要尊重学生的个性差异，关注学生的需求和情感，建立良好的师生关系。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教师需要与其他教师、家长和社区成员合作，共同促进学生的全面发展。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教师需要不断学习和更新教育理念和方法，提高自己的专业素养，更好地指导学生。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成为评估者</a:t>
            </a:r>
            <a:endParaRPr altLang="en-US" lang="zh-CN"/>
          </a:p>
        </p:txBody>
      </p:sp>
      <p:sp>
        <p:nvSpPr>
          <p:cNvPr id="104967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评估学生的学习进度和掌握情况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促进学生的自我评价和反思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及时调整教学方法和策略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制定个性化的教学计划和目标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提高自身创造力</a:t>
            </a:r>
            <a:endParaRPr altLang="en-US" lang="zh-CN"/>
          </a:p>
        </p:txBody>
      </p:sp>
      <p:sp>
        <p:nvSpPr>
          <p:cNvPr id="104975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不断学习，提高自身专业素养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6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创新教学方法，激发学生学习兴趣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6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关注学生个性发展，因材施教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7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积极参与教育科研，提升教育创新能力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教育环境</a:t>
            </a:r>
            <a:endParaRPr altLang="en-US" lang="zh-CN"/>
          </a:p>
        </p:txBody>
      </p:sp>
      <p:sp>
        <p:nvSpPr>
          <p:cNvPr id="104982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营造开放的学习氛围</a:t>
            </a:r>
            <a:endParaRPr altLang="en-US" lang="zh-CN"/>
          </a:p>
        </p:txBody>
      </p:sp>
      <p:sp>
        <p:nvSpPr>
          <p:cNvPr id="10498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提供多样化的学习资源，鼓励学生自主学习和探索。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创设互动的教学环境，加强师生之间的交流与合作。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引导学生积极参与课堂讨论，培养批判性思维和创新能力。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创设宽松的评价机制，关注学生的个性差异和成长过程。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提供丰富的学习资源</a:t>
            </a:r>
            <a:endParaRPr altLang="en-US" lang="zh-CN"/>
          </a:p>
        </p:txBody>
      </p:sp>
      <p:sp>
        <p:nvSpPr>
          <p:cNvPr id="10499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学习软件：提供个性化的学习辅导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实验设施：提供实践操作的机会和条件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图书馆：提供各类书籍和学习资料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网络资源：利用互联网获取更多知识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建立多元化的学习平台</a:t>
            </a:r>
            <a:endParaRPr altLang="en-US" lang="zh-CN"/>
          </a:p>
        </p:txBody>
      </p:sp>
      <p:sp>
        <p:nvSpPr>
          <p:cNvPr id="10499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引入在线教育资源，提供丰富的课程内容和学习方式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建立互动学习社区，鼓励学生之间的交流与合作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开展课外拓展活动，培养学生的综合素质和实践能力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创设良好的学习氛围，提高学生的学习兴趣和动力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强化家校合作</a:t>
            </a:r>
            <a:endParaRPr altLang="en-US" lang="zh-CN"/>
          </a:p>
        </p:txBody>
      </p:sp>
      <p:sp>
        <p:nvSpPr>
          <p:cNvPr id="10500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建立定期沟通机制，促进家长与教师之间的交流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鼓励家长参与学校管理，共同制定教育计划和目标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加强家校合作，共同营造良好的教育环境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开展家长教育活动，提高家长的教育意识和能力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评估与反馈</a:t>
            </a:r>
            <a:endParaRPr altLang="en-US" lang="zh-CN"/>
          </a:p>
        </p:txBody>
      </p:sp>
      <p:sp>
        <p:nvSpPr>
          <p:cNvPr id="105013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过程性评估</a:t>
            </a:r>
            <a:endParaRPr altLang="en-US" lang="zh-CN"/>
          </a:p>
        </p:txBody>
      </p:sp>
      <p:sp>
        <p:nvSpPr>
          <p:cNvPr id="10501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方法：观察、测试、问卷调查、学生自评等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定义：在教学过程中进行的评估，旨在了解学生的学习状况和需求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目的：为教师提供反馈，调整教学策略，提高教学质量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作用：帮助学生发现自己的不足，激发学习动力，促进个性化发展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结果性评估</a:t>
            </a:r>
            <a:endParaRPr altLang="en-US" lang="zh-CN"/>
          </a:p>
        </p:txBody>
      </p:sp>
      <p:sp>
        <p:nvSpPr>
          <p:cNvPr id="105025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定义：对学生学习成果的评估，包括考试成绩、作品评定等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作用：激励学生学习，提高教学质量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方法：考试、作品评定、观察、问卷调查等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目的：了解学生的学习状况，为教学提供反馈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学生反馈</a:t>
            </a:r>
            <a:endParaRPr altLang="en-US" lang="zh-CN"/>
          </a:p>
        </p:txBody>
      </p:sp>
      <p:sp>
        <p:nvSpPr>
          <p:cNvPr id="10503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评估方式：考试、作业、课堂表现等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反馈内容：成绩、学习情况、进步情况等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反馈方式：口头、书面、家长会等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反馈作用：指导学习、调整教学策略、提高教学质量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教师反思</a:t>
            </a:r>
            <a:endParaRPr altLang="en-US" lang="zh-CN"/>
          </a:p>
        </p:txBody>
      </p:sp>
      <p:sp>
        <p:nvSpPr>
          <p:cNvPr id="10504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评估学生的学习进展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了解学生的学习需求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调整教学方法和策略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促进专业发展和改进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5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8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0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30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6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6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4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430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2023-12-31T15:47:25Z</dcterms:created>
  <dcterms:modified xsi:type="dcterms:W3CDTF">2023-12-31T15:47:25Z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7fdd039c1748411aac5924eb5a429615_21</vt:lpwstr>
  </property>
</Properties>
</file>