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515" r:id="rId1"/>
    <p:sldMasterId id="2147507552" r:id="rId2"/>
  </p:sldMasterIdLst>
  <p:notesMasterIdLst>
    <p:notesMasterId r:id="rId3"/>
  </p:notesMasterIdLst>
  <p:sldIdLst>
    <p:sldId id="11653" r:id="rId4"/>
    <p:sldId id="11656" r:id="rId5"/>
    <p:sldId id="11659" r:id="rId6"/>
    <p:sldId id="11662" r:id="rId7"/>
    <p:sldId id="11668" r:id="rId9"/>
    <p:sldId id="11671" r:id="rId10"/>
    <p:sldId id="11674" r:id="rId11"/>
    <p:sldId id="11677" r:id="rId12"/>
    <p:sldId id="11680" r:id="rId13"/>
    <p:sldId id="11686" r:id="rId15"/>
    <p:sldId id="11689" r:id="rId16"/>
    <p:sldId id="11692" r:id="rId17"/>
    <p:sldId id="11695" r:id="rId18"/>
    <p:sldId id="11698" r:id="rId19"/>
    <p:sldId id="11704" r:id="rId21"/>
    <p:sldId id="11707" r:id="rId22"/>
    <p:sldId id="11710" r:id="rId23"/>
    <p:sldId id="11713" r:id="rId24"/>
    <p:sldId id="11716" r:id="rId25"/>
    <p:sldId id="11722" r:id="rId27"/>
    <p:sldId id="11725" r:id="rId28"/>
    <p:sldId id="11728" r:id="rId29"/>
    <p:sldId id="11731" r:id="rId30"/>
    <p:sldId id="11734" r:id="rId31"/>
    <p:sldId id="11740" r:id="rId33"/>
    <p:sldId id="11743" r:id="rId34"/>
    <p:sldId id="11746" r:id="rId35"/>
    <p:sldId id="11749" r:id="rId36"/>
    <p:sldId id="1175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516" r:id="rId1"/>
    <p:sldLayoutId id="2147507517" r:id="rId2"/>
    <p:sldLayoutId id="2147507518" r:id="rId3"/>
    <p:sldLayoutId id="2147507519" r:id="rId4"/>
    <p:sldLayoutId id="2147507520" r:id="rId5"/>
    <p:sldLayoutId id="2147507521" r:id="rId6"/>
    <p:sldLayoutId id="2147507522" r:id="rId7"/>
    <p:sldLayoutId id="2147507523" r:id="rId8"/>
    <p:sldLayoutId id="2147507524" r:id="rId9"/>
    <p:sldLayoutId id="2147507525" r:id="rId10"/>
    <p:sldLayoutId id="21475075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7553" r:id="rId1"/>
    <p:sldLayoutId id="2147507554" r:id="rId2"/>
    <p:sldLayoutId id="2147507555" r:id="rId3"/>
    <p:sldLayoutId id="2147507556" r:id="rId4"/>
    <p:sldLayoutId id="2147507557" r:id="rId5"/>
    <p:sldLayoutId id="2147507558" r:id="rId6"/>
    <p:sldLayoutId id="2147507559" r:id="rId7"/>
    <p:sldLayoutId id="2147507560" r:id="rId8"/>
    <p:sldLayoutId id="2147507561" r:id="rId9"/>
    <p:sldLayoutId id="2147507562" r:id="rId10"/>
    <p:sldLayoutId id="21475075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tags" Target="../tags/tag343.xml"/><Relationship Id="rId22" Type="http://schemas.openxmlformats.org/officeDocument/2006/relationships/tags" Target="../tags/tag344.xml"/><Relationship Id="rId23" Type="http://schemas.openxmlformats.org/officeDocument/2006/relationships/tags" Target="../tags/tag345.xml"/><Relationship Id="rId24" Type="http://schemas.openxmlformats.org/officeDocument/2006/relationships/tags" Target="../tags/tag346.xml"/><Relationship Id="rId25" Type="http://schemas.openxmlformats.org/officeDocument/2006/relationships/tags" Target="../tags/tag347.xml"/><Relationship Id="rId26" Type="http://schemas.openxmlformats.org/officeDocument/2006/relationships/tags" Target="../tags/tag348.xml"/><Relationship Id="rId27" Type="http://schemas.openxmlformats.org/officeDocument/2006/relationships/tags" Target="../tags/tag349.xml"/><Relationship Id="rId28" Type="http://schemas.openxmlformats.org/officeDocument/2006/relationships/tags" Target="../tags/tag350.xml"/><Relationship Id="rId29" Type="http://schemas.openxmlformats.org/officeDocument/2006/relationships/tags" Target="../tags/tag351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ags" Target="../tags/tag386.xml"/><Relationship Id="rId24" Type="http://schemas.openxmlformats.org/officeDocument/2006/relationships/tags" Target="../tags/tag387.xml"/><Relationship Id="rId25" Type="http://schemas.openxmlformats.org/officeDocument/2006/relationships/tags" Target="../tags/tag388.xml"/><Relationship Id="rId26" Type="http://schemas.openxmlformats.org/officeDocument/2006/relationships/tags" Target="../tags/tag389.xml"/><Relationship Id="rId27" Type="http://schemas.openxmlformats.org/officeDocument/2006/relationships/tags" Target="../tags/tag390.xml"/><Relationship Id="rId28" Type="http://schemas.openxmlformats.org/officeDocument/2006/relationships/tags" Target="../tags/tag391.xml"/><Relationship Id="rId29" Type="http://schemas.openxmlformats.org/officeDocument/2006/relationships/tags" Target="../tags/tag392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生产与生产力管理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9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生产管理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生产力管理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生产与生产力协同发展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生产与生产力管理面临的挑战与对策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未来发展趋势与展望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生产管理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生产计划制定</a:t>
            </a:r>
            <a:endParaRPr altLang="en-US" lang="zh-CN"/>
          </a:p>
        </p:txBody>
      </p:sp>
      <p:sp>
        <p:nvSpPr>
          <p:cNvPr id="10489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确定生产目标：根据市场需求和公司战略，确定生产目标，包括产量、品种、质量等方面的要求。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分析生产能力：评估现有生产设备、人员、技术等方面的能力，确保生产计划的可行性。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制定生产计划：根据生产目标和分析结果，制定具体的生产计划，包括生产时间表、原材料采购、生产流程等方面的安排。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监控与调整：对生产计划的执行情况进行监控，及时发现问题并进行调整，确保生产计划的顺利实施。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生产流程优化</a:t>
            </a:r>
            <a:endParaRPr altLang="en-US" lang="zh-CN"/>
          </a:p>
        </p:txBody>
      </p:sp>
      <p:sp>
        <p:nvSpPr>
          <p:cNvPr id="10490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流程分析：识别生产流程中的瓶颈和问题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流程改进：通过改进生产工艺、设备和管理方法，提高生产效率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信息化管理：利用信息技术实现生产流程的自动化和智能化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持续改进：不断优化生产流程，提高生产效率和产品质量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生产成本控制</a:t>
            </a:r>
            <a:endParaRPr altLang="en-US" lang="zh-CN"/>
          </a:p>
        </p:txBody>
      </p:sp>
      <p:sp>
        <p:nvSpPr>
          <p:cNvPr id="10490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定义：生产成本控制是指在生产过程中，对各项成本进行核算、分析、控制和优化，以确保生产成本在合理范围内。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目的：降低生产成本，提高企业竞争力，实现可持续发展。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内容：包括原材料采购、生产工艺、设备维护、人员管理等各方面的成本控制。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方法：采用先进的生产管理技术和方法，如精益生产、六西格玛等，提高生产效率和质量，降低浪费和成本。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生产效率提升</a:t>
            </a:r>
            <a:endParaRPr altLang="en-US" lang="zh-CN"/>
          </a:p>
        </p:txBody>
      </p:sp>
      <p:sp>
        <p:nvSpPr>
          <p:cNvPr id="10491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制定合理的生产计划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提高员工技能和素质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引入先进的生产管理理念和方法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优化生产流程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生产力管理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人力资源配置</a:t>
            </a:r>
            <a:endParaRPr altLang="en-US" lang="zh-CN"/>
          </a:p>
        </p:txBody>
      </p:sp>
      <p:sp>
        <p:nvSpPr>
          <p:cNvPr id="10492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定义：根据企业发展战略和目标，合理配置人力资源，实现人力资源的有效利用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原则：人岗匹配、人尽其才、才尽其用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措施：制定人力资源计划、招聘与选拔、培训与发展、绩效管理、薪酬福利等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意义：提高生产效率、降低成本、增强企业竞争力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设备设施管理</a:t>
            </a:r>
            <a:endParaRPr altLang="en-US" lang="zh-CN"/>
          </a:p>
        </p:txBody>
      </p:sp>
      <p:sp>
        <p:nvSpPr>
          <p:cNvPr id="10493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设备设施的规划、选型和购置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设备设施的安装、调试和验收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设备设施的使用、维护和保养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设备设施的更新、改造和报废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信息化技术应用</a:t>
            </a:r>
            <a:endParaRPr altLang="en-US" lang="zh-CN"/>
          </a:p>
        </p:txBody>
      </p:sp>
      <p:sp>
        <p:nvSpPr>
          <p:cNvPr id="10494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具体应用：信息化技术应用包括生产管理软件、自动化设备、物联网技术等，这些技术可以应用于生产线的各个环节，实现生产过程的自动化和智能化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优势：信息化技术应用可以提高生产效率和管理水平，降低生产成本和管理成本，同时也可以提高企业的竞争力和创新能力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4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定义：信息化技术应用是指将信息技术应用于生产和管理过程中，以提高生产效率和管理水平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4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作用：通过信息化技术应用，可以实现对生产过程的实时监控和调整，提高生产效率和质量，同时也可以优化管理流程，降低管理成本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创新管理方式</a:t>
            </a:r>
            <a:endParaRPr altLang="en-US" lang="zh-CN"/>
          </a:p>
        </p:txBody>
      </p:sp>
      <p:sp>
        <p:nvSpPr>
          <p:cNvPr id="104946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强化人才培养：提高员工素质和技能水平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7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创新激励机制：激发员工积极性和创造力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优化生产流程：减少浪费，降低成本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引入先进技术：提高生产效率和质量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生产与生产力协同发展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生产与市场需求的匹配</a:t>
            </a:r>
            <a:endParaRPr altLang="en-US" lang="zh-CN"/>
          </a:p>
        </p:txBody>
      </p:sp>
      <p:sp>
        <p:nvSpPr>
          <p:cNvPr id="10495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生产与市场协同：及时调整生产计划，满足市场需求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市场需求分析：了解消费者需求，确定产品方向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生产计划制定：根据市场需求，制定生产计划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反馈与改进：收集消费者反馈，持续改进产品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生产与供应链的协同</a:t>
            </a:r>
            <a:endParaRPr altLang="en-US" lang="zh-CN"/>
          </a:p>
        </p:txBody>
      </p:sp>
      <p:sp>
        <p:nvSpPr>
          <p:cNvPr id="10496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未来发展趋势与挑战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生产与供应链协同的实践案例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生产与供应链的协同目标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供应链管理的重要性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生产与研发的衔接</a:t>
            </a:r>
            <a:endParaRPr altLang="en-US" lang="zh-CN"/>
          </a:p>
        </p:txBody>
      </p:sp>
      <p:sp>
        <p:nvSpPr>
          <p:cNvPr id="10497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生产与研发协同发展的重要性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生产与研发衔接的未来趋势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生产与研发的紧密配合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研发成果转化为生产力的过程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生产与销售的配合</a:t>
            </a:r>
            <a:endParaRPr altLang="en-US" lang="zh-CN"/>
          </a:p>
        </p:txBody>
      </p:sp>
      <p:sp>
        <p:nvSpPr>
          <p:cNvPr id="10497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生产计划与销售预测的协同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生产进度与销售需求的匹配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库存管理与销售策略的整合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售后服务与销售业绩的促进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740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生产与生产力管理面临的挑战与对策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市场竞争加剧的挑战与对策</a:t>
            </a:r>
            <a:endParaRPr altLang="en-US" lang="zh-CN"/>
          </a:p>
        </p:txBody>
      </p:sp>
      <p:sp>
        <p:nvSpPr>
          <p:cNvPr id="10498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对策：提高产品质量、降低成本、加强品牌建设、拓展销售渠道等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挑战：竞争对手的增加、价格战、市场份额下降等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案例分析：某企业如何应对市场竞争加剧的挑战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总结：加强生产与生产力管理，提高企业竞争力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技术更新换代的挑战与对策</a:t>
            </a:r>
            <a:endParaRPr altLang="en-US" lang="zh-CN"/>
          </a:p>
        </p:txBody>
      </p:sp>
      <p:sp>
        <p:nvSpPr>
          <p:cNvPr id="1049948" name="文本框 3"/>
          <p:cNvSpPr txBox="1"/>
          <p:nvPr>
            <p:custDataLst>
              <p:tags r:id="rId1"/>
            </p:custDataLst>
          </p:nvPr>
        </p:nvSpPr>
        <p:spPr>
          <a:xfrm>
            <a:off x="2581756" y="4093686"/>
            <a:ext cx="7028487" cy="478693"/>
          </a:xfrm>
          <a:prstGeom prst="rect"/>
          <a:noFill/>
        </p:spPr>
        <p:txBody>
          <a:bodyPr anchor="b" anchorCtr="0" bIns="0" lIns="0" rtlCol="0" wrap="square">
            <a:normAutofit fontScale="6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对策与建议： a. 制定合理的设备更新计划，降低成本 b. 加强员工技能培训，提高操作水平 c. 优化生产流程，提高生产效率与质量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950" name="正文"/>
          <p:cNvSpPr txBox="1"/>
          <p:nvPr>
            <p:custDataLst>
              <p:tags r:id="rId2"/>
            </p:custDataLst>
          </p:nvPr>
        </p:nvSpPr>
        <p:spPr>
          <a:xfrm>
            <a:off x="2581756" y="4717711"/>
            <a:ext cx="7028487" cy="14598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a. 制定合理的设备更新计划，降低成本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b. 加强员工技能培训，提高操作水平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c. 优化生产流程，提高生产效率与质量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文本框 5"/>
          <p:cNvSpPr txBox="1"/>
          <p:nvPr>
            <p:custDataLst>
              <p:tags r:id="rId3"/>
            </p:custDataLst>
          </p:nvPr>
        </p:nvSpPr>
        <p:spPr>
          <a:xfrm>
            <a:off x="2581756" y="1364400"/>
            <a:ext cx="7029308" cy="478693"/>
          </a:xfrm>
          <a:prstGeom prst="rect"/>
          <a:noFill/>
        </p:spPr>
        <p:txBody>
          <a:bodyPr anchor="b" anchorCtr="0" bIns="0" lIns="0" rtlCol="0" wrap="square">
            <a:normAutofit fontScale="6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技术更新换代带来的挑战： a. 设备升级与维护成本增加 b. 员工技能培训需求增加 c. 生产效率提升与质量保证的平衡 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954" name="正文"/>
          <p:cNvSpPr txBox="1"/>
          <p:nvPr>
            <p:custDataLst>
              <p:tags r:id="rId4"/>
            </p:custDataLst>
          </p:nvPr>
        </p:nvSpPr>
        <p:spPr>
          <a:xfrm>
            <a:off x="2581756" y="1988425"/>
            <a:ext cx="7028487" cy="14598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a. 设备升级与维护成本增加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b. 员工技能培训需求增加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c. 生产效率提升与质量保证的平衡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人才流失的挑战与对策</a:t>
            </a:r>
            <a:endParaRPr altLang="en-US" lang="zh-CN"/>
          </a:p>
        </p:txBody>
      </p:sp>
      <p:sp>
        <p:nvSpPr>
          <p:cNvPr id="10499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人才流失的原因：薪酬待遇、职业发展、工作环境等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人才流失的负面影响：生产效率下降、技术流失、团队士气低落等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应对人才流失的对策：提高薪酬待遇、提供职业发展机会、改善工作环境等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建立激励机制：通过奖励制度、晋升机制等方式激励员工留任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政策法规变化的挑战与对策</a:t>
            </a:r>
            <a:endParaRPr altLang="en-US" lang="zh-CN"/>
          </a:p>
        </p:txBody>
      </p:sp>
      <p:sp>
        <p:nvSpPr>
          <p:cNvPr id="10500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政策法规变化对生产与生产力管理的影响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应对政策法规变化的策略和措施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政策法规变化对企业经营的影响及应对策略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政策法规变化对生产与生产力管理带来的机遇和挑战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未来发展趋势与展望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智能化生产趋势</a:t>
            </a:r>
            <a:endParaRPr altLang="en-US" lang="zh-CN"/>
          </a:p>
        </p:txBody>
      </p:sp>
      <p:sp>
        <p:nvSpPr>
          <p:cNvPr id="10501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自动化生产：提高生产效率，减少人工干预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数字化管理：实现生产过程的可视化、可控制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智能化决策：通过大数据分析，实现精准决策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定制化生产：满足个性化需求，提高产品附加值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绿色环保生产趋势</a:t>
            </a:r>
            <a:endParaRPr altLang="en-US" lang="zh-CN"/>
          </a:p>
        </p:txBody>
      </p:sp>
      <p:sp>
        <p:nvSpPr>
          <p:cNvPr id="10502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环保政策推动：政府对环保生产的重视和政策支持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产业链协同：产业链上下游企业共同推动绿色生产，形成环保产业生态圈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环保意识提升：消费者对环保产品的需求增加，推动企业绿色生产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绿色技术发展：绿色技术的创新和应用，如清洁能源、循环经济等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个性化定制趋势</a:t>
            </a:r>
            <a:endParaRPr altLang="en-US" lang="zh-CN"/>
          </a:p>
        </p:txBody>
      </p:sp>
      <p:sp>
        <p:nvSpPr>
          <p:cNvPr id="105030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消费者需求多样化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1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生产方式变革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1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定制化服务市场潜力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2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未来发展趋势与展望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全球化发展展望</a:t>
            </a:r>
            <a:endParaRPr altLang="en-US" lang="zh-CN"/>
          </a:p>
        </p:txBody>
      </p:sp>
      <p:sp>
        <p:nvSpPr>
          <p:cNvPr id="10503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内容1：全球化发展展望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内容4：未来发展前景与挑战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内容3：生产与生产力管理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内容2：未来发展趋势与展望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4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44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44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1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1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1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1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97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2023-12-19T20:29:38Z</dcterms:created>
  <dcterms:modified xsi:type="dcterms:W3CDTF">2023-12-19T20:29:38Z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e61a3a37969d42bbbf235024764f39e2_21</vt:lpwstr>
  </property>
</Properties>
</file>