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959" r:id="rId1"/>
    <p:sldMasterId id="2147492996" r:id="rId2"/>
  </p:sldMasterIdLst>
  <p:notesMasterIdLst>
    <p:notesMasterId r:id="rId3"/>
  </p:notesMasterIdLst>
  <p:sldIdLst>
    <p:sldId id="4532" r:id="rId4"/>
    <p:sldId id="4537" r:id="rId5"/>
    <p:sldId id="4541" r:id="rId6"/>
    <p:sldId id="4544" r:id="rId7"/>
    <p:sldId id="4547" r:id="rId8"/>
    <p:sldId id="4550" r:id="rId9"/>
    <p:sldId id="4553" r:id="rId10"/>
    <p:sldId id="4556" r:id="rId11"/>
    <p:sldId id="4559" r:id="rId12"/>
    <p:sldId id="4562" r:id="rId13"/>
    <p:sldId id="4565" r:id="rId14"/>
    <p:sldId id="4568" r:id="rId15"/>
    <p:sldId id="4571" r:id="rId16"/>
    <p:sldId id="4574" r:id="rId17"/>
    <p:sldId id="4577" r:id="rId18"/>
    <p:sldId id="4580" r:id="rId19"/>
    <p:sldId id="4583" r:id="rId20"/>
    <p:sldId id="4586" r:id="rId21"/>
    <p:sldId id="4589" r:id="rId22"/>
    <p:sldId id="4592" r:id="rId23"/>
    <p:sldId id="4595" r:id="rId24"/>
    <p:sldId id="4598" r:id="rId25"/>
    <p:sldId id="4601" r:id="rId26"/>
    <p:sldId id="4604" r:id="rId27"/>
    <p:sldId id="4607" r:id="rId28"/>
    <p:sldId id="4610" r:id="rId29"/>
    <p:sldId id="4613" r:id="rId30"/>
    <p:sldId id="4616" r:id="rId31"/>
    <p:sldId id="461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60" r:id="rId1"/>
    <p:sldLayoutId id="2147492961" r:id="rId2"/>
    <p:sldLayoutId id="2147492962" r:id="rId3"/>
    <p:sldLayoutId id="2147492963" r:id="rId4"/>
    <p:sldLayoutId id="2147492964" r:id="rId5"/>
    <p:sldLayoutId id="2147492965" r:id="rId6"/>
    <p:sldLayoutId id="2147492966" r:id="rId7"/>
    <p:sldLayoutId id="2147492967" r:id="rId8"/>
    <p:sldLayoutId id="2147492968" r:id="rId9"/>
    <p:sldLayoutId id="2147492969" r:id="rId10"/>
    <p:sldLayoutId id="21474929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997" r:id="rId1"/>
    <p:sldLayoutId id="2147492998" r:id="rId2"/>
    <p:sldLayoutId id="2147492999" r:id="rId3"/>
    <p:sldLayoutId id="2147493000" r:id="rId4"/>
    <p:sldLayoutId id="2147493001" r:id="rId5"/>
    <p:sldLayoutId id="2147493002" r:id="rId6"/>
    <p:sldLayoutId id="2147493003" r:id="rId7"/>
    <p:sldLayoutId id="2147493004" r:id="rId8"/>
    <p:sldLayoutId id="2147493005" r:id="rId9"/>
    <p:sldLayoutId id="2147493006" r:id="rId10"/>
    <p:sldLayoutId id="21474930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2024年电影制作行业市场分析及投资前景预测报告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电影制作行业概述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电影制作行业市场分析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电影制作行业投资前景预测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电影制作行业政策环境分析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电影制作行业未来发展趋势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结论和建议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电影制作行业定义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电影制作行业是指从事电影制作、发行、放映及相关业务的产业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电影制作行业包括制片、发行、放映三个主要环节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电影制作行业是文化产业的重要组成部分，具有高风险、高回报的特点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电影制作行业的发展受到政策、技术、市场需求等多方面因素的影响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电影制作行业分类</a:t>
            </a:r>
            <a:endParaRPr altLang="en-US" lang="zh-CN"/>
          </a:p>
        </p:txBody>
      </p:sp>
      <p:sp>
        <p:nvSpPr>
          <p:cNvPr id="10491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电影制片：负责电影项目的策划、开发、制作和发行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电影发行：负责电影的宣传、营销和销售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电影放映：负责电影的放映和影院运营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电影投资：为电影项目提供资金支持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电影制作行业市场规模</a:t>
            </a:r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2024年全球电影票房收入预计将达到约259亿美元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中国电影市场已成为全球最大的电影市场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数字化技术的普及使得电影制作成本不断降低，市场规模不断扩大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流媒体平台的兴起为电影制作行业带来了新的增长点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5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电影制作行业市场分析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电影制作行业市场现状</a:t>
            </a:r>
            <a:endParaRPr altLang="en-US" lang="zh-CN"/>
          </a:p>
        </p:txBody>
      </p:sp>
      <p:sp>
        <p:nvSpPr>
          <p:cNvPr id="104942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市场规模：全球电影票房持续增长，市场规模不断扩大。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竞争格局：各大电影制片公司竞争激烈，中小制片公司面临挑战。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技术创新：数字化、虚拟现实等新技术不断涌现，推动电影制作行业变革。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版权保护：加强版权保护，促进电影产业的可持续发展。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电影制作行业市场需求</a:t>
            </a:r>
            <a:endParaRPr altLang="en-US" lang="zh-CN"/>
          </a:p>
        </p:txBody>
      </p:sp>
      <p:sp>
        <p:nvSpPr>
          <p:cNvPr id="104950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消费者对高质量电影的需求增加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多样化、个性化电影内容的追求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数字技术推动电影制作创新与升级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全球电影市场融合与竞争加剧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电影制作行业市场竞争</a:t>
            </a:r>
            <a:endParaRPr altLang="en-US" lang="zh-CN"/>
          </a:p>
        </p:txBody>
      </p:sp>
      <p:sp>
        <p:nvSpPr>
          <p:cNvPr id="104959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大型电影制作公司：凭借资金和资源优势，占据市场份额较大，拥有较强的市场竞争力。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中小型电影制作公司：数量众多，质量参差不齐，竞争激烈。一些有创意和特色的中小型公司逐渐崭露头角。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独立制片人：以个人或小团队形式存在，凭借独特的创意和较低的制作成本，在市场中也有一定的影响力。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跨界合作：随着科技的发展和行业的融合，越来越多的企业开始涉足电影制作行业，加剧了市场竞争。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电影制作行业市场趋势</a:t>
            </a:r>
            <a:endParaRPr altLang="en-US" lang="zh-CN"/>
          </a:p>
        </p:txBody>
      </p:sp>
      <p:sp>
        <p:nvSpPr>
          <p:cNvPr id="1049672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数字化转型加速，虚拟制作技术广泛应用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内容创新成为竞争关键，多样化题材受到青睐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4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全球电影市场逐渐复苏，跨国合作成为常态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流媒体平台崛起，改变传统发行模式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75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电影制作行业投资前景预测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电影制作行业投资机会</a:t>
            </a:r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电影制作技术升级：随着科技的进步，电影制作技术不断创新，为投资者提供了更多机会。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多样化内容需求：观众对电影内容的需求日益多样化，投资者可以关注具有创意和特色的电影项目。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海外市场拓展：随着全球文化交流的加深，海外市场为电影制作行业提供了巨大的商机。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产业链整合：投资者可以通过整合产业链资源，提高电影制作效率和盈利能力。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电影制作行业投资风险</a:t>
            </a:r>
            <a:endParaRPr altLang="en-US" lang="zh-CN"/>
          </a:p>
        </p:txBody>
      </p:sp>
      <p:sp>
        <p:nvSpPr>
          <p:cNvPr id="104989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市场竞争风险：电影市场竞争激烈，新进入者可能对现有企业构成威胁。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政策风险：电影产业受到政策影响较大，政策变化可能导致行业投资环境的不稳定。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票房风险：电影票房收入是投资回报的主要来源，但票房表现难以预测和控制。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制作风险：电影制作过程中可能出现技术、人员、资金等方面的问题，影响项目进展和投资回报。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电影制作行业投资收益</a:t>
            </a:r>
            <a:endParaRPr altLang="en-US" lang="zh-CN"/>
          </a:p>
        </p:txBody>
      </p:sp>
      <p:sp>
        <p:nvSpPr>
          <p:cNvPr id="1049970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票房收入：电影上映后的票房收入是投资回报的主要来源之一。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版权收入：电影版权可以出售给电视台、网络平台等，获得长期稳定的收益。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衍生品收入：电影衍生品包括玩具、游戏、主题公园等，具有较大的市场潜力。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广告收入：电影中可以植入广告，或者在电影放映前播放广告，这也是一种重要的收益来源。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电影制作行业投资前景预测</a:t>
            </a:r>
            <a:endParaRPr altLang="en-US" lang="zh-CN"/>
          </a:p>
        </p:txBody>
      </p:sp>
      <p:sp>
        <p:nvSpPr>
          <p:cNvPr id="1050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市场规模：随着全球经济的复苏，电影制作行业的市场规模将继续增长。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多元化融资：政府支持、企业投资、个人投资等多种融资渠道将为电影制作提供更多资金支持。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市场竞争：随着市场的不断扩大，电影制作行业的竞争将更加激烈，但也将促进行业的发展和进步。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技术创新：虚拟现实、增强现实等新技术的应用将为电影制作行业带来更多机会。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15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电影制作行业政策环境分析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电影制作行业政策环境现状</a:t>
            </a:r>
            <a:endParaRPr altLang="en-US" lang="zh-CN"/>
          </a:p>
        </p:txBody>
      </p:sp>
      <p:sp>
        <p:nvSpPr>
          <p:cNvPr id="105022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政策支持力度加大，鼓励电影产业发展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推出多项优惠政策，降低制作成本和风险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加强审查和监管，确保电影内容健康向上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推动电影产业与其他文化产业的融合发展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电影制作行业政策环境对行业的影响</a:t>
            </a:r>
            <a:endParaRPr altLang="en-US" lang="zh-CN"/>
          </a:p>
        </p:txBody>
      </p:sp>
      <p:sp>
        <p:nvSpPr>
          <p:cNvPr id="1050292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政策支持：推动电影制作行业的发展，鼓励创新和多样化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税收优惠：降低制作成本，提高电影制作企业的盈利能力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版权保护：保护电影制作企业的知识产权，防止盗版和侵权行为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限制外资进入：保护国内电影制作企业，但也可能限制行业的国际合作和竞争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电影制作行业政策环境发展趋势</a:t>
            </a:r>
            <a:endParaRPr altLang="en-US" lang="zh-CN"/>
          </a:p>
        </p:txBody>
      </p:sp>
      <p:sp>
        <p:nvSpPr>
          <p:cNvPr id="1050374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6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8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0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2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2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4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6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0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政策支持力度加大，鼓励电影产业发展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拓展国际市场，提升中国电影的国际影响力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规范市场秩序，加强版权保护和内容审查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数字化转型加速，推动电影制作技术创新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7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电影制作行业未来发展趋势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电影制作技术发展趋势</a:t>
            </a:r>
            <a:endParaRPr altLang="en-US" lang="zh-CN"/>
          </a:p>
        </p:txBody>
      </p:sp>
      <p:sp>
        <p:nvSpPr>
          <p:cNvPr id="1050552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4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5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数字化转型：从传统胶片拍摄转向数字拍摄，提高制作效率和画质质量。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0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虚拟现实与增强现实技术：为电影制作提供更广阔的创意空间和视觉效果。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6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人工智能技术：应用于特效制作、场景渲染等方面，提高制作效率和视觉效果。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72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7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云计算技术：提供强大的存储和计算能力，支持大规模数据存储和处理。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电影制作市场发展趋势</a:t>
            </a:r>
            <a:endParaRPr altLang="en-US" lang="zh-CN"/>
          </a:p>
        </p:txBody>
      </p:sp>
      <p:sp>
        <p:nvSpPr>
          <p:cNvPr id="105063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内容多样化：随着观众口味的多样化，电影制作将更加注重内容的创新和多样性，以满足不同群体的需求。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技术创新：随着科技的进步，电影制作将更加依赖先进的技术手段，如虚拟现实、增强现实等。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国际化合作：随着全球化的加速，电影制作将更加注重国际合作，以实现资源共享和市场拓展。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数字化转型：随着数字化时代的到来，电影制作将逐渐实现数字化转型，提高制作效率和降低成本。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电影制作行业竞争格局变化趋势</a:t>
            </a:r>
            <a:endParaRPr altLang="en-US" lang="zh-CN"/>
          </a:p>
        </p:txBody>
      </p:sp>
      <p:sp>
        <p:nvSpPr>
          <p:cNvPr id="105070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跨界合作成为新常态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内容创新成为竞争关键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技术进步推动制作升级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行业整合加速，集中度提高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电影制作行业产业链发展趋势</a:t>
            </a:r>
            <a:endParaRPr altLang="en-US" lang="zh-CN"/>
          </a:p>
        </p:txBody>
      </p:sp>
      <p:sp>
        <p:nvSpPr>
          <p:cNvPr id="10507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数字化转型：随着技术的进步，电影制作将更加依赖数字化技术，从拍摄、制作到发行全流程实现数字化。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虚拟现实与增强现实技术：VR/AR技术将为电影制作提供更多可能性，观众将能够更加沉浸地体验电影。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人工智能技术：AI技术将在电影制作中发挥越来越大的作用，例如智能剪辑、智能推荐等，提高制作效率。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云计算技术：云计算技术将为电影制作提供更加灵活、高效的数据存储和处理能力。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8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对电影制作行业的结论</a:t>
            </a:r>
            <a:endParaRPr altLang="en-US" lang="zh-CN"/>
          </a:p>
        </p:txBody>
      </p:sp>
      <p:sp>
        <p:nvSpPr>
          <p:cNvPr id="1050956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58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96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电影制作行业将继续保持增长趋势，市场规模不断扩大。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2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64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6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技术创新和数字化转型将推动电影制作行业的发展，提高制作效率和作品质量。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8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70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7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多元化和包容性将成为电影制作行业的重要发展方向，吸引更广泛的观众群体。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4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76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7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电影制作行业的市场竞争将加剧，需要加强合作与资源共享，共同推动行业的发展。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对电影制作行业的建议</a:t>
            </a:r>
            <a:endParaRPr altLang="en-US" lang="zh-CN"/>
          </a:p>
        </p:txBody>
      </p:sp>
      <p:sp>
        <p:nvSpPr>
          <p:cNvPr id="105103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加大技术创新，提高制作水平和效率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04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注重人才培养，提升行业整体素质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05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5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5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拓展市场渠道，扩大市场份额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05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5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6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加强政策支持，优化营商环境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5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0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32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2024-01-06T09:23:46Z</dcterms:created>
  <dcterms:modified xsi:type="dcterms:W3CDTF">2024-01-06T09:23:46Z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f1ea472bfcf845828ae7431cab3b9a8b_21</vt:lpwstr>
  </property>
</Properties>
</file>