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791" r:id="rId1"/>
    <p:sldMasterId id="2147487828" r:id="rId2"/>
  </p:sldMasterIdLst>
  <p:notesMasterIdLst>
    <p:notesMasterId r:id="rId3"/>
  </p:notesMasterIdLst>
  <p:sldIdLst>
    <p:sldId id="2099" r:id="rId4"/>
    <p:sldId id="2104" r:id="rId5"/>
    <p:sldId id="2108" r:id="rId6"/>
    <p:sldId id="2111" r:id="rId7"/>
    <p:sldId id="2117" r:id="rId9"/>
    <p:sldId id="2120" r:id="rId10"/>
    <p:sldId id="2123" r:id="rId11"/>
    <p:sldId id="2126" r:id="rId12"/>
    <p:sldId id="2129" r:id="rId13"/>
    <p:sldId id="2135" r:id="rId15"/>
    <p:sldId id="2138" r:id="rId16"/>
    <p:sldId id="2141" r:id="rId17"/>
    <p:sldId id="2144" r:id="rId18"/>
    <p:sldId id="2147" r:id="rId19"/>
    <p:sldId id="2153" r:id="rId21"/>
    <p:sldId id="2156" r:id="rId22"/>
    <p:sldId id="2159" r:id="rId23"/>
    <p:sldId id="2162" r:id="rId24"/>
    <p:sldId id="2165" r:id="rId25"/>
    <p:sldId id="2171" r:id="rId27"/>
    <p:sldId id="2174" r:id="rId28"/>
    <p:sldId id="2177" r:id="rId29"/>
    <p:sldId id="2180" r:id="rId30"/>
    <p:sldId id="2183" r:id="rId31"/>
    <p:sldId id="2189" r:id="rId33"/>
    <p:sldId id="2192" r:id="rId34"/>
    <p:sldId id="2195" r:id="rId35"/>
    <p:sldId id="2198" r:id="rId36"/>
    <p:sldId id="2201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792" r:id="rId1"/>
    <p:sldLayoutId id="2147487793" r:id="rId2"/>
    <p:sldLayoutId id="2147487794" r:id="rId3"/>
    <p:sldLayoutId id="2147487795" r:id="rId4"/>
    <p:sldLayoutId id="2147487796" r:id="rId5"/>
    <p:sldLayoutId id="2147487797" r:id="rId6"/>
    <p:sldLayoutId id="2147487798" r:id="rId7"/>
    <p:sldLayoutId id="2147487799" r:id="rId8"/>
    <p:sldLayoutId id="2147487800" r:id="rId9"/>
    <p:sldLayoutId id="2147487801" r:id="rId10"/>
    <p:sldLayoutId id="214748780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829" r:id="rId1"/>
    <p:sldLayoutId id="2147487830" r:id="rId2"/>
    <p:sldLayoutId id="2147487831" r:id="rId3"/>
    <p:sldLayoutId id="2147487832" r:id="rId4"/>
    <p:sldLayoutId id="2147487833" r:id="rId5"/>
    <p:sldLayoutId id="2147487834" r:id="rId6"/>
    <p:sldLayoutId id="2147487835" r:id="rId7"/>
    <p:sldLayoutId id="2147487836" r:id="rId8"/>
    <p:sldLayoutId id="2147487837" r:id="rId9"/>
    <p:sldLayoutId id="2147487838" r:id="rId10"/>
    <p:sldLayoutId id="214748783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tags" Target="../tags/tag324.xml"/><Relationship Id="rId18" Type="http://schemas.openxmlformats.org/officeDocument/2006/relationships/tags" Target="../tags/tag325.xml"/><Relationship Id="rId19" Type="http://schemas.openxmlformats.org/officeDocument/2006/relationships/tags" Target="../tags/tag326.xml"/><Relationship Id="rId20" Type="http://schemas.openxmlformats.org/officeDocument/2006/relationships/tags" Target="../tags/tag327.xml"/><Relationship Id="rId21" Type="http://schemas.openxmlformats.org/officeDocument/2006/relationships/tags" Target="../tags/tag328.xml"/><Relationship Id="rId22" Type="http://schemas.openxmlformats.org/officeDocument/2006/relationships/tags" Target="../tags/tag329.xml"/><Relationship Id="rId23" Type="http://schemas.openxmlformats.org/officeDocument/2006/relationships/tags" Target="../tags/tag330.xml"/><Relationship Id="rId24" Type="http://schemas.openxmlformats.org/officeDocument/2006/relationships/tags" Target="../tags/tag331.xml"/><Relationship Id="rId25" Type="http://schemas.openxmlformats.org/officeDocument/2006/relationships/tags" Target="../tags/tag332.xml"/><Relationship Id="rId26" Type="http://schemas.openxmlformats.org/officeDocument/2006/relationships/tags" Target="../tags/tag333.xml"/><Relationship Id="rId27" Type="http://schemas.openxmlformats.org/officeDocument/2006/relationships/tags" Target="../tags/tag334.xml"/><Relationship Id="rId28" Type="http://schemas.openxmlformats.org/officeDocument/2006/relationships/tags" Target="../tags/tag335.xml"/><Relationship Id="rId29" Type="http://schemas.openxmlformats.org/officeDocument/2006/relationships/tags" Target="../tags/tag336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tags" Target="../tags/tag353.xml"/><Relationship Id="rId18" Type="http://schemas.openxmlformats.org/officeDocument/2006/relationships/tags" Target="../tags/tag354.xml"/><Relationship Id="rId19" Type="http://schemas.openxmlformats.org/officeDocument/2006/relationships/tags" Target="../tags/tag355.xml"/><Relationship Id="rId20" Type="http://schemas.openxmlformats.org/officeDocument/2006/relationships/tags" Target="../tags/tag356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tags" Target="../tags/tag369.xml"/><Relationship Id="rId14" Type="http://schemas.openxmlformats.org/officeDocument/2006/relationships/tags" Target="../tags/tag370.xml"/><Relationship Id="rId15" Type="http://schemas.openxmlformats.org/officeDocument/2006/relationships/tags" Target="../tags/tag371.xml"/><Relationship Id="rId16" Type="http://schemas.openxmlformats.org/officeDocument/2006/relationships/tags" Target="../tags/tag372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人工智能在商业分析与市场预测中的应用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人工智能在商业分析中的应用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人工智能在市场预测中的应用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人工智能在商业分析与市场预测中的挑战与应对策略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人工智能在商业分析与市场预测中的优势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未来发展趋势与展望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人工智能在商业分析中的应用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数据挖掘与处理</a:t>
            </a:r>
            <a:endParaRPr altLang="en-US" lang="zh-CN"/>
          </a:p>
        </p:txBody>
      </p:sp>
      <p:sp>
        <p:nvSpPr>
          <p:cNvPr id="10490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数据处理：对数据进行清洗、整合、转换等操作，提高数据质量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数据挖掘：通过算法和模型从大量数据中提取有价值的信息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数据可视化：将处理后的数据以图表、图像等形式展示，便于理解和分析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商业分析应用：利用数据挖掘与处理技术，分析市场趋势、消费者行为等，为企业决策提供支持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客户行为分析</a:t>
            </a:r>
            <a:endParaRPr altLang="en-US" lang="zh-CN"/>
          </a:p>
        </p:txBody>
      </p:sp>
      <p:sp>
        <p:nvSpPr>
          <p:cNvPr id="104907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客户数据收集：利用人工智能技术收集客户的各种数据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客户行为建模：通过机器学习算法建立客户行为模型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客户细分：根据客户行为模型将客户进行细分，以便更好地满足不同类型客户的需求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客户预测：利用人工智能技术预测客户未来的行为和需求，为企业制定更加精准的营销策略提供依据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市场趋势预测</a:t>
            </a:r>
            <a:endParaRPr altLang="en-US" lang="zh-CN"/>
          </a:p>
        </p:txBody>
      </p:sp>
      <p:sp>
        <p:nvSpPr>
          <p:cNvPr id="104912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为企业决策提供数据支持和参考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3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预测未来市场趋势和需求变化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实时监测消费者行为和市场变化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4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利用大数据和算法模型分析市场趋势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竞争态势分析</a:t>
            </a:r>
            <a:endParaRPr altLang="en-US" lang="zh-CN"/>
          </a:p>
        </p:txBody>
      </p:sp>
      <p:sp>
        <p:nvSpPr>
          <p:cNvPr id="104919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识别竞争对手：利用人工智能技术对市场数据进行挖掘和分析，找出潜在的竞争对手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监测市场动态：通过人工智能技术对市场趋势进行实时监测和分析，及时发现市场变化和机遇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评估自身竞争力：利用人工智能技术对自身产品或服务进行评估，找出优势和不足，制定相应的策略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制定营销策略：根据竞争态势分析结果，制定针对性的营销策略和推广计划，提高市场占有率和销售额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24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人工智能在市场预测中的应用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预测模型构建</a:t>
            </a:r>
            <a:endParaRPr altLang="en-US" lang="zh-CN"/>
          </a:p>
        </p:txBody>
      </p:sp>
      <p:sp>
        <p:nvSpPr>
          <p:cNvPr id="104931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数据收集与处理：清洗、整合、标准化数据，为模型提供准确输入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特征选择与提取：选择与预测目标相关的特征，提高模型预测能力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模型选择与训练：选择合适的预测模型，如线性回归、神经网络等，并进行训练和优化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模型评估与调整：评估模型的预测性能，根据评估结果进行调整和优化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预测结果评估</a:t>
            </a:r>
            <a:endParaRPr altLang="en-US" lang="zh-CN"/>
          </a:p>
        </p:txBody>
      </p:sp>
      <p:sp>
        <p:nvSpPr>
          <p:cNvPr id="104937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预测结果准确性评估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预测结果稳定性评估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预测结果可靠性评估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预测结果应用价值评估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预测结果应用</a:t>
            </a:r>
            <a:endParaRPr altLang="en-US" lang="zh-CN"/>
          </a:p>
        </p:txBody>
      </p:sp>
      <p:sp>
        <p:nvSpPr>
          <p:cNvPr id="10494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营销策略制定：根据预测结果，制定针对性的营销策略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库存管理：预测需求，合理安排库存，降低库存成本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价格调整：根据市场需求和竞争情况，调整产品价格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新产品开发：根据市场趋势预测，开发符合市场需求的新产品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预测结果调整</a:t>
            </a:r>
            <a:endParaRPr altLang="en-US" lang="zh-CN"/>
          </a:p>
        </p:txBody>
      </p:sp>
      <p:sp>
        <p:nvSpPr>
          <p:cNvPr id="104950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人工智能算法的优化：通过不断学习和调整，提高预测结果的准确性和可靠性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数据更新与修正：实时更新数据并修正预测模型，以反映市场变化和不确定性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多种预测模型的比较：通过比较不同模型的预测结果，综合分析以得出更准确的结论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预测结果的可解释性：解释预测模型的原理和关键影响因素，帮助决策者更好地理解和应用预测结果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5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人工智能在商业分析与市场预测中的优势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提高分析效率</a:t>
            </a:r>
            <a:endParaRPr altLang="en-US" lang="zh-CN"/>
          </a:p>
        </p:txBody>
      </p:sp>
      <p:sp>
        <p:nvSpPr>
          <p:cNvPr id="104962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准确预测市场趋势：人工智能可以通过数据挖掘和机器学习等技术，准确预测市场趋势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快速处理大量数据：人工智能可以快速处理大量数据，提高分析效率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自动化分析过程：人工智能可以自动化分析过程，减少人工干预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帮助企业做出决策：人工智能可以为商业分析和市场预测提供有力支持，帮助企业做出更明智的决策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降低成本</a:t>
            </a:r>
            <a:endParaRPr altLang="en-US" lang="zh-CN"/>
          </a:p>
        </p:txBody>
      </p:sp>
      <p:sp>
        <p:nvSpPr>
          <p:cNvPr id="104969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减少人力成本：人工智能可以自动化处理大量数据，减少人力投入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提高效率：人工智能可以快速、准确地分析数据，提高决策效率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减少误差：人工智能的分析结果更加客观、准确，减少人为因素导致的误差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适应性强：人工智能可以适应各种复杂的数据和场景，降低商业分析的难度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提高预测准确性</a:t>
            </a:r>
            <a:endParaRPr altLang="en-US" lang="zh-CN"/>
          </a:p>
        </p:txBody>
      </p:sp>
      <p:sp>
        <p:nvSpPr>
          <p:cNvPr id="104974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人工智能能够根据历史数据和实时数据，进行更准确的预测和决策，提高企业的竞争力和盈利能力。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人工智能通过大数据分析和机器学习算法，能够更准确地预测市场趋势和消费者行为。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人工智能可以处理大量数据，并从中提取有用的信息，从而减少人为因素对预测结果的影响。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人工智能在商业分析和市场预测中的应用，可以帮助企业更好地了解市场和消费者需求，从而制定更加精准的营销策略。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增强决策科学性</a:t>
            </a:r>
            <a:endParaRPr altLang="en-US" lang="zh-CN"/>
          </a:p>
        </p:txBody>
      </p:sp>
      <p:sp>
        <p:nvSpPr>
          <p:cNvPr id="104981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人工智能能够通过算法模型预测未来趋势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人工智能能够处理大量数据并提取有用信息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人工智能能够通过机器学习不断优化预测模型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人工智能能够提供更加客观、准确的数据支持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8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人工智能在商业分析与市场预测中的挑战与应对策略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数据隐私与安全问题</a:t>
            </a:r>
            <a:endParaRPr altLang="en-US" lang="zh-CN"/>
          </a:p>
        </p:txBody>
      </p:sp>
      <p:sp>
        <p:nvSpPr>
          <p:cNvPr id="104994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数据隐私：人工智能在商业分析与市场预测中需要处理大量数据，包括个人隐私信息，如何保护个人隐私成为一大挑战。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数据安全：数据泄露或被篡改可能导致商业分析与市场预测结果出现偏差，甚至误导决策。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应对策略：加强数据加密和访问控制，确保数据在传输和存储过程中的安全性；同时建立完善的数据管理制度，规范数据处理流程，防止数据泄露和滥用。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法律法规：遵守相关法律法规，确保在商业分析与市场预测中合法合规地使用数据。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算法偏见与不公平问题</a:t>
            </a:r>
            <a:endParaRPr altLang="en-US" lang="zh-CN"/>
          </a:p>
        </p:txBody>
      </p:sp>
      <p:sp>
        <p:nvSpPr>
          <p:cNvPr id="105001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算法偏见：由于数据集的不完整或偏差，导致算法在决策过程中存在偏见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不公平问题：算法的不公平性可能导致某些人群受到不公平的待遇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应对策略：采用多样性和包容性数据集，对算法进行公正性和透明度评估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持续监测和改进：对算法进行持续监测和改进，以确保其公正性和准确性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技术更新与迭代问题</a:t>
            </a:r>
            <a:endParaRPr altLang="en-US" lang="zh-CN"/>
          </a:p>
        </p:txBody>
      </p:sp>
      <p:sp>
        <p:nvSpPr>
          <p:cNvPr id="105007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应对策略：保持技术更新，适应市场需求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持续学习，提高技术水平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人工智能技术不断更新迭代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商业分析与市场预测面临挑战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5013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4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4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提升数据质量：采用先进的数据清洗和预处理技术，确保数据的准确性和完整性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4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4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优化算法模型：不断改进和优化算法模型，提高预测的准确性和稳定性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5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加强人才培养：培养具备人工智能技术的专业人才，提高团队的整体素质和能力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6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建立合作机制：与相关领域的专家和机构建立合作关系，共同研究和解决面临的挑战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5020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未来发展趋势与展望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人工智能技术不断创新与发展</a:t>
            </a:r>
            <a:endParaRPr altLang="en-US" lang="zh-CN"/>
          </a:p>
        </p:txBody>
      </p:sp>
      <p:sp>
        <p:nvSpPr>
          <p:cNvPr id="10502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7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深度学习技术不断突破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8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自然语言处理技术日益成熟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8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计算机视觉技术应用广泛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9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9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人工智能技术将推动商业分析与市场预测领域的发展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商业分析与市场预测应用场景不断拓展</a:t>
            </a:r>
            <a:endParaRPr altLang="en-US" lang="zh-CN"/>
          </a:p>
        </p:txBody>
      </p:sp>
      <p:sp>
        <p:nvSpPr>
          <p:cNvPr id="105033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4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6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人工智能技术不断进步，为商业分析与市场预测提供了更多可能性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未来，商业分析与市场预测的应用场景将更加广泛，为商业决策提供更多支持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人工智能技术能够处理大量数据，提高商业分析与市场预测的准确性和效率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商业分析与市场预测的应用场景不断拓展，涵盖了金融、医疗、教育等多个领域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跨领域合作与协同发展成为趋势</a:t>
            </a:r>
            <a:endParaRPr altLang="en-US" lang="zh-CN"/>
          </a:p>
        </p:txBody>
      </p:sp>
      <p:sp>
        <p:nvSpPr>
          <p:cNvPr id="10504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人工智能与商业分析的结合，推动跨领域合作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未来发展趋势：跨领域合作与协同发展成为主流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展望：人工智能在商业分析与市场预测中的更多应用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人工智能在市场预测中的应用，促进协同发展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政策法规不断完善为行业发展保驾护航</a:t>
            </a:r>
            <a:endParaRPr altLang="en-US" lang="zh-CN"/>
          </a:p>
        </p:txBody>
      </p:sp>
      <p:sp>
        <p:nvSpPr>
          <p:cNvPr id="1050502" name="梯形 7"/>
          <p:cNvSpPr/>
          <p:nvPr>
            <p:custDataLst>
              <p:tags r:id="rId1"/>
            </p:custDataLst>
          </p:nvPr>
        </p:nvSpPr>
        <p:spPr>
          <a:xfrm flipV="1">
            <a:off x="608400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504" name="任意多边形: 形状 9"/>
          <p:cNvSpPr/>
          <p:nvPr>
            <p:custDataLst>
              <p:tags r:id="rId2"/>
            </p:custDataLst>
          </p:nvPr>
        </p:nvSpPr>
        <p:spPr>
          <a:xfrm>
            <a:off x="689729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506" name="矩形: 圆顶角 10"/>
          <p:cNvSpPr/>
          <p:nvPr>
            <p:custDataLst>
              <p:tags r:id="rId3"/>
            </p:custDataLst>
          </p:nvPr>
        </p:nvSpPr>
        <p:spPr>
          <a:xfrm flipH="1">
            <a:off x="608400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508" name="正文"/>
          <p:cNvSpPr txBox="1"/>
          <p:nvPr>
            <p:custDataLst>
              <p:tags r:id="rId4"/>
            </p:custDataLst>
          </p:nvPr>
        </p:nvSpPr>
        <p:spPr>
          <a:xfrm>
            <a:off x="736747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政策法规不断完善：随着人工智能技术的不断发展，各国政府纷纷出台相关政策法规，为人工智能在商业分析与市场预测中的应用提供保障和支持。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10" name="梯形 40"/>
          <p:cNvSpPr/>
          <p:nvPr>
            <p:custDataLst>
              <p:tags r:id="rId5"/>
            </p:custDataLst>
          </p:nvPr>
        </p:nvSpPr>
        <p:spPr>
          <a:xfrm flipV="1">
            <a:off x="3432664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512" name="任意多边形: 形状 41"/>
          <p:cNvSpPr/>
          <p:nvPr>
            <p:custDataLst>
              <p:tags r:id="rId6"/>
            </p:custDataLst>
          </p:nvPr>
        </p:nvSpPr>
        <p:spPr>
          <a:xfrm>
            <a:off x="3513993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514" name="矩形: 圆顶角 42"/>
          <p:cNvSpPr/>
          <p:nvPr>
            <p:custDataLst>
              <p:tags r:id="rId7"/>
            </p:custDataLst>
          </p:nvPr>
        </p:nvSpPr>
        <p:spPr>
          <a:xfrm flipH="1">
            <a:off x="3432664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516" name="正文"/>
          <p:cNvSpPr txBox="1"/>
          <p:nvPr>
            <p:custDataLst>
              <p:tags r:id="rId8"/>
            </p:custDataLst>
          </p:nvPr>
        </p:nvSpPr>
        <p:spPr>
          <a:xfrm>
            <a:off x="3561011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行业发展迅速：随着政策法规的不断完善，人工智能在商业分析与市场预测中的应用得到了快速发展，市场规模不断扩大，应用领域不断拓展。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18" name="梯形 46"/>
          <p:cNvSpPr/>
          <p:nvPr>
            <p:custDataLst>
              <p:tags r:id="rId9"/>
            </p:custDataLst>
          </p:nvPr>
        </p:nvSpPr>
        <p:spPr>
          <a:xfrm flipV="1">
            <a:off x="6256928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520" name="任意多边形: 形状 47"/>
          <p:cNvSpPr/>
          <p:nvPr>
            <p:custDataLst>
              <p:tags r:id="rId10"/>
            </p:custDataLst>
          </p:nvPr>
        </p:nvSpPr>
        <p:spPr>
          <a:xfrm>
            <a:off x="6338257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522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928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524" name="正文"/>
          <p:cNvSpPr txBox="1"/>
          <p:nvPr>
            <p:custDataLst>
              <p:tags r:id="rId12"/>
            </p:custDataLst>
          </p:nvPr>
        </p:nvSpPr>
        <p:spPr>
          <a:xfrm>
            <a:off x="6385275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未来发展趋势：随着技术的不断进步和应用场景的不断拓展，人工智能在商业分析与市场预测中的应用将呈现出更加智能化、个性化、精准化的趋势。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26" name="梯形 52"/>
          <p:cNvSpPr/>
          <p:nvPr>
            <p:custDataLst>
              <p:tags r:id="rId13"/>
            </p:custDataLst>
          </p:nvPr>
        </p:nvSpPr>
        <p:spPr>
          <a:xfrm flipV="1">
            <a:off x="9080557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528" name="任意多边形: 形状 53"/>
          <p:cNvSpPr/>
          <p:nvPr>
            <p:custDataLst>
              <p:tags r:id="rId14"/>
            </p:custDataLst>
          </p:nvPr>
        </p:nvSpPr>
        <p:spPr>
          <a:xfrm>
            <a:off x="9162521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530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557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532" name="正文"/>
          <p:cNvSpPr txBox="1"/>
          <p:nvPr>
            <p:custDataLst>
              <p:tags r:id="rId16"/>
            </p:custDataLst>
          </p:nvPr>
        </p:nvSpPr>
        <p:spPr>
          <a:xfrm>
            <a:off x="9208904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展望：未来，随着政策法规的不断完善和技术的不断进步，人工智能在商业分析与市场预测中的应用将更加广泛和深入，为商业分析和市场预测提供更加精准、高效、智能的支持和服务。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574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4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7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4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5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75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2023-12-17T03:21:32Z</dcterms:created>
  <dcterms:modified xsi:type="dcterms:W3CDTF">2023-12-17T03:21:32Z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f545f05d4722484c851171912dd1d27e_21</vt:lpwstr>
  </property>
</Properties>
</file>