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235" r:id="rId1"/>
    <p:sldMasterId id="2147494272" r:id="rId2"/>
  </p:sldMasterIdLst>
  <p:notesMasterIdLst>
    <p:notesMasterId r:id="rId3"/>
  </p:notesMasterIdLst>
  <p:sldIdLst>
    <p:sldId id="4841" r:id="rId4"/>
    <p:sldId id="4845" r:id="rId5"/>
    <p:sldId id="4848" r:id="rId6"/>
    <p:sldId id="4851" r:id="rId7"/>
    <p:sldId id="4854" r:id="rId8"/>
    <p:sldId id="4857" r:id="rId9"/>
    <p:sldId id="4860" r:id="rId10"/>
    <p:sldId id="4863" r:id="rId11"/>
    <p:sldId id="4866" r:id="rId12"/>
    <p:sldId id="4869" r:id="rId13"/>
    <p:sldId id="4872" r:id="rId14"/>
    <p:sldId id="4875" r:id="rId15"/>
    <p:sldId id="4878" r:id="rId16"/>
    <p:sldId id="4881" r:id="rId17"/>
    <p:sldId id="4884" r:id="rId18"/>
    <p:sldId id="4887" r:id="rId19"/>
    <p:sldId id="4890" r:id="rId20"/>
    <p:sldId id="4893" r:id="rId21"/>
    <p:sldId id="4896" r:id="rId22"/>
    <p:sldId id="4899" r:id="rId23"/>
    <p:sldId id="4902" r:id="rId24"/>
    <p:sldId id="4905" r:id="rId25"/>
    <p:sldId id="4908" r:id="rId26"/>
    <p:sldId id="4911" r:id="rId27"/>
    <p:sldId id="491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36" r:id="rId1"/>
    <p:sldLayoutId id="2147494237" r:id="rId2"/>
    <p:sldLayoutId id="2147494238" r:id="rId3"/>
    <p:sldLayoutId id="2147494239" r:id="rId4"/>
    <p:sldLayoutId id="2147494240" r:id="rId5"/>
    <p:sldLayoutId id="2147494241" r:id="rId6"/>
    <p:sldLayoutId id="2147494242" r:id="rId7"/>
    <p:sldLayoutId id="2147494243" r:id="rId8"/>
    <p:sldLayoutId id="2147494244" r:id="rId9"/>
    <p:sldLayoutId id="2147494245" r:id="rId10"/>
    <p:sldLayoutId id="21474942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73" r:id="rId1"/>
    <p:sldLayoutId id="2147494274" r:id="rId2"/>
    <p:sldLayoutId id="2147494275" r:id="rId3"/>
    <p:sldLayoutId id="2147494276" r:id="rId4"/>
    <p:sldLayoutId id="2147494277" r:id="rId5"/>
    <p:sldLayoutId id="2147494278" r:id="rId6"/>
    <p:sldLayoutId id="2147494279" r:id="rId7"/>
    <p:sldLayoutId id="2147494280" r:id="rId8"/>
    <p:sldLayoutId id="2147494281" r:id="rId9"/>
    <p:sldLayoutId id="2147494282" r:id="rId10"/>
    <p:sldLayoutId id="21474942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tags" Target="../tags/tag188.xml"/><Relationship Id="rId22" Type="http://schemas.openxmlformats.org/officeDocument/2006/relationships/tags" Target="../tags/tag189.xml"/><Relationship Id="rId23" Type="http://schemas.openxmlformats.org/officeDocument/2006/relationships/tags" Target="../tags/tag190.xml"/><Relationship Id="rId24" Type="http://schemas.openxmlformats.org/officeDocument/2006/relationships/tags" Target="../tags/tag191.xml"/><Relationship Id="rId25" Type="http://schemas.openxmlformats.org/officeDocument/2006/relationships/tags" Target="../tags/tag192.xml"/><Relationship Id="rId26" Type="http://schemas.openxmlformats.org/officeDocument/2006/relationships/tags" Target="../tags/tag193.xml"/><Relationship Id="rId27" Type="http://schemas.openxmlformats.org/officeDocument/2006/relationships/tags" Target="../tags/tag194.xml"/><Relationship Id="rId28" Type="http://schemas.openxmlformats.org/officeDocument/2006/relationships/tags" Target="../tags/tag195.xml"/><Relationship Id="rId29" Type="http://schemas.openxmlformats.org/officeDocument/2006/relationships/tags" Target="../tags/tag196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tags" Target="../tags/tag338.xml"/><Relationship Id="rId22" Type="http://schemas.openxmlformats.org/officeDocument/2006/relationships/tags" Target="../tags/tag339.xml"/><Relationship Id="rId23" Type="http://schemas.openxmlformats.org/officeDocument/2006/relationships/tags" Target="../tags/tag340.xml"/><Relationship Id="rId24" Type="http://schemas.openxmlformats.org/officeDocument/2006/relationships/tags" Target="../tags/tag341.xml"/><Relationship Id="rId25" Type="http://schemas.openxmlformats.org/officeDocument/2006/relationships/tags" Target="../tags/tag342.xml"/><Relationship Id="rId26" Type="http://schemas.openxmlformats.org/officeDocument/2006/relationships/tags" Target="../tags/tag343.xml"/><Relationship Id="rId27" Type="http://schemas.openxmlformats.org/officeDocument/2006/relationships/tags" Target="../tags/tag344.xml"/><Relationship Id="rId28" Type="http://schemas.openxmlformats.org/officeDocument/2006/relationships/tags" Target="../tags/tag345.xml"/><Relationship Id="rId29" Type="http://schemas.openxmlformats.org/officeDocument/2006/relationships/tags" Target="../tags/tag346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小学教育的教学改革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小学教育改革的背景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小学教育改革的内容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小学教育改革的实施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小学教育改革的成效评估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小学教育改革的保障措施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小学教育改革的背景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当前小学教育的现状</a:t>
            </a:r>
            <a:endParaRPr altLang="en-US" lang="zh-CN"/>
          </a:p>
        </p:txBody>
      </p:sp>
      <p:sp>
        <p:nvSpPr>
          <p:cNvPr id="10489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教育资源不均衡，城乡之间、不同学校之间的教学质量差距较大。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家长期望值过高，过分追求孩子的分数和成绩，给学校和孩子带来压力。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教学内容过于注重应试，缺乏对学生综合素质的培养。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教学方式单一，缺乏创新和趣味性，难以激发学生的学习兴趣。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小学教育改革的需求</a:t>
            </a:r>
            <a:endParaRPr altLang="en-US" lang="zh-CN"/>
          </a:p>
        </p:txBody>
      </p:sp>
      <p:sp>
        <p:nvSpPr>
          <p:cNvPr id="10490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提高教育质量：满足社会对高素质人才的需求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促进教育公平：缩小城乡、区域之间的教育差距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减轻学生负担：降低学生的学习压力，促进学生全面发展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加强素质教育：注重学生的综合素质培养，提高创新能力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小学教育改革的目标</a:t>
            </a:r>
            <a:endParaRPr altLang="en-US" lang="zh-CN"/>
          </a:p>
        </p:txBody>
      </p:sp>
      <p:sp>
        <p:nvSpPr>
          <p:cNvPr id="10490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提高教育质量，培养创新能力和实践能力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促进教育公平，缩小城乡和区域教育差距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推进素质教育，促进学生全面发展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加强教师队伍建设，提高教师专业素养和教育教学能力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小学教育改革的内容</a:t>
            </a:r>
            <a:endParaRPr altLang="en-US" lang="zh-CN"/>
          </a:p>
        </p:txBody>
      </p:sp>
      <p:sp>
        <p:nvSpPr>
          <p:cNvPr id="104912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课程设置改革</a:t>
            </a:r>
            <a:endParaRPr altLang="en-US" lang="zh-CN"/>
          </a:p>
        </p:txBody>
      </p:sp>
      <p:sp>
        <p:nvSpPr>
          <p:cNvPr id="10491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增加课外活动课程，促进学生全面发展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调整考试制度，注重学生实际能力的考察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强化英语、体育、艺术等课程，提高学生综合素质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引入信息技术课程，培养学生信息素养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教学方法改革</a:t>
            </a:r>
            <a:endParaRPr altLang="en-US" lang="zh-CN"/>
          </a:p>
        </p:txBody>
      </p:sp>
      <p:sp>
        <p:nvSpPr>
          <p:cNvPr id="10492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引入多媒体教学，提高课堂互动性和趣味性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提倡启发式教学，引导学生主动思考和探索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实施分层教学，满足不同学生的个性化需求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加强实践教学，提高学生的动手能力和创新能力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评价方式改革</a:t>
            </a:r>
            <a:endParaRPr altLang="en-US" lang="zh-CN"/>
          </a:p>
        </p:txBody>
      </p:sp>
      <p:sp>
        <p:nvSpPr>
          <p:cNvPr id="10493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评价内容：注重学生的综合素质和能力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评价目的：促进学生的全面发展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评价方式：多元化、过程性评价为主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评价主体：教师、学生、家长共同参与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教师队伍建设改革</a:t>
            </a:r>
            <a:endParaRPr altLang="en-US" lang="zh-CN"/>
          </a:p>
        </p:txBody>
      </p:sp>
      <p:sp>
        <p:nvSpPr>
          <p:cNvPr id="10493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提升教师素质：加强教师培训和考核，提高教师的专业素养和教学能力。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优化教师结构：吸引更多优秀人才从事小学教育工作，提高小学教师的整体素质。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加强师德建设：培养教师的良好师德师风，增强教师的责任心和使命感。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提高教师待遇：合理确定小学教师的薪酬标准，提高小学教师的社会地位和待遇水平。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小学教育改革的实施</a:t>
            </a:r>
            <a:endParaRPr altLang="en-US" lang="zh-CN"/>
          </a:p>
        </p:txBody>
      </p:sp>
      <p:sp>
        <p:nvSpPr>
          <p:cNvPr id="10494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实施主体与责任分工</a:t>
            </a:r>
            <a:endParaRPr altLang="en-US" lang="zh-CN"/>
          </a:p>
        </p:txBody>
      </p:sp>
      <p:sp>
        <p:nvSpPr>
          <p:cNvPr id="10494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责任分工：教师需承担起小学教育改革的实施任务，包括课程设计、教学方法改革、评价方式创新等方面的工作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实施主体：小学教师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实施方式：教师需结合实际情况，采取多种方式推进小学教育改革，如开展教研活动、组织教师培训等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实施效果：小学教育改革实施后，需要对其效果进行评估，并根据评估结果进行调整和改进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实施步骤与时间安排</a:t>
            </a:r>
            <a:endParaRPr altLang="en-US" lang="zh-CN"/>
          </a:p>
        </p:txBody>
      </p:sp>
      <p:sp>
        <p:nvSpPr>
          <p:cNvPr id="10495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培训教师：提升教师教育教学能力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制定改革方案：明确改革目标、内容和方法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实施改革：按照改革方案逐步推进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评估与反馈：对改革效果进行评估，及时调整方案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实施过程中的问题与对策</a:t>
            </a:r>
            <a:endParaRPr altLang="en-US" lang="zh-CN"/>
          </a:p>
        </p:txBody>
      </p:sp>
      <p:sp>
        <p:nvSpPr>
          <p:cNvPr id="10495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问题：教师素质参差不齐，影响教学质量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对策：加强教师培训，提高教师专业素养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问题：教学资源分配不均，城乡差异大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对对策：优化教育资源配置，促进城乡教育均衡发展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小学教育改革的成效评估</a:t>
            </a:r>
            <a:endParaRPr altLang="en-US" lang="zh-CN"/>
          </a:p>
        </p:txBody>
      </p:sp>
      <p:sp>
        <p:nvSpPr>
          <p:cNvPr id="104965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评估指标体系建立</a:t>
            </a:r>
            <a:endParaRPr altLang="en-US" lang="zh-CN"/>
          </a:p>
        </p:txBody>
      </p:sp>
      <p:sp>
        <p:nvSpPr>
          <p:cNvPr id="10497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评估方法：定量与定性相结合，注重过程与结果评价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评估目标：提高小学教育质量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评估内容：课程设置、教学方法、教师素质、学生发展等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评估指标：课程设置的合理性、教学方法的有效性、教师的专业素养、学生的综合素质等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评估方法选择与操作</a:t>
            </a:r>
            <a:endParaRPr altLang="en-US" lang="zh-CN"/>
          </a:p>
        </p:txBody>
      </p:sp>
      <p:sp>
        <p:nvSpPr>
          <p:cNvPr id="10497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评估指标：明确评估小学教育改革成效的指标，如学生成绩、教师素质、课程设置等。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数据收集：采用多种方式收集相关数据，如问卷调查、课堂观察、学生访谈等。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数据分析：运用统计分析等方法对收集到的数据进行处理和分析，以得出评估结果。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结果呈现：将评估结果以图表、文字等形式呈现出来，便于理解和比较。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评估结果分析与反馈</a:t>
            </a:r>
            <a:endParaRPr altLang="en-US" lang="zh-CN"/>
          </a:p>
        </p:txBody>
      </p:sp>
      <p:sp>
        <p:nvSpPr>
          <p:cNvPr id="10498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评估结果：教学质量提升、学生满意度提高、教师专业发展明显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评估指标：教学质量、学生满意度、教师专业发展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评估方法：问卷调查、课堂观察、教师访谈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反馈与改进：针对评估结果，提出改进措施，持续优化小学教育改革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小学教育改革的保障措施</a:t>
            </a:r>
            <a:endParaRPr altLang="en-US" lang="zh-CN"/>
          </a:p>
        </p:txBody>
      </p:sp>
      <p:sp>
        <p:nvSpPr>
          <p:cNvPr id="104991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政策保障</a:t>
            </a:r>
            <a:endParaRPr altLang="en-US" lang="zh-CN"/>
          </a:p>
        </p:txBody>
      </p:sp>
      <p:sp>
        <p:nvSpPr>
          <p:cNvPr id="10499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制定相关政策法规，确保小学教育改革的顺利实施。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加大对小学教育的投入，提高教育经费的使用效益。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建立完善的小学教育质量监测与评估体系，确保教育质量。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加强教师队伍建设，提高教师的专业素养和教学水平。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经费保障</a:t>
            </a:r>
            <a:endParaRPr altLang="en-US" lang="zh-CN"/>
          </a:p>
        </p:txBody>
      </p:sp>
      <p:sp>
        <p:nvSpPr>
          <p:cNvPr id="105002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政府投入：确保小学教育经费的稳定来源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经费监管：加强对小学教育经费使用的监管，确保资金的有效利用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社会参与：鼓励社会力量参与小学教育改革，形成多元化投入机制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专项资金：设立小学教育改革专项资金，用于支持改革措施的推进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社会参与保障</a:t>
            </a:r>
            <a:endParaRPr altLang="en-US" lang="zh-CN"/>
          </a:p>
        </p:txBody>
      </p:sp>
      <p:sp>
        <p:nvSpPr>
          <p:cNvPr id="10501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政府支持：提供政策支持和资金投入，鼓励社会力量参与小学教育改革。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学校合作：加强学校与社区、企业、家庭等方面的合作，共同推进小学教育改革。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社会组织参与：鼓励社会组织参与小学教育改革，提供专业支持和资源共享。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媒体宣传：通过媒体宣传小学教育改革的重要性和意义，提高社会关注度和参与度。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监督与评估机制保障</a:t>
            </a:r>
            <a:endParaRPr altLang="en-US" lang="zh-CN"/>
          </a:p>
        </p:txBody>
      </p:sp>
      <p:sp>
        <p:nvSpPr>
          <p:cNvPr id="1050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建立完善的监督机制，确保小学教育改革的有效实施。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制定科学的评估标准，定期对小学教育改革进行评估。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鼓励社会各界参与监督和评估，提高小学教育改革的质量。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及时反馈评估结果，针对问题采取有效措施，不断改进小学教育改革工作。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1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0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6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2024-01-05T05:18:44Z</dcterms:created>
  <dcterms:modified xsi:type="dcterms:W3CDTF">2024-01-05T05:18:44Z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818efe895618429aa15fa103dd01806c_21</vt:lpwstr>
  </property>
</Properties>
</file>