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70" r:id="rId3"/>
    <p:sldId id="271" r:id="rId5"/>
    <p:sldId id="275" r:id="rId6"/>
    <p:sldId id="276" r:id="rId7"/>
    <p:sldId id="277" r:id="rId8"/>
    <p:sldId id="278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/>
    <p:restoredTop sz="92874"/>
  </p:normalViewPr>
  <p:slideViewPr>
    <p:cSldViewPr snapToGrid="0" snapToObjects="1">
      <p:cViewPr varScale="1">
        <p:scale>
          <a:sx n="66" d="100"/>
          <a:sy n="66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F31FB-25DB-E447-926F-BBBD9D40B58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92F8E-C9CB-454B-B381-DCA9C0640A3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9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9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9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9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9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5555" dirty="0">
                <a:effectLst/>
              </a:rPr>
              <a:t>NCE </a:t>
            </a:r>
            <a:r>
              <a:rPr lang="en-US" altLang="zh-CN" sz="5555" dirty="0">
                <a:effectLst/>
              </a:rPr>
              <a:t>2</a:t>
            </a:r>
            <a:r>
              <a:rPr lang="zh-CN" altLang="en-US" sz="5555" dirty="0">
                <a:effectLst/>
              </a:rPr>
              <a:t> Lesson 23 </a:t>
            </a:r>
            <a:br>
              <a:rPr lang="zh-CN" altLang="en-US" sz="5555" dirty="0">
                <a:effectLst/>
              </a:rPr>
            </a:br>
            <a:r>
              <a:rPr lang="zh-CN" altLang="en-US" sz="5555" dirty="0">
                <a:effectLst/>
              </a:rPr>
              <a:t>A new house</a:t>
            </a:r>
            <a:endParaRPr lang="zh-CN" altLang="en-US" sz="5555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New  words aNd expression </a:t>
            </a:r>
            <a:endParaRPr lang="en-US" altLang="zh-CN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1017270" y="1957070"/>
            <a:ext cx="5293360" cy="361950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sz="2800"/>
              <a:t>complete /kəmˈpliːt/ v. </a:t>
            </a:r>
            <a:r>
              <a:rPr lang="zh-CN" altLang="en-US" sz="2800"/>
              <a:t>完成</a:t>
            </a:r>
            <a:endParaRPr lang="en-US" altLang="zh-CN" sz="2800"/>
          </a:p>
          <a:p>
            <a:pPr marL="0" indent="0">
              <a:buNone/>
            </a:pPr>
            <a:r>
              <a:rPr lang="en-US" altLang="zh-CN" sz="2800"/>
              <a:t>modern /ˈmɑːdə(r)n/ adj. </a:t>
            </a:r>
            <a:r>
              <a:rPr lang="zh-CN" altLang="en-US" sz="2800"/>
              <a:t>新式的，与以往不同</a:t>
            </a:r>
            <a:r>
              <a:rPr lang="zh-CN" altLang="en-US" sz="2800"/>
              <a:t>的</a:t>
            </a:r>
            <a:endParaRPr lang="zh-CN" altLang="en-US" sz="2800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6647815" y="1957070"/>
            <a:ext cx="5293360" cy="3619500"/>
          </a:xfrm>
        </p:spPr>
        <p:txBody>
          <a:bodyPr/>
          <a:p>
            <a:pPr marL="0" indent="0">
              <a:buNone/>
            </a:pPr>
            <a:r>
              <a:rPr lang="en-US" altLang="zh-CN" sz="2800"/>
              <a:t>strange /streɪndʒ/ adj. </a:t>
            </a:r>
            <a:r>
              <a:rPr lang="zh-CN" altLang="en-US" sz="2800"/>
              <a:t>奇怪的</a:t>
            </a:r>
            <a:endParaRPr lang="en-US" altLang="zh-CN" sz="2800"/>
          </a:p>
          <a:p>
            <a:pPr marL="0" indent="0">
              <a:buNone/>
            </a:pPr>
            <a:r>
              <a:rPr lang="en-US" altLang="zh-CN" sz="2800"/>
              <a:t>district /ˈdɪstrɪkt/ n. </a:t>
            </a:r>
            <a:r>
              <a:rPr lang="zh-CN" altLang="en-US" sz="2800"/>
              <a:t>地区</a:t>
            </a:r>
            <a:endParaRPr lang="zh-CN" alt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251585" y="382270"/>
            <a:ext cx="10178415" cy="918845"/>
          </a:xfrm>
        </p:spPr>
        <p:txBody>
          <a:bodyPr/>
          <a:p>
            <a:r>
              <a:rPr lang="en-US" altLang="zh-CN">
                <a:sym typeface="+mn-ea"/>
              </a:rPr>
              <a:t>complete</a:t>
            </a:r>
            <a:endParaRPr lang="en-US" altLang="zh-CN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1017270" y="1619250"/>
            <a:ext cx="8308340" cy="361950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sz="2800"/>
              <a:t>complete /kəmˈpliːt/ v. </a:t>
            </a:r>
            <a:r>
              <a:rPr lang="zh-CN" altLang="en-US" sz="2800"/>
              <a:t>完成</a:t>
            </a:r>
            <a:endParaRPr lang="zh-CN" altLang="en-US" sz="2800"/>
          </a:p>
          <a:p>
            <a:pPr marL="0" indent="0">
              <a:buNone/>
            </a:pPr>
            <a:r>
              <a:rPr lang="en-US" altLang="zh-CN" sz="2800"/>
              <a:t>E.g. She completed the homework yesterday.</a:t>
            </a:r>
            <a:endParaRPr lang="en-US" altLang="zh-CN" sz="2800"/>
          </a:p>
          <a:p>
            <a:pPr marL="0" indent="0">
              <a:buNone/>
            </a:pPr>
            <a:r>
              <a:rPr lang="zh-CN" altLang="en-US" sz="2800"/>
              <a:t>她昨天把作业写完了。</a:t>
            </a:r>
            <a:endParaRPr lang="en-US" altLang="zh-CN" sz="2800"/>
          </a:p>
          <a:p>
            <a:pPr marL="0" indent="0">
              <a:buNone/>
            </a:pPr>
            <a:endParaRPr lang="zh-CN" altLang="en-US" sz="2800"/>
          </a:p>
        </p:txBody>
      </p:sp>
      <p:pic>
        <p:nvPicPr>
          <p:cNvPr id="2" name="图片 1" descr="截屏2023-10-03 上午8.29.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1960" y="887730"/>
            <a:ext cx="1951355" cy="1746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modern</a:t>
            </a:r>
            <a:endParaRPr lang="en-US" altLang="zh-CN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1017270" y="1957070"/>
            <a:ext cx="6584315" cy="361950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sz="2800"/>
              <a:t>modern /ˈmɑːdə(r)n/ adj. </a:t>
            </a:r>
            <a:r>
              <a:rPr lang="zh-CN" altLang="en-US" sz="2800"/>
              <a:t>新式的，</a:t>
            </a:r>
            <a:endParaRPr lang="zh-CN" altLang="en-US" sz="2800"/>
          </a:p>
          <a:p>
            <a:pPr marL="0" indent="0">
              <a:buNone/>
            </a:pPr>
            <a:r>
              <a:rPr lang="zh-CN" altLang="en-US" sz="2800"/>
              <a:t> </a:t>
            </a:r>
            <a:r>
              <a:rPr lang="en-US" altLang="zh-CN" sz="2800"/>
              <a:t>                                </a:t>
            </a:r>
            <a:r>
              <a:rPr lang="zh-CN" altLang="en-US" sz="2800"/>
              <a:t>与以往不同</a:t>
            </a:r>
            <a:r>
              <a:rPr lang="zh-CN" altLang="en-US" sz="2800"/>
              <a:t>的</a:t>
            </a:r>
            <a:endParaRPr lang="zh-CN" altLang="en-US" sz="2800"/>
          </a:p>
          <a:p>
            <a:pPr marL="0" indent="0">
              <a:buNone/>
            </a:pPr>
            <a:r>
              <a:rPr lang="en-US" altLang="zh-CN" sz="2800"/>
              <a:t>E.g. There are many modern building in the downtown area. </a:t>
            </a:r>
            <a:endParaRPr lang="en-US" altLang="zh-CN" sz="2800"/>
          </a:p>
          <a:p>
            <a:pPr marL="0" indent="0">
              <a:buNone/>
            </a:pPr>
            <a:r>
              <a:rPr lang="zh-CN" altLang="en-US" sz="2800"/>
              <a:t>市中心有许多新式的</a:t>
            </a:r>
            <a:r>
              <a:rPr lang="zh-CN" altLang="en-US" sz="2800"/>
              <a:t>建筑。</a:t>
            </a:r>
            <a:endParaRPr lang="zh-CN" altLang="en-US" sz="2800"/>
          </a:p>
        </p:txBody>
      </p:sp>
      <p:pic>
        <p:nvPicPr>
          <p:cNvPr id="2" name="图片 1" descr="截屏2023-10-03 上午8.31.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8135" y="746125"/>
            <a:ext cx="3938270" cy="27673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strange</a:t>
            </a:r>
            <a:endParaRPr lang="en-US" altLang="zh-CN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1251585" y="1619250"/>
            <a:ext cx="5293360" cy="3619500"/>
          </a:xfrm>
        </p:spPr>
        <p:txBody>
          <a:bodyPr/>
          <a:p>
            <a:pPr marL="0" indent="0">
              <a:buNone/>
            </a:pPr>
            <a:r>
              <a:rPr lang="en-US" altLang="zh-CN" sz="2800"/>
              <a:t>strange /streɪndʒ/ adj. </a:t>
            </a:r>
            <a:r>
              <a:rPr lang="zh-CN" altLang="en-US" sz="2800"/>
              <a:t>奇怪的</a:t>
            </a:r>
            <a:endParaRPr lang="zh-CN" altLang="en-US" sz="2800"/>
          </a:p>
          <a:p>
            <a:pPr marL="0" indent="0">
              <a:buNone/>
            </a:pPr>
            <a:r>
              <a:rPr lang="en-US" altLang="zh-CN" sz="2800"/>
              <a:t>E.g. It is a strange looking car. </a:t>
            </a:r>
            <a:endParaRPr lang="en-US" altLang="zh-CN" sz="2800"/>
          </a:p>
          <a:p>
            <a:pPr marL="0" indent="0">
              <a:buNone/>
            </a:pPr>
            <a:r>
              <a:rPr lang="zh-CN" altLang="en-US" sz="2800"/>
              <a:t>这台车样式挺奇怪的。</a:t>
            </a:r>
            <a:endParaRPr lang="en-US" altLang="zh-CN" sz="2800"/>
          </a:p>
          <a:p>
            <a:pPr marL="0" indent="0">
              <a:buNone/>
            </a:pPr>
            <a:endParaRPr lang="zh-CN" altLang="en-US" sz="2800"/>
          </a:p>
        </p:txBody>
      </p:sp>
      <p:pic>
        <p:nvPicPr>
          <p:cNvPr id="2" name="图片 1" descr="截屏2023-10-03 上午8.37.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3495" y="555625"/>
            <a:ext cx="3945890" cy="29876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district</a:t>
            </a:r>
            <a:endParaRPr lang="en-US" altLang="zh-CN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1117600" y="1619250"/>
            <a:ext cx="5293360" cy="3619500"/>
          </a:xfrm>
        </p:spPr>
        <p:txBody>
          <a:bodyPr/>
          <a:p>
            <a:pPr marL="0" indent="0">
              <a:buNone/>
            </a:pPr>
            <a:r>
              <a:rPr lang="en-US" altLang="zh-CN" sz="2800"/>
              <a:t>district /ˈdɪstrɪkt/ n. </a:t>
            </a:r>
            <a:r>
              <a:rPr lang="zh-CN" altLang="en-US" sz="2800"/>
              <a:t>地区</a:t>
            </a:r>
            <a:endParaRPr lang="zh-CN" altLang="en-US" sz="2800"/>
          </a:p>
          <a:p>
            <a:pPr marL="0" indent="0">
              <a:buNone/>
            </a:pPr>
            <a:r>
              <a:rPr lang="en-US" altLang="zh-CN" sz="2800"/>
              <a:t>E.g. The address is XX Street, XX district, Shenyang, China.</a:t>
            </a:r>
            <a:endParaRPr lang="en-US" altLang="zh-CN" sz="2800"/>
          </a:p>
          <a:p>
            <a:pPr marL="0" indent="0">
              <a:buNone/>
            </a:pPr>
            <a:r>
              <a:rPr lang="zh-CN" altLang="en-US" sz="2800"/>
              <a:t>地址是中国沈阳市</a:t>
            </a:r>
            <a:r>
              <a:rPr lang="en-US" altLang="zh-CN" sz="2800"/>
              <a:t>XX</a:t>
            </a:r>
            <a:r>
              <a:rPr lang="zh-CN" altLang="en-US" sz="2800"/>
              <a:t>区</a:t>
            </a:r>
            <a:r>
              <a:rPr lang="en-US" altLang="zh-CN" sz="2800"/>
              <a:t>XX</a:t>
            </a:r>
            <a:r>
              <a:rPr lang="zh-CN" altLang="en-US" sz="2800"/>
              <a:t>街。</a:t>
            </a:r>
            <a:endParaRPr lang="zh-CN" altLang="en-US" sz="2800"/>
          </a:p>
        </p:txBody>
      </p:sp>
      <p:pic>
        <p:nvPicPr>
          <p:cNvPr id="2" name="图片 1" descr="截屏2023-10-03 上午8.28.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0755" y="904875"/>
            <a:ext cx="4512310" cy="25241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1400" y="1852295"/>
            <a:ext cx="10515600" cy="1325563"/>
          </a:xfrm>
        </p:spPr>
        <p:txBody>
          <a:bodyPr>
            <a:normAutofit/>
          </a:bodyPr>
          <a:p>
            <a:r>
              <a:rPr lang="en-US" altLang="zh-CN"/>
              <a:t>Why is the new house special?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3125" y="653415"/>
            <a:ext cx="7104380" cy="6051550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en-US" altLang="zh-CN" sz="2500"/>
              <a:t>I had a letter from my sister yesterday. She lives in Nigeria. In her letter, she said that she would come to England next year. If  she comes, she will get a surprise. We are now living in a beautiful new house in the country. Work on it had begun before my sister left. The house was completed five months ago. In my letter, I told her that she could stay with us. The house has many large rooms and there is a lovely garden. It is a very modren house, so it looks strange to some people. It must be the only modern house in the district. </a:t>
            </a:r>
            <a:endParaRPr lang="en-US" altLang="zh-CN" sz="2500"/>
          </a:p>
        </p:txBody>
      </p:sp>
      <p:pic>
        <p:nvPicPr>
          <p:cNvPr id="4" name="图片 3" descr="截屏2023-09-14 下午5.55.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4845" y="463550"/>
            <a:ext cx="3357880" cy="3806190"/>
          </a:xfrm>
          <a:prstGeom prst="rect">
            <a:avLst/>
          </a:prstGeom>
        </p:spPr>
      </p:pic>
      <p:sp>
        <p:nvSpPr>
          <p:cNvPr id="2" name="文本框 10"/>
          <p:cNvSpPr txBox="1">
            <a:spLocks noChangeArrowheads="1"/>
          </p:cNvSpPr>
          <p:nvPr/>
        </p:nvSpPr>
        <p:spPr bwMode="auto">
          <a:xfrm>
            <a:off x="4177030" y="5679440"/>
            <a:ext cx="7752080" cy="99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</a:pP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The house has many large rooms and there is a lovely garden. 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 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这栋房子里有许多房间，还有一个漂亮的花园。there be 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结构</a:t>
            </a:r>
            <a:endParaRPr lang="zh-CN" altLang="en-US" sz="2200" dirty="0">
              <a:solidFill>
                <a:srgbClr val="6600CC"/>
              </a:solidFill>
              <a:latin typeface="Times New Roman" panose="02020603050405020304" charset="0"/>
              <a:ea typeface="楷体" panose="02010609060101010101" charset="-122"/>
              <a:sym typeface="+mn-ea"/>
            </a:endParaRPr>
          </a:p>
          <a:p>
            <a:pPr algn="l" eaLnBrk="1" hangingPunct="1">
              <a:lnSpc>
                <a:spcPct val="100000"/>
              </a:lnSpc>
              <a:buClrTx/>
              <a:buSzTx/>
            </a:pP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在第一册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42-44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课中出现过，用来说明某处有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+mn-ea"/>
              </a:rPr>
              <a:t>某物。</a:t>
            </a:r>
            <a:endParaRPr lang="zh-CN" altLang="en-US" sz="2200" dirty="0">
              <a:solidFill>
                <a:srgbClr val="6600CC"/>
              </a:solidFill>
              <a:latin typeface="Times New Roman" panose="02020603050405020304" charset="0"/>
              <a:ea typeface="楷体" panose="02010609060101010101" charset="-122"/>
              <a:sym typeface="+mn-ea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251585" y="0"/>
            <a:ext cx="10178415" cy="653415"/>
          </a:xfrm>
        </p:spPr>
        <p:txBody>
          <a:bodyPr>
            <a:normAutofit fontScale="90000"/>
          </a:bodyPr>
          <a:lstStyle/>
          <a:p>
            <a:r>
              <a:rPr kumimoji="1" lang="en-US" altLang="zh-CN" sz="4665" dirty="0" smtClean="0"/>
              <a:t>Text</a:t>
            </a:r>
            <a:endParaRPr kumimoji="1" lang="zh-CN" altLang="en-US" sz="4665" dirty="0"/>
          </a:p>
        </p:txBody>
      </p:sp>
      <p:sp>
        <p:nvSpPr>
          <p:cNvPr id="6" name="文本框 10"/>
          <p:cNvSpPr txBox="1">
            <a:spLocks noChangeArrowheads="1"/>
          </p:cNvSpPr>
          <p:nvPr/>
        </p:nvSpPr>
        <p:spPr bwMode="auto">
          <a:xfrm>
            <a:off x="7977505" y="4269740"/>
            <a:ext cx="4095115" cy="11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Work on it had begun...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，住宅的建设在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.......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就开始了。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work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是名词，作主语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, it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指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房屋。</a:t>
            </a:r>
            <a:endParaRPr lang="zh-CN" altLang="en-US" sz="2200" dirty="0">
              <a:solidFill>
                <a:srgbClr val="6600CC"/>
              </a:solidFill>
              <a:latin typeface="Times New Roman" panose="02020603050405020304" charset="0"/>
              <a:ea typeface="楷体" panose="02010609060101010101" charset="-122"/>
              <a:sym typeface="微软雅黑" charset="-122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4023995" y="-17145"/>
            <a:ext cx="7752080" cy="67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get a surprise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中的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,suprise</a:t>
            </a:r>
            <a:r>
              <a:rPr lang="zh-CN" altLang="en-US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这里作“使人惊奇、意外的事物”解，是可数名词。</a:t>
            </a:r>
            <a:r>
              <a:rPr lang="en-US" altLang="zh-CN" sz="2200" dirty="0">
                <a:solidFill>
                  <a:srgbClr val="6600CC"/>
                </a:solidFill>
                <a:latin typeface="Times New Roman" panose="02020603050405020304" charset="0"/>
                <a:ea typeface="楷体" panose="02010609060101010101" charset="-122"/>
                <a:sym typeface="微软雅黑" charset="-122"/>
              </a:rPr>
              <a:t> </a:t>
            </a:r>
            <a:endParaRPr lang="en-US" altLang="zh-CN" sz="2200" dirty="0">
              <a:solidFill>
                <a:srgbClr val="6600CC"/>
              </a:solidFill>
              <a:latin typeface="Times New Roman" panose="02020603050405020304" charset="0"/>
              <a:ea typeface="楷体" panose="02010609060101010101" charset="-122"/>
              <a:sym typeface="微软雅黑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参考</a:t>
            </a:r>
            <a:r>
              <a:rPr lang="zh-CN" altLang="en-US"/>
              <a:t>译文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51678" y="1632586"/>
            <a:ext cx="10178322" cy="3593591"/>
          </a:xfrm>
        </p:spPr>
        <p:txBody>
          <a:bodyPr/>
          <a:p>
            <a:pPr marL="0" indent="0" algn="just">
              <a:buNone/>
            </a:pPr>
            <a:r>
              <a:rPr lang="zh-CN" altLang="en-US" sz="2400"/>
              <a:t>昨天我收到了姐姐但一封信，她住在尼日利亚。在信中她说她明年将到英国来。如果她来了，她会感到非常惊奇到。我们现在住在乡间到一栋漂亮到新住宅里。这栋房子在我姐姐离开之前就已动工了，是在</a:t>
            </a:r>
            <a:r>
              <a:rPr lang="en-US" altLang="zh-CN" sz="2400"/>
              <a:t>5</a:t>
            </a:r>
            <a:r>
              <a:rPr lang="zh-CN" altLang="en-US" sz="2400"/>
              <a:t>个月以前竣工到。我在信中告诉她，她可以和我们住在一起。这栋房子里有许多房间，还有一个漂亮的花园。它是一栋非常现代化的住宅，因此在有些人看来很古怪。它肯定是这个地区唯一的一栋现代化</a:t>
            </a:r>
            <a:r>
              <a:rPr lang="zh-CN" altLang="en-US" sz="2400"/>
              <a:t>住宅。</a:t>
            </a:r>
            <a:endParaRPr lang="zh-CN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徽章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徽章</Template>
  <TotalTime>0</TotalTime>
  <Words>1574</Words>
  <Application>WPS 演示</Application>
  <PresentationFormat>宽屏</PresentationFormat>
  <Paragraphs>54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9" baseType="lpstr">
      <vt:lpstr>Arial</vt:lpstr>
      <vt:lpstr>宋体</vt:lpstr>
      <vt:lpstr>Wingdings</vt:lpstr>
      <vt:lpstr>Gill Sans MT</vt:lpstr>
      <vt:lpstr>苹方-简</vt:lpstr>
      <vt:lpstr>汉仪书宋二KW</vt:lpstr>
      <vt:lpstr>Times New Roman</vt:lpstr>
      <vt:lpstr>楷体</vt:lpstr>
      <vt:lpstr>汉仪楷体KW</vt:lpstr>
      <vt:lpstr>微软雅黑</vt:lpstr>
      <vt:lpstr>Impact</vt:lpstr>
      <vt:lpstr>华文中宋</vt:lpstr>
      <vt:lpstr>汉仪旗黑</vt:lpstr>
      <vt:lpstr>宋体</vt:lpstr>
      <vt:lpstr>Arial Unicode MS</vt:lpstr>
      <vt:lpstr>DengXian</vt:lpstr>
      <vt:lpstr>汉仪中等线KW</vt:lpstr>
      <vt:lpstr>Calibri</vt:lpstr>
      <vt:lpstr>Helvetica Neue</vt:lpstr>
      <vt:lpstr>徽章</vt:lpstr>
      <vt:lpstr>NCE 2 Lesson 23  A new house</vt:lpstr>
      <vt:lpstr>New  words aNd expression </vt:lpstr>
      <vt:lpstr>complete</vt:lpstr>
      <vt:lpstr>modern</vt:lpstr>
      <vt:lpstr>strange</vt:lpstr>
      <vt:lpstr>district</vt:lpstr>
      <vt:lpstr>Why is the new house special?</vt:lpstr>
      <vt:lpstr>Text</vt:lpstr>
      <vt:lpstr>参考译文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695485998@qq.com</dc:creator>
  <cp:lastModifiedBy>Vanilla1379198015</cp:lastModifiedBy>
  <cp:revision>40</cp:revision>
  <dcterms:created xsi:type="dcterms:W3CDTF">2023-10-15T11:55:18Z</dcterms:created>
  <dcterms:modified xsi:type="dcterms:W3CDTF">2023-10-15T11:55:18Z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F37168D37843C09350130965E74670F6_42</vt:lpwstr>
  </property>
  <property fmtid="{D5CDD505-2E9C-101B-9397-08002B2CF9AE}" pid="3" name="KSOProductBuildVer">
    <vt:lpwstr>2052-6.2.1.8344</vt:lpwstr>
  </property>
</Properties>
</file>