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99" r:id="rId1"/>
    <p:sldMasterId id="2147484836" r:id="rId2"/>
  </p:sldMasterIdLst>
  <p:notesMasterIdLst>
    <p:notesMasterId r:id="rId3"/>
  </p:notesMasterIdLst>
  <p:sldIdLst>
    <p:sldId id="781" r:id="rId4"/>
    <p:sldId id="784" r:id="rId5"/>
    <p:sldId id="787" r:id="rId6"/>
    <p:sldId id="790" r:id="rId7"/>
    <p:sldId id="796" r:id="rId9"/>
    <p:sldId id="799" r:id="rId10"/>
    <p:sldId id="802" r:id="rId11"/>
    <p:sldId id="805" r:id="rId12"/>
    <p:sldId id="811" r:id="rId14"/>
    <p:sldId id="814" r:id="rId15"/>
    <p:sldId id="817" r:id="rId16"/>
    <p:sldId id="820" r:id="rId17"/>
    <p:sldId id="823" r:id="rId18"/>
    <p:sldId id="829" r:id="rId20"/>
    <p:sldId id="832" r:id="rId21"/>
    <p:sldId id="835" r:id="rId22"/>
    <p:sldId id="838" r:id="rId23"/>
    <p:sldId id="841" r:id="rId24"/>
    <p:sldId id="847" r:id="rId26"/>
    <p:sldId id="850" r:id="rId27"/>
    <p:sldId id="853" r:id="rId28"/>
    <p:sldId id="856" r:id="rId29"/>
    <p:sldId id="859" r:id="rId30"/>
    <p:sldId id="865" r:id="rId32"/>
    <p:sldId id="868" r:id="rId33"/>
    <p:sldId id="871" r:id="rId34"/>
    <p:sldId id="87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00" r:id="rId1"/>
    <p:sldLayoutId id="2147484801" r:id="rId2"/>
    <p:sldLayoutId id="2147484802" r:id="rId3"/>
    <p:sldLayoutId id="2147484803" r:id="rId4"/>
    <p:sldLayoutId id="2147484804" r:id="rId5"/>
    <p:sldLayoutId id="2147484805" r:id="rId6"/>
    <p:sldLayoutId id="2147484806" r:id="rId7"/>
    <p:sldLayoutId id="2147484807" r:id="rId8"/>
    <p:sldLayoutId id="2147484808" r:id="rId9"/>
    <p:sldLayoutId id="2147484809" r:id="rId10"/>
    <p:sldLayoutId id="21474848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37" r:id="rId1"/>
    <p:sldLayoutId id="2147484838" r:id="rId2"/>
    <p:sldLayoutId id="2147484839" r:id="rId3"/>
    <p:sldLayoutId id="2147484840" r:id="rId4"/>
    <p:sldLayoutId id="2147484841" r:id="rId5"/>
    <p:sldLayoutId id="2147484842" r:id="rId6"/>
    <p:sldLayoutId id="2147484843" r:id="rId7"/>
    <p:sldLayoutId id="2147484844" r:id="rId8"/>
    <p:sldLayoutId id="2147484845" r:id="rId9"/>
    <p:sldLayoutId id="2147484846" r:id="rId10"/>
    <p:sldLayoutId id="21474848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云计算在数字化校园中的价值与应用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云计算在数字化校园中的应用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云计算在数字化校园中的价值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云计算在数字化校园中的技术实现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云计算在数字化校园中的实践案例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云计算在数字化校园中的未来发展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云计算在数字化校园中的应用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云计算在数字化校园中的定义</a:t>
            </a:r>
            <a:endParaRPr altLang="en-US" lang="zh-CN"/>
          </a:p>
        </p:txBody>
      </p:sp>
      <p:sp>
        <p:nvSpPr>
          <p:cNvPr id="10490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云计算是一种基于互联网的计算方式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云计算通过虚拟化技术将计算资源（如服务器、数据库、数据库管理系统等）汇聚到一个虚拟的云中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然后通过网络对外提供服务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云计算的核心理念是灵活扩展、按需部署、安全稳定、高效可靠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云计算在数字化校园中的应用范围</a:t>
            </a:r>
            <a:endParaRPr altLang="en-US" lang="zh-CN"/>
          </a:p>
        </p:txBody>
      </p:sp>
      <p:sp>
        <p:nvSpPr>
          <p:cNvPr id="1049102" name="任意多边形 20"/>
          <p:cNvSpPr/>
          <p:nvPr>
            <p:custDataLst>
              <p:tags r:id="rId1"/>
            </p:custDataLst>
          </p:nvPr>
        </p:nvSpPr>
        <p:spPr>
          <a:xfrm rot="2700000">
            <a:off x="891853" y="1488087"/>
            <a:ext cx="1225549" cy="122767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551935" y="3147226"/>
            <a:ext cx="1906236" cy="290739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基础设施建设：提供虚拟服务器、存储设备、数据库等基础设施，满足数字化校园的硬件需求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2"/>
          <p:cNvSpPr/>
          <p:nvPr>
            <p:custDataLst>
              <p:tags r:id="rId3"/>
            </p:custDataLst>
          </p:nvPr>
        </p:nvSpPr>
        <p:spPr>
          <a:xfrm>
            <a:off x="678251" y="2786729"/>
            <a:ext cx="1653462" cy="11709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任意多边形 18"/>
          <p:cNvSpPr/>
          <p:nvPr>
            <p:custDataLst>
              <p:tags r:id="rId4"/>
            </p:custDataLst>
          </p:nvPr>
        </p:nvSpPr>
        <p:spPr>
          <a:xfrm rot="5400000">
            <a:off x="3188249" y="1488087"/>
            <a:ext cx="1225549" cy="122767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47621" y="3147226"/>
            <a:ext cx="1906236" cy="290739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平台建设：构建各类应用系统、服务平台，提供数据共享、信息交流、在线学习等功能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3"/>
          <p:cNvSpPr/>
          <p:nvPr>
            <p:custDataLst>
              <p:tags r:id="rId6"/>
            </p:custDataLst>
          </p:nvPr>
        </p:nvSpPr>
        <p:spPr>
          <a:xfrm>
            <a:off x="2973937" y="2786729"/>
            <a:ext cx="1653462" cy="11709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3226" y="1488087"/>
            <a:ext cx="1225549" cy="122767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2598" y="3147226"/>
            <a:ext cx="1906236" cy="290739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软件应用：开发各类数字化校园软件，如学生管理系统、教务管理系统、财务管理系统等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4"/>
          <p:cNvSpPr/>
          <p:nvPr>
            <p:custDataLst>
              <p:tags r:id="rId9"/>
            </p:custDataLst>
          </p:nvPr>
        </p:nvSpPr>
        <p:spPr>
          <a:xfrm>
            <a:off x="5269624" y="2786729"/>
            <a:ext cx="1653462" cy="11709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78912" y="1488087"/>
            <a:ext cx="1225549" cy="122767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38285" y="3147226"/>
            <a:ext cx="1906236" cy="290739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安全保障：采用先进的安全技术，保障数字化校园的信息安全和数据安全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5"/>
          <p:cNvSpPr/>
          <p:nvPr>
            <p:custDataLst>
              <p:tags r:id="rId12"/>
            </p:custDataLst>
          </p:nvPr>
        </p:nvSpPr>
        <p:spPr>
          <a:xfrm>
            <a:off x="7564601" y="2786729"/>
            <a:ext cx="1653462" cy="11709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75308" y="1488087"/>
            <a:ext cx="1225549" cy="122767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733971" y="3147226"/>
            <a:ext cx="1906236" cy="290739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运维管理：提供高效的运维管理服务，确保数字化校园的稳定运行和持续改进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5"/>
          <p:cNvSpPr/>
          <p:nvPr>
            <p:custDataLst>
              <p:tags r:id="rId15"/>
            </p:custDataLst>
          </p:nvPr>
        </p:nvSpPr>
        <p:spPr>
          <a:xfrm>
            <a:off x="9860287" y="2786729"/>
            <a:ext cx="1653462" cy="117091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云计算在数字化校园中的应用场景</a:t>
            </a:r>
            <a:endParaRPr altLang="en-US" lang="zh-CN"/>
          </a:p>
        </p:txBody>
      </p:sp>
      <p:sp>
        <p:nvSpPr>
          <p:cNvPr id="1049170" name="矩形: 圆角 2"/>
          <p:cNvSpPr/>
          <p:nvPr>
            <p:custDataLst>
              <p:tags r:id="rId1"/>
            </p:custDataLst>
          </p:nvPr>
        </p:nvSpPr>
        <p:spPr>
          <a:xfrm>
            <a:off x="551935" y="1365826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72" name="Freeform 6"/>
          <p:cNvSpPr/>
          <p:nvPr>
            <p:custDataLst>
              <p:tags r:id="rId2"/>
            </p:custDataLst>
          </p:nvPr>
        </p:nvSpPr>
        <p:spPr bwMode="auto">
          <a:xfrm>
            <a:off x="551935" y="1465585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74" name="正文"/>
          <p:cNvSpPr txBox="1"/>
          <p:nvPr>
            <p:custDataLst>
              <p:tags r:id="rId3"/>
            </p:custDataLst>
          </p:nvPr>
        </p:nvSpPr>
        <p:spPr>
          <a:xfrm>
            <a:off x="1606170" y="1376123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教务管理：云计算可以提供在线选课、成绩查询、考试安排等功能，提高教务管理效率。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76" name="矩形: 圆角 61"/>
          <p:cNvSpPr/>
          <p:nvPr>
            <p:custDataLst>
              <p:tags r:id="rId4"/>
            </p:custDataLst>
          </p:nvPr>
        </p:nvSpPr>
        <p:spPr>
          <a:xfrm>
            <a:off x="6524645" y="1365826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78" name="Freeform 6"/>
          <p:cNvSpPr/>
          <p:nvPr>
            <p:custDataLst>
              <p:tags r:id="rId5"/>
            </p:custDataLst>
          </p:nvPr>
        </p:nvSpPr>
        <p:spPr bwMode="auto">
          <a:xfrm>
            <a:off x="6524645" y="1465585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0" name="正文"/>
          <p:cNvSpPr txBox="1"/>
          <p:nvPr>
            <p:custDataLst>
              <p:tags r:id="rId6"/>
            </p:custDataLst>
          </p:nvPr>
        </p:nvSpPr>
        <p:spPr>
          <a:xfrm>
            <a:off x="7578880" y="1376123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科研管理：云计算可以实现科研项目协作、数据共享和科研成果展示等功能，促进科研工作的开展。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2" name="矩形: 圆角 99"/>
          <p:cNvSpPr/>
          <p:nvPr>
            <p:custDataLst>
              <p:tags r:id="rId7"/>
            </p:custDataLst>
          </p:nvPr>
        </p:nvSpPr>
        <p:spPr>
          <a:xfrm>
            <a:off x="551935" y="3072038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84" name="Freeform 6"/>
          <p:cNvSpPr/>
          <p:nvPr>
            <p:custDataLst>
              <p:tags r:id="rId8"/>
            </p:custDataLst>
          </p:nvPr>
        </p:nvSpPr>
        <p:spPr bwMode="auto">
          <a:xfrm>
            <a:off x="551935" y="3171155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6" name="正文"/>
          <p:cNvSpPr txBox="1"/>
          <p:nvPr>
            <p:custDataLst>
              <p:tags r:id="rId9"/>
            </p:custDataLst>
          </p:nvPr>
        </p:nvSpPr>
        <p:spPr>
          <a:xfrm>
            <a:off x="1606170" y="3082336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图书馆管理：云计算可以提供电子图书、期刊数据库等资源，方便师生查阅资料，提高学习效率。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8" name="矩形: 圆角 95"/>
          <p:cNvSpPr/>
          <p:nvPr>
            <p:custDataLst>
              <p:tags r:id="rId10"/>
            </p:custDataLst>
          </p:nvPr>
        </p:nvSpPr>
        <p:spPr>
          <a:xfrm>
            <a:off x="6524645" y="3072038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90" name="Freeform 6"/>
          <p:cNvSpPr/>
          <p:nvPr>
            <p:custDataLst>
              <p:tags r:id="rId11"/>
            </p:custDataLst>
          </p:nvPr>
        </p:nvSpPr>
        <p:spPr bwMode="auto">
          <a:xfrm>
            <a:off x="6524645" y="3171155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2" name="正文"/>
          <p:cNvSpPr txBox="1"/>
          <p:nvPr>
            <p:custDataLst>
              <p:tags r:id="rId12"/>
            </p:custDataLst>
          </p:nvPr>
        </p:nvSpPr>
        <p:spPr>
          <a:xfrm>
            <a:off x="7578880" y="3082336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学生管理：云计算可以提供学生信息管理、学籍管理、奖惩管理等功能，方便学校对学生的全面管理。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4" name="矩形: 圆角 110"/>
          <p:cNvSpPr/>
          <p:nvPr>
            <p:custDataLst>
              <p:tags r:id="rId13"/>
            </p:custDataLst>
          </p:nvPr>
        </p:nvSpPr>
        <p:spPr>
          <a:xfrm>
            <a:off x="551935" y="4778251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96" name="Freeform 6"/>
          <p:cNvSpPr/>
          <p:nvPr>
            <p:custDataLst>
              <p:tags r:id="rId14"/>
            </p:custDataLst>
          </p:nvPr>
        </p:nvSpPr>
        <p:spPr bwMode="auto">
          <a:xfrm>
            <a:off x="551935" y="4877367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正文"/>
          <p:cNvSpPr txBox="1"/>
          <p:nvPr>
            <p:custDataLst>
              <p:tags r:id="rId15"/>
            </p:custDataLst>
          </p:nvPr>
        </p:nvSpPr>
        <p:spPr>
          <a:xfrm>
            <a:off x="1606170" y="4788549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安全管理：云计算可以提供校园安全监控、门禁管理、报警系统等功能，保障校园安全。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0" name="矩形: 圆角 106"/>
          <p:cNvSpPr/>
          <p:nvPr>
            <p:custDataLst>
              <p:tags r:id="rId16"/>
            </p:custDataLst>
          </p:nvPr>
        </p:nvSpPr>
        <p:spPr>
          <a:xfrm>
            <a:off x="6524645" y="4778251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02" name="Freeform 6"/>
          <p:cNvSpPr/>
          <p:nvPr>
            <p:custDataLst>
              <p:tags r:id="rId17"/>
            </p:custDataLst>
          </p:nvPr>
        </p:nvSpPr>
        <p:spPr bwMode="auto">
          <a:xfrm>
            <a:off x="6524645" y="4877367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正文"/>
          <p:cNvSpPr txBox="1"/>
          <p:nvPr>
            <p:custDataLst>
              <p:tags r:id="rId18"/>
            </p:custDataLst>
          </p:nvPr>
        </p:nvSpPr>
        <p:spPr>
          <a:xfrm>
            <a:off x="7578880" y="4788549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资产管理：云计算可以提供固定资产管理、设备维护等功能，提高资产管理效率。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云计算在数字化校园中的价值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提高教育资源利用效率</a:t>
            </a:r>
            <a:endParaRPr altLang="en-US" lang="zh-CN"/>
          </a:p>
        </p:txBody>
      </p:sp>
      <p:sp>
        <p:nvSpPr>
          <p:cNvPr id="1049320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提高教育资源的利用效率，减少浪费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云计算技术能够实现教育资源的共享与优化配置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促进教育公平，让更多学生受益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推动教育信息化进程，提升教学质量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促进教育信息化发展</a:t>
            </a:r>
            <a:endParaRPr altLang="en-US" lang="zh-CN"/>
          </a:p>
        </p:txBody>
      </p:sp>
      <p:sp>
        <p:nvSpPr>
          <p:cNvPr id="10493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云计算技术为数字化校园提供了强大的技术支持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云计算技术提高了数字化校园的信息化水平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云计算技术推动了教育信息化的发展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云计算技术为数字化校园的未来发展提供了新的方向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提升教学质量和效果</a:t>
            </a:r>
            <a:endParaRPr altLang="en-US" lang="zh-CN"/>
          </a:p>
        </p:txBody>
      </p:sp>
      <p:sp>
        <p:nvSpPr>
          <p:cNvPr id="1049436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云计算技术可以提供丰富的教学资源和工具，提高教学质量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云计算技术可以实时收集和分析学生的学习数据，帮助教师针对性地改进教学方法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云计算技术可以实现教学资源的共享和协同，促进教师之间的合作与交流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云计算技术可以提供灵活的学习方式和时间，满足学生的个性化需求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增强学校管理效率</a:t>
            </a:r>
            <a:endParaRPr altLang="en-US" lang="zh-CN"/>
          </a:p>
        </p:txBody>
      </p:sp>
      <p:sp>
        <p:nvSpPr>
          <p:cNvPr id="104948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云计算技术能够提高学校管理的信息化水平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8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云计算技术能够提高学校管理的效率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9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云计算技术能够提高学校管理的安全性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0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云计算技术能够提高学校管理的可靠性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云计算在数字化校园中的技术实现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云计算技术架构</a:t>
            </a:r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云计算技术在数字化校园中的应用：结合具体案例，介绍云计算技术在数字化校园中的应用场景和技术实现方式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24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云计算技术实现方式：介绍云计算技术实现的几种主要方式，包括虚拟化技术、容器技术和微服务架构等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28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云计算技术概述：介绍云计算技术的基本概念、发展历程和主要技术特点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632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云计算技术架构：详细介绍云计算技术架构的各个层次，包括基础设施、平台和软件三个层次，以及各个层次之间的关系和作用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云计算技术应用</a:t>
            </a:r>
            <a:endParaRPr altLang="en-US" lang="zh-CN"/>
          </a:p>
        </p:txBody>
      </p:sp>
      <p:sp>
        <p:nvSpPr>
          <p:cNvPr id="10496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云计算技术概述：介绍云计算技术的定义、特点和发展历程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云计算在数字化校园中的应用场景：如数据存储、计算、处理等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云计算技术实现数字化校园的架构：包括基础设施、平台和软件三种模式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云计算技术对数字化校园的影响：如提高效率、降低成本、增强安全性等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云计算技术优势</a:t>
            </a:r>
            <a:endParaRPr altLang="en-US" lang="zh-CN"/>
          </a:p>
        </p:txBody>
      </p:sp>
      <p:sp>
        <p:nvSpPr>
          <p:cNvPr id="1049736" name="矩形 3"/>
          <p:cNvSpPr/>
          <p:nvPr>
            <p:custDataLst>
              <p:tags r:id="rId1"/>
            </p:custDataLst>
          </p:nvPr>
        </p:nvSpPr>
        <p:spPr>
          <a:xfrm>
            <a:off x="920199" y="1653480"/>
            <a:ext cx="4971415" cy="125504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38" name="矩形 13"/>
          <p:cNvSpPr/>
          <p:nvPr>
            <p:custDataLst>
              <p:tags r:id="rId2"/>
            </p:custDataLst>
          </p:nvPr>
        </p:nvSpPr>
        <p:spPr>
          <a:xfrm>
            <a:off x="551935" y="1653480"/>
            <a:ext cx="179594" cy="125504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740" name="文本框 4"/>
          <p:cNvSpPr txBox="1"/>
          <p:nvPr>
            <p:custDataLst>
              <p:tags r:id="rId3"/>
            </p:custDataLst>
          </p:nvPr>
        </p:nvSpPr>
        <p:spPr>
          <a:xfrm>
            <a:off x="1110167" y="1761755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灵活性：云计算可以根据需求灵活扩展或缩减资源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39"/>
          <p:cNvSpPr/>
          <p:nvPr>
            <p:custDataLst>
              <p:tags r:id="rId4"/>
            </p:custDataLst>
          </p:nvPr>
        </p:nvSpPr>
        <p:spPr>
          <a:xfrm>
            <a:off x="920199" y="3143394"/>
            <a:ext cx="4971415" cy="125504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44" name="矩形 5"/>
          <p:cNvSpPr/>
          <p:nvPr>
            <p:custDataLst>
              <p:tags r:id="rId5"/>
            </p:custDataLst>
          </p:nvPr>
        </p:nvSpPr>
        <p:spPr>
          <a:xfrm>
            <a:off x="551935" y="3143394"/>
            <a:ext cx="179594" cy="125504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46" name="文本框 41"/>
          <p:cNvSpPr txBox="1"/>
          <p:nvPr>
            <p:custDataLst>
              <p:tags r:id="rId6"/>
            </p:custDataLst>
          </p:nvPr>
        </p:nvSpPr>
        <p:spPr>
          <a:xfrm>
            <a:off x="1110167" y="3251669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高可用性：云计算技术可以保证高可用性和稳定性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12"/>
          <p:cNvSpPr/>
          <p:nvPr>
            <p:custDataLst>
              <p:tags r:id="rId7"/>
            </p:custDataLst>
          </p:nvPr>
        </p:nvSpPr>
        <p:spPr>
          <a:xfrm>
            <a:off x="920199" y="4633309"/>
            <a:ext cx="4971415" cy="125504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50" name="矩形 17"/>
          <p:cNvSpPr/>
          <p:nvPr>
            <p:custDataLst>
              <p:tags r:id="rId8"/>
            </p:custDataLst>
          </p:nvPr>
        </p:nvSpPr>
        <p:spPr>
          <a:xfrm>
            <a:off x="551935" y="4633309"/>
            <a:ext cx="179594" cy="125504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52" name="文本框 19"/>
          <p:cNvSpPr txBox="1"/>
          <p:nvPr>
            <p:custDataLst>
              <p:tags r:id="rId9"/>
            </p:custDataLst>
          </p:nvPr>
        </p:nvSpPr>
        <p:spPr>
          <a:xfrm>
            <a:off x="1110167" y="4741584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安全性：云计算技术可以提供数据加密和安全防护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9"/>
          <p:cNvSpPr/>
          <p:nvPr>
            <p:custDataLst>
              <p:tags r:id="rId10"/>
            </p:custDataLst>
          </p:nvPr>
        </p:nvSpPr>
        <p:spPr>
          <a:xfrm>
            <a:off x="6668496" y="1653480"/>
            <a:ext cx="4971415" cy="125504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56" name="矩形 26"/>
          <p:cNvSpPr/>
          <p:nvPr>
            <p:custDataLst>
              <p:tags r:id="rId11"/>
            </p:custDataLst>
          </p:nvPr>
        </p:nvSpPr>
        <p:spPr>
          <a:xfrm>
            <a:off x="6300231" y="1653480"/>
            <a:ext cx="179594" cy="125504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58" name="文本框 27"/>
          <p:cNvSpPr txBox="1"/>
          <p:nvPr>
            <p:custDataLst>
              <p:tags r:id="rId12"/>
            </p:custDataLst>
          </p:nvPr>
        </p:nvSpPr>
        <p:spPr>
          <a:xfrm>
            <a:off x="6858463" y="1761755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可靠性：云计算技术可以提供数据备份和恢复功能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64"/>
          <p:cNvSpPr/>
          <p:nvPr>
            <p:custDataLst>
              <p:tags r:id="rId13"/>
            </p:custDataLst>
          </p:nvPr>
        </p:nvSpPr>
        <p:spPr>
          <a:xfrm>
            <a:off x="6668496" y="3143394"/>
            <a:ext cx="4971415" cy="1255048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62" name="矩形 65"/>
          <p:cNvSpPr/>
          <p:nvPr>
            <p:custDataLst>
              <p:tags r:id="rId14"/>
            </p:custDataLst>
          </p:nvPr>
        </p:nvSpPr>
        <p:spPr>
          <a:xfrm>
            <a:off x="6300231" y="3143394"/>
            <a:ext cx="179594" cy="1255048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64" name="文本框 66"/>
          <p:cNvSpPr txBox="1"/>
          <p:nvPr>
            <p:custDataLst>
              <p:tags r:id="rId15"/>
            </p:custDataLst>
          </p:nvPr>
        </p:nvSpPr>
        <p:spPr>
          <a:xfrm>
            <a:off x="6858463" y="3251669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高效性：云计算技术可以提供快速的数据处理和存储能力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67"/>
          <p:cNvSpPr/>
          <p:nvPr>
            <p:custDataLst>
              <p:tags r:id="rId16"/>
            </p:custDataLst>
          </p:nvPr>
        </p:nvSpPr>
        <p:spPr>
          <a:xfrm>
            <a:off x="6668496" y="4633309"/>
            <a:ext cx="4971415" cy="1255048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68" name="矩形 68"/>
          <p:cNvSpPr/>
          <p:nvPr>
            <p:custDataLst>
              <p:tags r:id="rId17"/>
            </p:custDataLst>
          </p:nvPr>
        </p:nvSpPr>
        <p:spPr>
          <a:xfrm>
            <a:off x="6300231" y="4633309"/>
            <a:ext cx="179594" cy="1255048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70" name="文本框 69"/>
          <p:cNvSpPr txBox="1"/>
          <p:nvPr>
            <p:custDataLst>
              <p:tags r:id="rId18"/>
            </p:custDataLst>
          </p:nvPr>
        </p:nvSpPr>
        <p:spPr>
          <a:xfrm>
            <a:off x="6858463" y="4741584"/>
            <a:ext cx="4669674" cy="103823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灵活性：云计算技术可以提供灵活的访问方式，如Web、移动设备等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云计算技术挑战</a:t>
            </a:r>
            <a:endParaRPr altLang="en-US" lang="zh-CN"/>
          </a:p>
        </p:txBody>
      </p:sp>
      <p:sp>
        <p:nvSpPr>
          <p:cNvPr id="10498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数据安全与隐私保护：确保数据在传输和存储过程中的安全，防止数据泄露和攻击。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高可用性和弹性扩展：满足校园中大量用户同时访问和操作的需求，实现快速响应和扩展。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跨平台与互操作性：确保云计算平台与其他系统之间的无缝集成和互操作性，提高工作效率。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持续性与灾难恢复：确保云计算服务的持续运行，减少停机时间，实现灾难恢复。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云计算在数字化校园中的实践案例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某高校云计算应用案例</a:t>
            </a:r>
            <a:endParaRPr altLang="en-US" lang="zh-CN"/>
          </a:p>
        </p:txBody>
      </p:sp>
      <p:sp>
        <p:nvSpPr>
          <p:cNvPr id="1049948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案例背景：某高校数字化校园建设的需求和目标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云计算应用：该高校在数字化校园建设中采用云计算技术的具体应用场景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实施效果：该高校采用云计算技术后，数字化校园建设所取得的实际效果和效益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经验总结：该高校在数字化校园建设中采用云计算技术的经验教训和未来计划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某中学云计算应用案例</a:t>
            </a:r>
            <a:endParaRPr altLang="en-US" lang="zh-CN"/>
          </a:p>
        </p:txBody>
      </p:sp>
      <p:sp>
        <p:nvSpPr>
          <p:cNvPr id="10499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案例背景：某中学数字化校园建设的需求和目标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云计算应用：具体的应用场景和解决方案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实施效果：云计算应用带来的效果和影响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总结与展望：对云计算在数字化校园中的实践案例的总结和未来发展展望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某小学云计算应用案例</a:t>
            </a:r>
            <a:endParaRPr altLang="en-US" lang="zh-CN"/>
          </a:p>
        </p:txBody>
      </p:sp>
      <p:sp>
        <p:nvSpPr>
          <p:cNvPr id="105005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实施效果：该小学采用云计算技术后所取得的实际效果和成果，包括提高教学效率、优化管理流程、提升学生体验等方面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总结与展望：对该小学采用云计算技术的总结和未来发展前景的展望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背景介绍：某小学的数字化校园建设背景和需求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云计算应用：该小学在数字化校园建设中采用云计算技术的具体应用场景和功能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某培训机构云计算应用案例</a:t>
            </a:r>
            <a:endParaRPr altLang="en-US" lang="zh-CN"/>
          </a:p>
        </p:txBody>
      </p:sp>
      <p:sp>
        <p:nvSpPr>
          <p:cNvPr id="1050118" name="矩形: 圆角 2"/>
          <p:cNvSpPr/>
          <p:nvPr>
            <p:custDataLst>
              <p:tags r:id="rId1"/>
            </p:custDataLst>
          </p:nvPr>
        </p:nvSpPr>
        <p:spPr>
          <a:xfrm>
            <a:off x="551935" y="1365826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20" name="Freeform 6"/>
          <p:cNvSpPr/>
          <p:nvPr>
            <p:custDataLst>
              <p:tags r:id="rId2"/>
            </p:custDataLst>
          </p:nvPr>
        </p:nvSpPr>
        <p:spPr bwMode="auto">
          <a:xfrm>
            <a:off x="551935" y="1465585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22" name="正文"/>
          <p:cNvSpPr txBox="1"/>
          <p:nvPr>
            <p:custDataLst>
              <p:tags r:id="rId3"/>
            </p:custDataLst>
          </p:nvPr>
        </p:nvSpPr>
        <p:spPr>
          <a:xfrm>
            <a:off x="1606170" y="1376123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背景介绍：该培训机构在数字化转型过程中，面临数据存储和管理方面的挑战。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24" name="矩形: 圆角 61"/>
          <p:cNvSpPr/>
          <p:nvPr>
            <p:custDataLst>
              <p:tags r:id="rId4"/>
            </p:custDataLst>
          </p:nvPr>
        </p:nvSpPr>
        <p:spPr>
          <a:xfrm>
            <a:off x="6524645" y="1365826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26" name="Freeform 6"/>
          <p:cNvSpPr/>
          <p:nvPr>
            <p:custDataLst>
              <p:tags r:id="rId5"/>
            </p:custDataLst>
          </p:nvPr>
        </p:nvSpPr>
        <p:spPr bwMode="auto">
          <a:xfrm>
            <a:off x="6524645" y="1465585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28" name="正文"/>
          <p:cNvSpPr txBox="1"/>
          <p:nvPr>
            <p:custDataLst>
              <p:tags r:id="rId6"/>
            </p:custDataLst>
          </p:nvPr>
        </p:nvSpPr>
        <p:spPr>
          <a:xfrm>
            <a:off x="7578880" y="1376123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云计算解决方案：采用云计算技术，实现数据集中存储和管理，提高数据安全性。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30" name="矩形: 圆角 99"/>
          <p:cNvSpPr/>
          <p:nvPr>
            <p:custDataLst>
              <p:tags r:id="rId7"/>
            </p:custDataLst>
          </p:nvPr>
        </p:nvSpPr>
        <p:spPr>
          <a:xfrm>
            <a:off x="551935" y="3072038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32" name="Freeform 6"/>
          <p:cNvSpPr/>
          <p:nvPr>
            <p:custDataLst>
              <p:tags r:id="rId8"/>
            </p:custDataLst>
          </p:nvPr>
        </p:nvSpPr>
        <p:spPr bwMode="auto">
          <a:xfrm>
            <a:off x="551935" y="3171155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34" name="正文"/>
          <p:cNvSpPr txBox="1"/>
          <p:nvPr>
            <p:custDataLst>
              <p:tags r:id="rId9"/>
            </p:custDataLst>
          </p:nvPr>
        </p:nvSpPr>
        <p:spPr>
          <a:xfrm>
            <a:off x="1606170" y="3082336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实施过程：详细介绍云计算平台的搭建、数据迁移和员工培训等实施过程。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36" name="矩形: 圆角 95"/>
          <p:cNvSpPr/>
          <p:nvPr>
            <p:custDataLst>
              <p:tags r:id="rId10"/>
            </p:custDataLst>
          </p:nvPr>
        </p:nvSpPr>
        <p:spPr>
          <a:xfrm>
            <a:off x="6524645" y="3072038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38" name="Freeform 6"/>
          <p:cNvSpPr/>
          <p:nvPr>
            <p:custDataLst>
              <p:tags r:id="rId11"/>
            </p:custDataLst>
          </p:nvPr>
        </p:nvSpPr>
        <p:spPr bwMode="auto">
          <a:xfrm>
            <a:off x="6524645" y="3171155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40" name="正文"/>
          <p:cNvSpPr txBox="1"/>
          <p:nvPr>
            <p:custDataLst>
              <p:tags r:id="rId12"/>
            </p:custDataLst>
          </p:nvPr>
        </p:nvSpPr>
        <p:spPr>
          <a:xfrm>
            <a:off x="7578880" y="3082336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效果评估：通过对比分析，评估云计算应用在提高数据安全性、降低成本和提高工作效率方面的价值。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42" name="矩形: 圆角 110"/>
          <p:cNvSpPr/>
          <p:nvPr>
            <p:custDataLst>
              <p:tags r:id="rId13"/>
            </p:custDataLst>
          </p:nvPr>
        </p:nvSpPr>
        <p:spPr>
          <a:xfrm>
            <a:off x="551935" y="4778251"/>
            <a:ext cx="5115206" cy="139816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144" name="Freeform 6"/>
          <p:cNvSpPr/>
          <p:nvPr>
            <p:custDataLst>
              <p:tags r:id="rId14"/>
            </p:custDataLst>
          </p:nvPr>
        </p:nvSpPr>
        <p:spPr bwMode="auto">
          <a:xfrm>
            <a:off x="551935" y="4877367"/>
            <a:ext cx="1034614" cy="1199499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46" name="正文"/>
          <p:cNvSpPr txBox="1"/>
          <p:nvPr>
            <p:custDataLst>
              <p:tags r:id="rId15"/>
            </p:custDataLst>
          </p:nvPr>
        </p:nvSpPr>
        <p:spPr>
          <a:xfrm>
            <a:off x="1606170" y="4788549"/>
            <a:ext cx="3737367" cy="137757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总结与展望：总结该案例的成功经验，并探讨未来数字化校园中云计算的应用前景。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云计算在数字化校园中的未来发展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云计算技术的创新和发展趋势</a:t>
            </a:r>
            <a:endParaRPr altLang="en-US" lang="zh-CN"/>
          </a:p>
        </p:txBody>
      </p:sp>
      <p:sp>
        <p:nvSpPr>
          <p:cNvPr id="105026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云计算技术的创新：云计算技术不断发展和创新，为数字化校园提供了更加高效、灵活和可靠的技术支持。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云计算技术的发展趋势：云计算技术将不断向更加智能化、自动化和安全化的方向发展，为数字化校园的未来发展提供更加广阔的空间。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云计算技术在数字化校园中的应用前景：云计算技术在数字化校园中的应用前景广阔，未来将更加深入地应用于教学、科研、管理和服务等各个方面。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挑战与机遇：随着云计算技术的不断发展和应用，也面临着一些挑战和机遇。未来需要不断加强技术研发和创新，提高云计算技术的安全性和可靠性，为数字化校园的未来发展提供更加有力的技术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数字化校园的未来发展方向和趋势</a:t>
            </a:r>
            <a:endParaRPr altLang="en-US" lang="zh-CN"/>
          </a:p>
        </p:txBody>
      </p:sp>
      <p:sp>
        <p:nvSpPr>
          <p:cNvPr id="1050308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数字化校园的国际化趋势和跨文化交流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18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人工智能和大数据在数字化校园中的应用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数字化校园与物联网技术的融合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30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云计算技术的不断升级和优化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云计算在数字化校园中的未来应用场景和发展前景</a:t>
            </a:r>
            <a:endParaRPr altLang="en-US" lang="zh-CN"/>
          </a:p>
        </p:txBody>
      </p:sp>
      <p:sp>
        <p:nvSpPr>
          <p:cNvPr id="1050374" name="正文"/>
          <p:cNvSpPr txBox="1"/>
          <p:nvPr>
            <p:custDataLst>
              <p:tags r:id="rId1"/>
            </p:custDataLst>
          </p:nvPr>
        </p:nvSpPr>
        <p:spPr>
          <a:xfrm>
            <a:off x="3354640" y="4602627"/>
            <a:ext cx="5483501" cy="15749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发展前景：随着云计算技术的不断发展和完善，其在数字化校园中的应用也将不断拓展和深化。未来，云计算将成为数字化校园的核心技术之一，推动数字化校园向更高层次、更广领域发展。同时，云计算也将促进教育行业的数字化转型和创新发展，为培养更多高素质人才做出贡献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标题"/>
          <p:cNvSpPr txBox="1"/>
          <p:nvPr>
            <p:custDataLst>
              <p:tags r:id="rId2"/>
            </p:custDataLst>
          </p:nvPr>
        </p:nvSpPr>
        <p:spPr>
          <a:xfrm>
            <a:off x="3354640" y="3858889"/>
            <a:ext cx="5483501" cy="69217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378" name="正文"/>
          <p:cNvSpPr txBox="1"/>
          <p:nvPr>
            <p:custDataLst>
              <p:tags r:id="rId3"/>
            </p:custDataLst>
          </p:nvPr>
        </p:nvSpPr>
        <p:spPr>
          <a:xfrm>
            <a:off x="3354640" y="2108137"/>
            <a:ext cx="5483501" cy="15749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未来应用场景：云计算将为数字化校园提供更加智能化的服务，如智能教学、智能管理、智能安全等。同时，云计算也将促进数字化校园的开放性和共享性，实现教育资源的优化配置和高效利用。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标题"/>
          <p:cNvSpPr txBox="1"/>
          <p:nvPr>
            <p:custDataLst>
              <p:tags r:id="rId4"/>
            </p:custDataLst>
          </p:nvPr>
        </p:nvSpPr>
        <p:spPr>
          <a:xfrm>
            <a:off x="3354640" y="1364400"/>
            <a:ext cx="5483501" cy="69217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单击此处添加项标题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2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422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24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1_5*l_h_a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1_5*l_h_f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1_5*l_h_a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1_5*l_h_f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1_5*l_h_a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1_5*l_h_f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1_5*l_h_a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1_5*l_h_f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1_5*l_h_a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1_5*l_h_f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6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71_5*l_h_a*1_6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71_5*l_h_f*1_6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1_4*l_h_a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1_4*l_h_f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1_4*l_h_a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1_4*l_h_f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1_4*l_h_a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1_4*l_h_f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1_4*l_h_a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1_4*l_h_f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4*l_h_i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1_4*l_h_a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1_4*l_h_f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41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2023-12-15T22:32:59Z</dcterms:created>
  <dcterms:modified xsi:type="dcterms:W3CDTF">2023-12-15T22:32:59Z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3ac35b9ee8c5466187f22118f8f89291_21</vt:lpwstr>
  </property>
</Properties>
</file>