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87" r:id="rId1"/>
    <p:sldMasterId id="2147490424" r:id="rId2"/>
  </p:sldMasterIdLst>
  <p:notesMasterIdLst>
    <p:notesMasterId r:id="rId3"/>
  </p:notesMasterIdLst>
  <p:sldIdLst>
    <p:sldId id="3355" r:id="rId4"/>
    <p:sldId id="3360" r:id="rId5"/>
    <p:sldId id="3364" r:id="rId6"/>
    <p:sldId id="3367" r:id="rId7"/>
    <p:sldId id="3370" r:id="rId8"/>
    <p:sldId id="3373" r:id="rId9"/>
    <p:sldId id="3376" r:id="rId10"/>
    <p:sldId id="3379" r:id="rId11"/>
    <p:sldId id="3382" r:id="rId12"/>
    <p:sldId id="3385" r:id="rId13"/>
    <p:sldId id="3388" r:id="rId14"/>
    <p:sldId id="3391" r:id="rId15"/>
    <p:sldId id="3394" r:id="rId16"/>
    <p:sldId id="3397" r:id="rId17"/>
    <p:sldId id="3400" r:id="rId18"/>
    <p:sldId id="3403" r:id="rId19"/>
    <p:sldId id="3406" r:id="rId20"/>
    <p:sldId id="3409" r:id="rId21"/>
    <p:sldId id="3412" r:id="rId22"/>
    <p:sldId id="3415" r:id="rId23"/>
    <p:sldId id="3418" r:id="rId24"/>
    <p:sldId id="3421" r:id="rId25"/>
    <p:sldId id="3424" r:id="rId26"/>
    <p:sldId id="3427" r:id="rId27"/>
    <p:sldId id="3430" r:id="rId28"/>
    <p:sldId id="3433" r:id="rId29"/>
    <p:sldId id="3436" r:id="rId30"/>
    <p:sldId id="3439" r:id="rId31"/>
    <p:sldId id="3442" r:id="rId32"/>
    <p:sldId id="3445" r:id="rId33"/>
    <p:sldId id="3448" r:id="rId34"/>
    <p:sldId id="345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88" r:id="rId1"/>
    <p:sldLayoutId id="2147490389" r:id="rId2"/>
    <p:sldLayoutId id="2147490390" r:id="rId3"/>
    <p:sldLayoutId id="2147490391" r:id="rId4"/>
    <p:sldLayoutId id="2147490392" r:id="rId5"/>
    <p:sldLayoutId id="2147490393" r:id="rId6"/>
    <p:sldLayoutId id="2147490394" r:id="rId7"/>
    <p:sldLayoutId id="2147490395" r:id="rId8"/>
    <p:sldLayoutId id="2147490396" r:id="rId9"/>
    <p:sldLayoutId id="2147490397" r:id="rId10"/>
    <p:sldLayoutId id="21474903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425" r:id="rId1"/>
    <p:sldLayoutId id="2147490426" r:id="rId2"/>
    <p:sldLayoutId id="2147490427" r:id="rId3"/>
    <p:sldLayoutId id="2147490428" r:id="rId4"/>
    <p:sldLayoutId id="2147490429" r:id="rId5"/>
    <p:sldLayoutId id="2147490430" r:id="rId6"/>
    <p:sldLayoutId id="2147490431" r:id="rId7"/>
    <p:sldLayoutId id="2147490432" r:id="rId8"/>
    <p:sldLayoutId id="2147490433" r:id="rId9"/>
    <p:sldLayoutId id="2147490434" r:id="rId10"/>
    <p:sldLayoutId id="214749043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tags" Target="../tags/tag366.xml"/><Relationship Id="rId26" Type="http://schemas.openxmlformats.org/officeDocument/2006/relationships/tags" Target="../tags/tag367.xml"/><Relationship Id="rId27" Type="http://schemas.openxmlformats.org/officeDocument/2006/relationships/tags" Target="../tags/tag368.xml"/><Relationship Id="rId28" Type="http://schemas.openxmlformats.org/officeDocument/2006/relationships/tags" Target="../tags/tag369.xml"/><Relationship Id="rId29" Type="http://schemas.openxmlformats.org/officeDocument/2006/relationships/tags" Target="../tags/tag370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tags" Target="../tags/tag387.xml"/><Relationship Id="rId18" Type="http://schemas.openxmlformats.org/officeDocument/2006/relationships/tags" Target="../tags/tag388.xml"/><Relationship Id="rId19" Type="http://schemas.openxmlformats.org/officeDocument/2006/relationships/tags" Target="../tags/tag389.xml"/><Relationship Id="rId20" Type="http://schemas.openxmlformats.org/officeDocument/2006/relationships/tags" Target="../tags/tag390.xml"/><Relationship Id="rId21" Type="http://schemas.openxmlformats.org/officeDocument/2006/relationships/tags" Target="../tags/tag391.xml"/><Relationship Id="rId22" Type="http://schemas.openxmlformats.org/officeDocument/2006/relationships/tags" Target="../tags/tag392.xml"/><Relationship Id="rId23" Type="http://schemas.openxmlformats.org/officeDocument/2006/relationships/tags" Target="../tags/tag393.xml"/><Relationship Id="rId24" Type="http://schemas.openxmlformats.org/officeDocument/2006/relationships/tags" Target="../tags/tag394.xml"/><Relationship Id="rId25" Type="http://schemas.openxmlformats.org/officeDocument/2006/relationships/tags" Target="../tags/tag395.xml"/><Relationship Id="rId26" Type="http://schemas.openxmlformats.org/officeDocument/2006/relationships/tags" Target="../tags/tag396.xml"/><Relationship Id="rId27" Type="http://schemas.openxmlformats.org/officeDocument/2006/relationships/tags" Target="../tags/tag397.xml"/><Relationship Id="rId28" Type="http://schemas.openxmlformats.org/officeDocument/2006/relationships/tags" Target="../tags/tag398.xml"/><Relationship Id="rId29" Type="http://schemas.openxmlformats.org/officeDocument/2006/relationships/tags" Target="../tags/tag399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tags" Target="../tags/tag417.xml"/><Relationship Id="rId16" Type="http://schemas.openxmlformats.org/officeDocument/2006/relationships/tags" Target="../tags/tag418.xml"/><Relationship Id="rId17" Type="http://schemas.openxmlformats.org/officeDocument/2006/relationships/tags" Target="../tags/tag419.xml"/><Relationship Id="rId18" Type="http://schemas.openxmlformats.org/officeDocument/2006/relationships/tags" Target="../tags/tag420.xml"/><Relationship Id="rId19" Type="http://schemas.openxmlformats.org/officeDocument/2006/relationships/tags" Target="../tags/tag421.xml"/><Relationship Id="rId20" Type="http://schemas.openxmlformats.org/officeDocument/2006/relationships/tags" Target="../tags/tag422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tags" Target="../tags/tag439.xml"/><Relationship Id="rId18" Type="http://schemas.openxmlformats.org/officeDocument/2006/relationships/tags" Target="../tags/tag440.xml"/><Relationship Id="rId19" Type="http://schemas.openxmlformats.org/officeDocument/2006/relationships/tags" Target="../tags/tag441.xml"/><Relationship Id="rId20" Type="http://schemas.openxmlformats.org/officeDocument/2006/relationships/tags" Target="../tags/tag442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2024年船舶制造业海洋保护计划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海洋保护的重要性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船舶制造业对海洋环境的影响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2024年船舶制造业海洋保护计划目标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实施措施与建议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国际合作与交流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海洋保护的重要性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海洋生态系统平衡</a:t>
            </a:r>
            <a:endParaRPr altLang="en-US" lang="zh-CN"/>
          </a:p>
        </p:txBody>
      </p:sp>
      <p:sp>
        <p:nvSpPr>
          <p:cNvPr id="10489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海洋生态系统对全球气候的调节作用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海洋生物多样性的维护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海洋资源的可持续利用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海洋灾害的防范与应对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海洋资源可持续利用</a:t>
            </a:r>
            <a:endParaRPr altLang="en-US" lang="zh-CN"/>
          </a:p>
        </p:txBody>
      </p:sp>
      <p:sp>
        <p:nvSpPr>
          <p:cNvPr id="10489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经济发展：海洋资源可持续利用有助于促进沿海地区经济发展，提升国家整体经济实力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环境保护：合理开发利用海洋资源，减少对海洋环境的破坏和污染，保护海洋生态环境的健康与安全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海洋生态系统平衡：维护海洋生物多样性，确保生态系统的稳定和持续发展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人类生存与发展：海洋为人类提供食物、能源、交通等重要资源，可持续利用海洋资源是保障人类生存与发展的必要条件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应对气候变化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减少温室气体排放：船舶制造业应采取措施减少温室气体排放，以减缓气候变化的影响。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推广清洁能源：船舶制造业应积极推广清洁能源，如太阳能、风能等，以替代传统的化石能源。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提高能源效率：船舶制造业应不断提高能源效率，降低能源消耗，减少对环境的影响。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参与国际合作：船舶制造业应积极参与国际合作，共同应对气候变化挑战。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人类生存与发展的基础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海洋是地球气候的主要调节器，对全球气候变化起着至关重要的作用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海洋为地球表面最主要的自然资源之一，为人类提供食物、能源、交通等重要资源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海洋是地球生态系统中最重要的组成部分之一，维持着地球生态平衡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海洋是人类经济活动的重要领域，对全球经济社会发展起着重要的支撑作用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船舶制造业对海洋环境的影响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船舶制造过程中的污染</a:t>
            </a:r>
            <a:endParaRPr altLang="en-US" lang="zh-CN"/>
          </a:p>
        </p:txBody>
      </p:sp>
      <p:sp>
        <p:nvSpPr>
          <p:cNvPr id="10491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废弃物污染：船舶制造过程中产生的废弃物，如废金属、废油漆等，对海洋环境造成污染。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废油污染：船舶制造过程中产生的废油对海洋生物造成危害。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噪音污染：船舶制造过程中机械设备的运行噪音对海洋生物产生影响。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有毒物质污染：船舶制造过程中使用的油漆、防腐剂等有毒物质对海洋环境造成污染。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船舶运行中的排放污染</a:t>
            </a:r>
            <a:endParaRPr altLang="en-US" lang="zh-CN"/>
          </a:p>
        </p:txBody>
      </p:sp>
      <p:sp>
        <p:nvSpPr>
          <p:cNvPr id="10492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影响：对海洋生态系统造成严重破坏，影响海洋生物生存和繁衍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应对措施：加强船舶排放监管，推广清洁能源，提高船舶能效等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排放种类：包括废气、废水、固体废弃物等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排放来源：船舶发动机、燃油、生活污水等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船舶废弃物对海洋生态的影响</a:t>
            </a:r>
            <a:endParaRPr altLang="en-US" lang="zh-CN"/>
          </a:p>
        </p:txBody>
      </p:sp>
      <p:sp>
        <p:nvSpPr>
          <p:cNvPr id="10492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船舶废弃物污染海域，影响海洋生态平衡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船舶废弃物包括生活垃圾、油污水等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船舶废弃物对海洋生物造成直接伤害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船舶废弃物处理不当会导致严重的环境问题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船舶事故对海洋环境的破坏</a:t>
            </a:r>
            <a:endParaRPr altLang="en-US" lang="zh-CN"/>
          </a:p>
        </p:txBody>
      </p:sp>
      <p:sp>
        <p:nvSpPr>
          <p:cNvPr id="10493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船舶事故可能导致油泄漏，对海洋生态系统造成严重破坏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船舶事故可能导致有毒有害物质泄漏，对海洋生物造成危害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船舶事故可能导致海洋垃圾的增加，影响海洋生态平衡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船舶事故可能导致珊瑚礁等海洋生态系统的破坏，影响海洋生物多样性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2024年船舶制造业海洋保护计划目标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减少船舶制造过程中的污染排放</a:t>
            </a:r>
            <a:endParaRPr altLang="en-US" lang="zh-CN"/>
          </a:p>
        </p:txBody>
      </p:sp>
      <p:sp>
        <p:nvSpPr>
          <p:cNvPr id="10494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意义：保护海洋环境，减少污染，促进可持续发展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实施计划：制定详细的生产操作规程和环保标准，加强员工环保意识培训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目标：降低船舶制造过程中的废气、废水和固体废物的排放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措施：采用环保材料和工艺，加强生产过程中的环保监管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降低船舶运行中的排放污染</a:t>
            </a:r>
            <a:endParaRPr altLang="en-US" lang="zh-CN"/>
          </a:p>
        </p:txBody>
      </p:sp>
      <p:sp>
        <p:nvSpPr>
          <p:cNvPr id="10494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目标：减少船舶运行中的硫氧化物、氮氧化物和颗粒物排放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措施：推广使用清洁能源，如液化天然气等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计划实施：制定排放标准，加强监管力度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预期效果：改善海洋环境质量，减少对生态系统的负面影响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规范船舶废弃物处理方式</a:t>
            </a:r>
            <a:endParaRPr altLang="en-US" lang="zh-CN"/>
          </a:p>
        </p:txBody>
      </p:sp>
      <p:sp>
        <p:nvSpPr>
          <p:cNvPr id="10495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目标：确保船舶废弃物得到妥善处理，减少对海洋环境的污染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措施：制定船舶废弃物处理标准，建立船舶废弃物处理设施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监管：加强船舶废弃物处理监管力度，对违规行为进行处罚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宣传教育：提高船舶从业人员的环保意识，推广环保理念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提高船舶事故应急处理能力</a:t>
            </a:r>
            <a:endParaRPr altLang="en-US" lang="zh-CN"/>
          </a:p>
        </p:txBody>
      </p:sp>
      <p:sp>
        <p:nvSpPr>
          <p:cNvPr id="10495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目标：建立高效的应急响应机制，确保船舶事故发生后能够迅速采取有效措施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措施：加强与相关部门和机构的合作，提高应急处置能力，缩短响应时间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培训：对相关人员进行培训，提高其应对船舶事故的能力和素质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演练：定期进行船舶事故应急演练，提高应对突发事件的实战能力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实施措施与建议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推广绿色船舶制造技术</a:t>
            </a:r>
            <a:endParaRPr altLang="en-US" lang="zh-CN"/>
          </a:p>
        </p:txBody>
      </p:sp>
      <p:sp>
        <p:nvSpPr>
          <p:cNvPr id="10496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推广绿色船舶制造技术的意义：减少污染，保护海洋环境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当前绿色船舶制造技术发展现状：技术不断进步，应用范围扩大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推广绿色船舶制造技术的措施：政府支持、企业合作、人才培养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推广绿色船舶制造技术的前景展望：促进可持续发展，提高国际竞争力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制定严格的排放标准与监管措施</a:t>
            </a:r>
            <a:endParaRPr altLang="en-US" lang="zh-CN"/>
          </a:p>
        </p:txBody>
      </p:sp>
      <p:sp>
        <p:nvSpPr>
          <p:cNvPr id="10497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制定船舶制造业的排放标准，限制有害物质的排放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加强监管力度，对违规排放行为进行严厉处罚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建立排放监测机制，实时监测船舶制造业的排放情况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推广环保技术，鼓励船舶制造业采用清洁能源和生产工艺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建立船舶废弃物回收处理体系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目的：减少船舶废弃物对海洋环境的污染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措施：建立船舶废弃物回收处理中心，制定回收处理标准与流程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实施方式：与相关企业合作，共同推进船舶废弃物回收处理工作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监管与评估：建立监管机制，定期评估实施效果，不断完善和优化处理体系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加强船舶事故应急救援能力建设</a:t>
            </a:r>
            <a:endParaRPr altLang="en-US" lang="zh-CN"/>
          </a:p>
        </p:txBody>
      </p:sp>
      <p:sp>
        <p:nvSpPr>
          <p:cNvPr id="10498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建立船舶事故应急救援指挥中心，统筹协调救援资源。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加强救援队伍建设，提高救援人员的专业素质和技能水平。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完善船舶事故应急预案，提高预案的针对性和可操作性。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加强与相关部门的协作配合，形成救援合力。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提高公众对海洋保护的认知与参与度</a:t>
            </a:r>
            <a:endParaRPr altLang="en-US" lang="zh-CN"/>
          </a:p>
        </p:txBody>
      </p:sp>
      <p:sp>
        <p:nvSpPr>
          <p:cNvPr id="10499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开展海洋保护宣传活动，提高公众意识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建立海洋保护志愿者队伍，鼓励公众参与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举办海洋保护主题展览，展示海洋生态现状和保护成果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推广海洋保护教育课程，培养公众的海洋保护意识和责任感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积极参与国际海洋保护组织活动</a:t>
            </a:r>
            <a:endParaRPr altLang="en-US" lang="zh-CN"/>
          </a:p>
        </p:txBody>
      </p:sp>
      <p:sp>
        <p:nvSpPr>
          <p:cNvPr id="10499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加入国际海洋保护组织，共同制定和实施海洋保护计划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参与国际海洋保护组织的培训和交流活动，提高船舶制造业的环保意识和技能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参与国际海洋保护组织的监测和评估活动，及时了解全球海洋环境状况和趋势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参与国际海洋保护组织的科研项目，共同研究海洋保护技术和管理方法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学习借鉴国际先进经验与技术</a:t>
            </a:r>
            <a:endParaRPr altLang="en-US" lang="zh-CN"/>
          </a:p>
        </p:txBody>
      </p:sp>
      <p:sp>
        <p:nvSpPr>
          <p:cNvPr id="10500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了解国际船舶制造业海洋保护的最新动态和趋势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加强与国际组织和机构的合作与交流，共同推进船舶制造业海洋保护的进步与发展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借鉴国际船舶制造业海洋保护的成功案例和经验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学习国际先进的管理模式和技术手段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加强国际合作与交流，共同应对全球性挑战</a:t>
            </a:r>
            <a:endParaRPr altLang="en-US" lang="zh-CN"/>
          </a:p>
        </p:txBody>
      </p:sp>
      <p:sp>
        <p:nvSpPr>
          <p:cNvPr id="10501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船舶制造业在海洋保护中的重要性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共同应对全球性挑战的未来展望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国际合作与交流的意义和必要性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推动国际公约与法规的完善与执行</a:t>
            </a:r>
            <a:endParaRPr altLang="en-US" lang="zh-CN"/>
          </a:p>
        </p:txBody>
      </p:sp>
      <p:sp>
        <p:nvSpPr>
          <p:cNvPr id="10501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促进国际船舶制造业共同遵守国际公约和法规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促进国际船舶制造业的可持续发展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推动国际船舶制造业协会之间的合作与交流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加强国际合作与交流，共同应对海洋保护挑战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总结2024年船舶制造业海洋保护计划的成果与经验教训</a:t>
            </a:r>
            <a:endParaRPr altLang="en-US" lang="zh-CN"/>
          </a:p>
        </p:txBody>
      </p:sp>
      <p:sp>
        <p:nvSpPr>
          <p:cNvPr id="10503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成果：成功减少船舶污染排放，提高了海洋生态保护意识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改进方向：持续优化船舶设计，推广清洁能源，加强监管力度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未来展望：实现船舶制造业与海洋生态环境的和谐共生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经验教训：需要加强国际合作，提高技术水平，完善法律法规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对未来船舶制造业海洋保护工作的展望与建议</a:t>
            </a:r>
            <a:endParaRPr altLang="en-US" lang="zh-CN"/>
          </a:p>
        </p:txBody>
      </p:sp>
      <p:sp>
        <p:nvSpPr>
          <p:cNvPr id="1050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推广清洁能源：鼓励船舶制造业采用清洁能源，减少对海洋环境的污染。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强化监管力度：加强对船舶制造业的监管，确保企业严格遵守环保法规。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促进国际合作：加强与其他国家和地区的合作，共同推进船舶制造业的可持续发展。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智能化制造：利用先进技术提高船舶制造效率，减少生产过程中的资源浪费。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0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4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4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2024-01-03T10:01:09Z</dcterms:created>
  <dcterms:modified xsi:type="dcterms:W3CDTF">2024-01-03T10:01:09Z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b1044d4900484cf2b369a6b2973e42a5_21</vt:lpwstr>
  </property>
</Properties>
</file>