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00" r:id="rId1"/>
    <p:sldMasterId id="2147492237" r:id="rId2"/>
  </p:sldMasterIdLst>
  <p:notesMasterIdLst>
    <p:notesMasterId r:id="rId3"/>
  </p:notesMasterIdLst>
  <p:sldIdLst>
    <p:sldId id="4340" r:id="rId4"/>
    <p:sldId id="4345" r:id="rId5"/>
    <p:sldId id="4349" r:id="rId6"/>
    <p:sldId id="4352" r:id="rId7"/>
    <p:sldId id="4358" r:id="rId9"/>
    <p:sldId id="4361" r:id="rId10"/>
    <p:sldId id="4364" r:id="rId11"/>
    <p:sldId id="4367" r:id="rId12"/>
    <p:sldId id="4373" r:id="rId14"/>
    <p:sldId id="4376" r:id="rId15"/>
    <p:sldId id="4379" r:id="rId16"/>
    <p:sldId id="4382" r:id="rId17"/>
    <p:sldId id="4388" r:id="rId19"/>
    <p:sldId id="4391" r:id="rId20"/>
    <p:sldId id="4394" r:id="rId21"/>
    <p:sldId id="4397" r:id="rId22"/>
    <p:sldId id="4403" r:id="rId24"/>
    <p:sldId id="4406" r:id="rId25"/>
    <p:sldId id="4409" r:id="rId26"/>
    <p:sldId id="4412" r:id="rId27"/>
    <p:sldId id="4418" r:id="rId29"/>
    <p:sldId id="4421" r:id="rId30"/>
    <p:sldId id="4424" r:id="rId31"/>
    <p:sldId id="4427" r:id="rId32"/>
    <p:sldId id="443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01" r:id="rId1"/>
    <p:sldLayoutId id="2147492202" r:id="rId2"/>
    <p:sldLayoutId id="2147492203" r:id="rId3"/>
    <p:sldLayoutId id="2147492204" r:id="rId4"/>
    <p:sldLayoutId id="2147492205" r:id="rId5"/>
    <p:sldLayoutId id="2147492206" r:id="rId6"/>
    <p:sldLayoutId id="2147492207" r:id="rId7"/>
    <p:sldLayoutId id="2147492208" r:id="rId8"/>
    <p:sldLayoutId id="2147492209" r:id="rId9"/>
    <p:sldLayoutId id="2147492210" r:id="rId10"/>
    <p:sldLayoutId id="21474922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238" r:id="rId1"/>
    <p:sldLayoutId id="2147492239" r:id="rId2"/>
    <p:sldLayoutId id="2147492240" r:id="rId3"/>
    <p:sldLayoutId id="2147492241" r:id="rId4"/>
    <p:sldLayoutId id="2147492242" r:id="rId5"/>
    <p:sldLayoutId id="2147492243" r:id="rId6"/>
    <p:sldLayoutId id="2147492244" r:id="rId7"/>
    <p:sldLayoutId id="2147492245" r:id="rId8"/>
    <p:sldLayoutId id="2147492246" r:id="rId9"/>
    <p:sldLayoutId id="2147492247" r:id="rId10"/>
    <p:sldLayoutId id="21474922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生物科技行业工作总结与展望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生物科技行业概述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生物科技行业工作总结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生物科技行业发展趋势分析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生物科技行业未来展望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生物科技行业工作建议与对策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生物科技行业概述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生物科技行业的定义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生物科技行业的发展历程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生物科技行业的主要产品与服务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生物科技行业的应用领域与市场前景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29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生物医药：包括疫苗、抗体药物、细胞治疗等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生物技术服务：包括基因测序、生物信息学、蛋白质组学等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生物环保：包括废水处理、垃圾分类、资源回收等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生物农业：包括转基因作物、生物农药、动物疫苗等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行业市场规模与增长趋势</a:t>
            </a:r>
            <a:endParaRPr altLang="en-US" lang="zh-CN"/>
          </a:p>
        </p:txBody>
      </p:sp>
      <p:sp>
        <p:nvSpPr>
          <p:cNvPr id="104940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生物科技行业市场规模：全球范围内不断增长，涉及领域广泛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影响因素：技术进步、政策支持、市场需求等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未来预测：市场规模将继续扩大，行业前景广阔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增长趋势：持续增长，受到技术进步、政策支持等多方面因素推动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50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生物科技行业工作总结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行业工作主要内容</a:t>
            </a:r>
            <a:endParaRPr altLang="en-US" lang="zh-CN"/>
          </a:p>
        </p:txBody>
      </p:sp>
      <p:sp>
        <p:nvSpPr>
          <p:cNvPr id="10496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生物科技产品研发：包括新药研发、医疗器械研发等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生物科技应用：如生物技术在医疗、农业、环保等领域的应用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生物科技产业链：包括研发、生产、销售等环节的运作情况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生物科技服务：如生物技术服务、生物技术咨询等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行业工作成果与亮点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行业工作的重要性和意义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生物科技行业的发展趋势和现状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行业工作的成果和亮点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行业工作的挑战和未来发展方向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行业工作存在的问题与挑战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研发周期长，投入成本高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市场竞争激烈，技术更新迅速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法规监管严格，合规成本增加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人才短缺，招聘难度大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8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生物科技行业发展趋势分析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行业技术发展趋势</a:t>
            </a:r>
            <a:endParaRPr altLang="en-US" lang="zh-CN"/>
          </a:p>
        </p:txBody>
      </p:sp>
      <p:sp>
        <p:nvSpPr>
          <p:cNvPr id="105001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基因编辑技术：CRISPR-Cas9系统等基因编辑技术为疾病治疗、农业改良等领域提供了新的解决方案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人工智能与机器学习：在生物信息学、药物发现等领域的应用，提高了数据处理和分析的效率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合成生物学：通过设计和构建新的生物部件、设备和系统，实现生物技术的创新应用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细胞免疫疗法：CAR-T细胞疗法等免疫疗法在肿瘤治疗等领域取得了显著成果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行业市场发展趋势</a:t>
            </a:r>
            <a:endParaRPr altLang="en-US" lang="zh-CN"/>
          </a:p>
        </p:txBody>
      </p:sp>
      <p:sp>
        <p:nvSpPr>
          <p:cNvPr id="105007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生物科技行业应用领域不断拓展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生物科技行业技术不断创新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生物科技行业政策环境不断优化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行业政策法规发展趋势</a:t>
            </a:r>
            <a:endParaRPr altLang="en-US" lang="zh-CN"/>
          </a:p>
        </p:txBody>
      </p:sp>
      <p:sp>
        <p:nvSpPr>
          <p:cNvPr id="10501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政策法规不断完善，为生物科技行业发展提供有力保障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加强监管，确保生物科技产品的安全性和有效性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推动国际合作，促进生物科技领域的共同发展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鼓励创新，加大对生物科技领域的研发投入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4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生物科技行业未来展望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行业发展目标与愿景</a:t>
            </a:r>
            <a:endParaRPr altLang="en-US" lang="zh-CN"/>
          </a:p>
        </p:txBody>
      </p:sp>
      <p:sp>
        <p:nvSpPr>
          <p:cNvPr id="1050370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提高生物科技行业的国际竞争力和影响力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80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4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促进生物科技行业与各领域的融合发展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0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推动生物科技行业的技术创新和产业升级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92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实现生物科技行业的可持续发展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行业未来重点发展方向</a:t>
            </a:r>
            <a:endParaRPr altLang="en-US" lang="zh-CN"/>
          </a:p>
        </p:txBody>
      </p:sp>
      <p:sp>
        <p:nvSpPr>
          <p:cNvPr id="1050456" name="正文"/>
          <p:cNvSpPr txBox="1"/>
          <p:nvPr>
            <p:custDataLst>
              <p:tags r:id="rId1"/>
            </p:custDataLst>
          </p:nvPr>
        </p:nvSpPr>
        <p:spPr>
          <a:xfrm>
            <a:off x="3427517" y="1856671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基因编辑技术：利用CRISPR-Cas9等基因编辑技术，实现更精确、高效的基因编辑和基因治疗。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标题"/>
          <p:cNvSpPr txBox="1"/>
          <p:nvPr>
            <p:custDataLst>
              <p:tags r:id="rId2"/>
            </p:custDataLst>
          </p:nvPr>
        </p:nvSpPr>
        <p:spPr>
          <a:xfrm>
            <a:off x="3427517" y="1319530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60" name="正文"/>
          <p:cNvSpPr txBox="1"/>
          <p:nvPr>
            <p:custDataLst>
              <p:tags r:id="rId3"/>
            </p:custDataLst>
          </p:nvPr>
        </p:nvSpPr>
        <p:spPr>
          <a:xfrm>
            <a:off x="3427517" y="3104335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细胞疗法：利用细胞工程技术，开发出更安全、有效的细胞疗法，用于治疗各种疾病。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标题"/>
          <p:cNvSpPr txBox="1"/>
          <p:nvPr>
            <p:custDataLst>
              <p:tags r:id="rId4"/>
            </p:custDataLst>
          </p:nvPr>
        </p:nvSpPr>
        <p:spPr>
          <a:xfrm>
            <a:off x="3427517" y="2567193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64" name="正文"/>
          <p:cNvSpPr txBox="1"/>
          <p:nvPr>
            <p:custDataLst>
              <p:tags r:id="rId5"/>
            </p:custDataLst>
          </p:nvPr>
        </p:nvSpPr>
        <p:spPr>
          <a:xfrm>
            <a:off x="3427517" y="4351998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合成生物学：利用合成生物学技术，设计和构建新的生物部件、设备和系统，实现更高效、可持续的生产和制造。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标题"/>
          <p:cNvSpPr txBox="1"/>
          <p:nvPr>
            <p:custDataLst>
              <p:tags r:id="rId6"/>
            </p:custDataLst>
          </p:nvPr>
        </p:nvSpPr>
        <p:spPr>
          <a:xfrm>
            <a:off x="3427517" y="3814857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68" name="正文"/>
          <p:cNvSpPr txBox="1"/>
          <p:nvPr>
            <p:custDataLst>
              <p:tags r:id="rId7"/>
            </p:custDataLst>
          </p:nvPr>
        </p:nvSpPr>
        <p:spPr>
          <a:xfrm>
            <a:off x="3427517" y="5599661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人工智能与生物技术融合：利用人工智能技术，对生物大数据进行挖掘和分析，提高生物技术的研发效率和准确性。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标题"/>
          <p:cNvSpPr txBox="1"/>
          <p:nvPr>
            <p:custDataLst>
              <p:tags r:id="rId8"/>
            </p:custDataLst>
          </p:nvPr>
        </p:nvSpPr>
        <p:spPr>
          <a:xfrm>
            <a:off x="3427517" y="5062520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0530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生物科技行业将继续保持快速增长，成为全球经济的重要支柱。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人工智能、大数据等技术在生物科技领域的应用将进一步推动行业发展。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生物科技行业将更加注重创新和研发，推动技术进步和产业升级。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生物科技行业将更加注重社会责任和可持续发展，推动绿色发展。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59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生物科技行业工作建议与对策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加强技术创新，提高核心竞争力</a:t>
            </a:r>
            <a:endParaRPr altLang="en-US" lang="zh-CN"/>
          </a:p>
        </p:txBody>
      </p:sp>
      <p:sp>
        <p:nvSpPr>
          <p:cNvPr id="105072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加强产学研合作，推动科技成果转化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培养高素质人才，提升企业核心竞争力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推动产业升级，提高生物科技行业整体水平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加强市场拓展，扩大市场份额</a:t>
            </a:r>
            <a:endParaRPr altLang="en-US" lang="zh-CN"/>
          </a:p>
        </p:txBody>
      </p:sp>
      <p:sp>
        <p:nvSpPr>
          <p:cNvPr id="10508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深入了解市场需求，制定有针对性的市场拓展计划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提高产品质量和服务水平，增强客户满意度和忠诚度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加强品牌宣传和推广，提高品牌知名度和影响力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加强与合作伙伴的沟通与合作，共同开拓市场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加强人才培养，提升团队素质</a:t>
            </a:r>
            <a:endParaRPr altLang="en-US" lang="zh-CN"/>
          </a:p>
        </p:txBody>
      </p:sp>
      <p:sp>
        <p:nvSpPr>
          <p:cNvPr id="1050904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培养专业人才：加强生物科技领域专业人才的培养，提高团队的专业素质和技能水平。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6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08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0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建立激励机制：通过建立激励机制，鼓励员工不断学习和进步，提高团队的创新能力和竞争力。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2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4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6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加强团队合作：加强团队成员之间的合作和交流，形成良好的团队氛围，提高工作效率和质量。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8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0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2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关注员工成长：关注员工的个人成长和发展，提供良好的职业发展平台和晋升机会，增强员工的归属感和忠诚度。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4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6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加强政策法规研究，把握发展机遇</a:t>
            </a:r>
            <a:endParaRPr altLang="en-US" lang="zh-CN"/>
          </a:p>
        </p:txBody>
      </p:sp>
      <p:sp>
        <p:nvSpPr>
          <p:cNvPr id="10509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了解政策法规，把握行业发展趋势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加强政策法规研究，为行业发展提供有力支持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把握发展机遇，推动生物科技行业快速发展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加强政策法规宣传，提高行业认知度和影响力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0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1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4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2023-12-17T19:20:00Z</dcterms:created>
  <dcterms:modified xsi:type="dcterms:W3CDTF">2023-12-17T19:20:00Z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5a8a31bb6e2e4b288c88761afd3f6177_21</vt:lpwstr>
  </property>
</Properties>
</file>