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795" r:id="rId1"/>
    <p:sldMasterId id="2147488832" r:id="rId2"/>
  </p:sldMasterIdLst>
  <p:notesMasterIdLst>
    <p:notesMasterId r:id="rId3"/>
  </p:notesMasterIdLst>
  <p:sldIdLst>
    <p:sldId id="2677" r:id="rId4"/>
    <p:sldId id="2680" r:id="rId5"/>
    <p:sldId id="2683" r:id="rId6"/>
    <p:sldId id="2686" r:id="rId7"/>
    <p:sldId id="2692" r:id="rId9"/>
    <p:sldId id="2695" r:id="rId10"/>
    <p:sldId id="2698" r:id="rId11"/>
    <p:sldId id="2701" r:id="rId12"/>
    <p:sldId id="2707" r:id="rId14"/>
    <p:sldId id="2710" r:id="rId15"/>
    <p:sldId id="2713" r:id="rId16"/>
    <p:sldId id="2716" r:id="rId17"/>
    <p:sldId id="2719" r:id="rId18"/>
    <p:sldId id="2725" r:id="rId20"/>
    <p:sldId id="2728" r:id="rId21"/>
    <p:sldId id="2731" r:id="rId22"/>
    <p:sldId id="2734" r:id="rId23"/>
    <p:sldId id="2737" r:id="rId24"/>
    <p:sldId id="2740" r:id="rId25"/>
    <p:sldId id="2746" r:id="rId27"/>
    <p:sldId id="2749" r:id="rId28"/>
    <p:sldId id="2752" r:id="rId29"/>
    <p:sldId id="2755" r:id="rId30"/>
    <p:sldId id="2758" r:id="rId31"/>
    <p:sldId id="2764" r:id="rId33"/>
    <p:sldId id="2767" r:id="rId34"/>
    <p:sldId id="2770" r:id="rId35"/>
    <p:sldId id="2773" r:id="rId36"/>
    <p:sldId id="2776" r:id="rId37"/>
    <p:sldId id="2782" r:id="rId39"/>
    <p:sldId id="2785" r:id="rId40"/>
    <p:sldId id="2788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796" r:id="rId1"/>
    <p:sldLayoutId id="2147488797" r:id="rId2"/>
    <p:sldLayoutId id="2147488798" r:id="rId3"/>
    <p:sldLayoutId id="2147488799" r:id="rId4"/>
    <p:sldLayoutId id="2147488800" r:id="rId5"/>
    <p:sldLayoutId id="2147488801" r:id="rId6"/>
    <p:sldLayoutId id="2147488802" r:id="rId7"/>
    <p:sldLayoutId id="2147488803" r:id="rId8"/>
    <p:sldLayoutId id="2147488804" r:id="rId9"/>
    <p:sldLayoutId id="2147488805" r:id="rId10"/>
    <p:sldLayoutId id="21474888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833" r:id="rId1"/>
    <p:sldLayoutId id="2147488834" r:id="rId2"/>
    <p:sldLayoutId id="2147488835" r:id="rId3"/>
    <p:sldLayoutId id="2147488836" r:id="rId4"/>
    <p:sldLayoutId id="2147488837" r:id="rId5"/>
    <p:sldLayoutId id="2147488838" r:id="rId6"/>
    <p:sldLayoutId id="2147488839" r:id="rId7"/>
    <p:sldLayoutId id="2147488840" r:id="rId8"/>
    <p:sldLayoutId id="2147488841" r:id="rId9"/>
    <p:sldLayoutId id="2147488842" r:id="rId10"/>
    <p:sldLayoutId id="21474888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tags" Target="../tags/tag164.xml"/><Relationship Id="rId22" Type="http://schemas.openxmlformats.org/officeDocument/2006/relationships/tags" Target="../tags/tag165.xml"/><Relationship Id="rId23" Type="http://schemas.openxmlformats.org/officeDocument/2006/relationships/tags" Target="../tags/tag166.xml"/><Relationship Id="rId24" Type="http://schemas.openxmlformats.org/officeDocument/2006/relationships/tags" Target="../tags/tag167.xml"/><Relationship Id="rId25" Type="http://schemas.openxmlformats.org/officeDocument/2006/relationships/tags" Target="../tags/tag168.xml"/><Relationship Id="rId26" Type="http://schemas.openxmlformats.org/officeDocument/2006/relationships/tags" Target="../tags/tag169.xml"/><Relationship Id="rId27" Type="http://schemas.openxmlformats.org/officeDocument/2006/relationships/tags" Target="../tags/tag170.xml"/><Relationship Id="rId28" Type="http://schemas.openxmlformats.org/officeDocument/2006/relationships/tags" Target="../tags/tag171.xml"/><Relationship Id="rId29" Type="http://schemas.openxmlformats.org/officeDocument/2006/relationships/tags" Target="../tags/tag172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tags" Target="../tags/tag242.xml"/><Relationship Id="rId20" Type="http://schemas.openxmlformats.org/officeDocument/2006/relationships/tags" Target="../tags/tag243.xml"/><Relationship Id="rId21" Type="http://schemas.openxmlformats.org/officeDocument/2006/relationships/tags" Target="../tags/tag244.xml"/><Relationship Id="rId22" Type="http://schemas.openxmlformats.org/officeDocument/2006/relationships/tags" Target="../tags/tag245.xml"/><Relationship Id="rId23" Type="http://schemas.openxmlformats.org/officeDocument/2006/relationships/tags" Target="../tags/tag246.xml"/><Relationship Id="rId24" Type="http://schemas.openxmlformats.org/officeDocument/2006/relationships/tags" Target="../tags/tag247.xml"/><Relationship Id="rId25" Type="http://schemas.openxmlformats.org/officeDocument/2006/relationships/tags" Target="../tags/tag248.xml"/><Relationship Id="rId26" Type="http://schemas.openxmlformats.org/officeDocument/2006/relationships/tags" Target="../tags/tag249.xml"/><Relationship Id="rId27" Type="http://schemas.openxmlformats.org/officeDocument/2006/relationships/tags" Target="../tags/tag250.xml"/><Relationship Id="rId28" Type="http://schemas.openxmlformats.org/officeDocument/2006/relationships/tags" Target="../tags/tag251.xml"/><Relationship Id="rId29" Type="http://schemas.openxmlformats.org/officeDocument/2006/relationships/tags" Target="../tags/tag252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tags" Target="../tags/tag286.xml"/><Relationship Id="rId20" Type="http://schemas.openxmlformats.org/officeDocument/2006/relationships/tags" Target="../tags/tag287.xml"/><Relationship Id="rId21" Type="http://schemas.openxmlformats.org/officeDocument/2006/relationships/tags" Target="../tags/tag288.xml"/><Relationship Id="rId22" Type="http://schemas.openxmlformats.org/officeDocument/2006/relationships/tags" Target="../tags/tag289.xml"/><Relationship Id="rId23" Type="http://schemas.openxmlformats.org/officeDocument/2006/relationships/tags" Target="../tags/tag290.xml"/><Relationship Id="rId24" Type="http://schemas.openxmlformats.org/officeDocument/2006/relationships/tags" Target="../tags/tag291.xml"/><Relationship Id="rId25" Type="http://schemas.openxmlformats.org/officeDocument/2006/relationships/tags" Target="../tags/tag292.xml"/><Relationship Id="rId26" Type="http://schemas.openxmlformats.org/officeDocument/2006/relationships/tags" Target="../tags/tag293.xml"/><Relationship Id="rId27" Type="http://schemas.openxmlformats.org/officeDocument/2006/relationships/tags" Target="../tags/tag294.xml"/><Relationship Id="rId28" Type="http://schemas.openxmlformats.org/officeDocument/2006/relationships/tags" Target="../tags/tag295.xml"/><Relationship Id="rId29" Type="http://schemas.openxmlformats.org/officeDocument/2006/relationships/tags" Target="../tags/tag296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tags" Target="../tags/tag368.xml"/><Relationship Id="rId14" Type="http://schemas.openxmlformats.org/officeDocument/2006/relationships/tags" Target="../tags/tag369.xml"/><Relationship Id="rId15" Type="http://schemas.openxmlformats.org/officeDocument/2006/relationships/tags" Target="../tags/tag370.xml"/><Relationship Id="rId16" Type="http://schemas.openxmlformats.org/officeDocument/2006/relationships/tags" Target="../tags/tag371.xml"/><Relationship Id="rId17" Type="http://schemas.openxmlformats.org/officeDocument/2006/relationships/tags" Target="../tags/tag372.xml"/><Relationship Id="rId18" Type="http://schemas.openxmlformats.org/officeDocument/2006/relationships/tags" Target="../tags/tag373.xml"/><Relationship Id="rId19" Type="http://schemas.openxmlformats.org/officeDocument/2006/relationships/tags" Target="../tags/tag374.xml"/><Relationship Id="rId20" Type="http://schemas.openxmlformats.org/officeDocument/2006/relationships/tags" Target="../tags/tag375.xml"/><Relationship Id="rId21" Type="http://schemas.openxmlformats.org/officeDocument/2006/relationships/tags" Target="../tags/tag376.xml"/><Relationship Id="rId22" Type="http://schemas.openxmlformats.org/officeDocument/2006/relationships/tags" Target="../tags/tag377.xml"/><Relationship Id="rId23" Type="http://schemas.openxmlformats.org/officeDocument/2006/relationships/tags" Target="../tags/tag378.xml"/><Relationship Id="rId24" Type="http://schemas.openxmlformats.org/officeDocument/2006/relationships/tags" Target="../tags/tag379.xml"/><Relationship Id="rId25" Type="http://schemas.openxmlformats.org/officeDocument/2006/relationships/tags" Target="../tags/tag380.xml"/><Relationship Id="rId26" Type="http://schemas.openxmlformats.org/officeDocument/2006/relationships/tags" Target="../tags/tag381.xml"/><Relationship Id="rId27" Type="http://schemas.openxmlformats.org/officeDocument/2006/relationships/tags" Target="../tags/tag382.xml"/><Relationship Id="rId28" Type="http://schemas.openxmlformats.org/officeDocument/2006/relationships/tags" Target="../tags/tag383.xml"/><Relationship Id="rId29" Type="http://schemas.openxmlformats.org/officeDocument/2006/relationships/tags" Target="../tags/tag384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tags" Target="../tags/tag400.xml"/><Relationship Id="rId14" Type="http://schemas.openxmlformats.org/officeDocument/2006/relationships/tags" Target="../tags/tag401.xml"/><Relationship Id="rId15" Type="http://schemas.openxmlformats.org/officeDocument/2006/relationships/tags" Target="../tags/tag402.xml"/><Relationship Id="rId16" Type="http://schemas.openxmlformats.org/officeDocument/2006/relationships/tags" Target="../tags/tag403.xml"/><Relationship Id="rId17" Type="http://schemas.openxmlformats.org/officeDocument/2006/relationships/tags" Target="../tags/tag404.xml"/><Relationship Id="rId18" Type="http://schemas.openxmlformats.org/officeDocument/2006/relationships/tags" Target="../tags/tag405.xml"/><Relationship Id="rId1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/>
          <a:p>
            <a:r>
              <a:rPr altLang="en-US" lang="zh-CN"/>
              <a:t>实施数字化营销策略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数字化营销的概念和重要性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数字化营销策略的制定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数字化营销工具的选择和应用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数字化营销的实施和执行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数字化营销的挑战和应对策略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数字化营销的概念和重要性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数字化营销的定义</a:t>
            </a:r>
            <a:endParaRPr altLang="en-US" lang="zh-CN"/>
          </a:p>
        </p:txBody>
      </p:sp>
      <p:sp>
        <p:nvSpPr>
          <p:cNvPr id="10488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数字化营销是指利用互联网、移动设备等数字化渠道进行营销活动的过程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数字化营销具有互动性、个性化、精准性等特点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数字化营销对于企业提高品牌知名度、促进销售具有重要意义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数字化营销强调数据驱动，通过数据分析来优化营销策略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数字化营销的优势</a:t>
            </a:r>
            <a:endParaRPr altLang="en-US" lang="zh-CN"/>
          </a:p>
        </p:txBody>
      </p:sp>
      <p:sp>
        <p:nvSpPr>
          <p:cNvPr id="104897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7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精准定位目标客户：通过数据分析，确定目标客户的兴趣和需求，提高营销效果。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多样化的营销手段：利用社交媒体、电子邮件、短信等多种渠道进行营销，扩大品牌影响力。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实时监控和优化：通过数据分析和反馈，及时调整营销策略，提高营销效率。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降低营销成本：数字化营销可以降低人力和物力成本，提高营销的投入产出比。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数字化营销的重要性</a:t>
            </a:r>
            <a:endParaRPr altLang="en-US" lang="zh-CN"/>
          </a:p>
        </p:txBody>
      </p:sp>
      <p:sp>
        <p:nvSpPr>
          <p:cNvPr id="10490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适应数字化时代的需求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提高营销效率和效果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增强与消费者的互动和沟通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降低营销成本并提高ROI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数字化营销策略的制定</a:t>
            </a:r>
            <a:endParaRPr altLang="en-US" lang="zh-CN"/>
          </a:p>
        </p:txBody>
      </p:sp>
      <p:sp>
        <p:nvSpPr>
          <p:cNvPr id="10490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目标市场的定位</a:t>
            </a:r>
            <a:endParaRPr altLang="en-US" lang="zh-CN"/>
          </a:p>
        </p:txBody>
      </p:sp>
      <p:sp>
        <p:nvSpPr>
          <p:cNvPr id="104913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目标市场的定义：明确目标市场，包括消费者群体、行业领域等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目标市场的特点：分析目标市场的特点，包括消费者行为、需求、购买力等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目标市场的细分：对目标市场进行细分，包括地理、人口、心理、行为等维度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目标市场的选择：根据企业自身情况和市场特点，选择适合的目标市场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目标客户群体的划分</a:t>
            </a:r>
            <a:endParaRPr altLang="en-US" lang="zh-CN"/>
          </a:p>
        </p:txBody>
      </p:sp>
      <p:sp>
        <p:nvSpPr>
          <p:cNvPr id="10491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目标客户群体的定义：根据产品或服务的特点，确定潜在客户群体，并对其进行分类和细分。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目标客户群体的划分方法：根据客户的需求、行为、地理位置、年龄、性别等因素进行分类和细分。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目标客户群体的特点：不同的客户群体有不同的需求和偏好，需要针对不同群体制定不同的营销策略。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目标客户群体的选择：根据产品或服务的特点和市场需求，选择适合的目标客户群体，并制定相应的营销策略。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营销策略的制定</a:t>
            </a:r>
            <a:endParaRPr altLang="en-US" lang="zh-CN"/>
          </a:p>
        </p:txBody>
      </p:sp>
      <p:sp>
        <p:nvSpPr>
          <p:cNvPr id="10492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目标市场分析：了解目标客户的需求、偏好和行为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营销策略实施：将制定的营销策略付诸实践，并不断调整和优化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营销策略制定：根据目标市场和竞争对手分析，制定相应的营销策略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竞争对手分析：了解竞争对手的营销策略和优缺点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营销预算的制定</a:t>
            </a:r>
            <a:endParaRPr altLang="en-US" lang="zh-CN"/>
          </a:p>
        </p:txBody>
      </p:sp>
      <p:sp>
        <p:nvSpPr>
          <p:cNvPr id="10493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确定营销目标：明确营销预算的目标和预期结果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确定预算范围：确定营销预算的总额和分配比例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制定预算计划：根据营销目标和预算范围，制定详细的预算计划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预算审批与调整：经过审批后，根据实际情况对预算进行适时调整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数字化营销工具的选择和应用</a:t>
            </a:r>
            <a:endParaRPr altLang="en-US" lang="zh-CN"/>
          </a:p>
        </p:txBody>
      </p:sp>
      <p:sp>
        <p:nvSpPr>
          <p:cNvPr id="10493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社交媒体营销</a:t>
            </a:r>
            <a:endParaRPr altLang="en-US" lang="zh-CN"/>
          </a:p>
        </p:txBody>
      </p:sp>
      <p:sp>
        <p:nvSpPr>
          <p:cNvPr id="10493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内容创作：制定内容计划，创作高质量、有趣、有价值的内容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社交媒体平台选择：根据目标受众和营销策略选择合适的社交媒体平台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发布与推广：定期发布内容，并通过社交媒体广告、付费推广等方式提高曝光率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数据分析与优化：对社交媒体营销效果进行数据分析，不断优化营销策略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搜索引擎优化（SEO）</a:t>
            </a:r>
            <a:endParaRPr altLang="en-US" lang="zh-CN"/>
          </a:p>
        </p:txBody>
      </p:sp>
      <p:sp>
        <p:nvSpPr>
          <p:cNvPr id="10494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定义：通过优化网站结构和内容，提高网站在搜索引擎中的排名，从而增加网站流量和曝光度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重要性：在数字化营销中，SEO是提高网站排名和吸引潜在客户的重要手段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优化技巧：包括关键词研究、内容优化、链接建设等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应用场景：适用于各种类型的网站和业务，如电商、品牌官网、博客等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电子邮件营销</a:t>
            </a:r>
            <a:endParaRPr altLang="en-US" lang="zh-CN"/>
          </a:p>
        </p:txBody>
      </p:sp>
      <p:sp>
        <p:nvSpPr>
          <p:cNvPr id="104950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定义：通过电子邮件向目标受众发送营销信息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优点：成本低、传播速度快、精准度高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策略：个性化邮件、邮件列表、邮件订阅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应用场景：新品推广、促销活动、客户关怀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内容营销</a:t>
            </a:r>
            <a:endParaRPr altLang="en-US" lang="zh-CN"/>
          </a:p>
        </p:txBody>
      </p:sp>
      <p:sp>
        <p:nvSpPr>
          <p:cNvPr id="104956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定义：通过创造和分享有价值的内容来吸引目标客户，促进品牌传播和销售增长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类型：博客、社交媒体、视频、播客等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目的：建立品牌知名度，提高用户参与度和忠诚度，促进销售增长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实施步骤：确定目标受众、创造有价值的内容、选择合适的渠道发布内容、评估效果并调整策略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数据分析与优化</a:t>
            </a:r>
            <a:endParaRPr altLang="en-US" lang="zh-CN"/>
          </a:p>
        </p:txBody>
      </p:sp>
      <p:sp>
        <p:nvSpPr>
          <p:cNvPr id="104961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数据分析：收集、整理、分析客户数据，了解客户需求和行为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不断改进：根据监测与评估结果，不断改进数字化营销策略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监测与评估：持续监测营销活动效果，评估营销策略的有效性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优化策略：根据数据分析结果，调整营销策略，提高营销效果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数字化营销的实施和执行</a:t>
            </a:r>
            <a:endParaRPr altLang="en-US" lang="zh-CN"/>
          </a:p>
        </p:txBody>
      </p:sp>
      <p:sp>
        <p:nvSpPr>
          <p:cNvPr id="10496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营销计划的执行</a:t>
            </a:r>
            <a:endParaRPr altLang="en-US" lang="zh-CN"/>
          </a:p>
        </p:txBody>
      </p:sp>
      <p:sp>
        <p:nvSpPr>
          <p:cNvPr id="10497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分配任务与责任人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监控与评估执行效果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制定详细的执行计划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确定营销目标与预算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营销效果的评估和调整</a:t>
            </a:r>
            <a:endParaRPr altLang="en-US" lang="zh-CN"/>
          </a:p>
        </p:txBody>
      </p:sp>
      <p:sp>
        <p:nvSpPr>
          <p:cNvPr id="104980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评估指标：销售额、转化率、曝光量、点击率等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调整策略：根据评估结果调整数字化营销策略，提高营销效果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评估方法：数据分析、用户反馈、专家评估等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评估周期：短期、中期、长期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营销团队的协作和沟通</a:t>
            </a:r>
            <a:endParaRPr altLang="en-US" lang="zh-CN"/>
          </a:p>
        </p:txBody>
      </p:sp>
      <p:sp>
        <p:nvSpPr>
          <p:cNvPr id="10498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定期召开团队会议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及时反馈和调整营销策略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明确团队成员的角色和职责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建立有效的沟通渠道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营销策略的持续优化和创新</a:t>
            </a:r>
            <a:endParaRPr altLang="en-US" lang="zh-CN"/>
          </a:p>
        </p:txBody>
      </p:sp>
      <p:sp>
        <p:nvSpPr>
          <p:cNvPr id="10499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定期评估和调整营销策略：根据市场反馈和数据分析，不断优化营销策略，提高营销效果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创新营销手段：尝试新的营销手段，如社交媒体营销、内容营销等，以吸引更多的潜在客户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关注客户需求变化：及时了解客户需求的变化，调整营销策略，以满足客户的需求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持续学习和改进：不断学习新的营销知识和技能，提高自己的营销能力，以更好地实施数字化营销策略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数字化营销的挑战和应对策略</a:t>
            </a:r>
            <a:endParaRPr altLang="en-US" lang="zh-CN"/>
          </a:p>
        </p:txBody>
      </p:sp>
      <p:sp>
        <p:nvSpPr>
          <p:cNvPr id="10500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数据安全和隐私保护</a:t>
            </a:r>
            <a:endParaRPr altLang="en-US" lang="zh-CN"/>
          </a:p>
        </p:txBody>
      </p:sp>
      <p:sp>
        <p:nvSpPr>
          <p:cNvPr id="10500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隐私保护：遵守相关法律法规，尊重用户隐私，避免过度收集和使用用户信息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数据安全：保护客户信息和交易数据，防止数据泄露和滥用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加密技术：采用先进的加密技术，确保数据传输和存储的安全性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合规性：遵守相关法律法规和行业标准，确保数字化营销策略的合规性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竞争分析和应对策略</a:t>
            </a:r>
            <a:endParaRPr altLang="en-US" lang="zh-CN"/>
          </a:p>
        </p:txBody>
      </p:sp>
      <p:sp>
        <p:nvSpPr>
          <p:cNvPr id="10501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竞争分析：识别竞争对手，分析竞争优势和劣势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应对策略：制定有针对性的营销策略，提升品牌竞争力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创新营销手段：运用新媒体、社交媒体等创新营销手段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数据分析与优化：通过数据分析，不断优化营销策略，提高营销效果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法律法规遵守和合规性管理</a:t>
            </a:r>
            <a:endParaRPr altLang="en-US" lang="zh-CN"/>
          </a:p>
        </p:txBody>
      </p:sp>
      <p:sp>
        <p:nvSpPr>
          <p:cNvPr id="105016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6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遵守相关法律法规：确保数字化营销策略符合国家法律法规要求，避免违法行为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合规性管理：建立数字化营销的合规性管理机制，确保营销活动符合行业规范和道德标准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风险评估与应对：对数字化营销策略进行风险评估，及时发现并应对潜在的合规性问题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8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持续改进：不断完善数字化营销策略，提高合规性管理水平和风险防范能力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持续学习和创新精神的培养</a:t>
            </a:r>
            <a:endParaRPr altLang="en-US" lang="zh-CN"/>
          </a:p>
        </p:txBody>
      </p:sp>
      <p:sp>
        <p:nvSpPr>
          <p:cNvPr id="105021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数字化营销的挑战：不断变化的消费者行为和市场环境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实践案例：分享成功案例，激发团队的创新精神和实践能力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培养方法：建立学习型组织，鼓励员工学习新知识和技能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应对策略：持续学习和创新精神的培养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2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数字化营销的重要性和优势总结</a:t>
            </a:r>
            <a:endParaRPr altLang="en-US" lang="zh-CN"/>
          </a:p>
        </p:txBody>
      </p:sp>
      <p:sp>
        <p:nvSpPr>
          <p:cNvPr id="1050348" name="矩形 5"/>
          <p:cNvSpPr/>
          <p:nvPr>
            <p:custDataLst>
              <p:tags r:id="rId1"/>
            </p:custDataLst>
          </p:nvPr>
        </p:nvSpPr>
        <p:spPr>
          <a:xfrm>
            <a:off x="860247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0" name="矩形 10"/>
          <p:cNvSpPr/>
          <p:nvPr>
            <p:custDataLst>
              <p:tags r:id="rId2"/>
            </p:custDataLst>
          </p:nvPr>
        </p:nvSpPr>
        <p:spPr>
          <a:xfrm>
            <a:off x="121129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TextBox 2"/>
          <p:cNvSpPr txBox="1"/>
          <p:nvPr>
            <p:custDataLst>
              <p:tags r:id="rId3"/>
            </p:custDataLst>
          </p:nvPr>
        </p:nvSpPr>
        <p:spPr>
          <a:xfrm>
            <a:off x="1013666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数字化营销能够提高品牌知名度和影响力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54" name="矩形 6"/>
          <p:cNvSpPr/>
          <p:nvPr>
            <p:custDataLst>
              <p:tags r:id="rId4"/>
            </p:custDataLst>
          </p:nvPr>
        </p:nvSpPr>
        <p:spPr>
          <a:xfrm>
            <a:off x="44720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6" name="矩形 11"/>
          <p:cNvSpPr/>
          <p:nvPr>
            <p:custDataLst>
              <p:tags r:id="rId5"/>
            </p:custDataLst>
          </p:nvPr>
        </p:nvSpPr>
        <p:spPr>
          <a:xfrm>
            <a:off x="4842644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8" name="TextBox 2"/>
          <p:cNvSpPr txBox="1"/>
          <p:nvPr>
            <p:custDataLst>
              <p:tags r:id="rId6"/>
            </p:custDataLst>
          </p:nvPr>
        </p:nvSpPr>
        <p:spPr>
          <a:xfrm>
            <a:off x="4625517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数字化营销能够精准定位目标客户群体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60" name="矩形 7"/>
          <p:cNvSpPr/>
          <p:nvPr>
            <p:custDataLst>
              <p:tags r:id="rId7"/>
            </p:custDataLst>
          </p:nvPr>
        </p:nvSpPr>
        <p:spPr>
          <a:xfrm>
            <a:off x="80832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2" name="矩形 12"/>
          <p:cNvSpPr/>
          <p:nvPr>
            <p:custDataLst>
              <p:tags r:id="rId8"/>
            </p:custDataLst>
          </p:nvPr>
        </p:nvSpPr>
        <p:spPr>
          <a:xfrm>
            <a:off x="847334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4" name="TextBox 2"/>
          <p:cNvSpPr txBox="1"/>
          <p:nvPr>
            <p:custDataLst>
              <p:tags r:id="rId9"/>
            </p:custDataLst>
          </p:nvPr>
        </p:nvSpPr>
        <p:spPr>
          <a:xfrm>
            <a:off x="8236717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数字化营销能够降低营销成本和提高效率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66" name="矩形 33"/>
          <p:cNvSpPr/>
          <p:nvPr>
            <p:custDataLst>
              <p:tags r:id="rId10"/>
            </p:custDataLst>
          </p:nvPr>
        </p:nvSpPr>
        <p:spPr>
          <a:xfrm>
            <a:off x="85959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8" name="矩形 37"/>
          <p:cNvSpPr/>
          <p:nvPr>
            <p:custDataLst>
              <p:tags r:id="rId11"/>
            </p:custDataLst>
          </p:nvPr>
        </p:nvSpPr>
        <p:spPr>
          <a:xfrm>
            <a:off x="1210641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0" name="TextBox 2"/>
          <p:cNvSpPr txBox="1"/>
          <p:nvPr>
            <p:custDataLst>
              <p:tags r:id="rId12"/>
            </p:custDataLst>
          </p:nvPr>
        </p:nvSpPr>
        <p:spPr>
          <a:xfrm>
            <a:off x="1013016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数字化营销能够增强客户体验和忠诚度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72" name="矩形 34"/>
          <p:cNvSpPr/>
          <p:nvPr>
            <p:custDataLst>
              <p:tags r:id="rId13"/>
            </p:custDataLst>
          </p:nvPr>
        </p:nvSpPr>
        <p:spPr>
          <a:xfrm>
            <a:off x="447144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4" name="矩形 38"/>
          <p:cNvSpPr/>
          <p:nvPr>
            <p:custDataLst>
              <p:tags r:id="rId14"/>
            </p:custDataLst>
          </p:nvPr>
        </p:nvSpPr>
        <p:spPr>
          <a:xfrm>
            <a:off x="48419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TextBox 2"/>
          <p:cNvSpPr txBox="1"/>
          <p:nvPr>
            <p:custDataLst>
              <p:tags r:id="rId15"/>
            </p:custDataLst>
          </p:nvPr>
        </p:nvSpPr>
        <p:spPr>
          <a:xfrm>
            <a:off x="4624867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数字化营销能够促进企业创新和转型升级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78" name="矩形 35"/>
          <p:cNvSpPr/>
          <p:nvPr>
            <p:custDataLst>
              <p:tags r:id="rId16"/>
            </p:custDataLst>
          </p:nvPr>
        </p:nvSpPr>
        <p:spPr>
          <a:xfrm>
            <a:off x="80826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0" name="矩形 39"/>
          <p:cNvSpPr/>
          <p:nvPr>
            <p:custDataLst>
              <p:tags r:id="rId17"/>
            </p:custDataLst>
          </p:nvPr>
        </p:nvSpPr>
        <p:spPr>
          <a:xfrm>
            <a:off x="8472696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TextBox 2"/>
          <p:cNvSpPr txBox="1"/>
          <p:nvPr>
            <p:custDataLst>
              <p:tags r:id="rId18"/>
            </p:custDataLst>
          </p:nvPr>
        </p:nvSpPr>
        <p:spPr>
          <a:xfrm>
            <a:off x="8236067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数字化营销能够提高企业的竞争力和市场份额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未来数字化营销的趋势和展望</a:t>
            </a:r>
            <a:endParaRPr altLang="en-US" lang="zh-CN"/>
          </a:p>
        </p:txBody>
      </p:sp>
      <p:sp>
        <p:nvSpPr>
          <p:cNvPr id="10504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社交媒体与短视频平台的融合与创新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人工智能与大数据驱动的精准营销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个性化定制与体验式营销的崛起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跨界合作与生态圈建设的趋势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46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9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3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8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16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2023-12-19T21:12:27Z</dcterms:created>
  <dcterms:modified xsi:type="dcterms:W3CDTF">2023-12-19T21:12:27Z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17755610c9ce4f75a8a422824d0e69cb_21</vt:lpwstr>
  </property>
</Properties>
</file>