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4.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67"/>
  </p:notesMasterIdLst>
  <p:sldIdLst>
    <p:sldId id="2745" r:id="rId2"/>
    <p:sldId id="2746" r:id="rId3"/>
    <p:sldId id="2747" r:id="rId4"/>
    <p:sldId id="3162" r:id="rId5"/>
    <p:sldId id="3163" r:id="rId6"/>
    <p:sldId id="3164" r:id="rId7"/>
    <p:sldId id="3165" r:id="rId8"/>
    <p:sldId id="3166" r:id="rId9"/>
    <p:sldId id="3167" r:id="rId10"/>
    <p:sldId id="3168" r:id="rId11"/>
    <p:sldId id="3169" r:id="rId12"/>
    <p:sldId id="3170" r:id="rId13"/>
    <p:sldId id="3172" r:id="rId14"/>
    <p:sldId id="3173" r:id="rId15"/>
    <p:sldId id="3174" r:id="rId16"/>
    <p:sldId id="3175" r:id="rId17"/>
    <p:sldId id="3176" r:id="rId18"/>
    <p:sldId id="3177" r:id="rId19"/>
    <p:sldId id="3181" r:id="rId20"/>
    <p:sldId id="3178" r:id="rId21"/>
    <p:sldId id="3179" r:id="rId22"/>
    <p:sldId id="3180" r:id="rId23"/>
    <p:sldId id="3182" r:id="rId24"/>
    <p:sldId id="3183" r:id="rId25"/>
    <p:sldId id="3184" r:id="rId26"/>
    <p:sldId id="3185" r:id="rId27"/>
    <p:sldId id="3186" r:id="rId28"/>
    <p:sldId id="3187" r:id="rId29"/>
    <p:sldId id="3188" r:id="rId30"/>
    <p:sldId id="3189" r:id="rId31"/>
    <p:sldId id="3190" r:id="rId32"/>
    <p:sldId id="3191" r:id="rId33"/>
    <p:sldId id="3192" r:id="rId34"/>
    <p:sldId id="3193" r:id="rId35"/>
    <p:sldId id="3194" r:id="rId36"/>
    <p:sldId id="3195" r:id="rId37"/>
    <p:sldId id="3196" r:id="rId38"/>
    <p:sldId id="3197" r:id="rId39"/>
    <p:sldId id="3198" r:id="rId40"/>
    <p:sldId id="3199" r:id="rId41"/>
    <p:sldId id="3200" r:id="rId42"/>
    <p:sldId id="3201" r:id="rId43"/>
    <p:sldId id="3202" r:id="rId44"/>
    <p:sldId id="3203" r:id="rId45"/>
    <p:sldId id="3204" r:id="rId46"/>
    <p:sldId id="3205" r:id="rId47"/>
    <p:sldId id="3206" r:id="rId48"/>
    <p:sldId id="3207" r:id="rId49"/>
    <p:sldId id="3208" r:id="rId50"/>
    <p:sldId id="3209" r:id="rId51"/>
    <p:sldId id="3210" r:id="rId52"/>
    <p:sldId id="3211" r:id="rId53"/>
    <p:sldId id="3212" r:id="rId54"/>
    <p:sldId id="3213" r:id="rId55"/>
    <p:sldId id="3214" r:id="rId56"/>
    <p:sldId id="3215" r:id="rId57"/>
    <p:sldId id="3216" r:id="rId58"/>
    <p:sldId id="3218" r:id="rId59"/>
    <p:sldId id="3219" r:id="rId60"/>
    <p:sldId id="3220" r:id="rId61"/>
    <p:sldId id="3221" r:id="rId62"/>
    <p:sldId id="3222" r:id="rId63"/>
    <p:sldId id="3223" r:id="rId64"/>
    <p:sldId id="3224" r:id="rId65"/>
    <p:sldId id="3225" r:id="rId66"/>
    <p:sldId id="3226" r:id="rId67"/>
    <p:sldId id="3227" r:id="rId68"/>
    <p:sldId id="3228" r:id="rId69"/>
    <p:sldId id="3229" r:id="rId70"/>
    <p:sldId id="3230" r:id="rId71"/>
    <p:sldId id="3231" r:id="rId72"/>
    <p:sldId id="3232" r:id="rId73"/>
    <p:sldId id="3233" r:id="rId74"/>
    <p:sldId id="3237" r:id="rId75"/>
    <p:sldId id="3234" r:id="rId76"/>
    <p:sldId id="3238" r:id="rId77"/>
    <p:sldId id="3239" r:id="rId78"/>
    <p:sldId id="3240" r:id="rId79"/>
    <p:sldId id="3244" r:id="rId80"/>
    <p:sldId id="3241" r:id="rId81"/>
    <p:sldId id="3242" r:id="rId82"/>
    <p:sldId id="3243" r:id="rId83"/>
    <p:sldId id="3235" r:id="rId84"/>
    <p:sldId id="3245" r:id="rId85"/>
    <p:sldId id="3246" r:id="rId86"/>
    <p:sldId id="3236" r:id="rId87"/>
    <p:sldId id="3247" r:id="rId88"/>
    <p:sldId id="3248" r:id="rId89"/>
    <p:sldId id="3249" r:id="rId90"/>
    <p:sldId id="3250" r:id="rId91"/>
    <p:sldId id="3251" r:id="rId92"/>
    <p:sldId id="3252" r:id="rId93"/>
    <p:sldId id="3253" r:id="rId94"/>
    <p:sldId id="3254" r:id="rId95"/>
    <p:sldId id="3255" r:id="rId96"/>
    <p:sldId id="3256" r:id="rId97"/>
    <p:sldId id="3257" r:id="rId98"/>
    <p:sldId id="3258" r:id="rId99"/>
    <p:sldId id="3259" r:id="rId100"/>
    <p:sldId id="3260" r:id="rId101"/>
    <p:sldId id="3261" r:id="rId102"/>
    <p:sldId id="3262" r:id="rId103"/>
    <p:sldId id="3263" r:id="rId104"/>
    <p:sldId id="3264" r:id="rId105"/>
    <p:sldId id="3265" r:id="rId106"/>
    <p:sldId id="3266" r:id="rId107"/>
    <p:sldId id="3267" r:id="rId108"/>
    <p:sldId id="3268" r:id="rId109"/>
    <p:sldId id="3269" r:id="rId110"/>
    <p:sldId id="3270" r:id="rId111"/>
    <p:sldId id="3271" r:id="rId112"/>
    <p:sldId id="3272" r:id="rId113"/>
    <p:sldId id="3273" r:id="rId114"/>
    <p:sldId id="3274" r:id="rId115"/>
    <p:sldId id="3275" r:id="rId116"/>
    <p:sldId id="3276" r:id="rId117"/>
    <p:sldId id="3277" r:id="rId118"/>
    <p:sldId id="3278" r:id="rId119"/>
    <p:sldId id="3279" r:id="rId120"/>
    <p:sldId id="3280" r:id="rId121"/>
    <p:sldId id="3281" r:id="rId122"/>
    <p:sldId id="3282" r:id="rId123"/>
    <p:sldId id="3283" r:id="rId124"/>
    <p:sldId id="3284" r:id="rId125"/>
    <p:sldId id="3285" r:id="rId126"/>
    <p:sldId id="3286" r:id="rId127"/>
    <p:sldId id="3287" r:id="rId128"/>
    <p:sldId id="3288" r:id="rId129"/>
    <p:sldId id="3289" r:id="rId130"/>
    <p:sldId id="3290" r:id="rId131"/>
    <p:sldId id="3291" r:id="rId132"/>
    <p:sldId id="3292" r:id="rId133"/>
    <p:sldId id="3293" r:id="rId134"/>
    <p:sldId id="3294" r:id="rId135"/>
    <p:sldId id="3295" r:id="rId136"/>
    <p:sldId id="3296" r:id="rId137"/>
    <p:sldId id="3297" r:id="rId138"/>
    <p:sldId id="3298" r:id="rId139"/>
    <p:sldId id="3299" r:id="rId140"/>
    <p:sldId id="3300" r:id="rId141"/>
    <p:sldId id="3301" r:id="rId142"/>
    <p:sldId id="3302" r:id="rId143"/>
    <p:sldId id="3303" r:id="rId144"/>
    <p:sldId id="3304" r:id="rId145"/>
    <p:sldId id="3305" r:id="rId146"/>
    <p:sldId id="3306" r:id="rId147"/>
    <p:sldId id="3307" r:id="rId148"/>
    <p:sldId id="3308" r:id="rId149"/>
    <p:sldId id="3309" r:id="rId150"/>
    <p:sldId id="3310" r:id="rId151"/>
    <p:sldId id="3311" r:id="rId152"/>
    <p:sldId id="3312" r:id="rId153"/>
    <p:sldId id="3313" r:id="rId154"/>
    <p:sldId id="3314" r:id="rId155"/>
    <p:sldId id="3315" r:id="rId156"/>
    <p:sldId id="3316" r:id="rId157"/>
    <p:sldId id="3317" r:id="rId158"/>
    <p:sldId id="3318" r:id="rId159"/>
    <p:sldId id="3319" r:id="rId160"/>
    <p:sldId id="3320" r:id="rId161"/>
    <p:sldId id="3321" r:id="rId162"/>
    <p:sldId id="3322" r:id="rId163"/>
    <p:sldId id="3323" r:id="rId164"/>
    <p:sldId id="3324" r:id="rId165"/>
    <p:sldId id="3155" r:id="rId166"/>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p:defaultTextStyle>
  <p:extLst>
    <p:ext uri="{EFAFB233-063F-42B5-8137-9DF3F51BA10A}">
      <p15:sldGuideLst xmlns:p15="http://schemas.microsoft.com/office/powerpoint/2012/main">
        <p15:guide id="1" orient="horz" pos="431">
          <p15:clr>
            <a:srgbClr val="A4A3A4"/>
          </p15:clr>
        </p15:guide>
        <p15:guide id="2" pos="4201">
          <p15:clr>
            <a:srgbClr val="A4A3A4"/>
          </p15:clr>
        </p15:guide>
        <p15:guide id="3" pos="507">
          <p15:clr>
            <a:srgbClr val="A4A3A4"/>
          </p15:clr>
        </p15:guide>
        <p15:guide id="4" orient="horz" pos="3978">
          <p15:clr>
            <a:srgbClr val="A4A3A4"/>
          </p15:clr>
        </p15:guide>
        <p15:guide id="5" pos="76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FFFFFF"/>
    <a:srgbClr val="BFBFBF"/>
    <a:srgbClr val="212E3C"/>
    <a:srgbClr val="FBBF09"/>
    <a:srgbClr val="EF4232"/>
    <a:srgbClr val="03A9F0"/>
    <a:srgbClr val="FABCA8"/>
    <a:srgbClr val="57562F"/>
    <a:srgbClr val="FBCD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54" autoAdjust="0"/>
    <p:restoredTop sz="92986" autoAdjust="0"/>
  </p:normalViewPr>
  <p:slideViewPr>
    <p:cSldViewPr>
      <p:cViewPr varScale="1">
        <p:scale>
          <a:sx n="52" d="100"/>
          <a:sy n="52" d="100"/>
        </p:scale>
        <p:origin x="76" y="268"/>
      </p:cViewPr>
      <p:guideLst>
        <p:guide orient="horz" pos="431"/>
        <p:guide pos="4201"/>
        <p:guide pos="507"/>
        <p:guide orient="horz" pos="3978"/>
        <p:guide pos="7657"/>
      </p:guideLst>
    </p:cSldViewPr>
  </p:slideViewPr>
  <p:outlineViewPr>
    <p:cViewPr>
      <p:scale>
        <a:sx n="100" d="100"/>
        <a:sy n="100" d="100"/>
      </p:scale>
      <p:origin x="0" y="-14412"/>
    </p:cViewPr>
  </p:outlin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2023/2/13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039" y="6703596"/>
            <a:ext cx="2893219" cy="386187"/>
          </a:xfrm>
          <a:prstGeom prst="rect">
            <a:avLst/>
          </a:prstGeom>
        </p:spPr>
        <p:txBody>
          <a:bodyPr/>
          <a:lstStyle/>
          <a:p>
            <a:fld id="{E3AD87B8-9A4B-45E2-BBE5-FB86ADE287A3}" type="datetimeFigureOut">
              <a:rPr lang="zh-CN" altLang="en-US" smtClean="0"/>
              <a:t>2023/2/13</a:t>
            </a:fld>
            <a:endParaRPr lang="zh-CN" altLang="en-US"/>
          </a:p>
        </p:txBody>
      </p:sp>
      <p:sp>
        <p:nvSpPr>
          <p:cNvPr id="3" name="页脚占位符 2"/>
          <p:cNvSpPr>
            <a:spLocks noGrp="1"/>
          </p:cNvSpPr>
          <p:nvPr>
            <p:ph type="ftr" sz="quarter" idx="11"/>
          </p:nvPr>
        </p:nvSpPr>
        <p:spPr>
          <a:xfrm>
            <a:off x="4259461" y="6703596"/>
            <a:ext cx="4339828" cy="386187"/>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081492" y="6703596"/>
            <a:ext cx="2893219" cy="386187"/>
          </a:xfrm>
          <a:prstGeom prst="rect">
            <a:avLst/>
          </a:prstGeom>
        </p:spPr>
        <p:txBody>
          <a:bodyPr/>
          <a:lstStyle/>
          <a:p>
            <a:fld id="{37AAA611-6692-4583-86AB-5AB9B972BD4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GIF"/><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xml"/><Relationship Id="rId1" Type="http://schemas.openxmlformats.org/officeDocument/2006/relationships/tags" Target="../tags/tag3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xml"/><Relationship Id="rId1" Type="http://schemas.openxmlformats.org/officeDocument/2006/relationships/tags" Target="../tags/tag3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4.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6.xml"/><Relationship Id="rId1" Type="http://schemas.openxmlformats.org/officeDocument/2006/relationships/tags" Target="../tags/tag4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8.xml"/><Relationship Id="rId1" Type="http://schemas.openxmlformats.org/officeDocument/2006/relationships/tags" Target="../tags/tag4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tags" Target="../tags/tag5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4.xml"/><Relationship Id="rId1" Type="http://schemas.openxmlformats.org/officeDocument/2006/relationships/tags" Target="../tags/tag5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notesSlide" Target="../notesSlides/notesSlide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8.xml"/><Relationship Id="rId1" Type="http://schemas.openxmlformats.org/officeDocument/2006/relationships/tags" Target="../tags/tag5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0.xml"/><Relationship Id="rId1" Type="http://schemas.openxmlformats.org/officeDocument/2006/relationships/tags" Target="../tags/tag5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2.xml"/><Relationship Id="rId1" Type="http://schemas.openxmlformats.org/officeDocument/2006/relationships/tags" Target="../tags/tag6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tags" Target="../tags/tag6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tags" Target="../tags/tag7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4.xml"/><Relationship Id="rId1" Type="http://schemas.openxmlformats.org/officeDocument/2006/relationships/tags" Target="../tags/tag7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6.xml"/><Relationship Id="rId1" Type="http://schemas.openxmlformats.org/officeDocument/2006/relationships/tags" Target="../tags/tag75.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8.xml"/><Relationship Id="rId1" Type="http://schemas.openxmlformats.org/officeDocument/2006/relationships/tags" Target="../tags/tag7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0.xml"/><Relationship Id="rId1" Type="http://schemas.openxmlformats.org/officeDocument/2006/relationships/tags" Target="../tags/tag7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2.xml"/><Relationship Id="rId1" Type="http://schemas.openxmlformats.org/officeDocument/2006/relationships/tags" Target="../tags/tag8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4.xml"/><Relationship Id="rId1" Type="http://schemas.openxmlformats.org/officeDocument/2006/relationships/tags" Target="../tags/tag8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tags" Target="../tags/tag8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8.xml"/><Relationship Id="rId1" Type="http://schemas.openxmlformats.org/officeDocument/2006/relationships/tags" Target="../tags/tag8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0.xml"/><Relationship Id="rId1" Type="http://schemas.openxmlformats.org/officeDocument/2006/relationships/tags" Target="../tags/tag8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2.xml"/><Relationship Id="rId1" Type="http://schemas.openxmlformats.org/officeDocument/2006/relationships/tags" Target="../tags/tag91.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4.xml"/><Relationship Id="rId1" Type="http://schemas.openxmlformats.org/officeDocument/2006/relationships/tags" Target="../tags/tag93.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6.xml"/><Relationship Id="rId1" Type="http://schemas.openxmlformats.org/officeDocument/2006/relationships/tags" Target="../tags/tag95.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8.xml"/><Relationship Id="rId1" Type="http://schemas.openxmlformats.org/officeDocument/2006/relationships/tags" Target="../tags/tag9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0.xml"/><Relationship Id="rId1" Type="http://schemas.openxmlformats.org/officeDocument/2006/relationships/tags" Target="../tags/tag99.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2.xml"/><Relationship Id="rId1" Type="http://schemas.openxmlformats.org/officeDocument/2006/relationships/tags" Target="../tags/tag101.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4.xml"/><Relationship Id="rId1" Type="http://schemas.openxmlformats.org/officeDocument/2006/relationships/tags" Target="../tags/tag103.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6.xml"/><Relationship Id="rId1" Type="http://schemas.openxmlformats.org/officeDocument/2006/relationships/tags" Target="../tags/tag105.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8.xml"/><Relationship Id="rId1" Type="http://schemas.openxmlformats.org/officeDocument/2006/relationships/tags" Target="../tags/tag10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0.xml"/><Relationship Id="rId1" Type="http://schemas.openxmlformats.org/officeDocument/2006/relationships/tags" Target="../tags/tag10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2.xml"/><Relationship Id="rId1" Type="http://schemas.openxmlformats.org/officeDocument/2006/relationships/tags" Target="../tags/tag111.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4.xml"/><Relationship Id="rId1" Type="http://schemas.openxmlformats.org/officeDocument/2006/relationships/tags" Target="../tags/tag113.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6.xml"/><Relationship Id="rId1" Type="http://schemas.openxmlformats.org/officeDocument/2006/relationships/tags" Target="../tags/tag115.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8.xml"/><Relationship Id="rId1" Type="http://schemas.openxmlformats.org/officeDocument/2006/relationships/tags" Target="../tags/tag117.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0.xml"/><Relationship Id="rId1" Type="http://schemas.openxmlformats.org/officeDocument/2006/relationships/tags" Target="../tags/tag119.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2.xml"/><Relationship Id="rId1" Type="http://schemas.openxmlformats.org/officeDocument/2006/relationships/tags" Target="../tags/tag121.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4.xml"/><Relationship Id="rId1" Type="http://schemas.openxmlformats.org/officeDocument/2006/relationships/tags" Target="../tags/tag123.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6.xml"/><Relationship Id="rId1" Type="http://schemas.openxmlformats.org/officeDocument/2006/relationships/tags" Target="../tags/tag125.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8.xml"/><Relationship Id="rId1" Type="http://schemas.openxmlformats.org/officeDocument/2006/relationships/tags" Target="../tags/tag127.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0.xml"/><Relationship Id="rId1" Type="http://schemas.openxmlformats.org/officeDocument/2006/relationships/tags" Target="../tags/tag129.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2.xml"/><Relationship Id="rId1" Type="http://schemas.openxmlformats.org/officeDocument/2006/relationships/tags" Target="../tags/tag13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4.xml"/><Relationship Id="rId1" Type="http://schemas.openxmlformats.org/officeDocument/2006/relationships/tags" Target="../tags/tag133.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6.xml"/><Relationship Id="rId1" Type="http://schemas.openxmlformats.org/officeDocument/2006/relationships/tags" Target="../tags/tag135.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8.xml"/><Relationship Id="rId1" Type="http://schemas.openxmlformats.org/officeDocument/2006/relationships/tags" Target="../tags/tag137.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0.xml"/><Relationship Id="rId1" Type="http://schemas.openxmlformats.org/officeDocument/2006/relationships/tags" Target="../tags/tag139.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2.xml"/><Relationship Id="rId1" Type="http://schemas.openxmlformats.org/officeDocument/2006/relationships/tags" Target="../tags/tag141.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4.xml"/><Relationship Id="rId1" Type="http://schemas.openxmlformats.org/officeDocument/2006/relationships/tags" Target="../tags/tag143.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6.xml"/><Relationship Id="rId1" Type="http://schemas.openxmlformats.org/officeDocument/2006/relationships/tags" Target="../tags/tag145.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8.xml"/><Relationship Id="rId1" Type="http://schemas.openxmlformats.org/officeDocument/2006/relationships/tags" Target="../tags/tag147.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0.xml"/><Relationship Id="rId1" Type="http://schemas.openxmlformats.org/officeDocument/2006/relationships/tags" Target="../tags/tag149.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2.xml"/><Relationship Id="rId1" Type="http://schemas.openxmlformats.org/officeDocument/2006/relationships/tags" Target="../tags/tag15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4.xml"/><Relationship Id="rId1" Type="http://schemas.openxmlformats.org/officeDocument/2006/relationships/tags" Target="../tags/tag153.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6.xml"/><Relationship Id="rId1" Type="http://schemas.openxmlformats.org/officeDocument/2006/relationships/tags" Target="../tags/tag155.xml"/></Relationships>
</file>

<file path=ppt/slides/_rels/slide84.xml.rels><?xml version="1.0" encoding="UTF-8" standalone="yes"?>
<Relationships xmlns="http://schemas.openxmlformats.org/package/2006/relationships"><Relationship Id="rId13" Type="http://schemas.openxmlformats.org/officeDocument/2006/relationships/tags" Target="../tags/tag169.xml"/><Relationship Id="rId18" Type="http://schemas.openxmlformats.org/officeDocument/2006/relationships/tags" Target="../tags/tag174.xml"/><Relationship Id="rId26" Type="http://schemas.openxmlformats.org/officeDocument/2006/relationships/tags" Target="../tags/tag182.xml"/><Relationship Id="rId3" Type="http://schemas.openxmlformats.org/officeDocument/2006/relationships/tags" Target="../tags/tag159.xml"/><Relationship Id="rId21" Type="http://schemas.openxmlformats.org/officeDocument/2006/relationships/tags" Target="../tags/tag177.xml"/><Relationship Id="rId7" Type="http://schemas.openxmlformats.org/officeDocument/2006/relationships/tags" Target="../tags/tag163.xml"/><Relationship Id="rId12" Type="http://schemas.openxmlformats.org/officeDocument/2006/relationships/tags" Target="../tags/tag168.xml"/><Relationship Id="rId17" Type="http://schemas.openxmlformats.org/officeDocument/2006/relationships/tags" Target="../tags/tag173.xml"/><Relationship Id="rId25" Type="http://schemas.openxmlformats.org/officeDocument/2006/relationships/tags" Target="../tags/tag181.xml"/><Relationship Id="rId33" Type="http://schemas.openxmlformats.org/officeDocument/2006/relationships/slideLayout" Target="../slideLayouts/slideLayout1.xml"/><Relationship Id="rId2" Type="http://schemas.openxmlformats.org/officeDocument/2006/relationships/tags" Target="../tags/tag158.xml"/><Relationship Id="rId16" Type="http://schemas.openxmlformats.org/officeDocument/2006/relationships/tags" Target="../tags/tag172.xml"/><Relationship Id="rId20" Type="http://schemas.openxmlformats.org/officeDocument/2006/relationships/tags" Target="../tags/tag176.xml"/><Relationship Id="rId29" Type="http://schemas.openxmlformats.org/officeDocument/2006/relationships/tags" Target="../tags/tag185.xml"/><Relationship Id="rId1" Type="http://schemas.openxmlformats.org/officeDocument/2006/relationships/tags" Target="../tags/tag157.xml"/><Relationship Id="rId6" Type="http://schemas.openxmlformats.org/officeDocument/2006/relationships/tags" Target="../tags/tag162.xml"/><Relationship Id="rId11" Type="http://schemas.openxmlformats.org/officeDocument/2006/relationships/tags" Target="../tags/tag167.xml"/><Relationship Id="rId24" Type="http://schemas.openxmlformats.org/officeDocument/2006/relationships/tags" Target="../tags/tag180.xml"/><Relationship Id="rId32" Type="http://schemas.openxmlformats.org/officeDocument/2006/relationships/tags" Target="../tags/tag188.xml"/><Relationship Id="rId5" Type="http://schemas.openxmlformats.org/officeDocument/2006/relationships/tags" Target="../tags/tag161.xml"/><Relationship Id="rId15" Type="http://schemas.openxmlformats.org/officeDocument/2006/relationships/tags" Target="../tags/tag171.xml"/><Relationship Id="rId23" Type="http://schemas.openxmlformats.org/officeDocument/2006/relationships/tags" Target="../tags/tag179.xml"/><Relationship Id="rId28" Type="http://schemas.openxmlformats.org/officeDocument/2006/relationships/tags" Target="../tags/tag184.xml"/><Relationship Id="rId10" Type="http://schemas.openxmlformats.org/officeDocument/2006/relationships/tags" Target="../tags/tag166.xml"/><Relationship Id="rId19" Type="http://schemas.openxmlformats.org/officeDocument/2006/relationships/tags" Target="../tags/tag175.xml"/><Relationship Id="rId31" Type="http://schemas.openxmlformats.org/officeDocument/2006/relationships/tags" Target="../tags/tag187.xml"/><Relationship Id="rId4" Type="http://schemas.openxmlformats.org/officeDocument/2006/relationships/tags" Target="../tags/tag160.xml"/><Relationship Id="rId9" Type="http://schemas.openxmlformats.org/officeDocument/2006/relationships/tags" Target="../tags/tag165.xml"/><Relationship Id="rId14" Type="http://schemas.openxmlformats.org/officeDocument/2006/relationships/tags" Target="../tags/tag170.xml"/><Relationship Id="rId22" Type="http://schemas.openxmlformats.org/officeDocument/2006/relationships/tags" Target="../tags/tag178.xml"/><Relationship Id="rId27" Type="http://schemas.openxmlformats.org/officeDocument/2006/relationships/tags" Target="../tags/tag183.xml"/><Relationship Id="rId30" Type="http://schemas.openxmlformats.org/officeDocument/2006/relationships/tags" Target="../tags/tag186.xml"/><Relationship Id="rId8" Type="http://schemas.openxmlformats.org/officeDocument/2006/relationships/tags" Target="../tags/tag16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0.xml"/><Relationship Id="rId1" Type="http://schemas.openxmlformats.org/officeDocument/2006/relationships/tags" Target="../tags/tag189.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2.xml"/><Relationship Id="rId1" Type="http://schemas.openxmlformats.org/officeDocument/2006/relationships/tags" Target="../tags/tag191.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4.xml"/><Relationship Id="rId1" Type="http://schemas.openxmlformats.org/officeDocument/2006/relationships/tags" Target="../tags/tag193.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6.xml"/><Relationship Id="rId1" Type="http://schemas.openxmlformats.org/officeDocument/2006/relationships/tags" Target="../tags/tag195.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8.xml"/><Relationship Id="rId1" Type="http://schemas.openxmlformats.org/officeDocument/2006/relationships/tags" Target="../tags/tag197.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0.xml"/><Relationship Id="rId1" Type="http://schemas.openxmlformats.org/officeDocument/2006/relationships/tags" Target="../tags/tag199.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2.xml"/><Relationship Id="rId1" Type="http://schemas.openxmlformats.org/officeDocument/2006/relationships/tags" Target="../tags/tag201.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4.xml"/><Relationship Id="rId1" Type="http://schemas.openxmlformats.org/officeDocument/2006/relationships/tags" Target="../tags/tag203.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6.xml"/><Relationship Id="rId1" Type="http://schemas.openxmlformats.org/officeDocument/2006/relationships/tags" Target="../tags/tag205.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8.xml"/><Relationship Id="rId1" Type="http://schemas.openxmlformats.org/officeDocument/2006/relationships/tags" Target="../tags/tag207.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0.xml"/><Relationship Id="rId1" Type="http://schemas.openxmlformats.org/officeDocument/2006/relationships/tags" Target="../tags/tag209.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2.xml"/><Relationship Id="rId1" Type="http://schemas.openxmlformats.org/officeDocument/2006/relationships/tags" Target="../tags/tag211.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4.xml"/><Relationship Id="rId1" Type="http://schemas.openxmlformats.org/officeDocument/2006/relationships/tags" Target="../tags/tag213.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6.xml"/><Relationship Id="rId1" Type="http://schemas.openxmlformats.org/officeDocument/2006/relationships/tags" Target="../tags/tag215.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8.xml"/><Relationship Id="rId1" Type="http://schemas.openxmlformats.org/officeDocument/2006/relationships/tags" Target="../tags/tag217.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0.xml"/><Relationship Id="rId1" Type="http://schemas.openxmlformats.org/officeDocument/2006/relationships/tags" Target="../tags/tag219.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2.xml"/><Relationship Id="rId1" Type="http://schemas.openxmlformats.org/officeDocument/2006/relationships/tags" Target="../tags/tag221.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4.xml"/><Relationship Id="rId1" Type="http://schemas.openxmlformats.org/officeDocument/2006/relationships/tags" Target="../tags/tag223.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6.xml"/><Relationship Id="rId1" Type="http://schemas.openxmlformats.org/officeDocument/2006/relationships/tags" Target="../tags/tag225.xml"/><Relationship Id="rId4" Type="http://schemas.openxmlformats.org/officeDocument/2006/relationships/image" Target="../media/image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8.xml"/><Relationship Id="rId1" Type="http://schemas.openxmlformats.org/officeDocument/2006/relationships/tags" Target="../tags/tag227.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0.xml"/><Relationship Id="rId1" Type="http://schemas.openxmlformats.org/officeDocument/2006/relationships/tags" Target="../tags/tag229.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2.xml"/><Relationship Id="rId1" Type="http://schemas.openxmlformats.org/officeDocument/2006/relationships/tags" Target="../tags/tag231.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4.xml"/><Relationship Id="rId1" Type="http://schemas.openxmlformats.org/officeDocument/2006/relationships/tags" Target="../tags/tag233.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6.xml"/><Relationship Id="rId1" Type="http://schemas.openxmlformats.org/officeDocument/2006/relationships/tags" Target="../tags/tag235.xml"/><Relationship Id="rId4" Type="http://schemas.openxmlformats.org/officeDocument/2006/relationships/image" Target="../media/image9.jpeg"/></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8.xml"/><Relationship Id="rId1" Type="http://schemas.openxmlformats.org/officeDocument/2006/relationships/tags" Target="../tags/tag237.xml"/><Relationship Id="rId4" Type="http://schemas.openxmlformats.org/officeDocument/2006/relationships/image" Target="../media/image10.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0.xml"/><Relationship Id="rId1" Type="http://schemas.openxmlformats.org/officeDocument/2006/relationships/tags" Target="../tags/tag239.xml"/><Relationship Id="rId4" Type="http://schemas.openxmlformats.org/officeDocument/2006/relationships/image" Target="../media/image11.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2.xml"/><Relationship Id="rId1" Type="http://schemas.openxmlformats.org/officeDocument/2006/relationships/tags" Target="../tags/tag241.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4.xml"/><Relationship Id="rId1" Type="http://schemas.openxmlformats.org/officeDocument/2006/relationships/tags" Target="../tags/tag243.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6.xml"/><Relationship Id="rId1" Type="http://schemas.openxmlformats.org/officeDocument/2006/relationships/tags" Target="../tags/tag245.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8.xml"/><Relationship Id="rId1" Type="http://schemas.openxmlformats.org/officeDocument/2006/relationships/tags" Target="../tags/tag247.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0.xml"/><Relationship Id="rId1" Type="http://schemas.openxmlformats.org/officeDocument/2006/relationships/tags" Target="../tags/tag249.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2.xml"/><Relationship Id="rId1" Type="http://schemas.openxmlformats.org/officeDocument/2006/relationships/tags" Target="../tags/tag251.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4.xml"/><Relationship Id="rId1" Type="http://schemas.openxmlformats.org/officeDocument/2006/relationships/tags" Target="../tags/tag253.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6.xml"/><Relationship Id="rId1" Type="http://schemas.openxmlformats.org/officeDocument/2006/relationships/tags" Target="../tags/tag255.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8.xml"/><Relationship Id="rId1" Type="http://schemas.openxmlformats.org/officeDocument/2006/relationships/tags" Target="../tags/tag257.xml"/><Relationship Id="rId4" Type="http://schemas.openxmlformats.org/officeDocument/2006/relationships/image" Target="../media/image12.png"/></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0.xml"/><Relationship Id="rId1" Type="http://schemas.openxmlformats.org/officeDocument/2006/relationships/tags" Target="../tags/tag259.xml"/><Relationship Id="rId4" Type="http://schemas.openxmlformats.org/officeDocument/2006/relationships/image" Target="../media/image13.pn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2.xml"/><Relationship Id="rId1" Type="http://schemas.openxmlformats.org/officeDocument/2006/relationships/tags" Target="../tags/tag261.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4.xml"/><Relationship Id="rId1" Type="http://schemas.openxmlformats.org/officeDocument/2006/relationships/tags" Target="../tags/tag263.xml"/><Relationship Id="rId6" Type="http://schemas.openxmlformats.org/officeDocument/2006/relationships/image" Target="../media/image15.jpeg"/><Relationship Id="rId5" Type="http://schemas.openxmlformats.org/officeDocument/2006/relationships/hyperlink" Target="file:///E:\&#24464;&#29983;\&#19996;&#39118;&#20013;&#38738;&#29677;&#36164;&#26009;\&#24605;&#32500;&#21019;&#26032;&#21450;&#25216;&#27861;.ppt" TargetMode="External"/><Relationship Id="rId4" Type="http://schemas.openxmlformats.org/officeDocument/2006/relationships/image" Target="../media/image14.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6.xml"/><Relationship Id="rId1" Type="http://schemas.openxmlformats.org/officeDocument/2006/relationships/tags" Target="../tags/tag265.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8.xml"/><Relationship Id="rId1" Type="http://schemas.openxmlformats.org/officeDocument/2006/relationships/tags" Target="../tags/tag267.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0.xml"/><Relationship Id="rId1" Type="http://schemas.openxmlformats.org/officeDocument/2006/relationships/tags" Target="../tags/tag269.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2.xml"/><Relationship Id="rId1" Type="http://schemas.openxmlformats.org/officeDocument/2006/relationships/tags" Target="../tags/tag27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4.xml"/><Relationship Id="rId1" Type="http://schemas.openxmlformats.org/officeDocument/2006/relationships/tags" Target="../tags/tag273.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6.xml"/><Relationship Id="rId1" Type="http://schemas.openxmlformats.org/officeDocument/2006/relationships/tags" Target="../tags/tag275.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8.xml"/><Relationship Id="rId1" Type="http://schemas.openxmlformats.org/officeDocument/2006/relationships/tags" Target="../tags/tag277.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0.xml"/><Relationship Id="rId1" Type="http://schemas.openxmlformats.org/officeDocument/2006/relationships/tags" Target="../tags/tag279.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2.xml"/><Relationship Id="rId1" Type="http://schemas.openxmlformats.org/officeDocument/2006/relationships/tags" Target="../tags/tag28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4.xml"/><Relationship Id="rId1" Type="http://schemas.openxmlformats.org/officeDocument/2006/relationships/tags" Target="../tags/tag283.xml"/></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6.xml"/><Relationship Id="rId1" Type="http://schemas.openxmlformats.org/officeDocument/2006/relationships/tags" Target="../tags/tag285.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8.xml"/><Relationship Id="rId1" Type="http://schemas.openxmlformats.org/officeDocument/2006/relationships/tags" Target="../tags/tag287.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0.xml"/><Relationship Id="rId1" Type="http://schemas.openxmlformats.org/officeDocument/2006/relationships/tags" Target="../tags/tag289.xml"/><Relationship Id="rId5" Type="http://schemas.openxmlformats.org/officeDocument/2006/relationships/image" Target="../media/image17.png"/><Relationship Id="rId4" Type="http://schemas.openxmlformats.org/officeDocument/2006/relationships/image" Target="../media/image16.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2.xml"/><Relationship Id="rId1" Type="http://schemas.openxmlformats.org/officeDocument/2006/relationships/tags" Target="../tags/tag291.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4.xml"/><Relationship Id="rId1" Type="http://schemas.openxmlformats.org/officeDocument/2006/relationships/tags" Target="../tags/tag293.xml"/></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6.xml"/><Relationship Id="rId1" Type="http://schemas.openxmlformats.org/officeDocument/2006/relationships/tags" Target="../tags/tag295.xml"/></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8.xml"/><Relationship Id="rId1" Type="http://schemas.openxmlformats.org/officeDocument/2006/relationships/tags" Target="../tags/tag297.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2.xml"/><Relationship Id="rId1" Type="http://schemas.openxmlformats.org/officeDocument/2006/relationships/tags" Target="../tags/tag301.xml"/></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4.xml"/><Relationship Id="rId1" Type="http://schemas.openxmlformats.org/officeDocument/2006/relationships/tags" Target="../tags/tag303.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6.xml"/><Relationship Id="rId1" Type="http://schemas.openxmlformats.org/officeDocument/2006/relationships/tags" Target="../tags/tag305.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8.xml"/><Relationship Id="rId1" Type="http://schemas.openxmlformats.org/officeDocument/2006/relationships/tags" Target="../tags/tag30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0.xml"/><Relationship Id="rId1" Type="http://schemas.openxmlformats.org/officeDocument/2006/relationships/tags" Target="../tags/tag309.xml"/><Relationship Id="rId4" Type="http://schemas.openxmlformats.org/officeDocument/2006/relationships/image" Target="../media/image21.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2.xml"/><Relationship Id="rId1" Type="http://schemas.openxmlformats.org/officeDocument/2006/relationships/tags" Target="../tags/tag311.xml"/></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4.xml"/><Relationship Id="rId1" Type="http://schemas.openxmlformats.org/officeDocument/2006/relationships/tags" Target="../tags/tag313.xml"/></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6.xml"/><Relationship Id="rId1" Type="http://schemas.openxmlformats.org/officeDocument/2006/relationships/tags" Target="../tags/tag315.xml"/></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8.xml"/><Relationship Id="rId1" Type="http://schemas.openxmlformats.org/officeDocument/2006/relationships/tags" Target="../tags/tag317.xm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0.xml"/><Relationship Id="rId1" Type="http://schemas.openxmlformats.org/officeDocument/2006/relationships/tags" Target="../tags/tag319.xml"/><Relationship Id="rId4" Type="http://schemas.openxmlformats.org/officeDocument/2006/relationships/image" Target="../media/image22.jpe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2.xml"/><Relationship Id="rId1" Type="http://schemas.openxmlformats.org/officeDocument/2006/relationships/tags" Target="../tags/tag321.xml"/><Relationship Id="rId4" Type="http://schemas.openxmlformats.org/officeDocument/2006/relationships/image" Target="../media/image23.wmf"/></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4.xml"/><Relationship Id="rId1" Type="http://schemas.openxmlformats.org/officeDocument/2006/relationships/tags" Target="../tags/tag323.xml"/></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6.xml"/><Relationship Id="rId1" Type="http://schemas.openxmlformats.org/officeDocument/2006/relationships/tags" Target="../tags/tag325.xml"/></Relationships>
</file>

<file path=ppt/slides/_rels/slide15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hyperlink" Target="http://www.uscav.com/ZoomImage.aspx" TargetMode="External"/><Relationship Id="rId3" Type="http://schemas.openxmlformats.org/officeDocument/2006/relationships/slideLayout" Target="../slideLayouts/slideLayout1.xml"/><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wmf"/><Relationship Id="rId9" Type="http://schemas.openxmlformats.org/officeDocument/2006/relationships/image" Target="../media/image29.jpeg"/><Relationship Id="rId14" Type="http://schemas.openxmlformats.org/officeDocument/2006/relationships/image" Target="../media/image33.jpe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0.xml"/><Relationship Id="rId1" Type="http://schemas.openxmlformats.org/officeDocument/2006/relationships/tags" Target="../tags/tag329.xml"/></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2.xml"/><Relationship Id="rId1" Type="http://schemas.openxmlformats.org/officeDocument/2006/relationships/tags" Target="../tags/tag331.xml"/></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4.xml"/><Relationship Id="rId1" Type="http://schemas.openxmlformats.org/officeDocument/2006/relationships/tags" Target="../tags/tag333.xml"/></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6.xml"/><Relationship Id="rId1" Type="http://schemas.openxmlformats.org/officeDocument/2006/relationships/tags" Target="../tags/tag335.xml"/></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8.xml"/><Relationship Id="rId1" Type="http://schemas.openxmlformats.org/officeDocument/2006/relationships/tags" Target="../tags/tag337.xml"/><Relationship Id="rId4" Type="http://schemas.openxmlformats.org/officeDocument/2006/relationships/image" Target="../media/image34.pn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0.xml"/><Relationship Id="rId1" Type="http://schemas.openxmlformats.org/officeDocument/2006/relationships/tags" Target="../tags/tag33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p:cNvSpPr>
            <a:spLocks noChangeArrowheads="1"/>
          </p:cNvSpPr>
          <p:nvPr/>
        </p:nvSpPr>
        <p:spPr bwMode="auto">
          <a:xfrm>
            <a:off x="2534285" y="2571750"/>
            <a:ext cx="8027035" cy="76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000" cap="all" dirty="0">
                <a:solidFill>
                  <a:schemeClr val="tx1"/>
                </a:solidFill>
                <a:cs typeface="Arial" panose="020B0604020202020204" pitchFamily="34" charset="0"/>
              </a:rPr>
              <a:t>双体系建设与安全管理理念</a:t>
            </a:r>
          </a:p>
        </p:txBody>
      </p:sp>
      <p:sp>
        <p:nvSpPr>
          <p:cNvPr id="9"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10"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pic>
        <p:nvPicPr>
          <p:cNvPr id="5" name="图片 4" descr="276"/>
          <p:cNvPicPr>
            <a:picLocks noChangeAspect="1"/>
          </p:cNvPicPr>
          <p:nvPr/>
        </p:nvPicPr>
        <p:blipFill>
          <a:blip r:embed="rId3"/>
          <a:stretch>
            <a:fillRect/>
          </a:stretch>
        </p:blipFill>
        <p:spPr>
          <a:xfrm>
            <a:off x="6009005" y="1435735"/>
            <a:ext cx="840105" cy="840105"/>
          </a:xfrm>
          <a:prstGeom prst="rect">
            <a:avLst/>
          </a:prstGeom>
        </p:spPr>
      </p:pic>
      <p:cxnSp>
        <p:nvCxnSpPr>
          <p:cNvPr id="6" name="直接连接符 5"/>
          <p:cNvCxnSpPr/>
          <p:nvPr/>
        </p:nvCxnSpPr>
        <p:spPr>
          <a:xfrm>
            <a:off x="4013200" y="3401060"/>
            <a:ext cx="4873625" cy="0"/>
          </a:xfrm>
          <a:prstGeom prst="line">
            <a:avLst/>
          </a:prstGeom>
          <a:ln w="9525">
            <a:solidFill>
              <a:srgbClr val="003366"/>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148"/>
          <p:cNvSpPr txBox="1"/>
          <p:nvPr/>
        </p:nvSpPr>
        <p:spPr>
          <a:xfrm>
            <a:off x="5277247" y="1219046"/>
            <a:ext cx="2476020" cy="1206099"/>
          </a:xfrm>
          <a:prstGeom prst="rect">
            <a:avLst/>
          </a:prstGeom>
          <a:noFill/>
        </p:spPr>
        <p:txBody>
          <a:bodyPr vert="horz" wrap="square" rtlCol="0">
            <a:spAutoFit/>
          </a:bodyPr>
          <a:lstStyle/>
          <a:p>
            <a:pPr>
              <a:lnSpc>
                <a:spcPct val="120000"/>
              </a:lnSpc>
            </a:pPr>
            <a:r>
              <a:rPr lang="zh-CN" altLang="en-US" sz="6600" b="1" cap="all" spc="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目录</a:t>
            </a:r>
            <a:endParaRPr lang="en-US" altLang="zh-CN" sz="6600" b="1" cap="all" spc="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8"/>
          <p:cNvSpPr txBox="1"/>
          <p:nvPr/>
        </p:nvSpPr>
        <p:spPr>
          <a:xfrm>
            <a:off x="5061223" y="2844666"/>
            <a:ext cx="3346876" cy="830164"/>
          </a:xfrm>
          <a:prstGeom prst="rect">
            <a:avLst/>
          </a:prstGeom>
          <a:noFill/>
        </p:spPr>
        <p:txBody>
          <a:bodyPr vert="horz" wrap="square" rtlCol="0">
            <a:spAutoFit/>
          </a:bodyPr>
          <a:lstStyle/>
          <a:p>
            <a:pPr>
              <a:lnSpc>
                <a:spcPct val="120000"/>
              </a:lnSpc>
            </a:pPr>
            <a:r>
              <a:rPr lang="en-US" altLang="zh-CN" sz="4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CONTENTS</a:t>
            </a:r>
          </a:p>
        </p:txBody>
      </p:sp>
      <p:sp>
        <p:nvSpPr>
          <p:cNvPr id="10" name="矩形 9"/>
          <p:cNvSpPr/>
          <p:nvPr/>
        </p:nvSpPr>
        <p:spPr>
          <a:xfrm>
            <a:off x="164738" y="1888133"/>
            <a:ext cx="5905500" cy="534035"/>
          </a:xfrm>
          <a:prstGeom prst="rect">
            <a:avLst/>
          </a:prstGeom>
          <a:effectLst/>
        </p:spPr>
        <p:txBody>
          <a:bodyPr wrap="square">
            <a:spAutoFit/>
          </a:bodyPr>
          <a:lstStyle/>
          <a:p>
            <a:pPr marL="0" algn="l">
              <a:lnSpc>
                <a:spcPct val="120000"/>
              </a:lnSpc>
              <a:spcBef>
                <a:spcPts val="100"/>
              </a:spcBef>
              <a:buClrTx/>
              <a:buSzTx/>
              <a:buFont typeface="Wingdings" panose="05000000000000000000" charset="0"/>
              <a:buNone/>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  /   </a:t>
            </a:r>
            <a:r>
              <a:rPr lang="zh-CN" altLang="en-US" sz="2400" b="1" dirty="0">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双重预防机制的概述</a:t>
            </a:r>
            <a:endPar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Unicode MS" panose="020B0604020202020204" pitchFamily="34" charset="-122"/>
            </a:endParaRPr>
          </a:p>
        </p:txBody>
      </p:sp>
      <p:sp>
        <p:nvSpPr>
          <p:cNvPr id="11" name="矩形 10"/>
          <p:cNvSpPr/>
          <p:nvPr/>
        </p:nvSpPr>
        <p:spPr>
          <a:xfrm>
            <a:off x="164679" y="2866266"/>
            <a:ext cx="4977765" cy="534035"/>
          </a:xfrm>
          <a:prstGeom prst="rect">
            <a:avLst/>
          </a:prstGeom>
          <a:effectLst/>
        </p:spPr>
        <p:txBody>
          <a:bodyPr wrap="square">
            <a:spAutoFit/>
          </a:bodyPr>
          <a:lstStyle/>
          <a:p>
            <a:pPr lvl="0" algn="l">
              <a:lnSpc>
                <a:spcPct val="120000"/>
              </a:lnSpc>
              <a:spcBef>
                <a:spcPts val="100"/>
              </a:spcBef>
              <a:buClrTx/>
              <a:buSzTx/>
              <a:buFont typeface="Wingdings" panose="05000000000000000000" charset="0"/>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  /   </a:t>
            </a:r>
            <a:r>
              <a:rPr lang="zh-CN" altLang="en-US" sz="2400" b="1" dirty="0">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企业风险分级管控体系建设</a:t>
            </a:r>
          </a:p>
        </p:txBody>
      </p:sp>
      <p:sp>
        <p:nvSpPr>
          <p:cNvPr id="12" name="矩形 11"/>
          <p:cNvSpPr/>
          <p:nvPr/>
        </p:nvSpPr>
        <p:spPr>
          <a:xfrm>
            <a:off x="164679" y="3860800"/>
            <a:ext cx="6621145" cy="534035"/>
          </a:xfrm>
          <a:prstGeom prst="rect">
            <a:avLst/>
          </a:prstGeom>
          <a:effectLst/>
        </p:spPr>
        <p:txBody>
          <a:bodyPr wrap="square">
            <a:spAutoFit/>
          </a:bodyPr>
          <a:lstStyle/>
          <a:p>
            <a:pPr marL="0" algn="l">
              <a:lnSpc>
                <a:spcPct val="120000"/>
              </a:lnSpc>
              <a:spcBef>
                <a:spcPts val="100"/>
              </a:spcBef>
              <a:spcAft>
                <a:spcPts val="100"/>
              </a:spcAft>
              <a:buClrTx/>
              <a:buSzTx/>
              <a:buFont typeface="Wingdings" panose="05000000000000000000" charset="0"/>
              <a:buNone/>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04  /  </a:t>
            </a: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 </a:t>
            </a:r>
            <a:r>
              <a:rPr lang="zh-CN" altLang="en-US" sz="24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隐患排查治理体系建设</a:t>
            </a:r>
            <a:endPar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Arial Unicode MS" panose="020B0604020202020204" pitchFamily="34" charset="-122"/>
            </a:endParaRPr>
          </a:p>
        </p:txBody>
      </p:sp>
      <p:sp>
        <p:nvSpPr>
          <p:cNvPr id="1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18"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9" name="矩形 8"/>
          <p:cNvSpPr/>
          <p:nvPr/>
        </p:nvSpPr>
        <p:spPr>
          <a:xfrm>
            <a:off x="164738" y="952029"/>
            <a:ext cx="4381500" cy="534035"/>
          </a:xfrm>
          <a:prstGeom prst="rect">
            <a:avLst/>
          </a:prstGeom>
          <a:effectLst/>
        </p:spPr>
        <p:txBody>
          <a:bodyPr wrap="none">
            <a:spAutoFit/>
          </a:bodyPr>
          <a:lstStyle/>
          <a:p>
            <a:pPr marL="0" algn="l">
              <a:lnSpc>
                <a:spcPct val="120000"/>
              </a:lnSpc>
              <a:spcBef>
                <a:spcPts val="100"/>
              </a:spcBef>
              <a:buClrTx/>
              <a:buSzTx/>
              <a:buFont typeface="Wingdings" panose="05000000000000000000" charset="0"/>
              <a:buNone/>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  /   </a:t>
            </a:r>
            <a:r>
              <a:rPr lang="zh-CN" altLang="en-US" sz="2400" b="1" dirty="0">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p>
        </p:txBody>
      </p:sp>
      <p:sp>
        <p:nvSpPr>
          <p:cNvPr id="17" name="矩形 16"/>
          <p:cNvSpPr/>
          <p:nvPr/>
        </p:nvSpPr>
        <p:spPr>
          <a:xfrm>
            <a:off x="8377241" y="1930162"/>
            <a:ext cx="5905500" cy="534035"/>
          </a:xfrm>
          <a:prstGeom prst="rect">
            <a:avLst/>
          </a:prstGeom>
          <a:effectLst/>
        </p:spPr>
        <p:txBody>
          <a:bodyPr wrap="square">
            <a:spAutoFit/>
          </a:bodyPr>
          <a:lstStyle/>
          <a:p>
            <a:pPr marL="0" algn="l">
              <a:lnSpc>
                <a:spcPct val="120000"/>
              </a:lnSpc>
              <a:spcBef>
                <a:spcPts val="100"/>
              </a:spcBef>
              <a:buClrTx/>
              <a:buSzTx/>
              <a:buFont typeface="Wingdings" panose="05000000000000000000" charset="0"/>
              <a:buNone/>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06  /   </a:t>
            </a:r>
            <a:r>
              <a:rPr lang="zh-CN" altLang="en-US" sz="2400" b="1" dirty="0">
                <a:solidFill>
                  <a:schemeClr val="accent1"/>
                </a:solidFill>
                <a:latin typeface="微软雅黑" panose="020B0503020204020204" pitchFamily="34" charset="-122"/>
                <a:ea typeface="微软雅黑" panose="020B0503020204020204" pitchFamily="34" charset="-122"/>
                <a:sym typeface="+mn-ea"/>
              </a:rPr>
              <a:t>安全管理变革与创新</a:t>
            </a:r>
          </a:p>
        </p:txBody>
      </p:sp>
      <p:sp>
        <p:nvSpPr>
          <p:cNvPr id="19" name="矩形 18"/>
          <p:cNvSpPr/>
          <p:nvPr/>
        </p:nvSpPr>
        <p:spPr>
          <a:xfrm>
            <a:off x="8377241" y="2938274"/>
            <a:ext cx="4521200" cy="534035"/>
          </a:xfrm>
          <a:prstGeom prst="rect">
            <a:avLst/>
          </a:prstGeom>
          <a:effectLst/>
        </p:spPr>
        <p:txBody>
          <a:bodyPr wrap="square">
            <a:spAutoFit/>
          </a:bodyPr>
          <a:lstStyle/>
          <a:p>
            <a:pPr lvl="0" algn="l">
              <a:lnSpc>
                <a:spcPct val="120000"/>
              </a:lnSpc>
              <a:spcBef>
                <a:spcPts val="100"/>
              </a:spcBef>
              <a:buClrTx/>
              <a:buSzTx/>
              <a:buFont typeface="Wingdings" panose="05000000000000000000" charset="0"/>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07  /   </a:t>
            </a: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自主安全管理</a:t>
            </a:r>
          </a:p>
        </p:txBody>
      </p:sp>
      <p:sp>
        <p:nvSpPr>
          <p:cNvPr id="20" name="矩形 19"/>
          <p:cNvSpPr/>
          <p:nvPr/>
        </p:nvSpPr>
        <p:spPr>
          <a:xfrm>
            <a:off x="8377182" y="3946386"/>
            <a:ext cx="6621145" cy="534035"/>
          </a:xfrm>
          <a:prstGeom prst="rect">
            <a:avLst/>
          </a:prstGeom>
          <a:effectLst/>
        </p:spPr>
        <p:txBody>
          <a:bodyPr wrap="square">
            <a:spAutoFit/>
          </a:bodyPr>
          <a:lstStyle/>
          <a:p>
            <a:pPr marL="0" algn="l">
              <a:lnSpc>
                <a:spcPct val="120000"/>
              </a:lnSpc>
              <a:spcBef>
                <a:spcPts val="100"/>
              </a:spcBef>
              <a:spcAft>
                <a:spcPts val="100"/>
              </a:spcAft>
              <a:buClrTx/>
              <a:buSzTx/>
              <a:buFont typeface="Wingdings" panose="05000000000000000000" charset="0"/>
              <a:buNone/>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08  /  </a:t>
            </a: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 承包商安全管理</a:t>
            </a:r>
          </a:p>
        </p:txBody>
      </p:sp>
      <p:sp>
        <p:nvSpPr>
          <p:cNvPr id="21" name="矩形 20"/>
          <p:cNvSpPr/>
          <p:nvPr/>
        </p:nvSpPr>
        <p:spPr>
          <a:xfrm>
            <a:off x="8377241" y="921385"/>
            <a:ext cx="4076700" cy="534035"/>
          </a:xfrm>
          <a:prstGeom prst="rect">
            <a:avLst/>
          </a:prstGeom>
          <a:effectLst/>
        </p:spPr>
        <p:txBody>
          <a:bodyPr wrap="none">
            <a:spAutoFit/>
          </a:bodyPr>
          <a:lstStyle/>
          <a:p>
            <a:pPr marL="0" algn="l">
              <a:lnSpc>
                <a:spcPct val="120000"/>
              </a:lnSpc>
              <a:spcBef>
                <a:spcPts val="100"/>
              </a:spcBef>
              <a:buClrTx/>
              <a:buSzTx/>
              <a:buFont typeface="Wingdings" panose="05000000000000000000" charset="0"/>
              <a:buNone/>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a:t>
            </a: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5</a:t>
            </a: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  /   </a:t>
            </a:r>
            <a:r>
              <a:rPr lang="zh-CN" altLang="en-US" sz="24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最佳实践安全管理经验</a:t>
            </a:r>
            <a:endParaRPr lang="zh-CN" altLang="en-US" sz="2400" b="1" dirty="0">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907790" y="2834640"/>
            <a:ext cx="8769350"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Arial Unicode MS" panose="020B0604020202020204" pitchFamily="34" charset="-122"/>
            </a:endParaRPr>
          </a:p>
        </p:txBody>
      </p:sp>
      <p:sp>
        <p:nvSpPr>
          <p:cNvPr id="15" name="矩形 259"/>
          <p:cNvSpPr>
            <a:spLocks noChangeArrowheads="1"/>
          </p:cNvSpPr>
          <p:nvPr/>
        </p:nvSpPr>
        <p:spPr bwMode="auto">
          <a:xfrm>
            <a:off x="2267257"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01</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70815" y="972820"/>
            <a:ext cx="10191115" cy="1076325"/>
            <a:chOff x="-170684" y="-6886"/>
            <a:chExt cx="10190984" cy="1338481"/>
          </a:xfrm>
        </p:grpSpPr>
        <p:sp>
          <p:nvSpPr>
            <p:cNvPr id="18" name="梯形 17"/>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17" name="梯形 16"/>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a:off x="-170684" y="645795"/>
              <a:ext cx="7092108"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en-US" altLang="zh-CN" sz="2800" b="1" dirty="0">
                  <a:solidFill>
                    <a:srgbClr val="376092"/>
                  </a:solidFill>
                  <a:latin typeface="微软雅黑" panose="020B0503020204020204" pitchFamily="34" charset="-122"/>
                  <a:ea typeface="微软雅黑" panose="020B0503020204020204" pitchFamily="34" charset="-122"/>
                </a:rPr>
                <a:t>1.</a:t>
              </a:r>
              <a:r>
                <a:rPr lang="zh-CN" altLang="en-US" sz="2800" b="1" dirty="0">
                  <a:solidFill>
                    <a:srgbClr val="376092"/>
                  </a:solidFill>
                  <a:latin typeface="微软雅黑" panose="020B0503020204020204" pitchFamily="34" charset="-122"/>
                  <a:ea typeface="微软雅黑" panose="020B0503020204020204" pitchFamily="34" charset="-122"/>
                </a:rPr>
                <a:t>优秀企业安全管理最佳</a:t>
              </a:r>
              <a:r>
                <a:rPr lang="en-US" altLang="zh-CN" sz="2800" b="1" dirty="0">
                  <a:solidFill>
                    <a:srgbClr val="376092"/>
                  </a:solidFill>
                  <a:latin typeface="微软雅黑" panose="020B0503020204020204" pitchFamily="34" charset="-122"/>
                  <a:ea typeface="微软雅黑" panose="020B0503020204020204" pitchFamily="34" charset="-122"/>
                </a:rPr>
                <a:t>8</a:t>
              </a:r>
              <a:r>
                <a:rPr lang="zh-CN" altLang="en-US" sz="2800" b="1" dirty="0">
                  <a:solidFill>
                    <a:srgbClr val="376092"/>
                  </a:solidFill>
                  <a:latin typeface="微软雅黑" panose="020B0503020204020204" pitchFamily="34" charset="-122"/>
                  <a:ea typeface="微软雅黑" panose="020B0503020204020204" pitchFamily="34" charset="-122"/>
                </a:rPr>
                <a:t>个方法</a:t>
              </a:r>
              <a:endParaRPr lang="en-US" altLang="zh-CN" sz="2800" b="1" dirty="0">
                <a:solidFill>
                  <a:srgbClr val="376092"/>
                </a:solidFill>
                <a:latin typeface="微软雅黑" panose="020B0503020204020204" pitchFamily="34" charset="-122"/>
                <a:ea typeface="微软雅黑" panose="020B0503020204020204" pitchFamily="34" charset="-122"/>
              </a:endParaRPr>
            </a:p>
          </p:txBody>
        </p:sp>
      </p:grpSp>
      <p:sp>
        <p:nvSpPr>
          <p:cNvPr id="31" name="任意多边形 30"/>
          <p:cNvSpPr/>
          <p:nvPr/>
        </p:nvSpPr>
        <p:spPr>
          <a:xfrm rot="16200000" flipV="1">
            <a:off x="5065922" y="2873127"/>
            <a:ext cx="117088" cy="117087"/>
          </a:xfrm>
          <a:custGeom>
            <a:avLst/>
            <a:gdLst>
              <a:gd name="connsiteX0" fmla="*/ 0 w 117088"/>
              <a:gd name="connsiteY0" fmla="*/ 117087 h 117087"/>
              <a:gd name="connsiteX1" fmla="*/ 117088 w 117088"/>
              <a:gd name="connsiteY1" fmla="*/ 117087 h 117087"/>
              <a:gd name="connsiteX2" fmla="*/ 0 w 117088"/>
              <a:gd name="connsiteY2" fmla="*/ 0 h 117087"/>
              <a:gd name="connsiteX3" fmla="*/ 0 w 117088"/>
              <a:gd name="connsiteY3" fmla="*/ 117087 h 117087"/>
            </a:gdLst>
            <a:ahLst/>
            <a:cxnLst>
              <a:cxn ang="0">
                <a:pos x="connsiteX0" y="connsiteY0"/>
              </a:cxn>
              <a:cxn ang="0">
                <a:pos x="connsiteX1" y="connsiteY1"/>
              </a:cxn>
              <a:cxn ang="0">
                <a:pos x="connsiteX2" y="connsiteY2"/>
              </a:cxn>
              <a:cxn ang="0">
                <a:pos x="connsiteX3" y="connsiteY3"/>
              </a:cxn>
            </a:cxnLst>
            <a:rect l="l" t="t" r="r" b="b"/>
            <a:pathLst>
              <a:path w="117088" h="117087">
                <a:moveTo>
                  <a:pt x="0" y="117087"/>
                </a:moveTo>
                <a:lnTo>
                  <a:pt x="117088" y="117087"/>
                </a:lnTo>
                <a:cubicBezTo>
                  <a:pt x="52422" y="117087"/>
                  <a:pt x="0" y="64665"/>
                  <a:pt x="0" y="0"/>
                </a:cubicBezTo>
                <a:lnTo>
                  <a:pt x="0" y="1170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custDataLst>
              <p:tags r:id="rId1"/>
            </p:custDataLst>
          </p:nvPr>
        </p:nvSpPr>
        <p:spPr>
          <a:xfrm>
            <a:off x="733425"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2967355" y="2465070"/>
            <a:ext cx="7978775" cy="4331970"/>
            <a:chOff x="1542093" y="1295400"/>
            <a:chExt cx="9010230" cy="4800600"/>
          </a:xfrm>
        </p:grpSpPr>
        <p:sp>
          <p:nvSpPr>
            <p:cNvPr id="23" name="圆角矩形 22"/>
            <p:cNvSpPr/>
            <p:nvPr/>
          </p:nvSpPr>
          <p:spPr>
            <a:xfrm>
              <a:off x="1636923" y="1295400"/>
              <a:ext cx="8915400" cy="4800600"/>
            </a:xfrm>
            <a:prstGeom prst="roundRect">
              <a:avLst>
                <a:gd name="adj" fmla="val 2439"/>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542267" y="1295400"/>
              <a:ext cx="8915400" cy="4800600"/>
              <a:chOff x="1542267" y="1143000"/>
              <a:chExt cx="8915400" cy="4800600"/>
            </a:xfrm>
          </p:grpSpPr>
          <p:grpSp>
            <p:nvGrpSpPr>
              <p:cNvPr id="36" name="组合 35"/>
              <p:cNvGrpSpPr/>
              <p:nvPr/>
            </p:nvGrpSpPr>
            <p:grpSpPr>
              <a:xfrm>
                <a:off x="1636923" y="1143000"/>
                <a:ext cx="3429000" cy="4800600"/>
                <a:chOff x="11353800" y="1371600"/>
                <a:chExt cx="3429000" cy="4800600"/>
              </a:xfrm>
            </p:grpSpPr>
            <p:sp>
              <p:nvSpPr>
                <p:cNvPr id="37" name="任意多边形 36"/>
                <p:cNvSpPr/>
                <p:nvPr/>
              </p:nvSpPr>
              <p:spPr>
                <a:xfrm>
                  <a:off x="11353800" y="1371600"/>
                  <a:ext cx="2514600" cy="4800600"/>
                </a:xfrm>
                <a:custGeom>
                  <a:avLst/>
                  <a:gdLst>
                    <a:gd name="connsiteX0" fmla="*/ 117087 w 2514600"/>
                    <a:gd name="connsiteY0" fmla="*/ 0 h 4800600"/>
                    <a:gd name="connsiteX1" fmla="*/ 2514600 w 2514600"/>
                    <a:gd name="connsiteY1" fmla="*/ 0 h 4800600"/>
                    <a:gd name="connsiteX2" fmla="*/ 2514600 w 2514600"/>
                    <a:gd name="connsiteY2" fmla="*/ 4800600 h 4800600"/>
                    <a:gd name="connsiteX3" fmla="*/ 117087 w 2514600"/>
                    <a:gd name="connsiteY3" fmla="*/ 4800600 h 4800600"/>
                    <a:gd name="connsiteX4" fmla="*/ 0 w 2514600"/>
                    <a:gd name="connsiteY4" fmla="*/ 4683513 h 4800600"/>
                    <a:gd name="connsiteX5" fmla="*/ 0 w 2514600"/>
                    <a:gd name="connsiteY5" fmla="*/ 117087 h 4800600"/>
                    <a:gd name="connsiteX6" fmla="*/ 117087 w 2514600"/>
                    <a:gd name="connsiteY6"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4600" h="4800600">
                      <a:moveTo>
                        <a:pt x="117087" y="0"/>
                      </a:moveTo>
                      <a:lnTo>
                        <a:pt x="2514600" y="0"/>
                      </a:lnTo>
                      <a:lnTo>
                        <a:pt x="2514600" y="4800600"/>
                      </a:lnTo>
                      <a:lnTo>
                        <a:pt x="117087" y="4800600"/>
                      </a:lnTo>
                      <a:cubicBezTo>
                        <a:pt x="52422" y="4800600"/>
                        <a:pt x="0" y="4748178"/>
                        <a:pt x="0" y="4683513"/>
                      </a:cubicBezTo>
                      <a:lnTo>
                        <a:pt x="0" y="117087"/>
                      </a:lnTo>
                      <a:cubicBezTo>
                        <a:pt x="0" y="52422"/>
                        <a:pt x="52422" y="0"/>
                        <a:pt x="1170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12344400" y="1371600"/>
                  <a:ext cx="2438400" cy="4800600"/>
                </a:xfrm>
                <a:custGeom>
                  <a:avLst/>
                  <a:gdLst>
                    <a:gd name="connsiteX0" fmla="*/ 0 w 2438400"/>
                    <a:gd name="connsiteY0" fmla="*/ 0 h 4800600"/>
                    <a:gd name="connsiteX1" fmla="*/ 2321312 w 2438400"/>
                    <a:gd name="connsiteY1" fmla="*/ 0 h 4800600"/>
                    <a:gd name="connsiteX2" fmla="*/ 2438400 w 2438400"/>
                    <a:gd name="connsiteY2" fmla="*/ 117087 h 4800600"/>
                    <a:gd name="connsiteX3" fmla="*/ 2438400 w 2438400"/>
                    <a:gd name="connsiteY3" fmla="*/ 4683513 h 4800600"/>
                    <a:gd name="connsiteX4" fmla="*/ 2321312 w 2438400"/>
                    <a:gd name="connsiteY4" fmla="*/ 4800600 h 4800600"/>
                    <a:gd name="connsiteX5" fmla="*/ 0 w 2438400"/>
                    <a:gd name="connsiteY5" fmla="*/ 4800600 h 4800600"/>
                    <a:gd name="connsiteX6" fmla="*/ 0 w 2438400"/>
                    <a:gd name="connsiteY6"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8400" h="4800600">
                      <a:moveTo>
                        <a:pt x="0" y="0"/>
                      </a:moveTo>
                      <a:lnTo>
                        <a:pt x="2321312" y="0"/>
                      </a:lnTo>
                      <a:cubicBezTo>
                        <a:pt x="2385978" y="0"/>
                        <a:pt x="2438400" y="52422"/>
                        <a:pt x="2438400" y="117087"/>
                      </a:cubicBezTo>
                      <a:lnTo>
                        <a:pt x="2438400" y="4683513"/>
                      </a:lnTo>
                      <a:cubicBezTo>
                        <a:pt x="2438400" y="4748178"/>
                        <a:pt x="2385978" y="4800600"/>
                        <a:pt x="2321312" y="4800600"/>
                      </a:cubicBezTo>
                      <a:lnTo>
                        <a:pt x="0" y="48006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任意多边形 38"/>
              <p:cNvSpPr/>
              <p:nvPr/>
            </p:nvSpPr>
            <p:spPr>
              <a:xfrm>
                <a:off x="1542267" y="1904296"/>
                <a:ext cx="8915400" cy="4038600"/>
              </a:xfrm>
              <a:custGeom>
                <a:avLst/>
                <a:gdLst>
                  <a:gd name="connsiteX0" fmla="*/ 0 w 8915400"/>
                  <a:gd name="connsiteY0" fmla="*/ 0 h 4038600"/>
                  <a:gd name="connsiteX1" fmla="*/ 8915400 w 8915400"/>
                  <a:gd name="connsiteY1" fmla="*/ 0 h 4038600"/>
                  <a:gd name="connsiteX2" fmla="*/ 8915400 w 8915400"/>
                  <a:gd name="connsiteY2" fmla="*/ 3921513 h 4038600"/>
                  <a:gd name="connsiteX3" fmla="*/ 8798313 w 8915400"/>
                  <a:gd name="connsiteY3" fmla="*/ 4038600 h 4038600"/>
                  <a:gd name="connsiteX4" fmla="*/ 117087 w 8915400"/>
                  <a:gd name="connsiteY4" fmla="*/ 4038600 h 4038600"/>
                  <a:gd name="connsiteX5" fmla="*/ 0 w 8915400"/>
                  <a:gd name="connsiteY5" fmla="*/ 3921513 h 4038600"/>
                  <a:gd name="connsiteX6" fmla="*/ 0 w 8915400"/>
                  <a:gd name="connsiteY6" fmla="*/ 0 h 403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5400" h="4038600">
                    <a:moveTo>
                      <a:pt x="0" y="0"/>
                    </a:moveTo>
                    <a:lnTo>
                      <a:pt x="8915400" y="0"/>
                    </a:lnTo>
                    <a:lnTo>
                      <a:pt x="8915400" y="3921513"/>
                    </a:lnTo>
                    <a:cubicBezTo>
                      <a:pt x="8915400" y="3986178"/>
                      <a:pt x="8862978" y="4038600"/>
                      <a:pt x="8798313" y="4038600"/>
                    </a:cubicBezTo>
                    <a:lnTo>
                      <a:pt x="117087" y="4038600"/>
                    </a:lnTo>
                    <a:cubicBezTo>
                      <a:pt x="52422" y="4038600"/>
                      <a:pt x="0" y="3986178"/>
                      <a:pt x="0" y="392151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1542093" y="1389255"/>
              <a:ext cx="2911054"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376092"/>
                  </a:solidFill>
                  <a:latin typeface="微软雅黑" panose="020B0503020204020204" pitchFamily="34" charset="-122"/>
                  <a:ea typeface="微软雅黑" panose="020B0503020204020204" pitchFamily="34" charset="-122"/>
                </a:rPr>
                <a:t>基于零伤害</a:t>
              </a:r>
            </a:p>
          </p:txBody>
        </p:sp>
        <p:grpSp>
          <p:nvGrpSpPr>
            <p:cNvPr id="41" name="组合 40"/>
            <p:cNvGrpSpPr/>
            <p:nvPr/>
          </p:nvGrpSpPr>
          <p:grpSpPr>
            <a:xfrm>
              <a:off x="1969961" y="2595907"/>
              <a:ext cx="7927952" cy="2961585"/>
              <a:chOff x="-10583392" y="-1371600"/>
              <a:chExt cx="9113437" cy="3879698"/>
            </a:xfrm>
            <a:solidFill>
              <a:schemeClr val="accent1">
                <a:lumMod val="75000"/>
              </a:schemeClr>
            </a:solidFill>
          </p:grpSpPr>
          <p:sp>
            <p:nvSpPr>
              <p:cNvPr id="42" name="矩形 41"/>
              <p:cNvSpPr/>
              <p:nvPr/>
            </p:nvSpPr>
            <p:spPr>
              <a:xfrm>
                <a:off x="-7220300" y="-1371600"/>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认可和沟通</a:t>
                </a:r>
              </a:p>
            </p:txBody>
          </p:sp>
          <p:sp>
            <p:nvSpPr>
              <p:cNvPr id="43" name="矩形 42"/>
              <p:cNvSpPr/>
              <p:nvPr/>
            </p:nvSpPr>
            <p:spPr>
              <a:xfrm>
                <a:off x="-10210800" y="23373"/>
                <a:ext cx="5733699"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高层领导的重视与参与</a:t>
                </a:r>
              </a:p>
            </p:txBody>
          </p:sp>
          <p:sp>
            <p:nvSpPr>
              <p:cNvPr id="44" name="矩形 43"/>
              <p:cNvSpPr/>
              <p:nvPr/>
            </p:nvSpPr>
            <p:spPr>
              <a:xfrm>
                <a:off x="-4213155" y="23373"/>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关爱与改善</a:t>
                </a:r>
              </a:p>
            </p:txBody>
          </p:sp>
          <p:sp>
            <p:nvSpPr>
              <p:cNvPr id="45" name="矩形 44"/>
              <p:cNvSpPr/>
              <p:nvPr/>
            </p:nvSpPr>
            <p:spPr>
              <a:xfrm>
                <a:off x="-10583392" y="-1371600"/>
                <a:ext cx="3186812" cy="98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系统的安全培训</a:t>
                </a:r>
              </a:p>
            </p:txBody>
          </p:sp>
          <p:sp>
            <p:nvSpPr>
              <p:cNvPr id="46" name="矩形 45"/>
              <p:cNvSpPr/>
              <p:nvPr/>
            </p:nvSpPr>
            <p:spPr>
              <a:xfrm>
                <a:off x="-4213155" y="-1371600"/>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协作</a:t>
                </a:r>
              </a:p>
            </p:txBody>
          </p:sp>
          <p:sp>
            <p:nvSpPr>
              <p:cNvPr id="47" name="矩形 46"/>
              <p:cNvSpPr/>
              <p:nvPr/>
            </p:nvSpPr>
            <p:spPr>
              <a:xfrm>
                <a:off x="-7220300" y="1418346"/>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愿景与价值观</a:t>
                </a:r>
              </a:p>
            </p:txBody>
          </p:sp>
          <p:sp>
            <p:nvSpPr>
              <p:cNvPr id="48" name="矩形 47"/>
              <p:cNvSpPr/>
              <p:nvPr/>
            </p:nvSpPr>
            <p:spPr>
              <a:xfrm>
                <a:off x="-10210800" y="1418346"/>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公信力</a:t>
                </a:r>
              </a:p>
            </p:txBody>
          </p:sp>
          <p:sp>
            <p:nvSpPr>
              <p:cNvPr id="49" name="矩形 48"/>
              <p:cNvSpPr/>
              <p:nvPr/>
            </p:nvSpPr>
            <p:spPr>
              <a:xfrm>
                <a:off x="-4213155" y="1418346"/>
                <a:ext cx="2743200" cy="1089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问责制</a:t>
                </a: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171700" y="1219200"/>
            <a:ext cx="7848600" cy="502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5111" y="-6886"/>
            <a:ext cx="9545189" cy="2056031"/>
            <a:chOff x="475111" y="-6886"/>
            <a:chExt cx="9545189" cy="2056031"/>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75111" y="1363345"/>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en-US" altLang="zh-CN" sz="2800" b="1" dirty="0">
                  <a:solidFill>
                    <a:srgbClr val="376092"/>
                  </a:solidFill>
                  <a:latin typeface="微软雅黑" panose="020B0503020204020204" pitchFamily="34" charset="-122"/>
                  <a:ea typeface="微软雅黑" panose="020B0503020204020204" pitchFamily="34" charset="-122"/>
                </a:rPr>
                <a:t>2.</a:t>
              </a:r>
              <a:r>
                <a:rPr lang="zh-CN" altLang="en-US" sz="2800" b="1" dirty="0">
                  <a:solidFill>
                    <a:srgbClr val="376092"/>
                  </a:solidFill>
                  <a:latin typeface="微软雅黑" panose="020B0503020204020204" pitchFamily="34" charset="-122"/>
                  <a:ea typeface="微软雅黑" panose="020B0503020204020204" pitchFamily="34" charset="-122"/>
                </a:rPr>
                <a:t>为什么优秀的企业仍出现重大伤亡事故</a:t>
              </a:r>
            </a:p>
          </p:txBody>
        </p:sp>
      </p:grpSp>
      <p:grpSp>
        <p:nvGrpSpPr>
          <p:cNvPr id="17" name="组合 16"/>
          <p:cNvGrpSpPr/>
          <p:nvPr/>
        </p:nvGrpSpPr>
        <p:grpSpPr>
          <a:xfrm>
            <a:off x="3123565" y="2410460"/>
            <a:ext cx="7730490" cy="4382770"/>
            <a:chOff x="2255682" y="1435101"/>
            <a:chExt cx="7380405" cy="4687952"/>
          </a:xfrm>
        </p:grpSpPr>
        <p:pic>
          <p:nvPicPr>
            <p:cNvPr id="12" name="Picture 2"/>
            <p:cNvPicPr>
              <a:picLocks noChangeAspect="1" noChangeArrowheads="1"/>
            </p:cNvPicPr>
            <p:nvPr/>
          </p:nvPicPr>
          <p:blipFill rotWithShape="1">
            <a:blip r:embed="rId4"/>
            <a:srcRect l="8598" t="6614" r="55163" b="51244"/>
            <a:stretch>
              <a:fillRect/>
            </a:stretch>
          </p:blipFill>
          <p:spPr bwMode="auto">
            <a:xfrm>
              <a:off x="2255683" y="1435101"/>
              <a:ext cx="4038600" cy="2286000"/>
            </a:xfrm>
            <a:prstGeom prst="rect">
              <a:avLst/>
            </a:prstGeom>
            <a:noFill/>
            <a:ln w="9525" cmpd="sng">
              <a:noFill/>
              <a:miter lim="800000"/>
              <a:headEnd/>
              <a:tailEnd/>
            </a:ln>
            <a:effectLst>
              <a:prstShdw prst="shdw17" dist="17961" dir="2700000">
                <a:schemeClr val="accent1">
                  <a:gamma/>
                  <a:shade val="60000"/>
                  <a:invGamma/>
                  <a:alpha val="50000"/>
                </a:schemeClr>
              </a:prstShdw>
            </a:effectLst>
          </p:spPr>
        </p:pic>
        <p:pic>
          <p:nvPicPr>
            <p:cNvPr id="14" name="Picture 2"/>
            <p:cNvPicPr>
              <a:picLocks noChangeAspect="1" noChangeArrowheads="1"/>
            </p:cNvPicPr>
            <p:nvPr/>
          </p:nvPicPr>
          <p:blipFill rotWithShape="1">
            <a:blip r:embed="rId4"/>
            <a:srcRect l="1368" t="53381" r="69231" b="3071"/>
            <a:stretch>
              <a:fillRect/>
            </a:stretch>
          </p:blipFill>
          <p:spPr bwMode="auto">
            <a:xfrm>
              <a:off x="6465184" y="1435101"/>
              <a:ext cx="3170903" cy="2286000"/>
            </a:xfrm>
            <a:prstGeom prst="rect">
              <a:avLst/>
            </a:prstGeom>
            <a:noFill/>
            <a:ln w="9525" cmpd="sng">
              <a:noFill/>
              <a:miter lim="800000"/>
              <a:headEnd/>
              <a:tailEnd/>
            </a:ln>
            <a:effectLst>
              <a:prstShdw prst="shdw17" dist="17961" dir="2700000">
                <a:schemeClr val="accent1">
                  <a:gamma/>
                  <a:shade val="60000"/>
                  <a:invGamma/>
                  <a:alpha val="50000"/>
                </a:schemeClr>
              </a:prstShdw>
            </a:effectLst>
          </p:spPr>
        </p:pic>
        <p:pic>
          <p:nvPicPr>
            <p:cNvPr id="15" name="Picture 2"/>
            <p:cNvPicPr>
              <a:picLocks noChangeAspect="1" noChangeArrowheads="1"/>
            </p:cNvPicPr>
            <p:nvPr/>
          </p:nvPicPr>
          <p:blipFill rotWithShape="1">
            <a:blip r:embed="rId4"/>
            <a:srcRect l="35554" t="56193" r="36412" b="5879"/>
            <a:stretch>
              <a:fillRect/>
            </a:stretch>
          </p:blipFill>
          <p:spPr bwMode="auto">
            <a:xfrm>
              <a:off x="2255682" y="3886200"/>
              <a:ext cx="3396702" cy="2236853"/>
            </a:xfrm>
            <a:prstGeom prst="rect">
              <a:avLst/>
            </a:prstGeom>
            <a:noFill/>
            <a:ln w="9525" cmpd="sng">
              <a:noFill/>
              <a:miter lim="800000"/>
              <a:headEnd/>
              <a:tailEnd/>
            </a:ln>
            <a:effectLst>
              <a:prstShdw prst="shdw17" dist="17961" dir="2700000">
                <a:schemeClr val="accent1">
                  <a:gamma/>
                  <a:shade val="60000"/>
                  <a:invGamma/>
                  <a:alpha val="50000"/>
                </a:schemeClr>
              </a:prstShdw>
            </a:effectLst>
          </p:spPr>
        </p:pic>
        <p:pic>
          <p:nvPicPr>
            <p:cNvPr id="16" name="Picture 2"/>
            <p:cNvPicPr>
              <a:picLocks noChangeAspect="1" noChangeArrowheads="1"/>
            </p:cNvPicPr>
            <p:nvPr/>
          </p:nvPicPr>
          <p:blipFill rotWithShape="1">
            <a:blip r:embed="rId4"/>
            <a:srcRect l="67007" t="56190" r="1540" b="5882"/>
            <a:stretch>
              <a:fillRect/>
            </a:stretch>
          </p:blipFill>
          <p:spPr bwMode="auto">
            <a:xfrm>
              <a:off x="5825152" y="3886200"/>
              <a:ext cx="3810935" cy="2236853"/>
            </a:xfrm>
            <a:prstGeom prst="rect">
              <a:avLst/>
            </a:prstGeom>
            <a:noFill/>
            <a:ln w="9525" cmpd="sng">
              <a:noFill/>
              <a:miter lim="800000"/>
              <a:headEnd/>
              <a:tailEnd/>
            </a:ln>
            <a:effectLst>
              <a:prstShdw prst="shdw17" dist="17961" dir="2700000">
                <a:schemeClr val="accent1">
                  <a:gamma/>
                  <a:shade val="60000"/>
                  <a:invGamma/>
                  <a:alpha val="50000"/>
                </a:schemeClr>
              </a:prstShdw>
            </a:effectLst>
          </p:spPr>
        </p:pic>
      </p:grpSp>
      <p:sp>
        <p:nvSpPr>
          <p:cNvPr id="24" name="任意多边形 23"/>
          <p:cNvSpPr/>
          <p:nvPr>
            <p:custDataLst>
              <p:tags r:id="rId1"/>
            </p:custDataLst>
          </p:nvPr>
        </p:nvSpPr>
        <p:spPr>
          <a:xfrm>
            <a:off x="733425"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01395" y="1331595"/>
            <a:ext cx="4619740" cy="791210"/>
            <a:chOff x="3786130" y="266700"/>
            <a:chExt cx="4619740" cy="79121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29591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一流企业的通病</a:t>
              </a:r>
            </a:p>
          </p:txBody>
        </p:sp>
      </p:grpSp>
      <p:sp>
        <p:nvSpPr>
          <p:cNvPr id="25" name="圆角矩形 24"/>
          <p:cNvSpPr/>
          <p:nvPr/>
        </p:nvSpPr>
        <p:spPr>
          <a:xfrm>
            <a:off x="3180818" y="4353464"/>
            <a:ext cx="6691424" cy="762000"/>
          </a:xfrm>
          <a:prstGeom prst="roundRect">
            <a:avLst>
              <a:gd name="adj" fmla="val 9167"/>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971752" y="3878897"/>
            <a:ext cx="7109554" cy="1136652"/>
            <a:chOff x="2895599" y="2152650"/>
            <a:chExt cx="6400800" cy="1123950"/>
          </a:xfrm>
          <a:solidFill>
            <a:srgbClr val="376092"/>
          </a:solidFill>
        </p:grpSpPr>
        <p:sp>
          <p:nvSpPr>
            <p:cNvPr id="27" name="圆角矩形 26"/>
            <p:cNvSpPr/>
            <p:nvPr/>
          </p:nvSpPr>
          <p:spPr>
            <a:xfrm>
              <a:off x="2895599" y="2152650"/>
              <a:ext cx="6400800" cy="11239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dirty="0">
                <a:solidFill>
                  <a:srgbClr val="376092"/>
                </a:solidFill>
                <a:latin typeface="微软雅黑" panose="020B0503020204020204" pitchFamily="34" charset="-122"/>
                <a:ea typeface="微软雅黑" panose="020B0503020204020204" pitchFamily="34" charset="-122"/>
              </a:endParaRPr>
            </a:p>
          </p:txBody>
        </p:sp>
        <p:sp>
          <p:nvSpPr>
            <p:cNvPr id="28" name="圆角矩形 27"/>
            <p:cNvSpPr/>
            <p:nvPr/>
          </p:nvSpPr>
          <p:spPr>
            <a:xfrm>
              <a:off x="2895599" y="2181225"/>
              <a:ext cx="6400800" cy="9715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这种情况是如何产生的？安全专家多年来提醒注意安全三角形理论以及小事故可以导致大事故的理念是企业文化的一部分。</a:t>
              </a:r>
            </a:p>
          </p:txBody>
        </p:sp>
      </p:grpSp>
      <p:grpSp>
        <p:nvGrpSpPr>
          <p:cNvPr id="6" name="组合 5"/>
          <p:cNvGrpSpPr/>
          <p:nvPr/>
        </p:nvGrpSpPr>
        <p:grpSpPr>
          <a:xfrm>
            <a:off x="2971752" y="2426335"/>
            <a:ext cx="7109554" cy="1254274"/>
            <a:chOff x="2541222" y="2282825"/>
            <a:chExt cx="7109554" cy="1254274"/>
          </a:xfrm>
        </p:grpSpPr>
        <p:sp>
          <p:nvSpPr>
            <p:cNvPr id="24" name="圆角矩形 23"/>
            <p:cNvSpPr/>
            <p:nvPr/>
          </p:nvSpPr>
          <p:spPr>
            <a:xfrm>
              <a:off x="2750288" y="2775099"/>
              <a:ext cx="6691424" cy="762000"/>
            </a:xfrm>
            <a:prstGeom prst="roundRect">
              <a:avLst>
                <a:gd name="adj" fmla="val 9167"/>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541222" y="2282825"/>
              <a:ext cx="7109554" cy="1136652"/>
              <a:chOff x="2895599" y="2152650"/>
              <a:chExt cx="6400800" cy="1123950"/>
            </a:xfrm>
            <a:solidFill>
              <a:srgbClr val="376092"/>
            </a:solidFill>
          </p:grpSpPr>
          <p:sp>
            <p:nvSpPr>
              <p:cNvPr id="33" name="圆角矩形 32"/>
              <p:cNvSpPr/>
              <p:nvPr/>
            </p:nvSpPr>
            <p:spPr>
              <a:xfrm>
                <a:off x="2895599" y="2152650"/>
                <a:ext cx="6400800" cy="11239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dirty="0">
                  <a:solidFill>
                    <a:srgbClr val="376092"/>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2895599" y="2181225"/>
                <a:ext cx="6400800" cy="9715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可记录事故率和损失工时事故率逐渐下降，事故死亡率却保持平稳或增大。</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sp>
        <p:nvSpPr>
          <p:cNvPr id="29" name="圆角矩形 28"/>
          <p:cNvSpPr/>
          <p:nvPr/>
        </p:nvSpPr>
        <p:spPr>
          <a:xfrm>
            <a:off x="3180815" y="5822885"/>
            <a:ext cx="6691424" cy="762000"/>
          </a:xfrm>
          <a:prstGeom prst="roundRect">
            <a:avLst>
              <a:gd name="adj" fmla="val 9167"/>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971752" y="5331459"/>
            <a:ext cx="7109554" cy="1136652"/>
            <a:chOff x="2895599" y="2152650"/>
            <a:chExt cx="6400800" cy="1123950"/>
          </a:xfrm>
          <a:solidFill>
            <a:srgbClr val="376092"/>
          </a:solidFill>
        </p:grpSpPr>
        <p:sp>
          <p:nvSpPr>
            <p:cNvPr id="36" name="圆角矩形 35"/>
            <p:cNvSpPr/>
            <p:nvPr/>
          </p:nvSpPr>
          <p:spPr>
            <a:xfrm>
              <a:off x="2895599" y="2152650"/>
              <a:ext cx="6400800" cy="11239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dirty="0">
                <a:solidFill>
                  <a:srgbClr val="376092"/>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2895599" y="2181225"/>
              <a:ext cx="6400800" cy="971550"/>
            </a:xfrm>
            <a:prstGeom prst="roundRect">
              <a:avLst>
                <a:gd name="adj" fmla="val 72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为了改进花费了大量的时间和资源来改进安全，然而最关键的安全事故、重大伤亡事故并没有得到较大的改善。</a:t>
              </a:r>
            </a:p>
          </p:txBody>
        </p:sp>
      </p:grpSp>
      <p:sp>
        <p:nvSpPr>
          <p:cNvPr id="44" name="任意多边形 43"/>
          <p:cNvSpPr/>
          <p:nvPr>
            <p:custDataLst>
              <p:tags r:id="rId1"/>
            </p:custDataLst>
          </p:nvPr>
        </p:nvSpPr>
        <p:spPr>
          <a:xfrm>
            <a:off x="733425"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custDataLst>
              <p:tags r:id="rId1"/>
            </p:custDataLst>
          </p:nvPr>
        </p:nvSpPr>
        <p:spPr>
          <a:xfrm>
            <a:off x="733425"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4431925" y="984250"/>
            <a:ext cx="4619740" cy="791210"/>
            <a:chOff x="3786130" y="481965"/>
            <a:chExt cx="4619740" cy="791210"/>
          </a:xfrm>
        </p:grpSpPr>
        <p:sp>
          <p:nvSpPr>
            <p:cNvPr id="8" name="圆角矩形 7"/>
            <p:cNvSpPr/>
            <p:nvPr/>
          </p:nvSpPr>
          <p:spPr>
            <a:xfrm>
              <a:off x="3905250" y="481965"/>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786130" y="511175"/>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传统金字塔理论的缺陷</a:t>
              </a:r>
            </a:p>
          </p:txBody>
        </p:sp>
      </p:grpSp>
      <p:grpSp>
        <p:nvGrpSpPr>
          <p:cNvPr id="126" name="组合 125"/>
          <p:cNvGrpSpPr/>
          <p:nvPr/>
        </p:nvGrpSpPr>
        <p:grpSpPr>
          <a:xfrm>
            <a:off x="1133793" y="2102485"/>
            <a:ext cx="11252200" cy="4969326"/>
            <a:chOff x="500063" y="1756954"/>
            <a:chExt cx="11252200" cy="4969326"/>
          </a:xfrm>
        </p:grpSpPr>
        <p:grpSp>
          <p:nvGrpSpPr>
            <p:cNvPr id="106" name="组合 105"/>
            <p:cNvGrpSpPr/>
            <p:nvPr/>
          </p:nvGrpSpPr>
          <p:grpSpPr>
            <a:xfrm>
              <a:off x="3632803" y="1756954"/>
              <a:ext cx="4943606" cy="4969326"/>
              <a:chOff x="3558678" y="1756954"/>
              <a:chExt cx="5074644" cy="5101046"/>
            </a:xfrm>
          </p:grpSpPr>
          <p:sp>
            <p:nvSpPr>
              <p:cNvPr id="5" name="等腰三角形 4"/>
              <p:cNvSpPr/>
              <p:nvPr/>
            </p:nvSpPr>
            <p:spPr>
              <a:xfrm>
                <a:off x="3558678" y="1756954"/>
                <a:ext cx="5074644" cy="5101046"/>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4" name="等腰三角形 3"/>
              <p:cNvSpPr/>
              <p:nvPr/>
            </p:nvSpPr>
            <p:spPr>
              <a:xfrm>
                <a:off x="3680775" y="1828800"/>
                <a:ext cx="4830450" cy="502920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3" name="等腰三角形 2"/>
              <p:cNvSpPr/>
              <p:nvPr/>
            </p:nvSpPr>
            <p:spPr>
              <a:xfrm>
                <a:off x="4008400" y="1828800"/>
                <a:ext cx="4175199" cy="50292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2" name="等腰三角形 1"/>
              <p:cNvSpPr/>
              <p:nvPr/>
            </p:nvSpPr>
            <p:spPr>
              <a:xfrm>
                <a:off x="4339099" y="1828800"/>
                <a:ext cx="3513803" cy="50292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grpSp>
        <p:sp>
          <p:nvSpPr>
            <p:cNvPr id="94" name="任意多边形 93"/>
            <p:cNvSpPr/>
            <p:nvPr/>
          </p:nvSpPr>
          <p:spPr>
            <a:xfrm>
              <a:off x="4629040" y="4721333"/>
              <a:ext cx="2951131" cy="1333401"/>
            </a:xfrm>
            <a:custGeom>
              <a:avLst/>
              <a:gdLst>
                <a:gd name="connsiteX0" fmla="*/ 478158 w 3029356"/>
                <a:gd name="connsiteY0" fmla="*/ 0 h 1368745"/>
                <a:gd name="connsiteX1" fmla="*/ 2551198 w 3029356"/>
                <a:gd name="connsiteY1" fmla="*/ 0 h 1368745"/>
                <a:gd name="connsiteX2" fmla="*/ 3029356 w 3029356"/>
                <a:gd name="connsiteY2" fmla="*/ 1368745 h 1368745"/>
                <a:gd name="connsiteX3" fmla="*/ 0 w 3029356"/>
                <a:gd name="connsiteY3" fmla="*/ 1368745 h 1368745"/>
                <a:gd name="connsiteX4" fmla="*/ 478158 w 3029356"/>
                <a:gd name="connsiteY4" fmla="*/ 0 h 1368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9356" h="1368745">
                  <a:moveTo>
                    <a:pt x="478158" y="0"/>
                  </a:moveTo>
                  <a:lnTo>
                    <a:pt x="2551198" y="0"/>
                  </a:lnTo>
                  <a:lnTo>
                    <a:pt x="3029356" y="1368745"/>
                  </a:lnTo>
                  <a:lnTo>
                    <a:pt x="0" y="1368745"/>
                  </a:lnTo>
                  <a:lnTo>
                    <a:pt x="47815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101" name="任意多边形 100"/>
            <p:cNvSpPr/>
            <p:nvPr/>
          </p:nvSpPr>
          <p:spPr>
            <a:xfrm>
              <a:off x="5094851" y="2716869"/>
              <a:ext cx="2019509" cy="2000538"/>
            </a:xfrm>
            <a:custGeom>
              <a:avLst/>
              <a:gdLst>
                <a:gd name="connsiteX0" fmla="*/ 717393 w 2073039"/>
                <a:gd name="connsiteY0" fmla="*/ 0 h 2053565"/>
                <a:gd name="connsiteX1" fmla="*/ 1355647 w 2073039"/>
                <a:gd name="connsiteY1" fmla="*/ 0 h 2053565"/>
                <a:gd name="connsiteX2" fmla="*/ 2073039 w 2073039"/>
                <a:gd name="connsiteY2" fmla="*/ 2053565 h 2053565"/>
                <a:gd name="connsiteX3" fmla="*/ 0 w 2073039"/>
                <a:gd name="connsiteY3" fmla="*/ 2053565 h 2053565"/>
                <a:gd name="connsiteX4" fmla="*/ 717393 w 2073039"/>
                <a:gd name="connsiteY4" fmla="*/ 0 h 2053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039" h="2053565">
                  <a:moveTo>
                    <a:pt x="717393" y="0"/>
                  </a:moveTo>
                  <a:lnTo>
                    <a:pt x="1355647" y="0"/>
                  </a:lnTo>
                  <a:lnTo>
                    <a:pt x="2073039" y="2053565"/>
                  </a:lnTo>
                  <a:lnTo>
                    <a:pt x="0" y="2053565"/>
                  </a:lnTo>
                  <a:lnTo>
                    <a:pt x="717393"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105" name="任意多边形 104"/>
            <p:cNvSpPr/>
            <p:nvPr/>
          </p:nvSpPr>
          <p:spPr>
            <a:xfrm>
              <a:off x="5793720" y="1826945"/>
              <a:ext cx="621771" cy="889924"/>
            </a:xfrm>
            <a:custGeom>
              <a:avLst/>
              <a:gdLst>
                <a:gd name="connsiteX0" fmla="*/ 319126 w 638252"/>
                <a:gd name="connsiteY0" fmla="*/ 0 h 913513"/>
                <a:gd name="connsiteX1" fmla="*/ 638252 w 638252"/>
                <a:gd name="connsiteY1" fmla="*/ 913513 h 913513"/>
                <a:gd name="connsiteX2" fmla="*/ 0 w 638252"/>
                <a:gd name="connsiteY2" fmla="*/ 913513 h 913513"/>
                <a:gd name="connsiteX3" fmla="*/ 319126 w 638252"/>
                <a:gd name="connsiteY3" fmla="*/ 0 h 913513"/>
              </a:gdLst>
              <a:ahLst/>
              <a:cxnLst>
                <a:cxn ang="0">
                  <a:pos x="connsiteX0" y="connsiteY0"/>
                </a:cxn>
                <a:cxn ang="0">
                  <a:pos x="connsiteX1" y="connsiteY1"/>
                </a:cxn>
                <a:cxn ang="0">
                  <a:pos x="connsiteX2" y="connsiteY2"/>
                </a:cxn>
                <a:cxn ang="0">
                  <a:pos x="connsiteX3" y="connsiteY3"/>
                </a:cxn>
              </a:cxnLst>
              <a:rect l="l" t="t" r="r" b="b"/>
              <a:pathLst>
                <a:path w="638252" h="913513">
                  <a:moveTo>
                    <a:pt x="319126" y="0"/>
                  </a:moveTo>
                  <a:lnTo>
                    <a:pt x="638252" y="913513"/>
                  </a:lnTo>
                  <a:lnTo>
                    <a:pt x="0" y="913513"/>
                  </a:lnTo>
                  <a:lnTo>
                    <a:pt x="319126"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cxnSp>
          <p:nvCxnSpPr>
            <p:cNvPr id="16" name="直接连接符 15"/>
            <p:cNvCxnSpPr/>
            <p:nvPr/>
          </p:nvCxnSpPr>
          <p:spPr>
            <a:xfrm>
              <a:off x="5792460" y="2717733"/>
              <a:ext cx="592287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559814" y="3385824"/>
              <a:ext cx="61555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323660" y="4053915"/>
              <a:ext cx="639167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094519" y="4722007"/>
              <a:ext cx="662081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863042" y="5390098"/>
              <a:ext cx="685229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611923" y="6058189"/>
              <a:ext cx="710341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9214436" y="2102508"/>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死亡事故</a:t>
              </a:r>
            </a:p>
          </p:txBody>
        </p:sp>
        <p:sp>
          <p:nvSpPr>
            <p:cNvPr id="50" name="矩形 49"/>
            <p:cNvSpPr/>
            <p:nvPr/>
          </p:nvSpPr>
          <p:spPr>
            <a:xfrm>
              <a:off x="9214436" y="2773471"/>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损失工时事故</a:t>
              </a:r>
            </a:p>
          </p:txBody>
        </p:sp>
        <p:sp>
          <p:nvSpPr>
            <p:cNvPr id="51" name="矩形 50"/>
            <p:cNvSpPr/>
            <p:nvPr/>
          </p:nvSpPr>
          <p:spPr>
            <a:xfrm>
              <a:off x="9214436" y="3441895"/>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工作受限事故</a:t>
              </a:r>
            </a:p>
          </p:txBody>
        </p:sp>
        <p:sp>
          <p:nvSpPr>
            <p:cNvPr id="52" name="矩形 51"/>
            <p:cNvSpPr/>
            <p:nvPr/>
          </p:nvSpPr>
          <p:spPr>
            <a:xfrm>
              <a:off x="9214436" y="4104774"/>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医疗处理事故</a:t>
              </a:r>
            </a:p>
          </p:txBody>
        </p:sp>
        <p:sp>
          <p:nvSpPr>
            <p:cNvPr id="53" name="矩形 52"/>
            <p:cNvSpPr/>
            <p:nvPr/>
          </p:nvSpPr>
          <p:spPr>
            <a:xfrm>
              <a:off x="9214436" y="4777462"/>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医疗急救</a:t>
              </a:r>
            </a:p>
          </p:txBody>
        </p:sp>
        <p:sp>
          <p:nvSpPr>
            <p:cNvPr id="54" name="矩形 53"/>
            <p:cNvSpPr/>
            <p:nvPr/>
          </p:nvSpPr>
          <p:spPr>
            <a:xfrm>
              <a:off x="9214436" y="5438175"/>
              <a:ext cx="253782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未遂急救</a:t>
              </a:r>
            </a:p>
          </p:txBody>
        </p:sp>
        <p:sp>
          <p:nvSpPr>
            <p:cNvPr id="55" name="矩形 54"/>
            <p:cNvSpPr/>
            <p:nvPr/>
          </p:nvSpPr>
          <p:spPr>
            <a:xfrm>
              <a:off x="8034647" y="6104541"/>
              <a:ext cx="3711625"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不安全状态，不安全行为</a:t>
              </a:r>
            </a:p>
          </p:txBody>
        </p:sp>
        <p:sp>
          <p:nvSpPr>
            <p:cNvPr id="107" name="矩形 106"/>
            <p:cNvSpPr/>
            <p:nvPr/>
          </p:nvSpPr>
          <p:spPr>
            <a:xfrm>
              <a:off x="5807676" y="2123874"/>
              <a:ext cx="607815" cy="519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1</a:t>
              </a:r>
            </a:p>
          </p:txBody>
        </p:sp>
        <p:sp>
          <p:nvSpPr>
            <p:cNvPr id="109" name="矩形 108"/>
            <p:cNvSpPr/>
            <p:nvPr/>
          </p:nvSpPr>
          <p:spPr>
            <a:xfrm>
              <a:off x="5807676" y="3460921"/>
              <a:ext cx="607815" cy="519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2</a:t>
              </a:r>
            </a:p>
          </p:txBody>
        </p:sp>
        <p:sp>
          <p:nvSpPr>
            <p:cNvPr id="110" name="矩形 109"/>
            <p:cNvSpPr/>
            <p:nvPr/>
          </p:nvSpPr>
          <p:spPr>
            <a:xfrm>
              <a:off x="5807676" y="4809800"/>
              <a:ext cx="607815" cy="519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3</a:t>
              </a:r>
            </a:p>
          </p:txBody>
        </p:sp>
        <p:cxnSp>
          <p:nvCxnSpPr>
            <p:cNvPr id="112" name="直接连接符 111"/>
            <p:cNvCxnSpPr/>
            <p:nvPr/>
          </p:nvCxnSpPr>
          <p:spPr>
            <a:xfrm flipH="1">
              <a:off x="500063" y="1761196"/>
              <a:ext cx="56045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500063" y="6725637"/>
              <a:ext cx="56045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500063" y="6059873"/>
              <a:ext cx="56045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9" name="直接箭头连接符 118"/>
            <p:cNvCxnSpPr/>
            <p:nvPr/>
          </p:nvCxnSpPr>
          <p:spPr>
            <a:xfrm>
              <a:off x="1530350" y="1905000"/>
              <a:ext cx="0" cy="3962400"/>
            </a:xfrm>
            <a:prstGeom prst="straightConnector1">
              <a:avLst/>
            </a:prstGeom>
            <a:ln w="28575">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0" name="直接箭头连接符 119"/>
            <p:cNvCxnSpPr/>
            <p:nvPr/>
          </p:nvCxnSpPr>
          <p:spPr>
            <a:xfrm>
              <a:off x="1530350" y="6113967"/>
              <a:ext cx="0" cy="557407"/>
            </a:xfrm>
            <a:prstGeom prst="straightConnector1">
              <a:avLst/>
            </a:prstGeom>
            <a:ln w="28575">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2" name="矩形 121"/>
            <p:cNvSpPr/>
            <p:nvPr/>
          </p:nvSpPr>
          <p:spPr>
            <a:xfrm>
              <a:off x="523751" y="3746734"/>
              <a:ext cx="82633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后果</a:t>
              </a:r>
            </a:p>
          </p:txBody>
        </p:sp>
        <p:sp>
          <p:nvSpPr>
            <p:cNvPr id="123" name="矩形 122"/>
            <p:cNvSpPr/>
            <p:nvPr/>
          </p:nvSpPr>
          <p:spPr>
            <a:xfrm>
              <a:off x="523751" y="6084144"/>
              <a:ext cx="826337"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努力</a:t>
              </a:r>
            </a:p>
          </p:txBody>
        </p:sp>
        <p:sp>
          <p:nvSpPr>
            <p:cNvPr id="124" name="矩形 123"/>
            <p:cNvSpPr/>
            <p:nvPr/>
          </p:nvSpPr>
          <p:spPr>
            <a:xfrm>
              <a:off x="1795995" y="6084144"/>
              <a:ext cx="1952759" cy="614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你可以“控制”</a:t>
              </a:r>
            </a:p>
          </p:txBody>
        </p:sp>
        <p:sp>
          <p:nvSpPr>
            <p:cNvPr id="125" name="矩形 124"/>
            <p:cNvSpPr/>
            <p:nvPr/>
          </p:nvSpPr>
          <p:spPr>
            <a:xfrm>
              <a:off x="1951591" y="3527234"/>
              <a:ext cx="2560148" cy="9706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200" b="1" dirty="0">
                  <a:solidFill>
                    <a:schemeClr val="accent1"/>
                  </a:solidFill>
                  <a:latin typeface="微软雅黑" panose="020B0503020204020204" pitchFamily="34" charset="-122"/>
                  <a:ea typeface="微软雅黑" panose="020B0503020204020204" pitchFamily="34" charset="-122"/>
                </a:rPr>
                <a:t>只能依靠运气和统计数据</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44340" y="1013460"/>
            <a:ext cx="567736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传统的安全三角形描述并不准确</a:t>
              </a:r>
            </a:p>
          </p:txBody>
        </p:sp>
      </p:grpSp>
      <p:grpSp>
        <p:nvGrpSpPr>
          <p:cNvPr id="33" name="组合 32"/>
          <p:cNvGrpSpPr/>
          <p:nvPr/>
        </p:nvGrpSpPr>
        <p:grpSpPr>
          <a:xfrm>
            <a:off x="1219200" y="1802765"/>
            <a:ext cx="3421290" cy="4003489"/>
            <a:chOff x="1143000" y="1905000"/>
            <a:chExt cx="3712464" cy="4344211"/>
          </a:xfrm>
        </p:grpSpPr>
        <p:grpSp>
          <p:nvGrpSpPr>
            <p:cNvPr id="24" name="组合 23"/>
            <p:cNvGrpSpPr/>
            <p:nvPr/>
          </p:nvGrpSpPr>
          <p:grpSpPr>
            <a:xfrm>
              <a:off x="1143000" y="1905000"/>
              <a:ext cx="3712464" cy="3352800"/>
              <a:chOff x="1143000" y="2133600"/>
              <a:chExt cx="3712464" cy="3352800"/>
            </a:xfrm>
          </p:grpSpPr>
          <p:sp>
            <p:nvSpPr>
              <p:cNvPr id="15" name="等腰三角形 14"/>
              <p:cNvSpPr/>
              <p:nvPr/>
            </p:nvSpPr>
            <p:spPr>
              <a:xfrm>
                <a:off x="1266825" y="2133600"/>
                <a:ext cx="3464814" cy="3352800"/>
              </a:xfrm>
              <a:prstGeom prst="triangle">
                <a:avLst/>
              </a:prstGeom>
              <a:solidFill>
                <a:srgbClr val="284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7" name="等腰三角形 16"/>
              <p:cNvSpPr/>
              <p:nvPr/>
            </p:nvSpPr>
            <p:spPr>
              <a:xfrm>
                <a:off x="1143000" y="2133600"/>
                <a:ext cx="3712464" cy="32004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9" name="等腰三角形 18"/>
              <p:cNvSpPr/>
              <p:nvPr/>
            </p:nvSpPr>
            <p:spPr>
              <a:xfrm>
                <a:off x="2616286" y="2133600"/>
                <a:ext cx="765892" cy="32004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sp>
          <p:nvSpPr>
            <p:cNvPr id="23" name="矩形 22"/>
            <p:cNvSpPr/>
            <p:nvPr/>
          </p:nvSpPr>
          <p:spPr>
            <a:xfrm>
              <a:off x="1143000" y="5639611"/>
              <a:ext cx="3712464"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21%</a:t>
              </a:r>
              <a:r>
                <a:rPr lang="zh-CN" altLang="en-US" sz="2400" b="1" dirty="0">
                  <a:solidFill>
                    <a:schemeClr val="accent1"/>
                  </a:solidFill>
                  <a:latin typeface="微软雅黑" panose="020B0503020204020204" pitchFamily="34" charset="-122"/>
                  <a:ea typeface="微软雅黑" panose="020B0503020204020204" pitchFamily="34" charset="-122"/>
                </a:rPr>
                <a:t>有潜在风险</a:t>
              </a:r>
            </a:p>
          </p:txBody>
        </p:sp>
        <p:cxnSp>
          <p:nvCxnSpPr>
            <p:cNvPr id="28" name="直接箭头连接符 27"/>
            <p:cNvCxnSpPr/>
            <p:nvPr/>
          </p:nvCxnSpPr>
          <p:spPr>
            <a:xfrm flipV="1">
              <a:off x="2999232" y="5257800"/>
              <a:ext cx="0" cy="38181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5562600" y="2709731"/>
            <a:ext cx="5736336" cy="2171700"/>
            <a:chOff x="5638800" y="2124878"/>
            <a:chExt cx="5736336" cy="2171700"/>
          </a:xfrm>
        </p:grpSpPr>
        <p:sp>
          <p:nvSpPr>
            <p:cNvPr id="30" name="矩形 29"/>
            <p:cNvSpPr/>
            <p:nvPr/>
          </p:nvSpPr>
          <p:spPr>
            <a:xfrm>
              <a:off x="5638800" y="2124878"/>
              <a:ext cx="5736336"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dirty="0">
                  <a:solidFill>
                    <a:schemeClr val="accent1"/>
                  </a:solidFill>
                  <a:latin typeface="微软雅黑" panose="020B0503020204020204" pitchFamily="34" charset="-122"/>
                  <a:ea typeface="微软雅黑" panose="020B0503020204020204" pitchFamily="34" charset="-122"/>
                </a:rPr>
                <a:t>1.</a:t>
              </a:r>
              <a:r>
                <a:rPr lang="zh-CN" altLang="en-US" sz="2400" dirty="0">
                  <a:solidFill>
                    <a:schemeClr val="accent1"/>
                  </a:solidFill>
                  <a:latin typeface="微软雅黑" panose="020B0503020204020204" pitchFamily="34" charset="-122"/>
                  <a:ea typeface="微软雅黑" panose="020B0503020204020204" pitchFamily="34" charset="-122"/>
                </a:rPr>
                <a:t>并不是所有的伤害事故都有发展成重大伤亡事件的潜在风险</a:t>
              </a:r>
            </a:p>
          </p:txBody>
        </p:sp>
        <p:sp>
          <p:nvSpPr>
            <p:cNvPr id="31" name="矩形 30"/>
            <p:cNvSpPr/>
            <p:nvPr/>
          </p:nvSpPr>
          <p:spPr>
            <a:xfrm>
              <a:off x="5638800" y="3229778"/>
              <a:ext cx="5736336"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dirty="0">
                  <a:solidFill>
                    <a:schemeClr val="accent1"/>
                  </a:solidFill>
                  <a:latin typeface="微软雅黑" panose="020B0503020204020204" pitchFamily="34" charset="-122"/>
                  <a:ea typeface="微软雅黑" panose="020B0503020204020204" pitchFamily="34" charset="-122"/>
                </a:rPr>
                <a:t>2.</a:t>
              </a:r>
              <a:r>
                <a:rPr lang="zh-CN" altLang="en-US" sz="2400" dirty="0">
                  <a:solidFill>
                    <a:schemeClr val="accent1"/>
                  </a:solidFill>
                  <a:latin typeface="微软雅黑" panose="020B0503020204020204" pitchFamily="34" charset="-122"/>
                  <a:ea typeface="微软雅黑" panose="020B0503020204020204" pitchFamily="34" charset="-122"/>
                </a:rPr>
                <a:t>位于三角形底部的事故减少并不等于等量的重大伤亡事故的减少</a:t>
              </a:r>
            </a:p>
          </p:txBody>
        </p:sp>
      </p:grpSp>
      <p:grpSp>
        <p:nvGrpSpPr>
          <p:cNvPr id="39" name="组合 38"/>
          <p:cNvGrpSpPr/>
          <p:nvPr/>
        </p:nvGrpSpPr>
        <p:grpSpPr>
          <a:xfrm>
            <a:off x="1048729" y="5818505"/>
            <a:ext cx="11295962" cy="1336862"/>
            <a:chOff x="448019" y="6045200"/>
            <a:chExt cx="11295962" cy="1336862"/>
          </a:xfrm>
        </p:grpSpPr>
        <p:sp>
          <p:nvSpPr>
            <p:cNvPr id="38" name="矩形 37"/>
            <p:cNvSpPr/>
            <p:nvPr/>
          </p:nvSpPr>
          <p:spPr>
            <a:xfrm>
              <a:off x="448019" y="6569262"/>
              <a:ext cx="11295962" cy="812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7" name="矩形 36"/>
            <p:cNvSpPr/>
            <p:nvPr/>
          </p:nvSpPr>
          <p:spPr>
            <a:xfrm>
              <a:off x="622300" y="6286500"/>
              <a:ext cx="10947400" cy="812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800100" y="6045200"/>
              <a:ext cx="10591800" cy="81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300</a:t>
              </a:r>
              <a:r>
                <a:rPr lang="zh-CN" altLang="en-US" sz="2400" b="1" dirty="0">
                  <a:solidFill>
                    <a:schemeClr val="accent1"/>
                  </a:solidFill>
                  <a:latin typeface="微软雅黑" panose="020B0503020204020204" pitchFamily="34" charset="-122"/>
                  <a:ea typeface="微软雅黑" panose="020B0503020204020204" pitchFamily="34" charset="-122"/>
                </a:rPr>
                <a:t>个事故采样中，有</a:t>
              </a:r>
              <a:r>
                <a:rPr lang="en-US" altLang="zh-CN" sz="2400" b="1" dirty="0">
                  <a:solidFill>
                    <a:schemeClr val="accent1"/>
                  </a:solidFill>
                  <a:latin typeface="微软雅黑" panose="020B0503020204020204" pitchFamily="34" charset="-122"/>
                  <a:ea typeface="微软雅黑" panose="020B0503020204020204" pitchFamily="34" charset="-122"/>
                </a:rPr>
                <a:t>61</a:t>
              </a:r>
              <a:r>
                <a:rPr lang="zh-CN" altLang="en-US" sz="2400" b="1" dirty="0">
                  <a:solidFill>
                    <a:schemeClr val="accent1"/>
                  </a:solidFill>
                  <a:latin typeface="微软雅黑" panose="020B0503020204020204" pitchFamily="34" charset="-122"/>
                  <a:ea typeface="微软雅黑" panose="020B0503020204020204" pitchFamily="34" charset="-122"/>
                </a:rPr>
                <a:t>例有进一步发展为重大伤亡事故的潜在风险。</a:t>
              </a:r>
            </a:p>
          </p:txBody>
        </p:sp>
      </p:grpSp>
      <p:sp>
        <p:nvSpPr>
          <p:cNvPr id="44" name="任意多边形 43"/>
          <p:cNvSpPr/>
          <p:nvPr>
            <p:custDataLst>
              <p:tags r:id="rId1"/>
            </p:custDataLst>
          </p:nvPr>
        </p:nvSpPr>
        <p:spPr>
          <a:xfrm>
            <a:off x="733425"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30420" y="1658206"/>
            <a:ext cx="4392930" cy="839029"/>
            <a:chOff x="3786130" y="266700"/>
            <a:chExt cx="4619740" cy="871227"/>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375927"/>
              <a:ext cx="4619740" cy="762000"/>
            </a:xfrm>
            <a:prstGeom prst="roundRect">
              <a:avLst>
                <a:gd name="adj" fmla="val 833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 为什么需要新的架构？</a:t>
              </a:r>
            </a:p>
          </p:txBody>
        </p:sp>
      </p:grpSp>
      <p:grpSp>
        <p:nvGrpSpPr>
          <p:cNvPr id="5" name="组合 4"/>
          <p:cNvGrpSpPr/>
          <p:nvPr/>
        </p:nvGrpSpPr>
        <p:grpSpPr>
          <a:xfrm>
            <a:off x="2106295" y="3147060"/>
            <a:ext cx="9309100" cy="808990"/>
            <a:chOff x="4294430" y="2895600"/>
            <a:chExt cx="3602244" cy="864326"/>
          </a:xfrm>
          <a:solidFill>
            <a:schemeClr val="bg1"/>
          </a:solidFill>
        </p:grpSpPr>
        <p:sp>
          <p:nvSpPr>
            <p:cNvPr id="9" name="矩形 8"/>
            <p:cNvSpPr/>
            <p:nvPr/>
          </p:nvSpPr>
          <p:spPr>
            <a:xfrm>
              <a:off x="4294430" y="2895600"/>
              <a:ext cx="201472"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1</a:t>
              </a:r>
            </a:p>
          </p:txBody>
        </p:sp>
        <p:sp>
          <p:nvSpPr>
            <p:cNvPr id="7" name="矩形 6"/>
            <p:cNvSpPr/>
            <p:nvPr/>
          </p:nvSpPr>
          <p:spPr>
            <a:xfrm>
              <a:off x="4495901" y="2895600"/>
              <a:ext cx="3400773" cy="864326"/>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所有的轻伤不尽相同，各种细分的轻伤类型与潜在的重大伤亡事故前兆相互关联。</a:t>
              </a:r>
            </a:p>
          </p:txBody>
        </p:sp>
      </p:grpSp>
      <p:grpSp>
        <p:nvGrpSpPr>
          <p:cNvPr id="15" name="组合 14"/>
          <p:cNvGrpSpPr/>
          <p:nvPr/>
        </p:nvGrpSpPr>
        <p:grpSpPr>
          <a:xfrm>
            <a:off x="2106295" y="4175760"/>
            <a:ext cx="9309100" cy="499745"/>
            <a:chOff x="4294430" y="2895600"/>
            <a:chExt cx="3602244" cy="533402"/>
          </a:xfrm>
          <a:solidFill>
            <a:schemeClr val="bg1"/>
          </a:solidFill>
        </p:grpSpPr>
        <p:sp>
          <p:nvSpPr>
            <p:cNvPr id="16" name="矩形 15"/>
            <p:cNvSpPr/>
            <p:nvPr/>
          </p:nvSpPr>
          <p:spPr>
            <a:xfrm>
              <a:off x="4294430" y="2895600"/>
              <a:ext cx="201472"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2</a:t>
              </a:r>
            </a:p>
          </p:txBody>
        </p:sp>
        <p:sp>
          <p:nvSpPr>
            <p:cNvPr id="17" name="矩形 16"/>
            <p:cNvSpPr/>
            <p:nvPr/>
          </p:nvSpPr>
          <p:spPr>
            <a:xfrm>
              <a:off x="4495901" y="2895601"/>
              <a:ext cx="3400773"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不同的程度的受伤有不同的根本原因。</a:t>
              </a:r>
            </a:p>
          </p:txBody>
        </p:sp>
      </p:grpSp>
      <p:grpSp>
        <p:nvGrpSpPr>
          <p:cNvPr id="25" name="组合 24"/>
          <p:cNvGrpSpPr/>
          <p:nvPr/>
        </p:nvGrpSpPr>
        <p:grpSpPr>
          <a:xfrm>
            <a:off x="2106295" y="4894580"/>
            <a:ext cx="9309100" cy="499745"/>
            <a:chOff x="4294430" y="2895600"/>
            <a:chExt cx="3602244" cy="533402"/>
          </a:xfrm>
          <a:solidFill>
            <a:schemeClr val="bg1"/>
          </a:solidFill>
        </p:grpSpPr>
        <p:sp>
          <p:nvSpPr>
            <p:cNvPr id="26" name="矩形 25"/>
            <p:cNvSpPr/>
            <p:nvPr/>
          </p:nvSpPr>
          <p:spPr>
            <a:xfrm>
              <a:off x="4294430" y="2895600"/>
              <a:ext cx="201472"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3</a:t>
              </a:r>
            </a:p>
          </p:txBody>
        </p:sp>
        <p:sp>
          <p:nvSpPr>
            <p:cNvPr id="27" name="矩形 26"/>
            <p:cNvSpPr/>
            <p:nvPr/>
          </p:nvSpPr>
          <p:spPr>
            <a:xfrm>
              <a:off x="4495901" y="2895601"/>
              <a:ext cx="3400773"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如果要减少重伤数量，再需要一种与减少轻伤不同的应对策略。</a:t>
              </a:r>
            </a:p>
          </p:txBody>
        </p:sp>
      </p:grpSp>
      <p:grpSp>
        <p:nvGrpSpPr>
          <p:cNvPr id="31" name="组合 30"/>
          <p:cNvGrpSpPr/>
          <p:nvPr/>
        </p:nvGrpSpPr>
        <p:grpSpPr>
          <a:xfrm>
            <a:off x="2106295" y="5625465"/>
            <a:ext cx="9309100" cy="808990"/>
            <a:chOff x="4294430" y="2895600"/>
            <a:chExt cx="3602244" cy="864326"/>
          </a:xfrm>
          <a:solidFill>
            <a:schemeClr val="bg1"/>
          </a:solidFill>
        </p:grpSpPr>
        <p:sp>
          <p:nvSpPr>
            <p:cNvPr id="32" name="矩形 31"/>
            <p:cNvSpPr/>
            <p:nvPr/>
          </p:nvSpPr>
          <p:spPr>
            <a:xfrm>
              <a:off x="4294430" y="2895600"/>
              <a:ext cx="201472" cy="533401"/>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4</a:t>
              </a:r>
            </a:p>
          </p:txBody>
        </p:sp>
        <p:sp>
          <p:nvSpPr>
            <p:cNvPr id="33" name="矩形 32"/>
            <p:cNvSpPr/>
            <p:nvPr/>
          </p:nvSpPr>
          <p:spPr>
            <a:xfrm>
              <a:off x="4495901" y="2895600"/>
              <a:ext cx="3400773" cy="864326"/>
            </a:xfrm>
            <a:prstGeom prst="rect">
              <a:avLst/>
            </a:prstGeom>
            <a:grpFill/>
            <a:ln>
              <a:solidFill>
                <a:srgbClr val="477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减少重伤的策略应该利用先前发生的一切可用资源的事件数量：意外、伤害、未遂事故、曝光事件。 </a:t>
              </a:r>
            </a:p>
          </p:txBody>
        </p:sp>
      </p:grpSp>
      <p:sp>
        <p:nvSpPr>
          <p:cNvPr id="44" name="任意多边形 4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23435" y="1013460"/>
            <a:ext cx="466725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 预防重大伤亡事故新架构</a:t>
              </a:r>
            </a:p>
          </p:txBody>
        </p:sp>
      </p:grpSp>
      <p:grpSp>
        <p:nvGrpSpPr>
          <p:cNvPr id="41" name="组合 40"/>
          <p:cNvGrpSpPr/>
          <p:nvPr/>
        </p:nvGrpSpPr>
        <p:grpSpPr>
          <a:xfrm>
            <a:off x="2051685" y="3451860"/>
            <a:ext cx="9810750" cy="3495675"/>
            <a:chOff x="1190625" y="2209800"/>
            <a:chExt cx="9810750" cy="3495675"/>
          </a:xfrm>
        </p:grpSpPr>
        <p:grpSp>
          <p:nvGrpSpPr>
            <p:cNvPr id="22" name="组合 21"/>
            <p:cNvGrpSpPr/>
            <p:nvPr/>
          </p:nvGrpSpPr>
          <p:grpSpPr>
            <a:xfrm>
              <a:off x="1190625" y="2209800"/>
              <a:ext cx="2415870" cy="3495675"/>
              <a:chOff x="1190625" y="2543175"/>
              <a:chExt cx="2415870" cy="3495675"/>
            </a:xfrm>
          </p:grpSpPr>
          <p:grpSp>
            <p:nvGrpSpPr>
              <p:cNvPr id="21" name="组合 20"/>
              <p:cNvGrpSpPr/>
              <p:nvPr/>
            </p:nvGrpSpPr>
            <p:grpSpPr>
              <a:xfrm>
                <a:off x="1190625" y="2543175"/>
                <a:ext cx="2415870" cy="804862"/>
                <a:chOff x="1190625" y="2543175"/>
                <a:chExt cx="2415870" cy="804862"/>
              </a:xfrm>
            </p:grpSpPr>
            <p:sp>
              <p:nvSpPr>
                <p:cNvPr id="11" name="圆角矩形 10"/>
                <p:cNvSpPr/>
                <p:nvPr/>
              </p:nvSpPr>
              <p:spPr>
                <a:xfrm>
                  <a:off x="1301445" y="2667000"/>
                  <a:ext cx="2194230" cy="681037"/>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190625" y="2543175"/>
                  <a:ext cx="2415870" cy="714375"/>
                </a:xfrm>
                <a:prstGeom prst="roundRect">
                  <a:avLst>
                    <a:gd name="adj" fmla="val 9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55560" y="2633662"/>
                  <a:ext cx="2286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28466A"/>
                      </a:solidFill>
                      <a:latin typeface="微软雅黑" panose="020B0503020204020204" pitchFamily="34" charset="-122"/>
                      <a:ea typeface="微软雅黑" panose="020B0503020204020204" pitchFamily="34" charset="-122"/>
                    </a:rPr>
                    <a:t>高风险事故</a:t>
                  </a:r>
                </a:p>
              </p:txBody>
            </p:sp>
          </p:grpSp>
          <p:grpSp>
            <p:nvGrpSpPr>
              <p:cNvPr id="20" name="组合 19"/>
              <p:cNvGrpSpPr/>
              <p:nvPr/>
            </p:nvGrpSpPr>
            <p:grpSpPr>
              <a:xfrm>
                <a:off x="1190625" y="3886200"/>
                <a:ext cx="2415870" cy="804862"/>
                <a:chOff x="1190625" y="3886200"/>
                <a:chExt cx="2415870" cy="804862"/>
              </a:xfrm>
            </p:grpSpPr>
            <p:sp>
              <p:nvSpPr>
                <p:cNvPr id="15" name="圆角矩形 14"/>
                <p:cNvSpPr/>
                <p:nvPr/>
              </p:nvSpPr>
              <p:spPr>
                <a:xfrm>
                  <a:off x="1301445" y="4010025"/>
                  <a:ext cx="2194230" cy="681037"/>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1190625" y="3886200"/>
                  <a:ext cx="2415870" cy="714375"/>
                </a:xfrm>
                <a:prstGeom prst="roundRect">
                  <a:avLst>
                    <a:gd name="adj" fmla="val 9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5560" y="3976687"/>
                  <a:ext cx="2286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28466A"/>
                      </a:solidFill>
                      <a:latin typeface="微软雅黑" panose="020B0503020204020204" pitchFamily="34" charset="-122"/>
                      <a:ea typeface="微软雅黑" panose="020B0503020204020204" pitchFamily="34" charset="-122"/>
                    </a:rPr>
                    <a:t>高风险联合</a:t>
                  </a:r>
                </a:p>
              </p:txBody>
            </p:sp>
          </p:grpSp>
          <p:grpSp>
            <p:nvGrpSpPr>
              <p:cNvPr id="19" name="组合 18"/>
              <p:cNvGrpSpPr/>
              <p:nvPr/>
            </p:nvGrpSpPr>
            <p:grpSpPr>
              <a:xfrm>
                <a:off x="1190625" y="5229225"/>
                <a:ext cx="2415870" cy="809625"/>
                <a:chOff x="1190625" y="5229225"/>
                <a:chExt cx="2415870" cy="809625"/>
              </a:xfrm>
            </p:grpSpPr>
            <p:sp>
              <p:nvSpPr>
                <p:cNvPr id="16" name="圆角矩形 15"/>
                <p:cNvSpPr/>
                <p:nvPr/>
              </p:nvSpPr>
              <p:spPr>
                <a:xfrm>
                  <a:off x="1301445" y="5357813"/>
                  <a:ext cx="2194230" cy="681037"/>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190625" y="5229225"/>
                  <a:ext cx="2415870" cy="714375"/>
                </a:xfrm>
                <a:prstGeom prst="roundRect">
                  <a:avLst>
                    <a:gd name="adj" fmla="val 9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55560" y="5319712"/>
                  <a:ext cx="2286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28466A"/>
                      </a:solidFill>
                      <a:latin typeface="微软雅黑" panose="020B0503020204020204" pitchFamily="34" charset="-122"/>
                      <a:ea typeface="微软雅黑" panose="020B0503020204020204" pitchFamily="34" charset="-122"/>
                    </a:rPr>
                    <a:t>高风险活动</a:t>
                  </a:r>
                </a:p>
              </p:txBody>
            </p:sp>
          </p:grpSp>
        </p:grpSp>
        <p:grpSp>
          <p:nvGrpSpPr>
            <p:cNvPr id="28" name="组合 27"/>
            <p:cNvGrpSpPr/>
            <p:nvPr/>
          </p:nvGrpSpPr>
          <p:grpSpPr>
            <a:xfrm>
              <a:off x="4888065" y="3052762"/>
              <a:ext cx="2415870" cy="1910715"/>
              <a:chOff x="4888065" y="3386137"/>
              <a:chExt cx="2415870" cy="1910715"/>
            </a:xfrm>
          </p:grpSpPr>
          <p:sp>
            <p:nvSpPr>
              <p:cNvPr id="25" name="圆角矩形 24"/>
              <p:cNvSpPr/>
              <p:nvPr/>
            </p:nvSpPr>
            <p:spPr>
              <a:xfrm>
                <a:off x="4998885" y="4615815"/>
                <a:ext cx="2194230" cy="681037"/>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888065" y="3386137"/>
                <a:ext cx="2415870" cy="1809750"/>
                <a:chOff x="4888065" y="3438525"/>
                <a:chExt cx="2415870" cy="1809750"/>
              </a:xfrm>
            </p:grpSpPr>
            <p:sp>
              <p:nvSpPr>
                <p:cNvPr id="9" name="圆角矩形 8"/>
                <p:cNvSpPr/>
                <p:nvPr/>
              </p:nvSpPr>
              <p:spPr>
                <a:xfrm>
                  <a:off x="4888065" y="3438525"/>
                  <a:ext cx="2415870" cy="1809750"/>
                </a:xfrm>
                <a:prstGeom prst="roundRect">
                  <a:avLst>
                    <a:gd name="adj" fmla="val 4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953000" y="3617118"/>
                  <a:ext cx="2286000" cy="1466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28466A"/>
                      </a:solidFill>
                      <a:latin typeface="微软雅黑" panose="020B0503020204020204" pitchFamily="34" charset="-122"/>
                      <a:ea typeface="微软雅黑" panose="020B0503020204020204" pitchFamily="34" charset="-122"/>
                    </a:rPr>
                    <a:t>未遂事故</a:t>
                  </a:r>
                  <a:endParaRPr lang="en-US" altLang="zh-CN" sz="2000" dirty="0">
                    <a:solidFill>
                      <a:srgbClr val="28466A"/>
                    </a:solidFill>
                    <a:latin typeface="微软雅黑" panose="020B0503020204020204" pitchFamily="34" charset="-122"/>
                    <a:ea typeface="微软雅黑" panose="020B0503020204020204" pitchFamily="34" charset="-122"/>
                  </a:endParaRPr>
                </a:p>
                <a:p>
                  <a:pPr algn="ctr"/>
                  <a:r>
                    <a:rPr lang="zh-CN" altLang="en-US" sz="2000" dirty="0">
                      <a:solidFill>
                        <a:srgbClr val="28466A"/>
                      </a:solidFill>
                      <a:latin typeface="微软雅黑" panose="020B0503020204020204" pitchFamily="34" charset="-122"/>
                      <a:ea typeface="微软雅黑" panose="020B0503020204020204" pitchFamily="34" charset="-122"/>
                    </a:rPr>
                    <a:t>意外</a:t>
                  </a:r>
                  <a:endParaRPr lang="en-US" altLang="zh-CN" sz="2000" dirty="0">
                    <a:solidFill>
                      <a:srgbClr val="28466A"/>
                    </a:solidFill>
                    <a:latin typeface="微软雅黑" panose="020B0503020204020204" pitchFamily="34" charset="-122"/>
                    <a:ea typeface="微软雅黑" panose="020B0503020204020204" pitchFamily="34" charset="-122"/>
                  </a:endParaRPr>
                </a:p>
                <a:p>
                  <a:pPr algn="ctr"/>
                  <a:r>
                    <a:rPr lang="zh-CN" altLang="en-US" sz="2000" dirty="0">
                      <a:solidFill>
                        <a:srgbClr val="28466A"/>
                      </a:solidFill>
                      <a:latin typeface="微软雅黑" panose="020B0503020204020204" pitchFamily="34" charset="-122"/>
                      <a:ea typeface="微软雅黑" panose="020B0503020204020204" pitchFamily="34" charset="-122"/>
                    </a:rPr>
                    <a:t>伤害</a:t>
                  </a:r>
                  <a:endParaRPr lang="en-US" altLang="zh-CN" sz="2000" dirty="0">
                    <a:solidFill>
                      <a:srgbClr val="28466A"/>
                    </a:solidFill>
                    <a:latin typeface="微软雅黑" panose="020B0503020204020204" pitchFamily="34" charset="-122"/>
                    <a:ea typeface="微软雅黑" panose="020B0503020204020204" pitchFamily="34" charset="-122"/>
                  </a:endParaRPr>
                </a:p>
                <a:p>
                  <a:pPr algn="ctr"/>
                  <a:r>
                    <a:rPr lang="zh-CN" altLang="en-US" sz="2000" dirty="0">
                      <a:solidFill>
                        <a:srgbClr val="28466A"/>
                      </a:solidFill>
                      <a:latin typeface="微软雅黑" panose="020B0503020204020204" pitchFamily="34" charset="-122"/>
                      <a:ea typeface="微软雅黑" panose="020B0503020204020204" pitchFamily="34" charset="-122"/>
                    </a:rPr>
                    <a:t>曝光事故</a:t>
                  </a:r>
                </a:p>
              </p:txBody>
            </p:sp>
          </p:grpSp>
        </p:grpSp>
        <p:grpSp>
          <p:nvGrpSpPr>
            <p:cNvPr id="29" name="组合 28"/>
            <p:cNvGrpSpPr/>
            <p:nvPr/>
          </p:nvGrpSpPr>
          <p:grpSpPr>
            <a:xfrm>
              <a:off x="8585505" y="3052762"/>
              <a:ext cx="2415870" cy="1903095"/>
              <a:chOff x="8585505" y="3386137"/>
              <a:chExt cx="2415870" cy="1903095"/>
            </a:xfrm>
          </p:grpSpPr>
          <p:sp>
            <p:nvSpPr>
              <p:cNvPr id="26" name="圆角矩形 25"/>
              <p:cNvSpPr/>
              <p:nvPr/>
            </p:nvSpPr>
            <p:spPr>
              <a:xfrm>
                <a:off x="8696325" y="4608195"/>
                <a:ext cx="2194230" cy="681037"/>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8585505" y="3386137"/>
                <a:ext cx="2415870" cy="1809750"/>
                <a:chOff x="8585505" y="3438525"/>
                <a:chExt cx="2415870" cy="1809750"/>
              </a:xfrm>
            </p:grpSpPr>
            <p:sp>
              <p:nvSpPr>
                <p:cNvPr id="10" name="圆角矩形 9"/>
                <p:cNvSpPr/>
                <p:nvPr/>
              </p:nvSpPr>
              <p:spPr>
                <a:xfrm>
                  <a:off x="8585505" y="3438525"/>
                  <a:ext cx="2415870" cy="1809750"/>
                </a:xfrm>
                <a:prstGeom prst="roundRect">
                  <a:avLst>
                    <a:gd name="adj" fmla="val 4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650440" y="4083843"/>
                  <a:ext cx="2286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28466A"/>
                      </a:solidFill>
                      <a:latin typeface="微软雅黑" panose="020B0503020204020204" pitchFamily="34" charset="-122"/>
                      <a:ea typeface="微软雅黑" panose="020B0503020204020204" pitchFamily="34" charset="-122"/>
                    </a:rPr>
                    <a:t>重大伤亡事故</a:t>
                  </a:r>
                </a:p>
              </p:txBody>
            </p:sp>
          </p:grpSp>
        </p:grpSp>
        <p:cxnSp>
          <p:nvCxnSpPr>
            <p:cNvPr id="31" name="肘形连接符 30"/>
            <p:cNvCxnSpPr/>
            <p:nvPr/>
          </p:nvCxnSpPr>
          <p:spPr>
            <a:xfrm>
              <a:off x="3667620" y="2566987"/>
              <a:ext cx="1162355" cy="988695"/>
            </a:xfrm>
            <a:prstGeom prst="bentConnector3">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flipV="1">
              <a:off x="3664045" y="4271407"/>
              <a:ext cx="1147420" cy="987980"/>
            </a:xfrm>
            <a:prstGeom prst="bentConnector3">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3664045" y="3930649"/>
              <a:ext cx="1147420"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a:off x="7380135" y="3930649"/>
              <a:ext cx="1147420"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矩形 41"/>
          <p:cNvSpPr/>
          <p:nvPr/>
        </p:nvSpPr>
        <p:spPr>
          <a:xfrm>
            <a:off x="2461260" y="2277110"/>
            <a:ext cx="1600200" cy="6365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前兆</a:t>
            </a:r>
          </a:p>
        </p:txBody>
      </p:sp>
      <p:sp>
        <p:nvSpPr>
          <p:cNvPr id="43" name="矩形 42"/>
          <p:cNvSpPr/>
          <p:nvPr/>
        </p:nvSpPr>
        <p:spPr>
          <a:xfrm>
            <a:off x="5966460" y="2277110"/>
            <a:ext cx="1981200" cy="6365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高风险事件</a:t>
            </a:r>
          </a:p>
        </p:txBody>
      </p:sp>
      <p:sp>
        <p:nvSpPr>
          <p:cNvPr id="45" name="矩形 44"/>
          <p:cNvSpPr/>
          <p:nvPr/>
        </p:nvSpPr>
        <p:spPr>
          <a:xfrm>
            <a:off x="9839960" y="2277110"/>
            <a:ext cx="1600200" cy="6365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结果</a:t>
            </a:r>
          </a:p>
        </p:txBody>
      </p:sp>
      <p:sp>
        <p:nvSpPr>
          <p:cNvPr id="27" name="任意多边形 26"/>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19320" y="941705"/>
            <a:ext cx="332740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如何实施新架构</a:t>
              </a:r>
            </a:p>
          </p:txBody>
        </p:sp>
      </p:grpSp>
      <p:sp>
        <p:nvSpPr>
          <p:cNvPr id="33" name="矩形 32"/>
          <p:cNvSpPr/>
          <p:nvPr/>
        </p:nvSpPr>
        <p:spPr>
          <a:xfrm>
            <a:off x="1970405" y="2555702"/>
            <a:ext cx="9829800" cy="53074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0" indent="-85725" latinLnBrk="1"/>
            <a:r>
              <a:rPr lang="en-US" altLang="zh-CN" sz="2400" b="1" dirty="0">
                <a:solidFill>
                  <a:schemeClr val="tx1"/>
                </a:solidFill>
                <a:latin typeface="微软雅黑" panose="020B0503020204020204" pitchFamily="34" charset="-122"/>
                <a:ea typeface="微软雅黑" panose="020B0503020204020204" pitchFamily="34" charset="-122"/>
              </a:rPr>
              <a:t>1.</a:t>
            </a:r>
            <a:r>
              <a:rPr lang="zh-CN" altLang="en-US" sz="2400" b="1" dirty="0">
                <a:solidFill>
                  <a:schemeClr val="tx1"/>
                </a:solidFill>
                <a:latin typeface="微软雅黑" panose="020B0503020204020204" pitchFamily="34" charset="-122"/>
                <a:ea typeface="微软雅黑" panose="020B0503020204020204" pitchFamily="34" charset="-122"/>
              </a:rPr>
              <a:t>为员工进行有关重大伤亡事故新架构的培训。</a:t>
            </a:r>
          </a:p>
        </p:txBody>
      </p:sp>
      <p:sp>
        <p:nvSpPr>
          <p:cNvPr id="34" name="矩形 33"/>
          <p:cNvSpPr/>
          <p:nvPr/>
        </p:nvSpPr>
        <p:spPr>
          <a:xfrm>
            <a:off x="1970405" y="3329663"/>
            <a:ext cx="9829800" cy="53074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0" indent="-85725" latinLnBrk="1"/>
            <a:r>
              <a:rPr lang="en-US" altLang="zh-CN" sz="2400" b="1" dirty="0">
                <a:solidFill>
                  <a:schemeClr val="tx1"/>
                </a:solidFill>
                <a:latin typeface="微软雅黑" panose="020B0503020204020204" pitchFamily="34" charset="-122"/>
                <a:ea typeface="微软雅黑" panose="020B0503020204020204" pitchFamily="34" charset="-122"/>
              </a:rPr>
              <a:t>2.</a:t>
            </a:r>
            <a:r>
              <a:rPr lang="zh-CN" altLang="en-US" sz="2400" b="1" dirty="0">
                <a:solidFill>
                  <a:schemeClr val="tx1"/>
                </a:solidFill>
                <a:latin typeface="微软雅黑" panose="020B0503020204020204" pitchFamily="34" charset="-122"/>
                <a:ea typeface="微软雅黑" panose="020B0503020204020204" pitchFamily="34" charset="-122"/>
              </a:rPr>
              <a:t>使重大伤亡事故制度化。</a:t>
            </a:r>
          </a:p>
        </p:txBody>
      </p:sp>
      <p:sp>
        <p:nvSpPr>
          <p:cNvPr id="35" name="矩形 34"/>
          <p:cNvSpPr/>
          <p:nvPr/>
        </p:nvSpPr>
        <p:spPr>
          <a:xfrm>
            <a:off x="1970405" y="4103624"/>
            <a:ext cx="9829800" cy="53074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0" indent="-85725" latinLnBrk="1"/>
            <a:r>
              <a:rPr lang="en-US" altLang="zh-CN" sz="2400" b="1" dirty="0">
                <a:solidFill>
                  <a:schemeClr val="tx1"/>
                </a:solidFill>
                <a:latin typeface="微软雅黑" panose="020B0503020204020204" pitchFamily="34" charset="-122"/>
                <a:ea typeface="微软雅黑" panose="020B0503020204020204" pitchFamily="34" charset="-122"/>
              </a:rPr>
              <a:t>3.</a:t>
            </a:r>
            <a:r>
              <a:rPr lang="zh-CN" altLang="en-US" sz="2400" b="1" dirty="0">
                <a:solidFill>
                  <a:schemeClr val="tx1"/>
                </a:solidFill>
                <a:latin typeface="微软雅黑" panose="020B0503020204020204" pitchFamily="34" charset="-122"/>
                <a:ea typeface="微软雅黑" panose="020B0503020204020204" pitchFamily="34" charset="-122"/>
              </a:rPr>
              <a:t>在现有安全体系下将从</a:t>
            </a:r>
            <a:r>
              <a:rPr lang="en-US" altLang="zh-CN" sz="2400" b="1" dirty="0">
                <a:solidFill>
                  <a:schemeClr val="tx1"/>
                </a:solidFill>
                <a:latin typeface="微软雅黑" panose="020B0503020204020204" pitchFamily="34" charset="-122"/>
                <a:ea typeface="微软雅黑" panose="020B0503020204020204" pitchFamily="34" charset="-122"/>
              </a:rPr>
              <a:t>SIF</a:t>
            </a:r>
            <a:r>
              <a:rPr lang="zh-CN" altLang="en-US" sz="2400" b="1" dirty="0">
                <a:solidFill>
                  <a:schemeClr val="tx1"/>
                </a:solidFill>
                <a:latin typeface="微软雅黑" panose="020B0503020204020204" pitchFamily="34" charset="-122"/>
                <a:ea typeface="微软雅黑" panose="020B0503020204020204" pitchFamily="34" charset="-122"/>
              </a:rPr>
              <a:t>研究中得到发现整合。</a:t>
            </a:r>
          </a:p>
        </p:txBody>
      </p:sp>
      <p:sp>
        <p:nvSpPr>
          <p:cNvPr id="36" name="矩形 35"/>
          <p:cNvSpPr/>
          <p:nvPr/>
        </p:nvSpPr>
        <p:spPr>
          <a:xfrm>
            <a:off x="1970405" y="4877585"/>
            <a:ext cx="9829800" cy="53074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0" indent="-85725" latinLnBrk="1"/>
            <a:r>
              <a:rPr lang="en-US" altLang="zh-CN" sz="2400" b="1" dirty="0">
                <a:solidFill>
                  <a:schemeClr val="tx1"/>
                </a:solidFill>
                <a:latin typeface="微软雅黑" panose="020B0503020204020204" pitchFamily="34" charset="-122"/>
                <a:ea typeface="微软雅黑" panose="020B0503020204020204" pitchFamily="34" charset="-122"/>
              </a:rPr>
              <a:t>4.</a:t>
            </a:r>
            <a:r>
              <a:rPr lang="zh-CN" altLang="en-US" sz="2400" b="1" dirty="0">
                <a:solidFill>
                  <a:schemeClr val="tx1"/>
                </a:solidFill>
                <a:latin typeface="微软雅黑" panose="020B0503020204020204" pitchFamily="34" charset="-122"/>
                <a:ea typeface="微软雅黑" panose="020B0503020204020204" pitchFamily="34" charset="-122"/>
              </a:rPr>
              <a:t>开发重大伤亡事故前兆的正在进行的鉴别和整治机制。</a:t>
            </a:r>
          </a:p>
        </p:txBody>
      </p:sp>
      <p:sp>
        <p:nvSpPr>
          <p:cNvPr id="37" name="矩形 36"/>
          <p:cNvSpPr/>
          <p:nvPr/>
        </p:nvSpPr>
        <p:spPr>
          <a:xfrm>
            <a:off x="1970405" y="5651547"/>
            <a:ext cx="9829800" cy="53074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0" indent="-85725" latinLnBrk="1"/>
            <a:r>
              <a:rPr lang="en-US" altLang="zh-CN" sz="2400" b="1" dirty="0">
                <a:solidFill>
                  <a:schemeClr val="tx1"/>
                </a:solidFill>
                <a:latin typeface="微软雅黑" panose="020B0503020204020204" pitchFamily="34" charset="-122"/>
                <a:ea typeface="微软雅黑" panose="020B0503020204020204" pitchFamily="34" charset="-122"/>
              </a:rPr>
              <a:t>5.</a:t>
            </a:r>
            <a:r>
              <a:rPr lang="zh-CN" altLang="en-US" sz="2400" b="1" dirty="0">
                <a:solidFill>
                  <a:schemeClr val="tx1"/>
                </a:solidFill>
                <a:latin typeface="微软雅黑" panose="020B0503020204020204" pitchFamily="34" charset="-122"/>
                <a:ea typeface="微软雅黑" panose="020B0503020204020204" pitchFamily="34" charset="-122"/>
              </a:rPr>
              <a:t>开发并验证进入策略。</a:t>
            </a:r>
          </a:p>
        </p:txBody>
      </p:sp>
      <p:sp>
        <p:nvSpPr>
          <p:cNvPr id="6" name="任意多边形 5"/>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41017" y="1228725"/>
            <a:ext cx="5458046"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预防重大伤亡事故新架构的影响</a:t>
              </a:r>
            </a:p>
          </p:txBody>
        </p:sp>
      </p:grpSp>
      <p:grpSp>
        <p:nvGrpSpPr>
          <p:cNvPr id="58" name="组合 57"/>
          <p:cNvGrpSpPr/>
          <p:nvPr/>
        </p:nvGrpSpPr>
        <p:grpSpPr>
          <a:xfrm>
            <a:off x="1412240" y="2837815"/>
            <a:ext cx="10515600" cy="3997325"/>
            <a:chOff x="838200" y="1981200"/>
            <a:chExt cx="10515600" cy="3997325"/>
          </a:xfrm>
        </p:grpSpPr>
        <p:grpSp>
          <p:nvGrpSpPr>
            <p:cNvPr id="57" name="组合 56"/>
            <p:cNvGrpSpPr/>
            <p:nvPr/>
          </p:nvGrpSpPr>
          <p:grpSpPr>
            <a:xfrm>
              <a:off x="1450553" y="4156114"/>
              <a:ext cx="9290893" cy="1822411"/>
              <a:chOff x="1450553" y="4261692"/>
              <a:chExt cx="9290893" cy="1863686"/>
            </a:xfrm>
            <a:solidFill>
              <a:schemeClr val="accent1">
                <a:lumMod val="50000"/>
                <a:alpha val="50000"/>
              </a:schemeClr>
            </a:solidFill>
          </p:grpSpPr>
          <p:sp>
            <p:nvSpPr>
              <p:cNvPr id="53" name="矩形 52"/>
              <p:cNvSpPr/>
              <p:nvPr/>
            </p:nvSpPr>
            <p:spPr>
              <a:xfrm>
                <a:off x="3965152" y="4261692"/>
                <a:ext cx="1747094" cy="1863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54" name="矩形 53"/>
              <p:cNvSpPr/>
              <p:nvPr/>
            </p:nvSpPr>
            <p:spPr>
              <a:xfrm>
                <a:off x="6479752" y="4261692"/>
                <a:ext cx="1747094" cy="1863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55" name="矩形 54"/>
              <p:cNvSpPr/>
              <p:nvPr/>
            </p:nvSpPr>
            <p:spPr>
              <a:xfrm>
                <a:off x="8994352" y="4261692"/>
                <a:ext cx="1747094" cy="1863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56" name="矩形 55"/>
              <p:cNvSpPr/>
              <p:nvPr/>
            </p:nvSpPr>
            <p:spPr>
              <a:xfrm>
                <a:off x="1450553" y="4261692"/>
                <a:ext cx="1747094" cy="1863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grpSp>
        <p:sp>
          <p:nvSpPr>
            <p:cNvPr id="43" name="矩形 42"/>
            <p:cNvSpPr/>
            <p:nvPr/>
          </p:nvSpPr>
          <p:spPr>
            <a:xfrm>
              <a:off x="981075" y="2209800"/>
              <a:ext cx="10229850" cy="3078296"/>
            </a:xfrm>
            <a:prstGeom prst="rect">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grpSp>
          <p:nvGrpSpPr>
            <p:cNvPr id="44" name="组合 43"/>
            <p:cNvGrpSpPr/>
            <p:nvPr/>
          </p:nvGrpSpPr>
          <p:grpSpPr>
            <a:xfrm>
              <a:off x="1304924" y="3276600"/>
              <a:ext cx="9582151" cy="2609850"/>
              <a:chOff x="1304924" y="2743200"/>
              <a:chExt cx="9582151" cy="2647950"/>
            </a:xfrm>
          </p:grpSpPr>
          <p:sp>
            <p:nvSpPr>
              <p:cNvPr id="40" name="矩形 39"/>
              <p:cNvSpPr/>
              <p:nvPr/>
            </p:nvSpPr>
            <p:spPr>
              <a:xfrm>
                <a:off x="3819523" y="2743200"/>
                <a:ext cx="2038352" cy="2647950"/>
              </a:xfrm>
              <a:prstGeom prst="rect">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41" name="矩形 40"/>
              <p:cNvSpPr/>
              <p:nvPr/>
            </p:nvSpPr>
            <p:spPr>
              <a:xfrm>
                <a:off x="6334123" y="2743200"/>
                <a:ext cx="2038352" cy="2647950"/>
              </a:xfrm>
              <a:prstGeom prst="rect">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42" name="矩形 41"/>
              <p:cNvSpPr/>
              <p:nvPr/>
            </p:nvSpPr>
            <p:spPr>
              <a:xfrm>
                <a:off x="8848723" y="2743200"/>
                <a:ext cx="2038352" cy="2647950"/>
              </a:xfrm>
              <a:prstGeom prst="rect">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39" name="矩形 38"/>
              <p:cNvSpPr/>
              <p:nvPr/>
            </p:nvSpPr>
            <p:spPr>
              <a:xfrm>
                <a:off x="1304924" y="2743200"/>
                <a:ext cx="2038352" cy="2647950"/>
              </a:xfrm>
              <a:prstGeom prst="rect">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grpSp>
        <p:sp>
          <p:nvSpPr>
            <p:cNvPr id="33" name="矩形 32"/>
            <p:cNvSpPr/>
            <p:nvPr/>
          </p:nvSpPr>
          <p:spPr>
            <a:xfrm>
              <a:off x="838200" y="1981200"/>
              <a:ext cx="10515600" cy="3200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grpSp>
          <p:nvGrpSpPr>
            <p:cNvPr id="38" name="组合 37"/>
            <p:cNvGrpSpPr/>
            <p:nvPr/>
          </p:nvGrpSpPr>
          <p:grpSpPr>
            <a:xfrm>
              <a:off x="1179843" y="3048000"/>
              <a:ext cx="9831678" cy="2743200"/>
              <a:chOff x="1219200" y="2514600"/>
              <a:chExt cx="9831678" cy="3048000"/>
            </a:xfrm>
          </p:grpSpPr>
          <p:sp>
            <p:nvSpPr>
              <p:cNvPr id="34" name="矩形 33"/>
              <p:cNvSpPr/>
              <p:nvPr/>
            </p:nvSpPr>
            <p:spPr>
              <a:xfrm>
                <a:off x="1219200" y="2514600"/>
                <a:ext cx="2288513" cy="304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35" name="矩形 34"/>
              <p:cNvSpPr/>
              <p:nvPr/>
            </p:nvSpPr>
            <p:spPr>
              <a:xfrm>
                <a:off x="3733165" y="2514600"/>
                <a:ext cx="2288513" cy="304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36" name="矩形 35"/>
              <p:cNvSpPr/>
              <p:nvPr/>
            </p:nvSpPr>
            <p:spPr>
              <a:xfrm>
                <a:off x="6247765" y="2514600"/>
                <a:ext cx="2288513" cy="304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37" name="矩形 36"/>
              <p:cNvSpPr/>
              <p:nvPr/>
            </p:nvSpPr>
            <p:spPr>
              <a:xfrm>
                <a:off x="8762365" y="2514600"/>
                <a:ext cx="2288513" cy="304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grpSp>
        <p:sp>
          <p:nvSpPr>
            <p:cNvPr id="45" name="矩形 44"/>
            <p:cNvSpPr/>
            <p:nvPr/>
          </p:nvSpPr>
          <p:spPr>
            <a:xfrm>
              <a:off x="1179843" y="2590800"/>
              <a:ext cx="801357"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p>
          </p:txBody>
        </p:sp>
        <p:sp>
          <p:nvSpPr>
            <p:cNvPr id="46" name="矩形 45"/>
            <p:cNvSpPr/>
            <p:nvPr/>
          </p:nvSpPr>
          <p:spPr>
            <a:xfrm>
              <a:off x="3694443" y="2590800"/>
              <a:ext cx="801357"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2</a:t>
              </a:r>
            </a:p>
          </p:txBody>
        </p:sp>
        <p:sp>
          <p:nvSpPr>
            <p:cNvPr id="47" name="矩形 46"/>
            <p:cNvSpPr/>
            <p:nvPr/>
          </p:nvSpPr>
          <p:spPr>
            <a:xfrm>
              <a:off x="6209043" y="2590800"/>
              <a:ext cx="801357"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3</a:t>
              </a:r>
            </a:p>
          </p:txBody>
        </p:sp>
        <p:sp>
          <p:nvSpPr>
            <p:cNvPr id="48" name="矩形 47"/>
            <p:cNvSpPr/>
            <p:nvPr/>
          </p:nvSpPr>
          <p:spPr>
            <a:xfrm>
              <a:off x="8723643" y="2590800"/>
              <a:ext cx="801357"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p>
          </p:txBody>
        </p:sp>
        <p:sp>
          <p:nvSpPr>
            <p:cNvPr id="49" name="矩形 48"/>
            <p:cNvSpPr/>
            <p:nvPr/>
          </p:nvSpPr>
          <p:spPr>
            <a:xfrm>
              <a:off x="1376361" y="3982827"/>
              <a:ext cx="1895476" cy="876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更加注重防范重伤事故</a:t>
              </a:r>
            </a:p>
          </p:txBody>
        </p:sp>
        <p:sp>
          <p:nvSpPr>
            <p:cNvPr id="50" name="矩形 49"/>
            <p:cNvSpPr/>
            <p:nvPr/>
          </p:nvSpPr>
          <p:spPr>
            <a:xfrm>
              <a:off x="3890961" y="3982827"/>
              <a:ext cx="1895476" cy="876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更强大的安全文化</a:t>
              </a:r>
            </a:p>
          </p:txBody>
        </p:sp>
        <p:sp>
          <p:nvSpPr>
            <p:cNvPr id="51" name="矩形 50"/>
            <p:cNvSpPr/>
            <p:nvPr/>
          </p:nvSpPr>
          <p:spPr>
            <a:xfrm>
              <a:off x="6405561" y="3675043"/>
              <a:ext cx="1895476" cy="1491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员工组织在安全方面参与度更高</a:t>
              </a:r>
            </a:p>
          </p:txBody>
        </p:sp>
        <p:sp>
          <p:nvSpPr>
            <p:cNvPr id="52" name="矩形 51"/>
            <p:cNvSpPr/>
            <p:nvPr/>
          </p:nvSpPr>
          <p:spPr>
            <a:xfrm>
              <a:off x="8920161" y="3982827"/>
              <a:ext cx="1895476" cy="876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更低的重伤事故率 </a:t>
              </a:r>
            </a:p>
          </p:txBody>
        </p:sp>
      </p:grpSp>
      <p:sp>
        <p:nvSpPr>
          <p:cNvPr id="7" name="任意多边形 6"/>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01  </a:t>
            </a:r>
            <a:r>
              <a:rPr lang="zh-CN" altLang="en-US" sz="3000" b="1">
                <a:solidFill>
                  <a:schemeClr val="accent1"/>
                </a:solidFill>
                <a:latin typeface="微软雅黑" panose="020B0503020204020204" pitchFamily="34" charset="-122"/>
                <a:ea typeface="微软雅黑" panose="020B0503020204020204" pitchFamily="34" charset="-122"/>
                <a:sym typeface="Arial Unicode MS" panose="020B0604020202020204" pitchFamily="34" charset="-122"/>
              </a:rPr>
              <a:t>重大伤亡事故预防新架构</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907790" y="2834640"/>
            <a:ext cx="8769350"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259"/>
          <p:cNvSpPr>
            <a:spLocks noChangeArrowheads="1"/>
          </p:cNvSpPr>
          <p:nvPr/>
        </p:nvSpPr>
        <p:spPr bwMode="auto">
          <a:xfrm>
            <a:off x="2267257"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02</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2443313" y="2927348"/>
            <a:ext cx="3456003" cy="1841502"/>
            <a:chOff x="1752600" y="2082216"/>
            <a:chExt cx="4038600" cy="2151934"/>
          </a:xfrm>
          <a:solidFill>
            <a:schemeClr val="accent5">
              <a:lumMod val="20000"/>
              <a:lumOff val="80000"/>
            </a:schemeClr>
          </a:solidFill>
        </p:grpSpPr>
        <p:sp>
          <p:nvSpPr>
            <p:cNvPr id="59" name="矩形 58"/>
            <p:cNvSpPr/>
            <p:nvPr/>
          </p:nvSpPr>
          <p:spPr>
            <a:xfrm>
              <a:off x="1848080" y="3567397"/>
              <a:ext cx="3847640" cy="6667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1752600" y="2082216"/>
              <a:ext cx="4038600" cy="2032584"/>
              <a:chOff x="1752600" y="2082216"/>
              <a:chExt cx="4038600" cy="2032584"/>
            </a:xfrm>
            <a:grpFill/>
          </p:grpSpPr>
          <p:sp>
            <p:nvSpPr>
              <p:cNvPr id="25" name="矩形 24"/>
              <p:cNvSpPr/>
              <p:nvPr/>
            </p:nvSpPr>
            <p:spPr>
              <a:xfrm flipH="1">
                <a:off x="1752600" y="2971800"/>
                <a:ext cx="4038600" cy="1143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直角三角形 27"/>
              <p:cNvSpPr/>
              <p:nvPr/>
            </p:nvSpPr>
            <p:spPr>
              <a:xfrm rot="5400000" flipH="1" flipV="1">
                <a:off x="5155907" y="2336508"/>
                <a:ext cx="889584"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152348" y="3213100"/>
                <a:ext cx="3239104" cy="660400"/>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800" b="1" dirty="0">
                    <a:solidFill>
                      <a:schemeClr val="accent1">
                        <a:lumMod val="75000"/>
                      </a:schemeClr>
                    </a:solidFill>
                    <a:latin typeface="微软雅黑" panose="020B0503020204020204" pitchFamily="34" charset="-122"/>
                    <a:ea typeface="微软雅黑" panose="020B0503020204020204" pitchFamily="34" charset="-122"/>
                  </a:rPr>
                  <a:t>隐患排查治理</a:t>
                </a:r>
              </a:p>
            </p:txBody>
          </p:sp>
        </p:grpSp>
      </p:grpSp>
      <p:grpSp>
        <p:nvGrpSpPr>
          <p:cNvPr id="62" name="组合 61"/>
          <p:cNvGrpSpPr/>
          <p:nvPr/>
        </p:nvGrpSpPr>
        <p:grpSpPr>
          <a:xfrm>
            <a:off x="6436193" y="2927350"/>
            <a:ext cx="3456003" cy="1841500"/>
            <a:chOff x="6400800" y="2082218"/>
            <a:chExt cx="4038600" cy="2151932"/>
          </a:xfrm>
          <a:solidFill>
            <a:schemeClr val="accent5">
              <a:lumMod val="20000"/>
              <a:lumOff val="80000"/>
            </a:schemeClr>
          </a:solidFill>
        </p:grpSpPr>
        <p:sp>
          <p:nvSpPr>
            <p:cNvPr id="60" name="矩形 59"/>
            <p:cNvSpPr/>
            <p:nvPr/>
          </p:nvSpPr>
          <p:spPr>
            <a:xfrm>
              <a:off x="6496280" y="3567397"/>
              <a:ext cx="3847640" cy="6667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400800" y="2082218"/>
              <a:ext cx="4038600" cy="2032582"/>
              <a:chOff x="6400800" y="2082218"/>
              <a:chExt cx="4038600" cy="2032582"/>
            </a:xfrm>
            <a:grpFill/>
          </p:grpSpPr>
          <p:sp>
            <p:nvSpPr>
              <p:cNvPr id="22" name="矩形 21"/>
              <p:cNvSpPr/>
              <p:nvPr/>
            </p:nvSpPr>
            <p:spPr>
              <a:xfrm>
                <a:off x="6400800" y="2971800"/>
                <a:ext cx="4038600" cy="1143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altLang="zh-CN"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7" name="直角三角形 26"/>
              <p:cNvSpPr/>
              <p:nvPr/>
            </p:nvSpPr>
            <p:spPr>
              <a:xfrm rot="16200000" flipV="1">
                <a:off x="6146509" y="2336510"/>
                <a:ext cx="889583"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800548" y="3213100"/>
                <a:ext cx="3239104" cy="660400"/>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800" b="1" dirty="0">
                    <a:solidFill>
                      <a:schemeClr val="accent1">
                        <a:lumMod val="75000"/>
                      </a:schemeClr>
                    </a:solidFill>
                    <a:latin typeface="微软雅黑" panose="020B0503020204020204" pitchFamily="34" charset="-122"/>
                    <a:ea typeface="微软雅黑" panose="020B0503020204020204" pitchFamily="34" charset="-122"/>
                  </a:rPr>
                  <a:t>风险分级管控</a:t>
                </a:r>
              </a:p>
            </p:txBody>
          </p:sp>
        </p:grpSp>
      </p:grpSp>
      <p:grpSp>
        <p:nvGrpSpPr>
          <p:cNvPr id="51" name="组合 50"/>
          <p:cNvGrpSpPr/>
          <p:nvPr/>
        </p:nvGrpSpPr>
        <p:grpSpPr>
          <a:xfrm>
            <a:off x="4059555" y="1593848"/>
            <a:ext cx="4216400" cy="895352"/>
            <a:chOff x="3987800" y="876298"/>
            <a:chExt cx="4216400" cy="895352"/>
          </a:xfrm>
          <a:solidFill>
            <a:schemeClr val="accent5">
              <a:lumMod val="20000"/>
              <a:lumOff val="80000"/>
            </a:schemeClr>
          </a:solidFill>
        </p:grpSpPr>
        <p:sp>
          <p:nvSpPr>
            <p:cNvPr id="47" name="矩形 46"/>
            <p:cNvSpPr/>
            <p:nvPr/>
          </p:nvSpPr>
          <p:spPr>
            <a:xfrm>
              <a:off x="4099560" y="1104897"/>
              <a:ext cx="3992880" cy="6667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3987800" y="876298"/>
              <a:ext cx="4216400" cy="8001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lumMod val="75000"/>
                    </a:schemeClr>
                  </a:solidFill>
                  <a:latin typeface="微软雅黑" panose="020B0503020204020204" pitchFamily="34" charset="-122"/>
                  <a:ea typeface="微软雅黑" panose="020B0503020204020204" pitchFamily="34" charset="-122"/>
                </a:rPr>
                <a:t>双重预防机制</a:t>
              </a:r>
            </a:p>
          </p:txBody>
        </p:sp>
      </p:grpSp>
      <p:grpSp>
        <p:nvGrpSpPr>
          <p:cNvPr id="70" name="组合 69"/>
          <p:cNvGrpSpPr/>
          <p:nvPr/>
        </p:nvGrpSpPr>
        <p:grpSpPr>
          <a:xfrm>
            <a:off x="0" y="5121900"/>
            <a:ext cx="12192000" cy="2166630"/>
            <a:chOff x="0" y="3276600"/>
            <a:chExt cx="12192000" cy="3581400"/>
          </a:xfrm>
          <a:solidFill>
            <a:schemeClr val="accent5">
              <a:lumMod val="20000"/>
              <a:lumOff val="80000"/>
            </a:schemeClr>
          </a:solidFill>
        </p:grpSpPr>
        <p:sp>
          <p:nvSpPr>
            <p:cNvPr id="71" name="等腰三角形 70"/>
            <p:cNvSpPr/>
            <p:nvPr/>
          </p:nvSpPr>
          <p:spPr>
            <a:xfrm>
              <a:off x="0" y="3276600"/>
              <a:ext cx="12192000" cy="3581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a:off x="0" y="3454400"/>
              <a:ext cx="12192000" cy="3403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等腰三角形 72"/>
            <p:cNvSpPr/>
            <p:nvPr/>
          </p:nvSpPr>
          <p:spPr>
            <a:xfrm>
              <a:off x="0" y="3962400"/>
              <a:ext cx="12192000" cy="2895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等腰三角形 73"/>
            <p:cNvSpPr/>
            <p:nvPr/>
          </p:nvSpPr>
          <p:spPr>
            <a:xfrm>
              <a:off x="0" y="4495800"/>
              <a:ext cx="12192000" cy="23622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任意多边形 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4330" y="1430020"/>
            <a:ext cx="472440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1</a:t>
              </a:r>
              <a:r>
                <a:rPr lang="zh-CN" altLang="en-US" sz="2800" b="1" dirty="0">
                  <a:solidFill>
                    <a:srgbClr val="376092"/>
                  </a:solidFill>
                  <a:latin typeface="微软雅黑" panose="020B0503020204020204" pitchFamily="34" charset="-122"/>
                  <a:ea typeface="微软雅黑" panose="020B0503020204020204" pitchFamily="34" charset="-122"/>
                </a:rPr>
                <a:t>、“双重预防机制”来源</a:t>
              </a:r>
            </a:p>
          </p:txBody>
        </p:sp>
      </p:grpSp>
      <p:pic>
        <p:nvPicPr>
          <p:cNvPr id="9" name="PA-图片 8"/>
          <p:cNvPicPr>
            <a:picLocks noGrp="1" noRot="1" noChangeAspect="1" noMove="1" noResize="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5545455" y="5163820"/>
            <a:ext cx="1883945" cy="1883945"/>
          </a:xfrm>
          <a:prstGeom prst="rect">
            <a:avLst/>
          </a:prstGeom>
        </p:spPr>
      </p:pic>
      <p:grpSp>
        <p:nvGrpSpPr>
          <p:cNvPr id="22" name="组合 21"/>
          <p:cNvGrpSpPr/>
          <p:nvPr/>
        </p:nvGrpSpPr>
        <p:grpSpPr>
          <a:xfrm>
            <a:off x="2134235" y="3030220"/>
            <a:ext cx="4495800" cy="3552825"/>
            <a:chOff x="914400" y="2438400"/>
            <a:chExt cx="4495800" cy="3552825"/>
          </a:xfrm>
          <a:solidFill>
            <a:schemeClr val="bg2">
              <a:lumMod val="90000"/>
            </a:schemeClr>
          </a:solidFill>
        </p:grpSpPr>
        <p:sp>
          <p:nvSpPr>
            <p:cNvPr id="19" name="圆角矩形 18"/>
            <p:cNvSpPr/>
            <p:nvPr/>
          </p:nvSpPr>
          <p:spPr>
            <a:xfrm>
              <a:off x="1247775" y="4314825"/>
              <a:ext cx="3848100" cy="1676400"/>
            </a:xfrm>
            <a:prstGeom prst="roundRect">
              <a:avLst>
                <a:gd name="adj" fmla="val 53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1085850" y="4191000"/>
              <a:ext cx="4171950" cy="1676400"/>
            </a:xfrm>
            <a:prstGeom prst="roundRect">
              <a:avLst>
                <a:gd name="adj" fmla="val 53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914400" y="2438400"/>
              <a:ext cx="4495800" cy="3314700"/>
              <a:chOff x="914400" y="2571750"/>
              <a:chExt cx="4495800" cy="3314700"/>
            </a:xfrm>
            <a:grpFill/>
          </p:grpSpPr>
          <p:sp>
            <p:nvSpPr>
              <p:cNvPr id="10" name="圆角矩形 9"/>
              <p:cNvSpPr/>
              <p:nvPr/>
            </p:nvSpPr>
            <p:spPr>
              <a:xfrm>
                <a:off x="914400" y="2571750"/>
                <a:ext cx="4495800" cy="3314700"/>
              </a:xfrm>
              <a:prstGeom prst="roundRect">
                <a:avLst>
                  <a:gd name="adj" fmla="val 283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665"/>
                  </a:spcBef>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133475" y="2914650"/>
                <a:ext cx="4057650" cy="2628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dirty="0"/>
                  <a:t>1</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2015年8月12日，天津港“8·12”瑞海公司危险品仓库特别重大火灾爆炸事故发生后，从国家层面开始重新思考和定位当前的安全监管模式和企业事故预防水平问题。</a:t>
                </a:r>
              </a:p>
            </p:txBody>
          </p:sp>
        </p:grpSp>
      </p:grpSp>
      <p:grpSp>
        <p:nvGrpSpPr>
          <p:cNvPr id="23" name="组合 22"/>
          <p:cNvGrpSpPr/>
          <p:nvPr/>
        </p:nvGrpSpPr>
        <p:grpSpPr>
          <a:xfrm>
            <a:off x="7210325" y="3030220"/>
            <a:ext cx="4495800" cy="3552825"/>
            <a:chOff x="6779795" y="2438400"/>
            <a:chExt cx="4495800" cy="3552825"/>
          </a:xfrm>
        </p:grpSpPr>
        <p:sp>
          <p:nvSpPr>
            <p:cNvPr id="20" name="圆角矩形 19"/>
            <p:cNvSpPr/>
            <p:nvPr/>
          </p:nvSpPr>
          <p:spPr>
            <a:xfrm>
              <a:off x="7103645" y="4314825"/>
              <a:ext cx="3848100" cy="1676400"/>
            </a:xfrm>
            <a:prstGeom prst="roundRect">
              <a:avLst>
                <a:gd name="adj" fmla="val 5303"/>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941720" y="4191000"/>
              <a:ext cx="4171950" cy="1676400"/>
            </a:xfrm>
            <a:prstGeom prst="roundRect">
              <a:avLst>
                <a:gd name="adj" fmla="val 5303"/>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779795" y="2438400"/>
              <a:ext cx="4495800" cy="3314700"/>
              <a:chOff x="6779795" y="2571750"/>
              <a:chExt cx="4495800" cy="3314700"/>
            </a:xfrm>
          </p:grpSpPr>
          <p:sp>
            <p:nvSpPr>
              <p:cNvPr id="13" name="圆角矩形 12"/>
              <p:cNvSpPr/>
              <p:nvPr/>
            </p:nvSpPr>
            <p:spPr>
              <a:xfrm>
                <a:off x="6779795" y="2571750"/>
                <a:ext cx="4495800" cy="3314700"/>
              </a:xfrm>
              <a:prstGeom prst="roundRect">
                <a:avLst>
                  <a:gd name="adj" fmla="val 283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665"/>
                  </a:spcBef>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998870" y="2771140"/>
                <a:ext cx="4057650" cy="29095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spcBef>
                    <a:spcPts val="665"/>
                  </a:spcBef>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2016年1月6日，习近平对全面加强安全生产工作提出明确要求，强调血的教训警示我们，公共安全绝非小事，必须坚持安全发展，扎实落实安全生产责任制，堵塞各类安全漏洞，坚决遏制重特大事故频发势头，确保人民生命财产安全。</a:t>
                </a:r>
              </a:p>
            </p:txBody>
          </p:sp>
        </p:grpSp>
      </p:grpSp>
      <p:sp>
        <p:nvSpPr>
          <p:cNvPr id="8" name="任意多边形 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custDataLst>
              <p:tags r:id="rId3"/>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636520" y="2143553"/>
            <a:ext cx="9500135" cy="3552825"/>
            <a:chOff x="1775460" y="995473"/>
            <a:chExt cx="9500135" cy="3552825"/>
          </a:xfrm>
        </p:grpSpPr>
        <p:sp>
          <p:nvSpPr>
            <p:cNvPr id="3" name="圆角矩形 2"/>
            <p:cNvSpPr/>
            <p:nvPr/>
          </p:nvSpPr>
          <p:spPr>
            <a:xfrm>
              <a:off x="2180590" y="2871898"/>
              <a:ext cx="3848100" cy="1676400"/>
            </a:xfrm>
            <a:prstGeom prst="roundRect">
              <a:avLst>
                <a:gd name="adj" fmla="val 5303"/>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018665" y="2748073"/>
              <a:ext cx="4171950" cy="1676400"/>
            </a:xfrm>
            <a:prstGeom prst="roundRect">
              <a:avLst>
                <a:gd name="adj" fmla="val 5303"/>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775460" y="995473"/>
              <a:ext cx="4495800" cy="3314700"/>
              <a:chOff x="1775460" y="2571750"/>
              <a:chExt cx="4495800" cy="3314700"/>
            </a:xfrm>
          </p:grpSpPr>
          <p:sp>
            <p:nvSpPr>
              <p:cNvPr id="6" name="圆角矩形 5"/>
              <p:cNvSpPr/>
              <p:nvPr/>
            </p:nvSpPr>
            <p:spPr>
              <a:xfrm>
                <a:off x="1775460" y="2571750"/>
                <a:ext cx="4495800" cy="3314700"/>
              </a:xfrm>
              <a:prstGeom prst="roundRect">
                <a:avLst>
                  <a:gd name="adj" fmla="val 28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665"/>
                  </a:spcBef>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132965" y="2914650"/>
                <a:ext cx="4057650" cy="284035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必须坚决遏制重特大事故频发势头，对易发重特大事故的行业领域采取风险分级管控、隐患排查治理双重预防性工作机制，推动安全生产关口前移，加强应急救援工作，最大限度减少人员伤亡和财产损失。</a:t>
                </a:r>
              </a:p>
            </p:txBody>
          </p:sp>
        </p:grpSp>
        <p:sp>
          <p:nvSpPr>
            <p:cNvPr id="9" name="圆角矩形 8"/>
            <p:cNvSpPr/>
            <p:nvPr/>
          </p:nvSpPr>
          <p:spPr>
            <a:xfrm>
              <a:off x="7103645" y="2871898"/>
              <a:ext cx="3848100" cy="1676400"/>
            </a:xfrm>
            <a:prstGeom prst="roundRect">
              <a:avLst>
                <a:gd name="adj" fmla="val 5303"/>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941720" y="2748073"/>
              <a:ext cx="4171950" cy="1676400"/>
            </a:xfrm>
            <a:prstGeom prst="roundRect">
              <a:avLst>
                <a:gd name="adj" fmla="val 5303"/>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779795" y="995473"/>
              <a:ext cx="4495800" cy="3314700"/>
              <a:chOff x="6779795" y="2571750"/>
              <a:chExt cx="4495800" cy="3314700"/>
            </a:xfrm>
          </p:grpSpPr>
          <p:sp>
            <p:nvSpPr>
              <p:cNvPr id="12" name="圆角矩形 11"/>
              <p:cNvSpPr/>
              <p:nvPr/>
            </p:nvSpPr>
            <p:spPr>
              <a:xfrm>
                <a:off x="6779795" y="2571750"/>
                <a:ext cx="4495800" cy="3314700"/>
              </a:xfrm>
              <a:prstGeom prst="roundRect">
                <a:avLst>
                  <a:gd name="adj" fmla="val 28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665"/>
                  </a:spcBef>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998870" y="2914650"/>
                <a:ext cx="4057650" cy="28403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spcBef>
                    <a:spcPts val="665"/>
                  </a:spcBef>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习近平强调，重特大突发事件，不论是自然灾害还是责任事故，其中都不同程度存在主体责任不落实、隐患排查治理不彻底、法规标准不健全、安全监管执法不严格、监管体制机制不完善、安全基础薄弱、应急救援能力不强等问题。</a:t>
                </a:r>
              </a:p>
            </p:txBody>
          </p:sp>
        </p:grpSp>
      </p:grpSp>
      <p:sp>
        <p:nvSpPr>
          <p:cNvPr id="15" name="任意多边形 1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圆角矩形 3"/>
          <p:cNvSpPr/>
          <p:nvPr>
            <p:custDataLst>
              <p:tags r:id="rId1"/>
            </p:custDataLst>
          </p:nvPr>
        </p:nvSpPr>
        <p:spPr>
          <a:xfrm>
            <a:off x="1505585" y="865505"/>
            <a:ext cx="9303385" cy="6117590"/>
          </a:xfrm>
          <a:prstGeom prst="roundRect">
            <a:avLst>
              <a:gd name="adj" fmla="val 8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726089" y="1452880"/>
            <a:ext cx="5457372" cy="876300"/>
            <a:chOff x="3786130" y="152400"/>
            <a:chExt cx="4619740" cy="876300"/>
          </a:xfrm>
        </p:grpSpPr>
        <p:sp>
          <p:nvSpPr>
            <p:cNvPr id="7" name="圆角矩形 6"/>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786130" y="152400"/>
              <a:ext cx="4619740" cy="762000"/>
            </a:xfrm>
            <a:prstGeom prst="roundRect">
              <a:avLst>
                <a:gd name="adj" fmla="val 833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、为什么开展“两体系”建设？</a:t>
              </a:r>
            </a:p>
          </p:txBody>
        </p:sp>
      </p:grpSp>
      <p:grpSp>
        <p:nvGrpSpPr>
          <p:cNvPr id="9" name="组合 8"/>
          <p:cNvGrpSpPr/>
          <p:nvPr/>
        </p:nvGrpSpPr>
        <p:grpSpPr>
          <a:xfrm>
            <a:off x="2387507" y="2653553"/>
            <a:ext cx="8708574" cy="1780017"/>
            <a:chOff x="2541222" y="2282825"/>
            <a:chExt cx="7109554" cy="1223854"/>
          </a:xfrm>
        </p:grpSpPr>
        <p:sp>
          <p:nvSpPr>
            <p:cNvPr id="10" name="圆角矩形 9"/>
            <p:cNvSpPr/>
            <p:nvPr/>
          </p:nvSpPr>
          <p:spPr>
            <a:xfrm>
              <a:off x="2750288" y="2744679"/>
              <a:ext cx="6691424" cy="762000"/>
            </a:xfrm>
            <a:prstGeom prst="roundRect">
              <a:avLst>
                <a:gd name="adj" fmla="val 6589"/>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541222" y="2282825"/>
              <a:ext cx="7109554" cy="1136652"/>
              <a:chOff x="2895599" y="2152650"/>
              <a:chExt cx="6400800" cy="1123950"/>
            </a:xfrm>
            <a:solidFill>
              <a:srgbClr val="376092"/>
            </a:solidFill>
          </p:grpSpPr>
          <p:sp>
            <p:nvSpPr>
              <p:cNvPr id="12" name="圆角矩形 11"/>
              <p:cNvSpPr/>
              <p:nvPr/>
            </p:nvSpPr>
            <p:spPr>
              <a:xfrm>
                <a:off x="2895599" y="2152650"/>
                <a:ext cx="6400800" cy="1123950"/>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dirty="0">
                  <a:solidFill>
                    <a:srgbClr val="376092"/>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2895599" y="2181225"/>
                <a:ext cx="6400800" cy="971550"/>
              </a:xfrm>
              <a:prstGeom prst="roundRect">
                <a:avLst>
                  <a:gd name="adj" fmla="val 5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首先，构建双重预防体系，是落实党中央、国务院关于建立风险管控和隐患排查治理预防机制的重大决策部署，是实现纵深防御、关口前移、源头治理的有效手段。</a:t>
                </a:r>
              </a:p>
            </p:txBody>
          </p:sp>
        </p:grpSp>
      </p:grpSp>
      <p:grpSp>
        <p:nvGrpSpPr>
          <p:cNvPr id="14" name="组合 13"/>
          <p:cNvGrpSpPr/>
          <p:nvPr/>
        </p:nvGrpSpPr>
        <p:grpSpPr>
          <a:xfrm>
            <a:off x="2459262" y="4824244"/>
            <a:ext cx="8708574" cy="1780017"/>
            <a:chOff x="2541222" y="2282825"/>
            <a:chExt cx="7109554" cy="1223854"/>
          </a:xfrm>
        </p:grpSpPr>
        <p:sp>
          <p:nvSpPr>
            <p:cNvPr id="15" name="圆角矩形 14"/>
            <p:cNvSpPr/>
            <p:nvPr/>
          </p:nvSpPr>
          <p:spPr>
            <a:xfrm>
              <a:off x="2750288" y="2744679"/>
              <a:ext cx="6691424" cy="762000"/>
            </a:xfrm>
            <a:prstGeom prst="roundRect">
              <a:avLst>
                <a:gd name="adj" fmla="val 6589"/>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541222" y="2282825"/>
              <a:ext cx="7109554" cy="1136652"/>
              <a:chOff x="2895599" y="2152650"/>
              <a:chExt cx="6400800" cy="1123950"/>
            </a:xfrm>
            <a:solidFill>
              <a:srgbClr val="376092"/>
            </a:solidFill>
          </p:grpSpPr>
          <p:sp>
            <p:nvSpPr>
              <p:cNvPr id="17" name="圆角矩形 16"/>
              <p:cNvSpPr/>
              <p:nvPr/>
            </p:nvSpPr>
            <p:spPr>
              <a:xfrm>
                <a:off x="2895599" y="2152650"/>
                <a:ext cx="6400800" cy="1123950"/>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dirty="0">
                  <a:solidFill>
                    <a:srgbClr val="37609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895599" y="2181225"/>
                <a:ext cx="6400800" cy="971550"/>
              </a:xfrm>
              <a:prstGeom prst="roundRect">
                <a:avLst>
                  <a:gd name="adj" fmla="val 5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其次，双体系建设是企业安全生产主体责任，是企业主要负责人的重要职责之一，是企业安全管理的重要内容，是企业自我约束、自我纠正、自我提高的预防事故发生的根本途径。</a:t>
                </a:r>
              </a:p>
            </p:txBody>
          </p:sp>
        </p:grpSp>
      </p:grpSp>
      <p:sp>
        <p:nvSpPr>
          <p:cNvPr id="22" name="任意多边形 21"/>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22"/>
          <p:cNvSpPr/>
          <p:nvPr>
            <p:custDataLst>
              <p:tags r:id="rId3"/>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4330" y="1313815"/>
            <a:ext cx="472440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为什么建立双预防体系</a:t>
              </a:r>
            </a:p>
          </p:txBody>
        </p:sp>
      </p:grpSp>
      <p:grpSp>
        <p:nvGrpSpPr>
          <p:cNvPr id="9" name="组合 8"/>
          <p:cNvGrpSpPr/>
          <p:nvPr/>
        </p:nvGrpSpPr>
        <p:grpSpPr>
          <a:xfrm>
            <a:off x="1149985" y="2550795"/>
            <a:ext cx="10896600" cy="4343400"/>
            <a:chOff x="647700" y="2133600"/>
            <a:chExt cx="10896600" cy="4343400"/>
          </a:xfrm>
        </p:grpSpPr>
        <p:sp>
          <p:nvSpPr>
            <p:cNvPr id="8" name="圆角矩形 7"/>
            <p:cNvSpPr/>
            <p:nvPr/>
          </p:nvSpPr>
          <p:spPr>
            <a:xfrm>
              <a:off x="942753" y="2286000"/>
              <a:ext cx="10306494" cy="4191000"/>
            </a:xfrm>
            <a:prstGeom prst="roundRect">
              <a:avLst>
                <a:gd name="adj" fmla="val 145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7" name="圆角矩形 6"/>
            <p:cNvSpPr/>
            <p:nvPr/>
          </p:nvSpPr>
          <p:spPr>
            <a:xfrm>
              <a:off x="793898" y="2286000"/>
              <a:ext cx="10604204" cy="4076700"/>
            </a:xfrm>
            <a:prstGeom prst="roundRect">
              <a:avLst>
                <a:gd name="adj" fmla="val 145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5" name="圆角矩形 4"/>
            <p:cNvSpPr/>
            <p:nvPr/>
          </p:nvSpPr>
          <p:spPr>
            <a:xfrm>
              <a:off x="647700" y="2133600"/>
              <a:ext cx="10896600" cy="4114800"/>
            </a:xfrm>
            <a:prstGeom prst="roundRect">
              <a:avLst>
                <a:gd name="adj" fmla="val 1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6" name="矩形 5"/>
            <p:cNvSpPr/>
            <p:nvPr/>
          </p:nvSpPr>
          <p:spPr>
            <a:xfrm>
              <a:off x="1079500" y="2438400"/>
              <a:ext cx="10033000" cy="3581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1.</a:t>
              </a:r>
              <a:r>
                <a:rPr lang="zh-CN" altLang="en-US" sz="2000" b="1" dirty="0">
                  <a:solidFill>
                    <a:schemeClr val="tx1"/>
                  </a:solidFill>
                  <a:latin typeface="微软雅黑" panose="020B0503020204020204" pitchFamily="34" charset="-122"/>
                  <a:ea typeface="微软雅黑" panose="020B0503020204020204" pitchFamily="34" charset="-122"/>
                </a:rPr>
                <a:t>“风险点”</a:t>
              </a:r>
              <a:r>
                <a:rPr lang="en-US" altLang="zh-CN" sz="2000" b="1" dirty="0">
                  <a:solidFill>
                    <a:schemeClr val="tx1"/>
                  </a:solidFill>
                  <a:latin typeface="微软雅黑" panose="020B0503020204020204" pitchFamily="34" charset="-122"/>
                  <a:ea typeface="微软雅黑" panose="020B0503020204020204" pitchFamily="34" charset="-122"/>
                </a:rPr>
                <a:t>——</a:t>
              </a:r>
              <a:r>
                <a:rPr lang="zh-CN" altLang="en-US" sz="2000" b="1" dirty="0">
                  <a:solidFill>
                    <a:schemeClr val="tx1"/>
                  </a:solidFill>
                  <a:latin typeface="微软雅黑" panose="020B0503020204020204" pitchFamily="34" charset="-122"/>
                  <a:ea typeface="微软雅黑" panose="020B0503020204020204" pitchFamily="34" charset="-122"/>
                </a:rPr>
                <a:t>指明安全管理关注点，如：伴随风险的部位、设施、场所和区域，以及在特定部位、设施、场所和区域实施的伴随风险的作业过程。</a:t>
              </a:r>
            </a:p>
            <a:p>
              <a:pP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2.</a:t>
              </a:r>
              <a:r>
                <a:rPr lang="zh-CN" altLang="en-US" sz="2000" b="1" dirty="0">
                  <a:solidFill>
                    <a:schemeClr val="tx1"/>
                  </a:solidFill>
                  <a:latin typeface="微软雅黑" panose="020B0503020204020204" pitchFamily="34" charset="-122"/>
                  <a:ea typeface="微软雅黑" panose="020B0503020204020204" pitchFamily="34" charset="-122"/>
                </a:rPr>
                <a:t>风险点所包含的“危险源”</a:t>
              </a:r>
              <a:r>
                <a:rPr lang="en-US" altLang="zh-CN" sz="2000" b="1" dirty="0">
                  <a:solidFill>
                    <a:schemeClr val="tx1"/>
                  </a:solidFill>
                  <a:latin typeface="微软雅黑" panose="020B0503020204020204" pitchFamily="34" charset="-122"/>
                  <a:ea typeface="微软雅黑" panose="020B0503020204020204" pitchFamily="34" charset="-122"/>
                </a:rPr>
                <a:t>——</a:t>
              </a:r>
              <a:r>
                <a:rPr lang="zh-CN" altLang="en-US" sz="2000" b="1" dirty="0">
                  <a:solidFill>
                    <a:schemeClr val="tx1"/>
                  </a:solidFill>
                  <a:latin typeface="微软雅黑" panose="020B0503020204020204" pitchFamily="34" charset="-122"/>
                  <a:ea typeface="微软雅黑" panose="020B0503020204020204" pitchFamily="34" charset="-122"/>
                </a:rPr>
                <a:t>指明了安全管理的细节，解决“想不到”问题。</a:t>
              </a:r>
            </a:p>
            <a:p>
              <a:pP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3.</a:t>
              </a:r>
              <a:r>
                <a:rPr lang="zh-CN" altLang="en-US" sz="2000" b="1" dirty="0">
                  <a:solidFill>
                    <a:schemeClr val="tx1"/>
                  </a:solidFill>
                  <a:latin typeface="微软雅黑" panose="020B0503020204020204" pitchFamily="34" charset="-122"/>
                  <a:ea typeface="微软雅黑" panose="020B0503020204020204" pitchFamily="34" charset="-122"/>
                </a:rPr>
                <a:t>风险点、危险源风险分级管控，通过管控责任划分，解决“管不到”问题</a:t>
              </a:r>
            </a:p>
            <a:p>
              <a:pP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4.</a:t>
              </a:r>
              <a:r>
                <a:rPr lang="zh-CN" altLang="en-US" sz="2000" b="1" dirty="0">
                  <a:solidFill>
                    <a:schemeClr val="tx1"/>
                  </a:solidFill>
                  <a:latin typeface="微软雅黑" panose="020B0503020204020204" pitchFamily="34" charset="-122"/>
                  <a:ea typeface="微软雅黑" panose="020B0503020204020204" pitchFamily="34" charset="-122"/>
                </a:rPr>
                <a:t>以风险点、危险源为核心进行隐患分级排查、分级治理，解决“治不到”问题。</a:t>
              </a:r>
            </a:p>
            <a:p>
              <a:pP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5.</a:t>
              </a:r>
              <a:r>
                <a:rPr lang="zh-CN" altLang="en-US" sz="2000" b="1" dirty="0">
                  <a:solidFill>
                    <a:schemeClr val="tx1"/>
                  </a:solidFill>
                  <a:latin typeface="微软雅黑" panose="020B0503020204020204" pitchFamily="34" charset="-122"/>
                  <a:ea typeface="微软雅黑" panose="020B0503020204020204" pitchFamily="34" charset="-122"/>
                </a:rPr>
                <a:t>全员、全过程、全方位的综合风险管控治理体系</a:t>
              </a:r>
            </a:p>
          </p:txBody>
        </p:sp>
      </p:grpSp>
      <p:sp>
        <p:nvSpPr>
          <p:cNvPr id="10" name="任意多边形 9"/>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01365" y="1457325"/>
            <a:ext cx="6019800" cy="804545"/>
            <a:chOff x="3786130" y="224155"/>
            <a:chExt cx="4619740" cy="804545"/>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224155"/>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3</a:t>
              </a:r>
              <a:r>
                <a:rPr lang="zh-CN" altLang="en-US" sz="2800" b="1" dirty="0">
                  <a:solidFill>
                    <a:srgbClr val="376092"/>
                  </a:solidFill>
                  <a:latin typeface="微软雅黑" panose="020B0503020204020204" pitchFamily="34" charset="-122"/>
                  <a:ea typeface="微软雅黑" panose="020B0503020204020204" pitchFamily="34" charset="-122"/>
                </a:rPr>
                <a:t>、政府安排部署，总体指导工作 </a:t>
              </a:r>
            </a:p>
          </p:txBody>
        </p:sp>
      </p:grpSp>
      <p:grpSp>
        <p:nvGrpSpPr>
          <p:cNvPr id="5" name="组合 4"/>
          <p:cNvGrpSpPr/>
          <p:nvPr/>
        </p:nvGrpSpPr>
        <p:grpSpPr>
          <a:xfrm>
            <a:off x="1365250" y="2703195"/>
            <a:ext cx="10896600" cy="3962400"/>
            <a:chOff x="647700" y="2133600"/>
            <a:chExt cx="10896600" cy="4343400"/>
          </a:xfrm>
        </p:grpSpPr>
        <p:sp>
          <p:nvSpPr>
            <p:cNvPr id="6" name="圆角矩形 5"/>
            <p:cNvSpPr/>
            <p:nvPr/>
          </p:nvSpPr>
          <p:spPr>
            <a:xfrm>
              <a:off x="942753" y="2286000"/>
              <a:ext cx="10306494" cy="4191000"/>
            </a:xfrm>
            <a:prstGeom prst="roundRect">
              <a:avLst>
                <a:gd name="adj" fmla="val 145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793898" y="2286000"/>
              <a:ext cx="10604204" cy="4076700"/>
            </a:xfrm>
            <a:prstGeom prst="roundRect">
              <a:avLst>
                <a:gd name="adj" fmla="val 145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647700" y="2133600"/>
              <a:ext cx="10896600" cy="4114800"/>
            </a:xfrm>
            <a:prstGeom prst="roundRect">
              <a:avLst>
                <a:gd name="adj" fmla="val 1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79500" y="2438400"/>
              <a:ext cx="10033000" cy="3581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构建双体系，目的是要实现事故的双重预防性工作机制，是“基于风险”的过程安全管理理念的具体实践，是实现事故“纵深防御”和“关口前移”的有效手段。前者需要在政府引导下由企业落实主体责任，后者需要在企业落实主体责任的基础上督导、监管和执法。二者是上下承接关系，前者是源头，是预防事故的第一道防线，后者是预防事故的末端治理。</a:t>
              </a:r>
            </a:p>
          </p:txBody>
        </p:sp>
      </p:grpSp>
      <p:sp>
        <p:nvSpPr>
          <p:cNvPr id="10" name="任意多边形 9"/>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88385" y="1026795"/>
            <a:ext cx="6019800" cy="8763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4</a:t>
              </a:r>
              <a:r>
                <a:rPr lang="zh-CN" altLang="en-US" sz="2800" b="1" dirty="0">
                  <a:solidFill>
                    <a:srgbClr val="376092"/>
                  </a:solidFill>
                  <a:latin typeface="微软雅黑" panose="020B0503020204020204" pitchFamily="34" charset="-122"/>
                  <a:ea typeface="微软雅黑" panose="020B0503020204020204" pitchFamily="34" charset="-122"/>
                </a:rPr>
                <a:t>、企业层面风险分级管控内容</a:t>
              </a:r>
            </a:p>
          </p:txBody>
        </p:sp>
      </p:grpSp>
      <p:grpSp>
        <p:nvGrpSpPr>
          <p:cNvPr id="115" name="组合 114"/>
          <p:cNvGrpSpPr/>
          <p:nvPr/>
        </p:nvGrpSpPr>
        <p:grpSpPr>
          <a:xfrm>
            <a:off x="1032918" y="2550795"/>
            <a:ext cx="11130733" cy="4427155"/>
            <a:chOff x="530633" y="1887920"/>
            <a:chExt cx="11130733" cy="4427155"/>
          </a:xfrm>
        </p:grpSpPr>
        <p:grpSp>
          <p:nvGrpSpPr>
            <p:cNvPr id="81" name="组合 80"/>
            <p:cNvGrpSpPr/>
            <p:nvPr/>
          </p:nvGrpSpPr>
          <p:grpSpPr>
            <a:xfrm>
              <a:off x="605897" y="4191000"/>
              <a:ext cx="10980205" cy="735395"/>
              <a:chOff x="1226457" y="3619499"/>
              <a:chExt cx="9528629" cy="638176"/>
            </a:xfrm>
          </p:grpSpPr>
          <p:sp>
            <p:nvSpPr>
              <p:cNvPr id="74" name="圆角矩形 73"/>
              <p:cNvSpPr/>
              <p:nvPr/>
            </p:nvSpPr>
            <p:spPr>
              <a:xfrm>
                <a:off x="1226457"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75" name="圆角矩形 74"/>
              <p:cNvSpPr/>
              <p:nvPr/>
            </p:nvSpPr>
            <p:spPr>
              <a:xfrm>
                <a:off x="2677281"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76" name="圆角矩形 75"/>
              <p:cNvSpPr/>
              <p:nvPr/>
            </p:nvSpPr>
            <p:spPr>
              <a:xfrm>
                <a:off x="4128105"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77" name="圆角矩形 76"/>
              <p:cNvSpPr/>
              <p:nvPr/>
            </p:nvSpPr>
            <p:spPr>
              <a:xfrm>
                <a:off x="5578929"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78" name="圆角矩形 77"/>
              <p:cNvSpPr/>
              <p:nvPr/>
            </p:nvSpPr>
            <p:spPr>
              <a:xfrm>
                <a:off x="7029753"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79" name="圆角矩形 78"/>
              <p:cNvSpPr/>
              <p:nvPr/>
            </p:nvSpPr>
            <p:spPr>
              <a:xfrm>
                <a:off x="8480577"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80" name="圆角矩形 79"/>
              <p:cNvSpPr/>
              <p:nvPr/>
            </p:nvSpPr>
            <p:spPr>
              <a:xfrm>
                <a:off x="9931400" y="3619499"/>
                <a:ext cx="823686" cy="638176"/>
              </a:xfrm>
              <a:prstGeom prst="roundRect">
                <a:avLst>
                  <a:gd name="adj" fmla="val 294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grpSp>
        <p:sp>
          <p:nvSpPr>
            <p:cNvPr id="67" name="圆角矩形 66"/>
            <p:cNvSpPr/>
            <p:nvPr/>
          </p:nvSpPr>
          <p:spPr>
            <a:xfrm>
              <a:off x="530633"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排查风险点</a:t>
              </a:r>
            </a:p>
          </p:txBody>
        </p:sp>
        <p:sp>
          <p:nvSpPr>
            <p:cNvPr id="68" name="圆角矩形 67"/>
            <p:cNvSpPr/>
            <p:nvPr/>
          </p:nvSpPr>
          <p:spPr>
            <a:xfrm>
              <a:off x="2202473"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确定风险等级</a:t>
              </a:r>
            </a:p>
          </p:txBody>
        </p:sp>
        <p:sp>
          <p:nvSpPr>
            <p:cNvPr id="69" name="圆角矩形 68"/>
            <p:cNvSpPr/>
            <p:nvPr/>
          </p:nvSpPr>
          <p:spPr>
            <a:xfrm>
              <a:off x="3874313"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明确管控措施</a:t>
              </a:r>
            </a:p>
          </p:txBody>
        </p:sp>
        <p:sp>
          <p:nvSpPr>
            <p:cNvPr id="70" name="圆角矩形 69"/>
            <p:cNvSpPr/>
            <p:nvPr/>
          </p:nvSpPr>
          <p:spPr>
            <a:xfrm>
              <a:off x="5546154"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风险公告预警</a:t>
              </a:r>
            </a:p>
          </p:txBody>
        </p:sp>
        <p:sp>
          <p:nvSpPr>
            <p:cNvPr id="71" name="圆角矩形 70"/>
            <p:cNvSpPr/>
            <p:nvPr/>
          </p:nvSpPr>
          <p:spPr>
            <a:xfrm>
              <a:off x="7217994"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排查消除隐患</a:t>
              </a:r>
            </a:p>
          </p:txBody>
        </p:sp>
        <p:sp>
          <p:nvSpPr>
            <p:cNvPr id="72" name="圆角矩形 71"/>
            <p:cNvSpPr/>
            <p:nvPr/>
          </p:nvSpPr>
          <p:spPr>
            <a:xfrm>
              <a:off x="8889834"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加强应急管理</a:t>
              </a:r>
            </a:p>
          </p:txBody>
        </p:sp>
        <p:sp>
          <p:nvSpPr>
            <p:cNvPr id="73" name="圆角矩形 72"/>
            <p:cNvSpPr/>
            <p:nvPr/>
          </p:nvSpPr>
          <p:spPr>
            <a:xfrm>
              <a:off x="10561673" y="3214134"/>
              <a:ext cx="1099693" cy="1602499"/>
            </a:xfrm>
            <a:prstGeom prst="roundRect">
              <a:avLst>
                <a:gd name="adj" fmla="val 2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防控职业危害</a:t>
              </a:r>
            </a:p>
          </p:txBody>
        </p:sp>
        <p:grpSp>
          <p:nvGrpSpPr>
            <p:cNvPr id="94" name="组合 93"/>
            <p:cNvGrpSpPr/>
            <p:nvPr/>
          </p:nvGrpSpPr>
          <p:grpSpPr>
            <a:xfrm>
              <a:off x="4619625" y="1887920"/>
              <a:ext cx="2952750" cy="823628"/>
              <a:chOff x="3543300" y="1645586"/>
              <a:chExt cx="5105400" cy="823628"/>
            </a:xfrm>
          </p:grpSpPr>
          <p:sp>
            <p:nvSpPr>
              <p:cNvPr id="93" name="圆角矩形 92"/>
              <p:cNvSpPr/>
              <p:nvPr/>
            </p:nvSpPr>
            <p:spPr>
              <a:xfrm>
                <a:off x="3695700" y="1866900"/>
                <a:ext cx="4800600" cy="602314"/>
              </a:xfrm>
              <a:prstGeom prst="roundRect">
                <a:avLst>
                  <a:gd name="adj" fmla="val 7292"/>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圆角矩形 91"/>
              <p:cNvSpPr/>
              <p:nvPr/>
            </p:nvSpPr>
            <p:spPr>
              <a:xfrm>
                <a:off x="3543300" y="1645586"/>
                <a:ext cx="5105400" cy="716614"/>
              </a:xfrm>
              <a:prstGeom prst="roundRect">
                <a:avLst>
                  <a:gd name="adj" fmla="val 7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强化过程</a:t>
                </a:r>
              </a:p>
            </p:txBody>
          </p:sp>
        </p:grpSp>
        <p:grpSp>
          <p:nvGrpSpPr>
            <p:cNvPr id="95" name="组合 94"/>
            <p:cNvGrpSpPr/>
            <p:nvPr/>
          </p:nvGrpSpPr>
          <p:grpSpPr>
            <a:xfrm>
              <a:off x="4619625" y="5491447"/>
              <a:ext cx="2952750" cy="823628"/>
              <a:chOff x="3543300" y="1645586"/>
              <a:chExt cx="5105400" cy="823628"/>
            </a:xfrm>
          </p:grpSpPr>
          <p:sp>
            <p:nvSpPr>
              <p:cNvPr id="96" name="圆角矩形 95"/>
              <p:cNvSpPr/>
              <p:nvPr/>
            </p:nvSpPr>
            <p:spPr>
              <a:xfrm>
                <a:off x="3695700" y="1866900"/>
                <a:ext cx="4800600" cy="602314"/>
              </a:xfrm>
              <a:prstGeom prst="roundRect">
                <a:avLst>
                  <a:gd name="adj" fmla="val 7292"/>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圆角矩形 96"/>
              <p:cNvSpPr/>
              <p:nvPr/>
            </p:nvSpPr>
            <p:spPr>
              <a:xfrm>
                <a:off x="3543300" y="1645586"/>
                <a:ext cx="5105400" cy="716614"/>
              </a:xfrm>
              <a:prstGeom prst="roundRect">
                <a:avLst>
                  <a:gd name="adj" fmla="val 7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定期更新</a:t>
                </a:r>
              </a:p>
            </p:txBody>
          </p:sp>
        </p:grpSp>
        <p:grpSp>
          <p:nvGrpSpPr>
            <p:cNvPr id="102" name="组合 101"/>
            <p:cNvGrpSpPr/>
            <p:nvPr/>
          </p:nvGrpSpPr>
          <p:grpSpPr>
            <a:xfrm>
              <a:off x="1080479" y="2286000"/>
              <a:ext cx="10075109" cy="880741"/>
              <a:chOff x="1036410" y="2286000"/>
              <a:chExt cx="10075109" cy="880741"/>
            </a:xfrm>
          </p:grpSpPr>
          <p:cxnSp>
            <p:nvCxnSpPr>
              <p:cNvPr id="99" name="直接箭头连接符 98"/>
              <p:cNvCxnSpPr/>
              <p:nvPr/>
            </p:nvCxnSpPr>
            <p:spPr>
              <a:xfrm flipH="1">
                <a:off x="1036410" y="2286000"/>
                <a:ext cx="3495073" cy="8807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7616446" y="2286000"/>
                <a:ext cx="3495073" cy="8807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3" name="组合 102"/>
            <p:cNvGrpSpPr/>
            <p:nvPr/>
          </p:nvGrpSpPr>
          <p:grpSpPr>
            <a:xfrm flipH="1" flipV="1">
              <a:off x="1058445" y="4987139"/>
              <a:ext cx="10075109" cy="880741"/>
              <a:chOff x="1036410" y="2286000"/>
              <a:chExt cx="10075109" cy="880741"/>
            </a:xfrm>
          </p:grpSpPr>
          <p:cxnSp>
            <p:nvCxnSpPr>
              <p:cNvPr id="104" name="直接箭头连接符 103"/>
              <p:cNvCxnSpPr/>
              <p:nvPr/>
            </p:nvCxnSpPr>
            <p:spPr>
              <a:xfrm flipH="1">
                <a:off x="1036410" y="2286000"/>
                <a:ext cx="3495073" cy="8807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H="1" flipV="1">
                <a:off x="7616446" y="2286000"/>
                <a:ext cx="3495073" cy="8807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07" name="直接箭头连接符 106"/>
            <p:cNvCxnSpPr/>
            <p:nvPr/>
          </p:nvCxnSpPr>
          <p:spPr>
            <a:xfrm>
              <a:off x="16764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直接箭头连接符 109"/>
            <p:cNvCxnSpPr/>
            <p:nvPr/>
          </p:nvCxnSpPr>
          <p:spPr>
            <a:xfrm>
              <a:off x="33528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直接箭头连接符 110"/>
            <p:cNvCxnSpPr/>
            <p:nvPr/>
          </p:nvCxnSpPr>
          <p:spPr>
            <a:xfrm>
              <a:off x="50292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直接箭头连接符 111"/>
            <p:cNvCxnSpPr/>
            <p:nvPr/>
          </p:nvCxnSpPr>
          <p:spPr>
            <a:xfrm>
              <a:off x="67056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直接箭头连接符 112"/>
            <p:cNvCxnSpPr/>
            <p:nvPr/>
          </p:nvCxnSpPr>
          <p:spPr>
            <a:xfrm>
              <a:off x="83820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直接箭头连接符 113"/>
            <p:cNvCxnSpPr/>
            <p:nvPr/>
          </p:nvCxnSpPr>
          <p:spPr>
            <a:xfrm>
              <a:off x="10058400" y="4015384"/>
              <a:ext cx="44987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5" name="任意多边形 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组合 7"/>
          <p:cNvGrpSpPr/>
          <p:nvPr/>
        </p:nvGrpSpPr>
        <p:grpSpPr>
          <a:xfrm>
            <a:off x="3016885" y="950595"/>
            <a:ext cx="7162800" cy="838200"/>
            <a:chOff x="3786130" y="152400"/>
            <a:chExt cx="4619740" cy="876300"/>
          </a:xfrm>
        </p:grpSpPr>
        <p:sp>
          <p:nvSpPr>
            <p:cNvPr id="9" name="圆角矩形 8"/>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风险分级管控与隐患排查治理体系内在联系</a:t>
              </a:r>
            </a:p>
          </p:txBody>
        </p:sp>
      </p:grpSp>
      <p:grpSp>
        <p:nvGrpSpPr>
          <p:cNvPr id="108" name="组合 107"/>
          <p:cNvGrpSpPr/>
          <p:nvPr/>
        </p:nvGrpSpPr>
        <p:grpSpPr>
          <a:xfrm>
            <a:off x="1101870" y="2077030"/>
            <a:ext cx="10992829" cy="5115615"/>
            <a:chOff x="599585" y="1431235"/>
            <a:chExt cx="10992829" cy="5115615"/>
          </a:xfrm>
        </p:grpSpPr>
        <p:sp>
          <p:nvSpPr>
            <p:cNvPr id="2" name="圆角矩形 1"/>
            <p:cNvSpPr/>
            <p:nvPr/>
          </p:nvSpPr>
          <p:spPr>
            <a:xfrm>
              <a:off x="599585" y="2576789"/>
              <a:ext cx="762000"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P</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51077" y="1431235"/>
              <a:ext cx="2253707" cy="2824508"/>
              <a:chOff x="1937292" y="1431235"/>
              <a:chExt cx="2253707" cy="2824508"/>
            </a:xfrm>
          </p:grpSpPr>
          <p:sp>
            <p:nvSpPr>
              <p:cNvPr id="15" name="圆角矩形 14"/>
              <p:cNvSpPr/>
              <p:nvPr/>
            </p:nvSpPr>
            <p:spPr>
              <a:xfrm>
                <a:off x="1937292" y="1431235"/>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风险点识别</a:t>
                </a:r>
              </a:p>
            </p:txBody>
          </p:sp>
          <p:sp>
            <p:nvSpPr>
              <p:cNvPr id="16" name="圆角矩形 15"/>
              <p:cNvSpPr/>
              <p:nvPr/>
            </p:nvSpPr>
            <p:spPr>
              <a:xfrm>
                <a:off x="1937292" y="2194937"/>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评估、分级</a:t>
                </a:r>
              </a:p>
            </p:txBody>
          </p:sp>
          <p:sp>
            <p:nvSpPr>
              <p:cNvPr id="17" name="圆角矩形 16"/>
              <p:cNvSpPr/>
              <p:nvPr/>
            </p:nvSpPr>
            <p:spPr>
              <a:xfrm>
                <a:off x="1937292" y="2958640"/>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危险源辨识</a:t>
                </a:r>
              </a:p>
            </p:txBody>
          </p:sp>
          <p:sp>
            <p:nvSpPr>
              <p:cNvPr id="18" name="圆角矩形 17"/>
              <p:cNvSpPr/>
              <p:nvPr/>
            </p:nvSpPr>
            <p:spPr>
              <a:xfrm>
                <a:off x="1937292" y="3722343"/>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b="1" dirty="0">
                    <a:solidFill>
                      <a:schemeClr val="accent6">
                        <a:lumMod val="75000"/>
                      </a:schemeClr>
                    </a:solidFill>
                    <a:latin typeface="微软雅黑" panose="020B0503020204020204" pitchFamily="34" charset="-122"/>
                    <a:ea typeface="微软雅黑" panose="020B0503020204020204" pitchFamily="34" charset="-122"/>
                  </a:rPr>
                  <a:t>风险评价</a:t>
                </a:r>
                <a:endParaRPr lang="en-US" altLang="zh-CN" sz="1700" b="1" dirty="0">
                  <a:solidFill>
                    <a:schemeClr val="accent6">
                      <a:lumMod val="75000"/>
                    </a:schemeClr>
                  </a:solidFill>
                  <a:latin typeface="微软雅黑" panose="020B0503020204020204" pitchFamily="34" charset="-122"/>
                  <a:ea typeface="微软雅黑" panose="020B0503020204020204" pitchFamily="34" charset="-122"/>
                </a:endParaRPr>
              </a:p>
              <a:p>
                <a:pPr algn="ctr"/>
                <a:r>
                  <a:rPr lang="zh-CN" altLang="en-US" sz="1700" b="1" dirty="0">
                    <a:solidFill>
                      <a:schemeClr val="accent6">
                        <a:lumMod val="75000"/>
                      </a:schemeClr>
                    </a:solidFill>
                    <a:latin typeface="微软雅黑" panose="020B0503020204020204" pitchFamily="34" charset="-122"/>
                    <a:ea typeface="微软雅黑" panose="020B0503020204020204" pitchFamily="34" charset="-122"/>
                  </a:rPr>
                  <a:t>典型控制措施制定</a:t>
                </a:r>
              </a:p>
            </p:txBody>
          </p:sp>
        </p:grpSp>
        <p:sp>
          <p:nvSpPr>
            <p:cNvPr id="20" name="圆角矩形 19"/>
            <p:cNvSpPr/>
            <p:nvPr/>
          </p:nvSpPr>
          <p:spPr>
            <a:xfrm>
              <a:off x="1851077" y="4486046"/>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分级管控</a:t>
              </a:r>
            </a:p>
          </p:txBody>
        </p:sp>
        <p:sp>
          <p:nvSpPr>
            <p:cNvPr id="21" name="圆角矩形 20"/>
            <p:cNvSpPr/>
            <p:nvPr/>
          </p:nvSpPr>
          <p:spPr>
            <a:xfrm>
              <a:off x="1851077" y="5249749"/>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隐患排查</a:t>
              </a:r>
            </a:p>
          </p:txBody>
        </p:sp>
        <p:sp>
          <p:nvSpPr>
            <p:cNvPr id="22" name="圆角矩形 21"/>
            <p:cNvSpPr/>
            <p:nvPr/>
          </p:nvSpPr>
          <p:spPr>
            <a:xfrm>
              <a:off x="1851077" y="6013450"/>
              <a:ext cx="2253707"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隐患治理</a:t>
              </a:r>
            </a:p>
          </p:txBody>
        </p:sp>
        <p:sp>
          <p:nvSpPr>
            <p:cNvPr id="24" name="圆角矩形 23"/>
            <p:cNvSpPr/>
            <p:nvPr/>
          </p:nvSpPr>
          <p:spPr>
            <a:xfrm>
              <a:off x="599585" y="4486046"/>
              <a:ext cx="762000"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D</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599585" y="5249749"/>
              <a:ext cx="762000"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C</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599585" y="6013450"/>
              <a:ext cx="762000"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606976" y="2199976"/>
              <a:ext cx="6982836" cy="533400"/>
              <a:chOff x="4693191" y="2199976"/>
              <a:chExt cx="6982836" cy="533400"/>
            </a:xfrm>
          </p:grpSpPr>
          <p:sp>
            <p:nvSpPr>
              <p:cNvPr id="27" name="圆角矩形 26"/>
              <p:cNvSpPr/>
              <p:nvPr/>
            </p:nvSpPr>
            <p:spPr>
              <a:xfrm>
                <a:off x="4693191"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一级风险点</a:t>
                </a:r>
              </a:p>
            </p:txBody>
          </p:sp>
          <p:sp>
            <p:nvSpPr>
              <p:cNvPr id="28" name="圆角矩形 27"/>
              <p:cNvSpPr/>
              <p:nvPr/>
            </p:nvSpPr>
            <p:spPr>
              <a:xfrm>
                <a:off x="6477000"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二级风险点</a:t>
                </a:r>
              </a:p>
            </p:txBody>
          </p:sp>
          <p:sp>
            <p:nvSpPr>
              <p:cNvPr id="29" name="圆角矩形 28"/>
              <p:cNvSpPr/>
              <p:nvPr/>
            </p:nvSpPr>
            <p:spPr>
              <a:xfrm>
                <a:off x="8260809"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三级风险点</a:t>
                </a:r>
              </a:p>
            </p:txBody>
          </p:sp>
          <p:sp>
            <p:nvSpPr>
              <p:cNvPr id="30" name="圆角矩形 29"/>
              <p:cNvSpPr/>
              <p:nvPr/>
            </p:nvSpPr>
            <p:spPr>
              <a:xfrm>
                <a:off x="10044618"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四级风险点</a:t>
                </a:r>
              </a:p>
            </p:txBody>
          </p:sp>
        </p:grpSp>
        <p:sp>
          <p:nvSpPr>
            <p:cNvPr id="31" name="圆角矩形 30"/>
            <p:cNvSpPr/>
            <p:nvPr/>
          </p:nvSpPr>
          <p:spPr>
            <a:xfrm>
              <a:off x="7282690" y="1431235"/>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风险点</a:t>
              </a:r>
            </a:p>
          </p:txBody>
        </p:sp>
        <p:grpSp>
          <p:nvGrpSpPr>
            <p:cNvPr id="33" name="组合 32"/>
            <p:cNvGrpSpPr/>
            <p:nvPr/>
          </p:nvGrpSpPr>
          <p:grpSpPr>
            <a:xfrm>
              <a:off x="4606976" y="2958640"/>
              <a:ext cx="6982836" cy="533400"/>
              <a:chOff x="4693191" y="2199976"/>
              <a:chExt cx="6982836" cy="533400"/>
            </a:xfrm>
          </p:grpSpPr>
          <p:sp>
            <p:nvSpPr>
              <p:cNvPr id="34" name="圆角矩形 33"/>
              <p:cNvSpPr/>
              <p:nvPr/>
            </p:nvSpPr>
            <p:spPr>
              <a:xfrm>
                <a:off x="4693191"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若干危险源</a:t>
                </a:r>
              </a:p>
            </p:txBody>
          </p:sp>
          <p:sp>
            <p:nvSpPr>
              <p:cNvPr id="35" name="圆角矩形 34"/>
              <p:cNvSpPr/>
              <p:nvPr/>
            </p:nvSpPr>
            <p:spPr>
              <a:xfrm>
                <a:off x="6477000"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若干危险源</a:t>
                </a:r>
              </a:p>
            </p:txBody>
          </p:sp>
          <p:sp>
            <p:nvSpPr>
              <p:cNvPr id="36" name="圆角矩形 35"/>
              <p:cNvSpPr/>
              <p:nvPr/>
            </p:nvSpPr>
            <p:spPr>
              <a:xfrm>
                <a:off x="8260809"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若干危险源</a:t>
                </a:r>
              </a:p>
            </p:txBody>
          </p:sp>
          <p:sp>
            <p:nvSpPr>
              <p:cNvPr id="37" name="圆角矩形 36"/>
              <p:cNvSpPr/>
              <p:nvPr/>
            </p:nvSpPr>
            <p:spPr>
              <a:xfrm>
                <a:off x="10044618"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若干危险源</a:t>
                </a:r>
              </a:p>
            </p:txBody>
          </p:sp>
        </p:grpSp>
        <p:grpSp>
          <p:nvGrpSpPr>
            <p:cNvPr id="38" name="组合 37"/>
            <p:cNvGrpSpPr/>
            <p:nvPr/>
          </p:nvGrpSpPr>
          <p:grpSpPr>
            <a:xfrm>
              <a:off x="4606976" y="3722343"/>
              <a:ext cx="6982836" cy="533400"/>
              <a:chOff x="4693191" y="2199976"/>
              <a:chExt cx="6982836" cy="533400"/>
            </a:xfrm>
          </p:grpSpPr>
          <p:sp>
            <p:nvSpPr>
              <p:cNvPr id="39" name="圆角矩形 38"/>
              <p:cNvSpPr/>
              <p:nvPr/>
            </p:nvSpPr>
            <p:spPr>
              <a:xfrm>
                <a:off x="4693191"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危险源分级排序制定控制措施</a:t>
                </a:r>
              </a:p>
            </p:txBody>
          </p:sp>
          <p:sp>
            <p:nvSpPr>
              <p:cNvPr id="40" name="圆角矩形 39"/>
              <p:cNvSpPr/>
              <p:nvPr/>
            </p:nvSpPr>
            <p:spPr>
              <a:xfrm>
                <a:off x="6477000"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危险源分级排序制定控制措施</a:t>
                </a:r>
              </a:p>
            </p:txBody>
          </p:sp>
          <p:sp>
            <p:nvSpPr>
              <p:cNvPr id="41" name="圆角矩形 40"/>
              <p:cNvSpPr/>
              <p:nvPr/>
            </p:nvSpPr>
            <p:spPr>
              <a:xfrm>
                <a:off x="8260809"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危险源分级排序制定控制措施</a:t>
                </a:r>
              </a:p>
            </p:txBody>
          </p:sp>
          <p:sp>
            <p:nvSpPr>
              <p:cNvPr id="42" name="圆角矩形 41"/>
              <p:cNvSpPr/>
              <p:nvPr/>
            </p:nvSpPr>
            <p:spPr>
              <a:xfrm>
                <a:off x="10044618" y="2199976"/>
                <a:ext cx="163140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危险源分级排序制定控制措施</a:t>
                </a:r>
              </a:p>
            </p:txBody>
          </p:sp>
        </p:grpSp>
        <p:sp>
          <p:nvSpPr>
            <p:cNvPr id="44" name="圆角矩形 43"/>
            <p:cNvSpPr/>
            <p:nvPr/>
          </p:nvSpPr>
          <p:spPr>
            <a:xfrm>
              <a:off x="4606976" y="4486046"/>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defRPr/>
              </a:pPr>
              <a:r>
                <a:rPr kumimoji="1" lang="zh-CN" altLang="en-US" sz="1600" b="1" dirty="0">
                  <a:solidFill>
                    <a:schemeClr val="accent1">
                      <a:lumMod val="75000"/>
                    </a:schemeClr>
                  </a:solidFill>
                  <a:latin typeface="微软雅黑" panose="020B0503020204020204" pitchFamily="34" charset="-122"/>
                  <a:ea typeface="微软雅黑" panose="020B0503020204020204" pitchFamily="34" charset="-122"/>
                </a:rPr>
                <a:t>厂级、车间级、班组级、岗位级</a:t>
              </a:r>
            </a:p>
          </p:txBody>
        </p:sp>
        <p:sp>
          <p:nvSpPr>
            <p:cNvPr id="46" name="圆角矩形 45"/>
            <p:cNvSpPr/>
            <p:nvPr/>
          </p:nvSpPr>
          <p:spPr>
            <a:xfrm>
              <a:off x="8346045" y="4486046"/>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defRPr/>
              </a:pPr>
              <a:r>
                <a:rPr kumimoji="1" lang="zh-CN" altLang="en-US" sz="1600" b="1" dirty="0">
                  <a:solidFill>
                    <a:schemeClr val="accent1">
                      <a:lumMod val="75000"/>
                    </a:schemeClr>
                  </a:solidFill>
                  <a:latin typeface="微软雅黑" panose="020B0503020204020204" pitchFamily="34" charset="-122"/>
                  <a:ea typeface="微软雅黑" panose="020B0503020204020204" pitchFamily="34" charset="-122"/>
                </a:rPr>
                <a:t>工程措施、管理措施、个体防护、应急管理</a:t>
              </a:r>
            </a:p>
          </p:txBody>
        </p:sp>
        <p:sp>
          <p:nvSpPr>
            <p:cNvPr id="50" name="圆角矩形 49"/>
            <p:cNvSpPr/>
            <p:nvPr/>
          </p:nvSpPr>
          <p:spPr>
            <a:xfrm>
              <a:off x="4606976" y="5249749"/>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defRPr/>
              </a:pPr>
              <a:r>
                <a:rPr kumimoji="1" lang="zh-CN" altLang="en-US" sz="1600" b="1" dirty="0">
                  <a:solidFill>
                    <a:srgbClr val="4F81BD">
                      <a:lumMod val="75000"/>
                    </a:srgbClr>
                  </a:solidFill>
                  <a:latin typeface="微软雅黑" panose="020B0503020204020204" pitchFamily="34" charset="-122"/>
                  <a:ea typeface="微软雅黑" panose="020B0503020204020204" pitchFamily="34" charset="-122"/>
                </a:rPr>
                <a:t>厂级、车间级、班组级、岗位级</a:t>
              </a:r>
            </a:p>
          </p:txBody>
        </p:sp>
        <p:sp>
          <p:nvSpPr>
            <p:cNvPr id="51" name="圆角矩形 50"/>
            <p:cNvSpPr/>
            <p:nvPr/>
          </p:nvSpPr>
          <p:spPr>
            <a:xfrm>
              <a:off x="8346045" y="5249749"/>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隐患分级排查</a:t>
              </a:r>
            </a:p>
          </p:txBody>
        </p:sp>
        <p:sp>
          <p:nvSpPr>
            <p:cNvPr id="53" name="圆角矩形 52"/>
            <p:cNvSpPr/>
            <p:nvPr/>
          </p:nvSpPr>
          <p:spPr>
            <a:xfrm>
              <a:off x="4606976" y="6008413"/>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defRPr/>
              </a:pPr>
              <a:r>
                <a:rPr kumimoji="1" lang="zh-CN" altLang="en-US" sz="1600" b="1" dirty="0">
                  <a:solidFill>
                    <a:srgbClr val="4F81BD">
                      <a:lumMod val="75000"/>
                    </a:srgbClr>
                  </a:solidFill>
                  <a:latin typeface="微软雅黑" panose="020B0503020204020204" pitchFamily="34" charset="-122"/>
                  <a:ea typeface="微软雅黑" panose="020B0503020204020204" pitchFamily="34" charset="-122"/>
                </a:rPr>
                <a:t>厂级、车间级、班组级、岗位级</a:t>
              </a:r>
            </a:p>
          </p:txBody>
        </p:sp>
        <p:sp>
          <p:nvSpPr>
            <p:cNvPr id="54" name="圆角矩形 53"/>
            <p:cNvSpPr/>
            <p:nvPr/>
          </p:nvSpPr>
          <p:spPr>
            <a:xfrm>
              <a:off x="8346045" y="6008413"/>
              <a:ext cx="3246369" cy="5334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隐患分级排查</a:t>
              </a:r>
            </a:p>
          </p:txBody>
        </p:sp>
        <p:cxnSp>
          <p:nvCxnSpPr>
            <p:cNvPr id="3" name="直接箭头连接符 2"/>
            <p:cNvCxnSpPr/>
            <p:nvPr/>
          </p:nvCxnSpPr>
          <p:spPr>
            <a:xfrm>
              <a:off x="2977931" y="2009775"/>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2977931" y="2774950"/>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2977931" y="3527425"/>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2977931" y="4292600"/>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2977931" y="5075237"/>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2977931" y="5840412"/>
              <a:ext cx="0" cy="1375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 name="肘形连接符 6"/>
            <p:cNvCxnSpPr>
              <a:stCxn id="2" idx="3"/>
              <a:endCxn id="18" idx="1"/>
            </p:cNvCxnSpPr>
            <p:nvPr/>
          </p:nvCxnSpPr>
          <p:spPr>
            <a:xfrm>
              <a:off x="1361585" y="2843489"/>
              <a:ext cx="489492" cy="1145554"/>
            </a:xfrm>
            <a:prstGeom prst="bentConnector3">
              <a:avLst>
                <a:gd name="adj1" fmla="val 50000"/>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肘形连接符 58"/>
            <p:cNvCxnSpPr>
              <a:stCxn id="2" idx="3"/>
              <a:endCxn id="15" idx="1"/>
            </p:cNvCxnSpPr>
            <p:nvPr/>
          </p:nvCxnSpPr>
          <p:spPr>
            <a:xfrm flipV="1">
              <a:off x="1361585" y="1697935"/>
              <a:ext cx="489492" cy="1145554"/>
            </a:xfrm>
            <a:prstGeom prst="bentConnector3">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1" name="肘形连接符 60"/>
            <p:cNvCxnSpPr>
              <a:stCxn id="2" idx="3"/>
              <a:endCxn id="16" idx="1"/>
            </p:cNvCxnSpPr>
            <p:nvPr/>
          </p:nvCxnSpPr>
          <p:spPr>
            <a:xfrm flipV="1">
              <a:off x="1361585" y="2461637"/>
              <a:ext cx="489492" cy="381852"/>
            </a:xfrm>
            <a:prstGeom prst="bentConnector3">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2" idx="3"/>
              <a:endCxn id="17" idx="1"/>
            </p:cNvCxnSpPr>
            <p:nvPr/>
          </p:nvCxnSpPr>
          <p:spPr>
            <a:xfrm>
              <a:off x="1361585" y="2843489"/>
              <a:ext cx="489492" cy="381851"/>
            </a:xfrm>
            <a:prstGeom prst="bentConnector3">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24" idx="3"/>
              <a:endCxn id="20" idx="1"/>
            </p:cNvCxnSpPr>
            <p:nvPr/>
          </p:nvCxnSpPr>
          <p:spPr>
            <a:xfrm>
              <a:off x="1361585" y="4752746"/>
              <a:ext cx="4894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a:stCxn id="25" idx="3"/>
              <a:endCxn id="21" idx="1"/>
            </p:cNvCxnSpPr>
            <p:nvPr/>
          </p:nvCxnSpPr>
          <p:spPr>
            <a:xfrm>
              <a:off x="1361585" y="5516449"/>
              <a:ext cx="4894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a:stCxn id="26" idx="3"/>
              <a:endCxn id="22" idx="1"/>
            </p:cNvCxnSpPr>
            <p:nvPr/>
          </p:nvCxnSpPr>
          <p:spPr>
            <a:xfrm>
              <a:off x="1361585" y="6280150"/>
              <a:ext cx="4894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15" idx="3"/>
            </p:cNvCxnSpPr>
            <p:nvPr/>
          </p:nvCxnSpPr>
          <p:spPr>
            <a:xfrm>
              <a:off x="4104784" y="1697935"/>
              <a:ext cx="3177906"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a:stCxn id="31" idx="2"/>
              <a:endCxn id="27" idx="0"/>
            </p:cNvCxnSpPr>
            <p:nvPr/>
          </p:nvCxnSpPr>
          <p:spPr>
            <a:xfrm flipH="1">
              <a:off x="5422681" y="1964635"/>
              <a:ext cx="2675714" cy="2353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31" idx="2"/>
              <a:endCxn id="28" idx="0"/>
            </p:cNvCxnSpPr>
            <p:nvPr/>
          </p:nvCxnSpPr>
          <p:spPr>
            <a:xfrm flipH="1">
              <a:off x="7206490" y="1964635"/>
              <a:ext cx="891905" cy="2353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a:stCxn id="31" idx="2"/>
              <a:endCxn id="29" idx="0"/>
            </p:cNvCxnSpPr>
            <p:nvPr/>
          </p:nvCxnSpPr>
          <p:spPr>
            <a:xfrm>
              <a:off x="8098395" y="1964635"/>
              <a:ext cx="891904" cy="2353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a:stCxn id="31" idx="2"/>
              <a:endCxn id="30" idx="0"/>
            </p:cNvCxnSpPr>
            <p:nvPr/>
          </p:nvCxnSpPr>
          <p:spPr>
            <a:xfrm>
              <a:off x="8098395" y="1964635"/>
              <a:ext cx="2675713" cy="2353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接箭头连接符 81"/>
            <p:cNvCxnSpPr>
              <a:stCxn id="16" idx="3"/>
              <a:endCxn id="27" idx="1"/>
            </p:cNvCxnSpPr>
            <p:nvPr/>
          </p:nvCxnSpPr>
          <p:spPr>
            <a:xfrm>
              <a:off x="4104784" y="2461637"/>
              <a:ext cx="502192" cy="503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17" idx="3"/>
              <a:endCxn id="34" idx="1"/>
            </p:cNvCxnSpPr>
            <p:nvPr/>
          </p:nvCxnSpPr>
          <p:spPr>
            <a:xfrm>
              <a:off x="4104784" y="3225340"/>
              <a:ext cx="5021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18" idx="3"/>
              <a:endCxn id="39" idx="1"/>
            </p:cNvCxnSpPr>
            <p:nvPr/>
          </p:nvCxnSpPr>
          <p:spPr>
            <a:xfrm>
              <a:off x="4104784" y="3989043"/>
              <a:ext cx="5021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20" idx="3"/>
              <a:endCxn id="44" idx="1"/>
            </p:cNvCxnSpPr>
            <p:nvPr/>
          </p:nvCxnSpPr>
          <p:spPr>
            <a:xfrm>
              <a:off x="4104784" y="4752746"/>
              <a:ext cx="5021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a:stCxn id="21" idx="3"/>
              <a:endCxn id="50" idx="1"/>
            </p:cNvCxnSpPr>
            <p:nvPr/>
          </p:nvCxnSpPr>
          <p:spPr>
            <a:xfrm>
              <a:off x="4104784" y="5516449"/>
              <a:ext cx="502192"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2" idx="3"/>
              <a:endCxn id="53" idx="1"/>
            </p:cNvCxnSpPr>
            <p:nvPr/>
          </p:nvCxnSpPr>
          <p:spPr>
            <a:xfrm flipV="1">
              <a:off x="4104784" y="6275113"/>
              <a:ext cx="502192" cy="50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27" idx="2"/>
              <a:endCxn id="34" idx="0"/>
            </p:cNvCxnSpPr>
            <p:nvPr/>
          </p:nvCxnSpPr>
          <p:spPr>
            <a:xfrm>
              <a:off x="5422681" y="2733376"/>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a:off x="7206490" y="2733376"/>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a:off x="8998284" y="2733376"/>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a:off x="10806047" y="2733376"/>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p:nvPr/>
          </p:nvCxnSpPr>
          <p:spPr>
            <a:xfrm>
              <a:off x="5422681" y="3497079"/>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9" name="直接箭头连接符 98"/>
            <p:cNvCxnSpPr/>
            <p:nvPr/>
          </p:nvCxnSpPr>
          <p:spPr>
            <a:xfrm>
              <a:off x="7206490" y="3497079"/>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直接箭头连接符 99"/>
            <p:cNvCxnSpPr/>
            <p:nvPr/>
          </p:nvCxnSpPr>
          <p:spPr>
            <a:xfrm>
              <a:off x="8998284" y="3497079"/>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a:off x="10806047" y="3497079"/>
              <a:ext cx="0" cy="22526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a:off x="8085425" y="4317505"/>
              <a:ext cx="0" cy="4352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a:off x="8085425" y="5081208"/>
              <a:ext cx="0" cy="4352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直接箭头连接符 105"/>
            <p:cNvCxnSpPr/>
            <p:nvPr/>
          </p:nvCxnSpPr>
          <p:spPr>
            <a:xfrm>
              <a:off x="8085425" y="5840412"/>
              <a:ext cx="0" cy="43524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638810" y="5952490"/>
            <a:ext cx="11201400" cy="533400"/>
          </a:xfrm>
          <a:prstGeom prst="roundRect">
            <a:avLst>
              <a:gd name="adj" fmla="val 88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安全管理结果很重要但过程更重要</a:t>
            </a:r>
          </a:p>
        </p:txBody>
      </p:sp>
      <p:grpSp>
        <p:nvGrpSpPr>
          <p:cNvPr id="68" name="组合 67"/>
          <p:cNvGrpSpPr/>
          <p:nvPr/>
        </p:nvGrpSpPr>
        <p:grpSpPr>
          <a:xfrm>
            <a:off x="3394789" y="2612958"/>
            <a:ext cx="5689442" cy="2923674"/>
            <a:chOff x="3251279" y="1828800"/>
            <a:chExt cx="5689442" cy="2923674"/>
          </a:xfrm>
        </p:grpSpPr>
        <p:grpSp>
          <p:nvGrpSpPr>
            <p:cNvPr id="51" name="组合 50"/>
            <p:cNvGrpSpPr/>
            <p:nvPr/>
          </p:nvGrpSpPr>
          <p:grpSpPr>
            <a:xfrm>
              <a:off x="3251279" y="1828800"/>
              <a:ext cx="5689442" cy="2019300"/>
              <a:chOff x="3251279" y="1804737"/>
              <a:chExt cx="5689442" cy="2019300"/>
            </a:xfrm>
          </p:grpSpPr>
          <p:sp>
            <p:nvSpPr>
              <p:cNvPr id="42" name="圆角矩形 41"/>
              <p:cNvSpPr/>
              <p:nvPr/>
            </p:nvSpPr>
            <p:spPr>
              <a:xfrm>
                <a:off x="3251279" y="1804737"/>
                <a:ext cx="5689442" cy="886326"/>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零伤害</a:t>
                </a:r>
              </a:p>
            </p:txBody>
          </p:sp>
          <p:grpSp>
            <p:nvGrpSpPr>
              <p:cNvPr id="49" name="组合 48"/>
              <p:cNvGrpSpPr/>
              <p:nvPr/>
            </p:nvGrpSpPr>
            <p:grpSpPr>
              <a:xfrm>
                <a:off x="3251279" y="2833437"/>
                <a:ext cx="2788390" cy="990600"/>
                <a:chOff x="2247901" y="3048000"/>
                <a:chExt cx="3771900" cy="1447800"/>
              </a:xfrm>
            </p:grpSpPr>
            <p:sp>
              <p:nvSpPr>
                <p:cNvPr id="47" name="圆角矩形 46"/>
                <p:cNvSpPr/>
                <p:nvPr/>
              </p:nvSpPr>
              <p:spPr>
                <a:xfrm>
                  <a:off x="2476501" y="3200400"/>
                  <a:ext cx="3314700" cy="1295400"/>
                </a:xfrm>
                <a:prstGeom prst="roundRect">
                  <a:avLst>
                    <a:gd name="adj" fmla="val 545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381250" y="3124200"/>
                  <a:ext cx="3505202" cy="1295400"/>
                </a:xfrm>
                <a:prstGeom prst="roundRect">
                  <a:avLst>
                    <a:gd name="adj" fmla="val 5457"/>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247901" y="3048000"/>
                  <a:ext cx="3771900" cy="1295400"/>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风险分级管控</a:t>
                  </a:r>
                </a:p>
              </p:txBody>
            </p:sp>
          </p:grpSp>
          <p:grpSp>
            <p:nvGrpSpPr>
              <p:cNvPr id="50" name="组合 49"/>
              <p:cNvGrpSpPr/>
              <p:nvPr/>
            </p:nvGrpSpPr>
            <p:grpSpPr>
              <a:xfrm>
                <a:off x="6152331" y="2833437"/>
                <a:ext cx="2788390" cy="990600"/>
                <a:chOff x="6172200" y="3048000"/>
                <a:chExt cx="3771899" cy="1447800"/>
              </a:xfrm>
            </p:grpSpPr>
            <p:sp>
              <p:nvSpPr>
                <p:cNvPr id="48" name="圆角矩形 47"/>
                <p:cNvSpPr/>
                <p:nvPr/>
              </p:nvSpPr>
              <p:spPr>
                <a:xfrm>
                  <a:off x="6400800" y="3200400"/>
                  <a:ext cx="3314700" cy="1295400"/>
                </a:xfrm>
                <a:prstGeom prst="roundRect">
                  <a:avLst>
                    <a:gd name="adj" fmla="val 545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6305549" y="3124200"/>
                  <a:ext cx="3505202" cy="1295400"/>
                </a:xfrm>
                <a:prstGeom prst="roundRect">
                  <a:avLst>
                    <a:gd name="adj" fmla="val 5457"/>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6172200" y="3048000"/>
                  <a:ext cx="3771899" cy="1295400"/>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隐患排查治理</a:t>
                  </a:r>
                </a:p>
              </p:txBody>
            </p:sp>
          </p:grpSp>
        </p:grpSp>
        <p:grpSp>
          <p:nvGrpSpPr>
            <p:cNvPr id="60" name="组合 59"/>
            <p:cNvGrpSpPr/>
            <p:nvPr/>
          </p:nvGrpSpPr>
          <p:grpSpPr>
            <a:xfrm>
              <a:off x="3251279" y="4114800"/>
              <a:ext cx="1765260" cy="637674"/>
              <a:chOff x="3251279" y="4239126"/>
              <a:chExt cx="1765260" cy="637674"/>
            </a:xfrm>
          </p:grpSpPr>
          <p:sp>
            <p:nvSpPr>
              <p:cNvPr id="52" name="圆角矩形 51"/>
              <p:cNvSpPr/>
              <p:nvPr/>
            </p:nvSpPr>
            <p:spPr>
              <a:xfrm>
                <a:off x="3251279" y="4419600"/>
                <a:ext cx="1765260" cy="457200"/>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lumMod val="75000"/>
                      </a:schemeClr>
                    </a:solidFill>
                    <a:latin typeface="微软雅黑" panose="020B0503020204020204" pitchFamily="34" charset="-122"/>
                    <a:ea typeface="微软雅黑" panose="020B0503020204020204" pitchFamily="34" charset="-122"/>
                  </a:rPr>
                  <a:t>落实责任</a:t>
                </a:r>
              </a:p>
            </p:txBody>
          </p:sp>
          <p:sp>
            <p:nvSpPr>
              <p:cNvPr id="55" name="等腰三角形 54"/>
              <p:cNvSpPr/>
              <p:nvPr/>
            </p:nvSpPr>
            <p:spPr>
              <a:xfrm>
                <a:off x="4061703" y="4239126"/>
                <a:ext cx="144412" cy="18047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5213370" y="4114800"/>
              <a:ext cx="1765260" cy="637674"/>
              <a:chOff x="5213370" y="4239126"/>
              <a:chExt cx="1765260" cy="637674"/>
            </a:xfrm>
          </p:grpSpPr>
          <p:sp>
            <p:nvSpPr>
              <p:cNvPr id="53" name="圆角矩形 52"/>
              <p:cNvSpPr/>
              <p:nvPr/>
            </p:nvSpPr>
            <p:spPr>
              <a:xfrm>
                <a:off x="5213370" y="4419600"/>
                <a:ext cx="1765260" cy="457200"/>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lumMod val="75000"/>
                      </a:schemeClr>
                    </a:solidFill>
                    <a:latin typeface="微软雅黑" panose="020B0503020204020204" pitchFamily="34" charset="-122"/>
                    <a:ea typeface="微软雅黑" panose="020B0503020204020204" pitchFamily="34" charset="-122"/>
                  </a:rPr>
                  <a:t>降低风险</a:t>
                </a:r>
              </a:p>
            </p:txBody>
          </p:sp>
          <p:sp>
            <p:nvSpPr>
              <p:cNvPr id="56" name="等腰三角形 55"/>
              <p:cNvSpPr/>
              <p:nvPr/>
            </p:nvSpPr>
            <p:spPr>
              <a:xfrm>
                <a:off x="6023794" y="4239126"/>
                <a:ext cx="144412" cy="18047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7175461" y="4114800"/>
              <a:ext cx="1765260" cy="637674"/>
              <a:chOff x="7175461" y="4239126"/>
              <a:chExt cx="1765260" cy="637674"/>
            </a:xfrm>
          </p:grpSpPr>
          <p:sp>
            <p:nvSpPr>
              <p:cNvPr id="54" name="圆角矩形 53"/>
              <p:cNvSpPr/>
              <p:nvPr/>
            </p:nvSpPr>
            <p:spPr>
              <a:xfrm>
                <a:off x="7175461" y="4419600"/>
                <a:ext cx="1765260" cy="457200"/>
              </a:xfrm>
              <a:prstGeom prst="roundRect">
                <a:avLst>
                  <a:gd name="adj" fmla="val 54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lumMod val="75000"/>
                      </a:schemeClr>
                    </a:solidFill>
                    <a:latin typeface="微软雅黑" panose="020B0503020204020204" pitchFamily="34" charset="-122"/>
                    <a:ea typeface="微软雅黑" panose="020B0503020204020204" pitchFamily="34" charset="-122"/>
                  </a:rPr>
                  <a:t>消除隐患</a:t>
                </a:r>
              </a:p>
            </p:txBody>
          </p:sp>
          <p:sp>
            <p:nvSpPr>
              <p:cNvPr id="57" name="等腰三角形 56"/>
              <p:cNvSpPr/>
              <p:nvPr/>
            </p:nvSpPr>
            <p:spPr>
              <a:xfrm>
                <a:off x="7985885" y="4239126"/>
                <a:ext cx="144412" cy="18047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3394789" y="968265"/>
            <a:ext cx="5689442" cy="838200"/>
            <a:chOff x="3786130" y="152400"/>
            <a:chExt cx="4619740" cy="876300"/>
          </a:xfrm>
        </p:grpSpPr>
        <p:sp>
          <p:nvSpPr>
            <p:cNvPr id="71" name="圆角矩形 70"/>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双体系</a:t>
              </a:r>
            </a:p>
          </p:txBody>
        </p:sp>
      </p:grpSp>
      <p:sp>
        <p:nvSpPr>
          <p:cNvPr id="5" name="任意多边形 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708150" y="3523615"/>
            <a:ext cx="1447800" cy="2720340"/>
            <a:chOff x="990600" y="2613660"/>
            <a:chExt cx="1447800" cy="2720340"/>
          </a:xfrm>
        </p:grpSpPr>
        <p:grpSp>
          <p:nvGrpSpPr>
            <p:cNvPr id="39" name="组合 38"/>
            <p:cNvGrpSpPr/>
            <p:nvPr/>
          </p:nvGrpSpPr>
          <p:grpSpPr>
            <a:xfrm>
              <a:off x="1069181" y="4876800"/>
              <a:ext cx="1290638" cy="457200"/>
              <a:chOff x="1069181" y="4876800"/>
              <a:chExt cx="1290638" cy="457200"/>
            </a:xfrm>
          </p:grpSpPr>
          <p:sp>
            <p:nvSpPr>
              <p:cNvPr id="38" name="矩形 37"/>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99060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9060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50000"/>
                </a:lnSpc>
                <a:spcBef>
                  <a:spcPct val="0"/>
                </a:spcBef>
                <a:spcAft>
                  <a:spcPct val="0"/>
                </a:spcAft>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基于风险</a:t>
              </a:r>
            </a:p>
          </p:txBody>
        </p:sp>
      </p:grpSp>
      <p:grpSp>
        <p:nvGrpSpPr>
          <p:cNvPr id="56" name="组合 55"/>
          <p:cNvGrpSpPr/>
          <p:nvPr/>
        </p:nvGrpSpPr>
        <p:grpSpPr>
          <a:xfrm>
            <a:off x="3463290" y="3523615"/>
            <a:ext cx="1447800" cy="2720340"/>
            <a:chOff x="2745740" y="2613660"/>
            <a:chExt cx="1447800" cy="2720340"/>
          </a:xfrm>
        </p:grpSpPr>
        <p:grpSp>
          <p:nvGrpSpPr>
            <p:cNvPr id="40" name="组合 39"/>
            <p:cNvGrpSpPr/>
            <p:nvPr/>
          </p:nvGrpSpPr>
          <p:grpSpPr>
            <a:xfrm>
              <a:off x="2824321" y="4876800"/>
              <a:ext cx="1290638" cy="457200"/>
              <a:chOff x="1069181" y="4876800"/>
              <a:chExt cx="1290638" cy="457200"/>
            </a:xfrm>
          </p:grpSpPr>
          <p:sp>
            <p:nvSpPr>
              <p:cNvPr id="41" name="矩形 40"/>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274574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74574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50000"/>
                </a:lnSpc>
                <a:spcBef>
                  <a:spcPct val="0"/>
                </a:spcBef>
                <a:spcAft>
                  <a:spcPct val="0"/>
                </a:spcAft>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事故事件预先控制</a:t>
              </a:r>
            </a:p>
          </p:txBody>
        </p:sp>
      </p:grpSp>
      <p:grpSp>
        <p:nvGrpSpPr>
          <p:cNvPr id="57" name="组合 56"/>
          <p:cNvGrpSpPr/>
          <p:nvPr/>
        </p:nvGrpSpPr>
        <p:grpSpPr>
          <a:xfrm>
            <a:off x="5218430" y="3523615"/>
            <a:ext cx="1447800" cy="2720340"/>
            <a:chOff x="4500880" y="2613660"/>
            <a:chExt cx="1447800" cy="2720340"/>
          </a:xfrm>
        </p:grpSpPr>
        <p:grpSp>
          <p:nvGrpSpPr>
            <p:cNvPr id="43" name="组合 42"/>
            <p:cNvGrpSpPr/>
            <p:nvPr/>
          </p:nvGrpSpPr>
          <p:grpSpPr>
            <a:xfrm>
              <a:off x="4579461" y="4876800"/>
              <a:ext cx="1290638" cy="457200"/>
              <a:chOff x="1069181" y="4876800"/>
              <a:chExt cx="1290638" cy="457200"/>
            </a:xfrm>
          </p:grpSpPr>
          <p:sp>
            <p:nvSpPr>
              <p:cNvPr id="44" name="矩形 43"/>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450088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50088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系统性</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973570" y="3523615"/>
            <a:ext cx="1447800" cy="2720340"/>
            <a:chOff x="6256020" y="2613660"/>
            <a:chExt cx="1447800" cy="2720340"/>
          </a:xfrm>
        </p:grpSpPr>
        <p:grpSp>
          <p:nvGrpSpPr>
            <p:cNvPr id="46" name="组合 45"/>
            <p:cNvGrpSpPr/>
            <p:nvPr/>
          </p:nvGrpSpPr>
          <p:grpSpPr>
            <a:xfrm>
              <a:off x="6331425" y="4876800"/>
              <a:ext cx="1290638" cy="457200"/>
              <a:chOff x="1069181" y="4876800"/>
              <a:chExt cx="1290638" cy="457200"/>
            </a:xfrm>
          </p:grpSpPr>
          <p:sp>
            <p:nvSpPr>
              <p:cNvPr id="47" name="矩形 46"/>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625602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625602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全员参与</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728710" y="3523615"/>
            <a:ext cx="1447800" cy="2720340"/>
            <a:chOff x="8011160" y="2613660"/>
            <a:chExt cx="1447800" cy="2720340"/>
          </a:xfrm>
        </p:grpSpPr>
        <p:grpSp>
          <p:nvGrpSpPr>
            <p:cNvPr id="49" name="组合 48"/>
            <p:cNvGrpSpPr/>
            <p:nvPr/>
          </p:nvGrpSpPr>
          <p:grpSpPr>
            <a:xfrm>
              <a:off x="8089741" y="4876800"/>
              <a:ext cx="1290638" cy="457200"/>
              <a:chOff x="1069181" y="4876800"/>
              <a:chExt cx="1290638" cy="457200"/>
            </a:xfrm>
          </p:grpSpPr>
          <p:sp>
            <p:nvSpPr>
              <p:cNvPr id="50" name="矩形 49"/>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801116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5</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01116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行为</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与态度</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0495280" y="3523615"/>
            <a:ext cx="1447800" cy="2720340"/>
            <a:chOff x="9766300" y="2613660"/>
            <a:chExt cx="1447800" cy="2720340"/>
          </a:xfrm>
        </p:grpSpPr>
        <p:grpSp>
          <p:nvGrpSpPr>
            <p:cNvPr id="52" name="组合 51"/>
            <p:cNvGrpSpPr/>
            <p:nvPr/>
          </p:nvGrpSpPr>
          <p:grpSpPr>
            <a:xfrm>
              <a:off x="9844881" y="4876800"/>
              <a:ext cx="1290638" cy="457200"/>
              <a:chOff x="1069181" y="4876800"/>
              <a:chExt cx="1290638" cy="457200"/>
            </a:xfrm>
          </p:grpSpPr>
          <p:sp>
            <p:nvSpPr>
              <p:cNvPr id="53" name="矩形 52"/>
              <p:cNvSpPr/>
              <p:nvPr/>
            </p:nvSpPr>
            <p:spPr>
              <a:xfrm>
                <a:off x="1147762" y="4953000"/>
                <a:ext cx="1133476"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69181" y="4876800"/>
                <a:ext cx="1290638" cy="381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9766300" y="2613660"/>
              <a:ext cx="596900" cy="5867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6</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9766300" y="3200400"/>
              <a:ext cx="1447800" cy="1981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持续改进</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3753564" y="1255285"/>
            <a:ext cx="5689442" cy="838200"/>
            <a:chOff x="3786130" y="152400"/>
            <a:chExt cx="4619740" cy="876300"/>
          </a:xfrm>
        </p:grpSpPr>
        <p:sp>
          <p:nvSpPr>
            <p:cNvPr id="63" name="圆角矩形 6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双体系核心思想与原则</a:t>
              </a:r>
            </a:p>
          </p:txBody>
        </p:sp>
      </p:grpSp>
      <p:sp>
        <p:nvSpPr>
          <p:cNvPr id="2" name="任意多边形 1"/>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699260" y="2273267"/>
            <a:ext cx="9677400" cy="3531301"/>
            <a:chOff x="1257300" y="1622425"/>
            <a:chExt cx="9677400" cy="3531301"/>
          </a:xfrm>
        </p:grpSpPr>
        <p:grpSp>
          <p:nvGrpSpPr>
            <p:cNvPr id="22" name="组合 21"/>
            <p:cNvGrpSpPr/>
            <p:nvPr/>
          </p:nvGrpSpPr>
          <p:grpSpPr>
            <a:xfrm>
              <a:off x="1257300" y="1622425"/>
              <a:ext cx="9677400" cy="3531301"/>
              <a:chOff x="1257300" y="1565275"/>
              <a:chExt cx="9677400" cy="3531301"/>
            </a:xfrm>
          </p:grpSpPr>
          <p:sp>
            <p:nvSpPr>
              <p:cNvPr id="15" name="矩形 14"/>
              <p:cNvSpPr/>
              <p:nvPr/>
            </p:nvSpPr>
            <p:spPr>
              <a:xfrm>
                <a:off x="1476375" y="4639376"/>
                <a:ext cx="9239250"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1368056" y="4555718"/>
                <a:ext cx="9455888" cy="457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257300" y="1565275"/>
                <a:ext cx="9677400" cy="3368675"/>
                <a:chOff x="1257300" y="822325"/>
                <a:chExt cx="9677400" cy="3368675"/>
              </a:xfrm>
            </p:grpSpPr>
            <p:sp>
              <p:nvSpPr>
                <p:cNvPr id="19" name="任意多边形 18"/>
                <p:cNvSpPr/>
                <p:nvPr/>
              </p:nvSpPr>
              <p:spPr>
                <a:xfrm>
                  <a:off x="1257300" y="1181100"/>
                  <a:ext cx="9677400" cy="3009900"/>
                </a:xfrm>
                <a:custGeom>
                  <a:avLst/>
                  <a:gdLst>
                    <a:gd name="connsiteX0" fmla="*/ 72573 w 9677400"/>
                    <a:gd name="connsiteY0" fmla="*/ 0 h 3009900"/>
                    <a:gd name="connsiteX1" fmla="*/ 2315027 w 9677400"/>
                    <a:gd name="connsiteY1" fmla="*/ 0 h 3009900"/>
                    <a:gd name="connsiteX2" fmla="*/ 2387600 w 9677400"/>
                    <a:gd name="connsiteY2" fmla="*/ 72573 h 3009900"/>
                    <a:gd name="connsiteX3" fmla="*/ 2387600 w 9677400"/>
                    <a:gd name="connsiteY3" fmla="*/ 685800 h 3009900"/>
                    <a:gd name="connsiteX4" fmla="*/ 9677400 w 9677400"/>
                    <a:gd name="connsiteY4" fmla="*/ 685800 h 3009900"/>
                    <a:gd name="connsiteX5" fmla="*/ 9677400 w 9677400"/>
                    <a:gd name="connsiteY5" fmla="*/ 3009900 h 3009900"/>
                    <a:gd name="connsiteX6" fmla="*/ 0 w 9677400"/>
                    <a:gd name="connsiteY6" fmla="*/ 3009900 h 3009900"/>
                    <a:gd name="connsiteX7" fmla="*/ 0 w 9677400"/>
                    <a:gd name="connsiteY7" fmla="*/ 685800 h 3009900"/>
                    <a:gd name="connsiteX8" fmla="*/ 0 w 9677400"/>
                    <a:gd name="connsiteY8" fmla="*/ 72573 h 3009900"/>
                    <a:gd name="connsiteX9" fmla="*/ 72573 w 9677400"/>
                    <a:gd name="connsiteY9" fmla="*/ 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77400" h="3009900">
                      <a:moveTo>
                        <a:pt x="72573" y="0"/>
                      </a:moveTo>
                      <a:lnTo>
                        <a:pt x="2315027" y="0"/>
                      </a:lnTo>
                      <a:cubicBezTo>
                        <a:pt x="2355108" y="0"/>
                        <a:pt x="2387600" y="32492"/>
                        <a:pt x="2387600" y="72573"/>
                      </a:cubicBezTo>
                      <a:lnTo>
                        <a:pt x="2387600" y="685800"/>
                      </a:lnTo>
                      <a:lnTo>
                        <a:pt x="9677400" y="685800"/>
                      </a:lnTo>
                      <a:lnTo>
                        <a:pt x="9677400" y="3009900"/>
                      </a:lnTo>
                      <a:lnTo>
                        <a:pt x="0" y="3009900"/>
                      </a:lnTo>
                      <a:lnTo>
                        <a:pt x="0" y="685800"/>
                      </a:lnTo>
                      <a:lnTo>
                        <a:pt x="0" y="72573"/>
                      </a:lnTo>
                      <a:cubicBezTo>
                        <a:pt x="0" y="32492"/>
                        <a:pt x="32492" y="0"/>
                        <a:pt x="725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257300" y="822325"/>
                  <a:ext cx="2387600" cy="685800"/>
                </a:xfrm>
                <a:prstGeom prst="roundRect">
                  <a:avLst>
                    <a:gd name="adj" fmla="val 952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accent1"/>
                      </a:solidFill>
                      <a:latin typeface="微软雅黑" panose="020B0503020204020204" pitchFamily="34" charset="-122"/>
                      <a:ea typeface="微软雅黑" panose="020B0503020204020204" pitchFamily="34" charset="-122"/>
                    </a:rPr>
                    <a:t>关键环节</a:t>
                  </a:r>
                </a:p>
              </p:txBody>
            </p:sp>
          </p:grpSp>
        </p:grpSp>
        <p:grpSp>
          <p:nvGrpSpPr>
            <p:cNvPr id="30" name="组合 29"/>
            <p:cNvGrpSpPr/>
            <p:nvPr/>
          </p:nvGrpSpPr>
          <p:grpSpPr>
            <a:xfrm>
              <a:off x="1487488" y="3441700"/>
              <a:ext cx="9217025" cy="843589"/>
              <a:chOff x="1476375" y="3441700"/>
              <a:chExt cx="9217025" cy="843589"/>
            </a:xfrm>
          </p:grpSpPr>
          <p:sp>
            <p:nvSpPr>
              <p:cNvPr id="16" name="矩形 15"/>
              <p:cNvSpPr/>
              <p:nvPr/>
            </p:nvSpPr>
            <p:spPr>
              <a:xfrm>
                <a:off x="14763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工具</a:t>
                </a:r>
              </a:p>
            </p:txBody>
          </p:sp>
          <p:sp>
            <p:nvSpPr>
              <p:cNvPr id="25" name="矩形 24"/>
              <p:cNvSpPr/>
              <p:nvPr/>
            </p:nvSpPr>
            <p:spPr>
              <a:xfrm>
                <a:off x="30511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氛围</a:t>
                </a:r>
              </a:p>
            </p:txBody>
          </p:sp>
          <p:sp>
            <p:nvSpPr>
              <p:cNvPr id="26" name="矩形 25"/>
              <p:cNvSpPr/>
              <p:nvPr/>
            </p:nvSpPr>
            <p:spPr>
              <a:xfrm>
                <a:off x="46259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认识</a:t>
                </a:r>
              </a:p>
            </p:txBody>
          </p:sp>
          <p:sp>
            <p:nvSpPr>
              <p:cNvPr id="27" name="矩形 26"/>
              <p:cNvSpPr/>
              <p:nvPr/>
            </p:nvSpPr>
            <p:spPr>
              <a:xfrm>
                <a:off x="62007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能力</a:t>
                </a:r>
              </a:p>
            </p:txBody>
          </p:sp>
          <p:sp>
            <p:nvSpPr>
              <p:cNvPr id="28" name="矩形 27"/>
              <p:cNvSpPr/>
              <p:nvPr/>
            </p:nvSpPr>
            <p:spPr>
              <a:xfrm>
                <a:off x="77755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内容</a:t>
                </a:r>
              </a:p>
            </p:txBody>
          </p:sp>
          <p:sp>
            <p:nvSpPr>
              <p:cNvPr id="29" name="矩形 28"/>
              <p:cNvSpPr/>
              <p:nvPr/>
            </p:nvSpPr>
            <p:spPr>
              <a:xfrm>
                <a:off x="9350375" y="3441700"/>
                <a:ext cx="1343025" cy="843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方法</a:t>
                </a:r>
              </a:p>
            </p:txBody>
          </p:sp>
        </p:grpSp>
      </p:grpSp>
      <p:sp>
        <p:nvSpPr>
          <p:cNvPr id="2" name="任意多边形 1"/>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02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双重预防机制的概述</a:t>
            </a:r>
            <a:endPar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333750" y="2834640"/>
            <a:ext cx="9519285"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259"/>
          <p:cNvSpPr>
            <a:spLocks noChangeArrowheads="1"/>
          </p:cNvSpPr>
          <p:nvPr/>
        </p:nvSpPr>
        <p:spPr bwMode="auto">
          <a:xfrm>
            <a:off x="190848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03</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616075" y="3254456"/>
            <a:ext cx="9677400" cy="2589212"/>
            <a:chOff x="1257300" y="2286000"/>
            <a:chExt cx="9677400" cy="2589212"/>
          </a:xfrm>
        </p:grpSpPr>
        <p:sp>
          <p:nvSpPr>
            <p:cNvPr id="9" name="任意多边形 8"/>
            <p:cNvSpPr/>
            <p:nvPr/>
          </p:nvSpPr>
          <p:spPr>
            <a:xfrm>
              <a:off x="1466848" y="2514600"/>
              <a:ext cx="9258302" cy="2360612"/>
            </a:xfrm>
            <a:custGeom>
              <a:avLst/>
              <a:gdLst>
                <a:gd name="connsiteX0" fmla="*/ 0 w 9434286"/>
                <a:gd name="connsiteY0" fmla="*/ 0 h 2667000"/>
                <a:gd name="connsiteX1" fmla="*/ 1337143 w 9434286"/>
                <a:gd name="connsiteY1" fmla="*/ 0 h 2667000"/>
                <a:gd name="connsiteX2" fmla="*/ 9434286 w 9434286"/>
                <a:gd name="connsiteY2" fmla="*/ 0 h 2667000"/>
                <a:gd name="connsiteX3" fmla="*/ 9434286 w 9434286"/>
                <a:gd name="connsiteY3" fmla="*/ 2667000 h 2667000"/>
                <a:gd name="connsiteX4" fmla="*/ 1337143 w 9434286"/>
                <a:gd name="connsiteY4" fmla="*/ 2667000 h 2667000"/>
                <a:gd name="connsiteX5" fmla="*/ 1337143 w 9434286"/>
                <a:gd name="connsiteY5" fmla="*/ 609600 h 2667000"/>
                <a:gd name="connsiteX6" fmla="*/ 0 w 9434286"/>
                <a:gd name="connsiteY6" fmla="*/ 6096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286" h="2667000">
                  <a:moveTo>
                    <a:pt x="0" y="0"/>
                  </a:moveTo>
                  <a:lnTo>
                    <a:pt x="1337143" y="0"/>
                  </a:lnTo>
                  <a:lnTo>
                    <a:pt x="9434286" y="0"/>
                  </a:lnTo>
                  <a:lnTo>
                    <a:pt x="9434286" y="2667000"/>
                  </a:lnTo>
                  <a:lnTo>
                    <a:pt x="1337143" y="2667000"/>
                  </a:lnTo>
                  <a:lnTo>
                    <a:pt x="1337143" y="609600"/>
                  </a:lnTo>
                  <a:lnTo>
                    <a:pt x="0" y="6096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1378856" y="2432051"/>
              <a:ext cx="9434286" cy="2363786"/>
            </a:xfrm>
            <a:custGeom>
              <a:avLst/>
              <a:gdLst>
                <a:gd name="connsiteX0" fmla="*/ 0 w 9434286"/>
                <a:gd name="connsiteY0" fmla="*/ 0 h 2667000"/>
                <a:gd name="connsiteX1" fmla="*/ 1337143 w 9434286"/>
                <a:gd name="connsiteY1" fmla="*/ 0 h 2667000"/>
                <a:gd name="connsiteX2" fmla="*/ 9434286 w 9434286"/>
                <a:gd name="connsiteY2" fmla="*/ 0 h 2667000"/>
                <a:gd name="connsiteX3" fmla="*/ 9434286 w 9434286"/>
                <a:gd name="connsiteY3" fmla="*/ 2667000 h 2667000"/>
                <a:gd name="connsiteX4" fmla="*/ 1337143 w 9434286"/>
                <a:gd name="connsiteY4" fmla="*/ 2667000 h 2667000"/>
                <a:gd name="connsiteX5" fmla="*/ 1337143 w 9434286"/>
                <a:gd name="connsiteY5" fmla="*/ 609600 h 2667000"/>
                <a:gd name="connsiteX6" fmla="*/ 0 w 9434286"/>
                <a:gd name="connsiteY6" fmla="*/ 6096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286" h="2667000">
                  <a:moveTo>
                    <a:pt x="0" y="0"/>
                  </a:moveTo>
                  <a:lnTo>
                    <a:pt x="1337143" y="0"/>
                  </a:lnTo>
                  <a:lnTo>
                    <a:pt x="9434286" y="0"/>
                  </a:lnTo>
                  <a:lnTo>
                    <a:pt x="9434286" y="2667000"/>
                  </a:lnTo>
                  <a:lnTo>
                    <a:pt x="1337143" y="2667000"/>
                  </a:lnTo>
                  <a:lnTo>
                    <a:pt x="1337143" y="609600"/>
                  </a:lnTo>
                  <a:lnTo>
                    <a:pt x="0" y="6096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257300" y="2286000"/>
              <a:ext cx="9677400" cy="2438400"/>
              <a:chOff x="1219200" y="1981200"/>
              <a:chExt cx="9677400" cy="2438400"/>
            </a:xfrm>
          </p:grpSpPr>
          <p:sp>
            <p:nvSpPr>
              <p:cNvPr id="2" name="矩形 1"/>
              <p:cNvSpPr/>
              <p:nvPr/>
            </p:nvSpPr>
            <p:spPr>
              <a:xfrm>
                <a:off x="1219200" y="1981200"/>
                <a:ext cx="1371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风险点</a:t>
                </a:r>
              </a:p>
            </p:txBody>
          </p:sp>
          <p:sp>
            <p:nvSpPr>
              <p:cNvPr id="3" name="矩形 2"/>
              <p:cNvSpPr/>
              <p:nvPr/>
            </p:nvSpPr>
            <p:spPr>
              <a:xfrm>
                <a:off x="2590800" y="1981200"/>
                <a:ext cx="8305800"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2628899" y="2286000"/>
              <a:ext cx="8254999" cy="2365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指伴随风险的部位、设施、场所和区域，以及在特定部位、设施、场所和区域实施的伴随风险的作业过程，或以上两者的组合。</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例如，危险化学品罐区、液氨站、煤气炉、木材仓库、制冷装置是风险点；在罐区进行的倒罐作业、防火区域内进行动火作业、高温液态金属的运输过程等也是风险点。风险点有时亦称为风险源。</a:t>
              </a:r>
            </a:p>
          </p:txBody>
        </p:sp>
      </p:grpSp>
      <p:grpSp>
        <p:nvGrpSpPr>
          <p:cNvPr id="18" name="组合 17"/>
          <p:cNvGrpSpPr/>
          <p:nvPr/>
        </p:nvGrpSpPr>
        <p:grpSpPr>
          <a:xfrm>
            <a:off x="2997200" y="1069439"/>
            <a:ext cx="6197600" cy="1553746"/>
            <a:chOff x="2171700" y="-6886"/>
            <a:chExt cx="7848600" cy="1553746"/>
          </a:xfrm>
        </p:grpSpPr>
        <p:sp>
          <p:nvSpPr>
            <p:cNvPr id="19" name="梯形 18"/>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20" name="梯形 19"/>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2556006" y="861060"/>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（一）风险点</a:t>
              </a:r>
            </a:p>
          </p:txBody>
        </p:sp>
      </p:grpSp>
      <p:sp>
        <p:nvSpPr>
          <p:cNvPr id="24" name="任意多边形 2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341245" y="2689860"/>
            <a:ext cx="8801100" cy="2987964"/>
            <a:chOff x="1695450" y="1371600"/>
            <a:chExt cx="8801100" cy="2987964"/>
          </a:xfrm>
        </p:grpSpPr>
        <p:grpSp>
          <p:nvGrpSpPr>
            <p:cNvPr id="16" name="组合 15"/>
            <p:cNvGrpSpPr/>
            <p:nvPr/>
          </p:nvGrpSpPr>
          <p:grpSpPr>
            <a:xfrm>
              <a:off x="1695450" y="1371600"/>
              <a:ext cx="8801100" cy="1609726"/>
              <a:chOff x="1695450" y="2133600"/>
              <a:chExt cx="8801100" cy="1609726"/>
            </a:xfrm>
          </p:grpSpPr>
          <p:sp>
            <p:nvSpPr>
              <p:cNvPr id="14" name="矩形 13"/>
              <p:cNvSpPr/>
              <p:nvPr/>
            </p:nvSpPr>
            <p:spPr>
              <a:xfrm>
                <a:off x="1995488" y="2266947"/>
                <a:ext cx="2273508" cy="623889"/>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866900" y="2190748"/>
                <a:ext cx="2402096" cy="623889"/>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243388" y="2828926"/>
                <a:ext cx="5991224" cy="91440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4114800" y="2743201"/>
                <a:ext cx="6248400" cy="914400"/>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695450" y="2133600"/>
                <a:ext cx="8801100" cy="1447799"/>
                <a:chOff x="342900" y="2286000"/>
                <a:chExt cx="8801100" cy="1447799"/>
              </a:xfrm>
            </p:grpSpPr>
            <p:grpSp>
              <p:nvGrpSpPr>
                <p:cNvPr id="6" name="组合 5"/>
                <p:cNvGrpSpPr/>
                <p:nvPr/>
              </p:nvGrpSpPr>
              <p:grpSpPr>
                <a:xfrm>
                  <a:off x="342900" y="2286000"/>
                  <a:ext cx="8801100" cy="1419225"/>
                  <a:chOff x="304800" y="1981200"/>
                  <a:chExt cx="8801100" cy="1419225"/>
                </a:xfrm>
              </p:grpSpPr>
              <p:sp>
                <p:nvSpPr>
                  <p:cNvPr id="8" name="矩形 7"/>
                  <p:cNvSpPr/>
                  <p:nvPr/>
                </p:nvSpPr>
                <p:spPr>
                  <a:xfrm>
                    <a:off x="304800" y="1981200"/>
                    <a:ext cx="2286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风险分级管控</a:t>
                    </a:r>
                  </a:p>
                </p:txBody>
              </p:sp>
              <p:sp>
                <p:nvSpPr>
                  <p:cNvPr id="9" name="矩形 8"/>
                  <p:cNvSpPr/>
                  <p:nvPr/>
                </p:nvSpPr>
                <p:spPr>
                  <a:xfrm>
                    <a:off x="2590800" y="1981200"/>
                    <a:ext cx="6515100" cy="1419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2628900" y="2286000"/>
                  <a:ext cx="6515100" cy="14477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指按照风险不同级别、所需管控资源、管控能力、管控措施复杂及难易程度等因素而确定不同管控层级的风险管控方式。</a:t>
                  </a:r>
                </a:p>
              </p:txBody>
            </p:sp>
          </p:grpSp>
        </p:grpSp>
        <p:grpSp>
          <p:nvGrpSpPr>
            <p:cNvPr id="17" name="组合 16"/>
            <p:cNvGrpSpPr/>
            <p:nvPr/>
          </p:nvGrpSpPr>
          <p:grpSpPr>
            <a:xfrm>
              <a:off x="1695450" y="3200400"/>
              <a:ext cx="8801100" cy="1159164"/>
              <a:chOff x="1695450" y="2133600"/>
              <a:chExt cx="8801100" cy="1159164"/>
            </a:xfrm>
          </p:grpSpPr>
          <p:sp>
            <p:nvSpPr>
              <p:cNvPr id="18" name="矩形 17"/>
              <p:cNvSpPr/>
              <p:nvPr/>
            </p:nvSpPr>
            <p:spPr>
              <a:xfrm>
                <a:off x="1995488" y="2492378"/>
                <a:ext cx="2273508" cy="623889"/>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866900" y="2416179"/>
                <a:ext cx="2402096" cy="623889"/>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243388" y="2828926"/>
                <a:ext cx="5991224" cy="463838"/>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114800" y="2743201"/>
                <a:ext cx="6248400" cy="475672"/>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695450" y="2133600"/>
                <a:ext cx="8801100" cy="1011383"/>
                <a:chOff x="342900" y="2286000"/>
                <a:chExt cx="8801100" cy="1011383"/>
              </a:xfrm>
            </p:grpSpPr>
            <p:grpSp>
              <p:nvGrpSpPr>
                <p:cNvPr id="23" name="组合 22"/>
                <p:cNvGrpSpPr/>
                <p:nvPr/>
              </p:nvGrpSpPr>
              <p:grpSpPr>
                <a:xfrm>
                  <a:off x="342900" y="2286000"/>
                  <a:ext cx="8801100" cy="1011383"/>
                  <a:chOff x="304800" y="1981200"/>
                  <a:chExt cx="8801100" cy="1011383"/>
                </a:xfrm>
              </p:grpSpPr>
              <p:sp>
                <p:nvSpPr>
                  <p:cNvPr id="25" name="矩形 24"/>
                  <p:cNvSpPr/>
                  <p:nvPr/>
                </p:nvSpPr>
                <p:spPr>
                  <a:xfrm>
                    <a:off x="304800" y="1981200"/>
                    <a:ext cx="22860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b="1" dirty="0">
                        <a:solidFill>
                          <a:schemeClr val="bg1"/>
                        </a:solidFill>
                        <a:latin typeface="微软雅黑" panose="020B0503020204020204" pitchFamily="34" charset="-122"/>
                        <a:ea typeface="微软雅黑" panose="020B0503020204020204" pitchFamily="34" charset="-122"/>
                      </a:rPr>
                      <a:t>管控的基本原则</a:t>
                    </a:r>
                  </a:p>
                </p:txBody>
              </p:sp>
              <p:sp>
                <p:nvSpPr>
                  <p:cNvPr id="26" name="矩形 25"/>
                  <p:cNvSpPr/>
                  <p:nvPr/>
                </p:nvSpPr>
                <p:spPr>
                  <a:xfrm>
                    <a:off x="2590800" y="1981201"/>
                    <a:ext cx="65151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2628900" y="2286000"/>
                  <a:ext cx="6515100" cy="982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风险越大，管控级别越高；上级负责管控的风险，下级必须负责管控，并逐级落实具体措施。</a:t>
                  </a:r>
                </a:p>
              </p:txBody>
            </p:sp>
          </p:grpSp>
        </p:grpSp>
      </p:grpSp>
      <p:sp>
        <p:nvSpPr>
          <p:cNvPr id="2" name="任意多边形 1"/>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9485" y="1009749"/>
            <a:ext cx="61976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71755"/>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（二）风险点识别与分级</a:t>
              </a:r>
            </a:p>
          </p:txBody>
        </p:sp>
      </p:grpSp>
      <p:grpSp>
        <p:nvGrpSpPr>
          <p:cNvPr id="95" name="组合 94"/>
          <p:cNvGrpSpPr/>
          <p:nvPr/>
        </p:nvGrpSpPr>
        <p:grpSpPr>
          <a:xfrm>
            <a:off x="1569085" y="2237105"/>
            <a:ext cx="10058400" cy="4832178"/>
            <a:chOff x="1066800" y="1460500"/>
            <a:chExt cx="10058400" cy="4832178"/>
          </a:xfrm>
        </p:grpSpPr>
        <p:grpSp>
          <p:nvGrpSpPr>
            <p:cNvPr id="19" name="组合 18"/>
            <p:cNvGrpSpPr/>
            <p:nvPr/>
          </p:nvGrpSpPr>
          <p:grpSpPr>
            <a:xfrm>
              <a:off x="1066800" y="1460500"/>
              <a:ext cx="3231446" cy="4832178"/>
              <a:chOff x="549980" y="1524000"/>
              <a:chExt cx="3231446" cy="4832178"/>
            </a:xfrm>
          </p:grpSpPr>
          <p:sp>
            <p:nvSpPr>
              <p:cNvPr id="18" name="矩形 17"/>
              <p:cNvSpPr/>
              <p:nvPr/>
            </p:nvSpPr>
            <p:spPr>
              <a:xfrm>
                <a:off x="773818" y="6018045"/>
                <a:ext cx="2783770" cy="3381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54756" y="5934073"/>
                <a:ext cx="3021894" cy="33813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49980" y="1524000"/>
                <a:ext cx="3231446" cy="4663112"/>
                <a:chOff x="549980" y="1027898"/>
                <a:chExt cx="3231446" cy="4663112"/>
              </a:xfrm>
            </p:grpSpPr>
            <p:sp>
              <p:nvSpPr>
                <p:cNvPr id="12" name="矩形 11"/>
                <p:cNvSpPr/>
                <p:nvPr/>
              </p:nvSpPr>
              <p:spPr>
                <a:xfrm>
                  <a:off x="549980" y="2185810"/>
                  <a:ext cx="3231446" cy="350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每个风险点可按车间、班组</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、岗位所管辖的区域，以区域内活动、过程及所包含的设施设备为内容对识别单元再进行细分，形成相对独立的“模块”单元。</a:t>
                  </a:r>
                </a:p>
              </p:txBody>
            </p:sp>
            <p:grpSp>
              <p:nvGrpSpPr>
                <p:cNvPr id="15" name="组合 14"/>
                <p:cNvGrpSpPr/>
                <p:nvPr/>
              </p:nvGrpSpPr>
              <p:grpSpPr>
                <a:xfrm>
                  <a:off x="549980" y="1027898"/>
                  <a:ext cx="3231446" cy="1157912"/>
                  <a:chOff x="549980" y="1027898"/>
                  <a:chExt cx="3231446" cy="1157912"/>
                </a:xfrm>
              </p:grpSpPr>
              <p:sp>
                <p:nvSpPr>
                  <p:cNvPr id="8" name="圆角矩形 7"/>
                  <p:cNvSpPr/>
                  <p:nvPr/>
                </p:nvSpPr>
                <p:spPr>
                  <a:xfrm>
                    <a:off x="549980" y="1027898"/>
                    <a:ext cx="3231446" cy="648502"/>
                  </a:xfrm>
                  <a:prstGeom prst="roundRect">
                    <a:avLst>
                      <a:gd name="adj"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r>
                      <a:rPr lang="zh-CN" altLang="en-US" sz="2400" b="1" dirty="0">
                        <a:solidFill>
                          <a:schemeClr val="bg1"/>
                        </a:solidFill>
                        <a:latin typeface="微软雅黑" panose="020B0503020204020204" pitchFamily="34" charset="-122"/>
                        <a:ea typeface="微软雅黑" panose="020B0503020204020204" pitchFamily="34" charset="-122"/>
                      </a:rPr>
                      <a:t>风险点识别</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549980" y="1676400"/>
                    <a:ext cx="3231446" cy="50941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（单元划分）</a:t>
                    </a:r>
                  </a:p>
                </p:txBody>
              </p:sp>
            </p:grpSp>
          </p:grpSp>
        </p:grpSp>
        <p:grpSp>
          <p:nvGrpSpPr>
            <p:cNvPr id="21" name="组合 20"/>
            <p:cNvGrpSpPr/>
            <p:nvPr/>
          </p:nvGrpSpPr>
          <p:grpSpPr>
            <a:xfrm>
              <a:off x="4495800" y="1460500"/>
              <a:ext cx="6629400" cy="1157912"/>
              <a:chOff x="4495800" y="1460500"/>
              <a:chExt cx="6629400" cy="1157912"/>
            </a:xfrm>
          </p:grpSpPr>
          <p:sp>
            <p:nvSpPr>
              <p:cNvPr id="11" name="圆角矩形 10"/>
              <p:cNvSpPr/>
              <p:nvPr/>
            </p:nvSpPr>
            <p:spPr>
              <a:xfrm>
                <a:off x="4495800" y="1460500"/>
                <a:ext cx="6629400" cy="648502"/>
              </a:xfrm>
              <a:prstGeom prst="roundRect">
                <a:avLst>
                  <a:gd name="adj"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根据特点确定划分模式</a:t>
                </a:r>
              </a:p>
            </p:txBody>
          </p:sp>
          <p:sp>
            <p:nvSpPr>
              <p:cNvPr id="20" name="圆角矩形 19"/>
              <p:cNvSpPr/>
              <p:nvPr/>
            </p:nvSpPr>
            <p:spPr>
              <a:xfrm>
                <a:off x="4495800" y="2109002"/>
                <a:ext cx="6629400" cy="50941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根据特点确定划分模式</a:t>
                </a:r>
              </a:p>
            </p:txBody>
          </p:sp>
        </p:grpSp>
        <p:sp>
          <p:nvSpPr>
            <p:cNvPr id="22" name="矩形 21"/>
            <p:cNvSpPr/>
            <p:nvPr/>
          </p:nvSpPr>
          <p:spPr>
            <a:xfrm>
              <a:off x="4495800" y="2761483"/>
              <a:ext cx="1219200" cy="85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作业活动</a:t>
              </a:r>
            </a:p>
          </p:txBody>
        </p:sp>
        <p:sp>
          <p:nvSpPr>
            <p:cNvPr id="23" name="矩形 22"/>
            <p:cNvSpPr/>
            <p:nvPr/>
          </p:nvSpPr>
          <p:spPr>
            <a:xfrm>
              <a:off x="5848350" y="2761483"/>
              <a:ext cx="1219200" cy="85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生产工</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艺过程</a:t>
              </a:r>
            </a:p>
          </p:txBody>
        </p:sp>
        <p:sp>
          <p:nvSpPr>
            <p:cNvPr id="24" name="矩形 23"/>
            <p:cNvSpPr/>
            <p:nvPr/>
          </p:nvSpPr>
          <p:spPr>
            <a:xfrm>
              <a:off x="7200900" y="2761483"/>
              <a:ext cx="1219200" cy="85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动力辅</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助设施</a:t>
              </a:r>
            </a:p>
          </p:txBody>
        </p:sp>
        <p:sp>
          <p:nvSpPr>
            <p:cNvPr id="25" name="矩形 24"/>
            <p:cNvSpPr/>
            <p:nvPr/>
          </p:nvSpPr>
          <p:spPr>
            <a:xfrm>
              <a:off x="8553450" y="2761483"/>
              <a:ext cx="1219200" cy="85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厂区内及周边环境</a:t>
              </a:r>
            </a:p>
          </p:txBody>
        </p:sp>
        <p:sp>
          <p:nvSpPr>
            <p:cNvPr id="26" name="矩形 25"/>
            <p:cNvSpPr/>
            <p:nvPr/>
          </p:nvSpPr>
          <p:spPr>
            <a:xfrm>
              <a:off x="9906000" y="2761483"/>
              <a:ext cx="1219200" cy="85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场所</a:t>
              </a:r>
            </a:p>
          </p:txBody>
        </p:sp>
        <p:grpSp>
          <p:nvGrpSpPr>
            <p:cNvPr id="94" name="组合 93"/>
            <p:cNvGrpSpPr/>
            <p:nvPr/>
          </p:nvGrpSpPr>
          <p:grpSpPr>
            <a:xfrm>
              <a:off x="4510089" y="3611581"/>
              <a:ext cx="6615111" cy="2512030"/>
              <a:chOff x="4510089" y="3611581"/>
              <a:chExt cx="6615111" cy="2512030"/>
            </a:xfrm>
          </p:grpSpPr>
          <p:sp>
            <p:nvSpPr>
              <p:cNvPr id="27" name="矩形 26"/>
              <p:cNvSpPr/>
              <p:nvPr/>
            </p:nvSpPr>
            <p:spPr>
              <a:xfrm>
                <a:off x="4800600" y="4772025"/>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活动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4800600" y="4017498"/>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活动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88" name="组合 87"/>
              <p:cNvGrpSpPr/>
              <p:nvPr/>
            </p:nvGrpSpPr>
            <p:grpSpPr>
              <a:xfrm>
                <a:off x="4510089" y="3611581"/>
                <a:ext cx="276225" cy="1508107"/>
                <a:chOff x="4495800" y="3611581"/>
                <a:chExt cx="276225" cy="1508107"/>
              </a:xfrm>
            </p:grpSpPr>
            <p:cxnSp>
              <p:nvCxnSpPr>
                <p:cNvPr id="34" name="直接箭头连接符 33"/>
                <p:cNvCxnSpPr/>
                <p:nvPr/>
              </p:nvCxnSpPr>
              <p:spPr>
                <a:xfrm>
                  <a:off x="4495800" y="4317231"/>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4495800" y="5105400"/>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495800" y="3611581"/>
                  <a:ext cx="0" cy="150810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6153150" y="4772025"/>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步骤</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6153150" y="4017498"/>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步骤</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6153150" y="5526551"/>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步骤</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7505700" y="4772025"/>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设施</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505700" y="4017498"/>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设施</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7215189" y="3612356"/>
                <a:ext cx="276225" cy="1497807"/>
                <a:chOff x="7200900" y="3612356"/>
                <a:chExt cx="276225" cy="1497807"/>
              </a:xfrm>
            </p:grpSpPr>
            <p:cxnSp>
              <p:nvCxnSpPr>
                <p:cNvPr id="51" name="直接箭头连接符 50"/>
                <p:cNvCxnSpPr/>
                <p:nvPr/>
              </p:nvCxnSpPr>
              <p:spPr>
                <a:xfrm>
                  <a:off x="7200900" y="4317231"/>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7200900" y="5105400"/>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200900" y="3612356"/>
                  <a:ext cx="0" cy="149780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61" name="矩形 60"/>
              <p:cNvSpPr/>
              <p:nvPr/>
            </p:nvSpPr>
            <p:spPr>
              <a:xfrm>
                <a:off x="10210800" y="4772025"/>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场所</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210800" y="4017498"/>
                <a:ext cx="914400" cy="597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场所</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92" name="组合 91"/>
              <p:cNvGrpSpPr/>
              <p:nvPr/>
            </p:nvGrpSpPr>
            <p:grpSpPr>
              <a:xfrm>
                <a:off x="9920289" y="3611581"/>
                <a:ext cx="276225" cy="1498582"/>
                <a:chOff x="9906000" y="3611581"/>
                <a:chExt cx="276225" cy="1498582"/>
              </a:xfrm>
            </p:grpSpPr>
            <p:cxnSp>
              <p:nvCxnSpPr>
                <p:cNvPr id="63" name="直接箭头连接符 62"/>
                <p:cNvCxnSpPr/>
                <p:nvPr/>
              </p:nvCxnSpPr>
              <p:spPr>
                <a:xfrm>
                  <a:off x="9906000" y="4317231"/>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9906000" y="5105400"/>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9906000" y="3611581"/>
                  <a:ext cx="0" cy="1498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5862639" y="3611581"/>
                <a:ext cx="276225" cy="2239944"/>
                <a:chOff x="5848350" y="3611581"/>
                <a:chExt cx="276225" cy="2239944"/>
              </a:xfrm>
            </p:grpSpPr>
            <p:cxnSp>
              <p:nvCxnSpPr>
                <p:cNvPr id="45" name="直接箭头连接符 44"/>
                <p:cNvCxnSpPr/>
                <p:nvPr/>
              </p:nvCxnSpPr>
              <p:spPr>
                <a:xfrm>
                  <a:off x="5848350" y="4317231"/>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5848350" y="5105400"/>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848350" y="3611581"/>
                  <a:ext cx="0" cy="223994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p:nvPr/>
              </p:nvCxnSpPr>
              <p:spPr>
                <a:xfrm>
                  <a:off x="5848350" y="5846441"/>
                  <a:ext cx="276225"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grpSp>
      <p:sp>
        <p:nvSpPr>
          <p:cNvPr id="6" name="任意多边形 5"/>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621788" y="6656705"/>
            <a:ext cx="10096502"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450339" y="6580505"/>
            <a:ext cx="104394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745990" y="1013143"/>
            <a:ext cx="3848100" cy="8382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2.  </a:t>
              </a:r>
              <a:r>
                <a:rPr lang="zh-CN" altLang="en-US" sz="2800" b="1" dirty="0">
                  <a:solidFill>
                    <a:srgbClr val="376092"/>
                  </a:solidFill>
                  <a:latin typeface="微软雅黑" panose="020B0503020204020204" pitchFamily="34" charset="-122"/>
                  <a:ea typeface="微软雅黑" panose="020B0503020204020204" pitchFamily="34" charset="-122"/>
                </a:rPr>
                <a:t>风险点的确定</a:t>
              </a:r>
            </a:p>
          </p:txBody>
        </p:sp>
      </p:grpSp>
      <p:grpSp>
        <p:nvGrpSpPr>
          <p:cNvPr id="8" name="组合 7"/>
          <p:cNvGrpSpPr/>
          <p:nvPr/>
        </p:nvGrpSpPr>
        <p:grpSpPr>
          <a:xfrm>
            <a:off x="1259840" y="2283350"/>
            <a:ext cx="10820400" cy="1152110"/>
            <a:chOff x="685800" y="1494045"/>
            <a:chExt cx="10820400" cy="1152110"/>
          </a:xfrm>
        </p:grpSpPr>
        <p:sp>
          <p:nvSpPr>
            <p:cNvPr id="7" name="圆角矩形 6"/>
            <p:cNvSpPr/>
            <p:nvPr/>
          </p:nvSpPr>
          <p:spPr>
            <a:xfrm>
              <a:off x="942975" y="2036555"/>
              <a:ext cx="10306050" cy="609600"/>
            </a:xfrm>
            <a:prstGeom prst="roundRect">
              <a:avLst>
                <a:gd name="adj" fmla="val 5146"/>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809625" y="1952625"/>
              <a:ext cx="10572750" cy="609600"/>
            </a:xfrm>
            <a:prstGeom prst="roundRect">
              <a:avLst>
                <a:gd name="adj" fmla="val 5146"/>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圆角矩形 4"/>
            <p:cNvSpPr/>
            <p:nvPr/>
          </p:nvSpPr>
          <p:spPr>
            <a:xfrm>
              <a:off x="685800" y="1494045"/>
              <a:ext cx="10820400" cy="991980"/>
            </a:xfrm>
            <a:prstGeom prst="roundRect">
              <a:avLst>
                <a:gd name="adj" fmla="val 51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根据以上系统的划分，可明确到特定的部位、设施、场所和区域，以及在特定部位、设施、场所和区域实施的伴随风险的作业过程，作为危险源辨识的基本单元，即确定的“风险点”。</a:t>
              </a:r>
            </a:p>
          </p:txBody>
        </p:sp>
      </p:grpSp>
      <p:grpSp>
        <p:nvGrpSpPr>
          <p:cNvPr id="11" name="组合 10"/>
          <p:cNvGrpSpPr/>
          <p:nvPr/>
        </p:nvGrpSpPr>
        <p:grpSpPr>
          <a:xfrm>
            <a:off x="1259840" y="3684905"/>
            <a:ext cx="10820401" cy="3352800"/>
            <a:chOff x="685800" y="3048000"/>
            <a:chExt cx="10820401" cy="3352800"/>
          </a:xfrm>
        </p:grpSpPr>
        <p:sp>
          <p:nvSpPr>
            <p:cNvPr id="9" name="矩形 8"/>
            <p:cNvSpPr/>
            <p:nvPr/>
          </p:nvSpPr>
          <p:spPr>
            <a:xfrm>
              <a:off x="685801" y="3581400"/>
              <a:ext cx="10820400" cy="28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685800" y="3048000"/>
              <a:ext cx="1752600"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注意事项</a:t>
              </a:r>
            </a:p>
          </p:txBody>
        </p:sp>
      </p:grpSp>
      <p:sp>
        <p:nvSpPr>
          <p:cNvPr id="14" name="矩形 13"/>
          <p:cNvSpPr/>
          <p:nvPr/>
        </p:nvSpPr>
        <p:spPr>
          <a:xfrm>
            <a:off x="1383665" y="4294505"/>
            <a:ext cx="10572750" cy="266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a. </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从利于管控的角度出发，包含的内容不宜过大，也不宜过小 。</a:t>
            </a:r>
          </a:p>
          <a:p>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b. </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具有相对的独立性，如一套装置、一项活动。</a:t>
            </a:r>
          </a:p>
          <a:p>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c. </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至少应包含一类能量或危险有害物质。</a:t>
            </a:r>
          </a:p>
          <a:p>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d. </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其风险应是企业需要管控的</a:t>
            </a:r>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低风险的活动或设备、装置、区域等可忽略，如办公活动、电脑。</a:t>
            </a:r>
          </a:p>
          <a:p>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e. </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同类别的设备、装置是否一并识别不能一概而论“合并同类项”</a:t>
            </a:r>
            <a:r>
              <a:rPr lang="en-US" altLang="zh-CN" sz="2000"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如同一区域的车床（机加工设备）、不同区域不同型号的压力容器，应考虑不同的位置、类型、危险程度等。</a:t>
            </a:r>
          </a:p>
        </p:txBody>
      </p:sp>
      <p:sp>
        <p:nvSpPr>
          <p:cNvPr id="15" name="任意多边形 1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74235" y="1073150"/>
            <a:ext cx="3848100" cy="778510"/>
            <a:chOff x="3786130" y="227417"/>
            <a:chExt cx="4619740" cy="801283"/>
          </a:xfrm>
        </p:grpSpPr>
        <p:sp>
          <p:nvSpPr>
            <p:cNvPr id="6" name="圆角矩形 5"/>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7" name="圆角矩形 6"/>
            <p:cNvSpPr/>
            <p:nvPr/>
          </p:nvSpPr>
          <p:spPr>
            <a:xfrm>
              <a:off x="3786130" y="227417"/>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3.  </a:t>
              </a:r>
              <a:r>
                <a:rPr lang="zh-CN" altLang="en-US" sz="2800" b="1" dirty="0">
                  <a:solidFill>
                    <a:srgbClr val="376092"/>
                  </a:solidFill>
                  <a:latin typeface="微软雅黑" panose="020B0503020204020204" pitchFamily="34" charset="-122"/>
                  <a:ea typeface="微软雅黑" panose="020B0503020204020204" pitchFamily="34" charset="-122"/>
                </a:rPr>
                <a:t>风险点级别的确定</a:t>
              </a:r>
            </a:p>
          </p:txBody>
        </p:sp>
      </p:grpSp>
      <p:sp>
        <p:nvSpPr>
          <p:cNvPr id="2" name="任意多边形 1"/>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6" name="组合 25"/>
          <p:cNvGrpSpPr/>
          <p:nvPr/>
        </p:nvGrpSpPr>
        <p:grpSpPr>
          <a:xfrm>
            <a:off x="1196975" y="1725930"/>
            <a:ext cx="10515600" cy="5253038"/>
            <a:chOff x="838200" y="1295400"/>
            <a:chExt cx="10515600" cy="5253038"/>
          </a:xfrm>
        </p:grpSpPr>
        <p:sp>
          <p:nvSpPr>
            <p:cNvPr id="27" name="矩形 26"/>
            <p:cNvSpPr/>
            <p:nvPr/>
          </p:nvSpPr>
          <p:spPr>
            <a:xfrm>
              <a:off x="1152525" y="5943493"/>
              <a:ext cx="9886950" cy="60494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990600" y="5867400"/>
              <a:ext cx="10210800" cy="60494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838200" y="1295400"/>
              <a:ext cx="10515600" cy="5105400"/>
              <a:chOff x="838200" y="1447800"/>
              <a:chExt cx="10515600" cy="5105400"/>
            </a:xfrm>
          </p:grpSpPr>
          <p:sp>
            <p:nvSpPr>
              <p:cNvPr id="30" name="矩形 29"/>
              <p:cNvSpPr/>
              <p:nvPr/>
            </p:nvSpPr>
            <p:spPr>
              <a:xfrm>
                <a:off x="838200" y="1447800"/>
                <a:ext cx="10515600" cy="510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143000" y="1847957"/>
                <a:ext cx="9906000" cy="4305086"/>
                <a:chOff x="1143000" y="1807583"/>
                <a:chExt cx="9906000" cy="4305086"/>
              </a:xfrm>
            </p:grpSpPr>
            <p:grpSp>
              <p:nvGrpSpPr>
                <p:cNvPr id="32" name="组合 31"/>
                <p:cNvGrpSpPr/>
                <p:nvPr/>
              </p:nvGrpSpPr>
              <p:grpSpPr>
                <a:xfrm>
                  <a:off x="1143000" y="1807583"/>
                  <a:ext cx="9906000" cy="1524000"/>
                  <a:chOff x="1143000" y="1752600"/>
                  <a:chExt cx="9906000" cy="1524000"/>
                </a:xfrm>
              </p:grpSpPr>
              <p:sp>
                <p:nvSpPr>
                  <p:cNvPr id="33" name="矩形 32"/>
                  <p:cNvSpPr/>
                  <p:nvPr/>
                </p:nvSpPr>
                <p:spPr>
                  <a:xfrm>
                    <a:off x="1752600" y="1752600"/>
                    <a:ext cx="9296400" cy="1524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1143000" y="1752600"/>
                    <a:ext cx="6096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1828800" y="1752600"/>
                    <a:ext cx="922020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zh-CN" altLang="en-US" sz="2000" dirty="0">
                        <a:solidFill>
                          <a:prstClr val="white"/>
                        </a:solidFill>
                        <a:latin typeface="微软雅黑" panose="020B0503020204020204" pitchFamily="34" charset="-122"/>
                        <a:ea typeface="微软雅黑" panose="020B0503020204020204" pitchFamily="34" charset="-122"/>
                      </a:rPr>
                      <a:t>对排查出来的风险点进行分级，先确定风险类别（泄漏、火灾、爆炸、中毒、坍塌、坠落等危险因素和高温、粉尘、有毒物质等有害因素），然后按照危险程度及可能造成后果的严重性，将风险分为</a:t>
                    </a:r>
                    <a:r>
                      <a:rPr lang="en-US" altLang="zh-CN" sz="2000" dirty="0">
                        <a:solidFill>
                          <a:prstClr val="white"/>
                        </a:solidFill>
                        <a:latin typeface="微软雅黑" panose="020B0503020204020204" pitchFamily="34" charset="-122"/>
                        <a:ea typeface="微软雅黑" panose="020B0503020204020204" pitchFamily="34" charset="-122"/>
                      </a:rPr>
                      <a:t>1</a:t>
                    </a:r>
                    <a:r>
                      <a:rPr lang="zh-CN" altLang="en-US" sz="2000" dirty="0">
                        <a:solidFill>
                          <a:prstClr val="white"/>
                        </a:solidFill>
                        <a:latin typeface="微软雅黑" panose="020B0503020204020204" pitchFamily="34" charset="-122"/>
                        <a:ea typeface="微软雅黑" panose="020B0503020204020204" pitchFamily="34" charset="-122"/>
                      </a:rPr>
                      <a:t>、</a:t>
                    </a:r>
                    <a:r>
                      <a:rPr lang="en-US" altLang="zh-CN" sz="2000" dirty="0">
                        <a:solidFill>
                          <a:prstClr val="white"/>
                        </a:solidFill>
                        <a:latin typeface="微软雅黑" panose="020B0503020204020204" pitchFamily="34" charset="-122"/>
                        <a:ea typeface="微软雅黑" panose="020B0503020204020204" pitchFamily="34" charset="-122"/>
                      </a:rPr>
                      <a:t>2</a:t>
                    </a:r>
                    <a:r>
                      <a:rPr lang="zh-CN" altLang="en-US" sz="2000" dirty="0">
                        <a:solidFill>
                          <a:prstClr val="white"/>
                        </a:solidFill>
                        <a:latin typeface="微软雅黑" panose="020B0503020204020204" pitchFamily="34" charset="-122"/>
                        <a:ea typeface="微软雅黑" panose="020B0503020204020204" pitchFamily="34" charset="-122"/>
                      </a:rPr>
                      <a:t>、</a:t>
                    </a:r>
                    <a:r>
                      <a:rPr lang="en-US" altLang="zh-CN" sz="2000" dirty="0">
                        <a:solidFill>
                          <a:prstClr val="white"/>
                        </a:solidFill>
                        <a:latin typeface="微软雅黑" panose="020B0503020204020204" pitchFamily="34" charset="-122"/>
                        <a:ea typeface="微软雅黑" panose="020B0503020204020204" pitchFamily="34" charset="-122"/>
                      </a:rPr>
                      <a:t>3</a:t>
                    </a:r>
                    <a:r>
                      <a:rPr lang="zh-CN" altLang="en-US" sz="2000" dirty="0">
                        <a:solidFill>
                          <a:prstClr val="white"/>
                        </a:solidFill>
                        <a:latin typeface="微软雅黑" panose="020B0503020204020204" pitchFamily="34" charset="-122"/>
                        <a:ea typeface="微软雅黑" panose="020B0503020204020204" pitchFamily="34" charset="-122"/>
                      </a:rPr>
                      <a:t>、</a:t>
                    </a:r>
                    <a:r>
                      <a:rPr lang="en-US" altLang="zh-CN" sz="2000" dirty="0">
                        <a:solidFill>
                          <a:prstClr val="white"/>
                        </a:solidFill>
                        <a:latin typeface="微软雅黑" panose="020B0503020204020204" pitchFamily="34" charset="-122"/>
                        <a:ea typeface="微软雅黑" panose="020B0503020204020204" pitchFamily="34" charset="-122"/>
                      </a:rPr>
                      <a:t>4</a:t>
                    </a:r>
                    <a:r>
                      <a:rPr lang="zh-CN" altLang="en-US" sz="2000" dirty="0">
                        <a:solidFill>
                          <a:prstClr val="white"/>
                        </a:solidFill>
                        <a:latin typeface="微软雅黑" panose="020B0503020204020204" pitchFamily="34" charset="-122"/>
                        <a:ea typeface="微软雅黑" panose="020B0503020204020204" pitchFamily="34" charset="-122"/>
                      </a:rPr>
                      <a:t>级（</a:t>
                    </a:r>
                    <a:r>
                      <a:rPr lang="en-US" altLang="zh-CN" sz="2000" dirty="0">
                        <a:solidFill>
                          <a:prstClr val="white"/>
                        </a:solidFill>
                        <a:latin typeface="微软雅黑" panose="020B0503020204020204" pitchFamily="34" charset="-122"/>
                        <a:ea typeface="微软雅黑" panose="020B0503020204020204" pitchFamily="34" charset="-122"/>
                      </a:rPr>
                      <a:t>1</a:t>
                    </a:r>
                    <a:r>
                      <a:rPr lang="zh-CN" altLang="en-US" sz="2000" dirty="0">
                        <a:solidFill>
                          <a:prstClr val="white"/>
                        </a:solidFill>
                        <a:latin typeface="微软雅黑" panose="020B0503020204020204" pitchFamily="34" charset="-122"/>
                        <a:ea typeface="微软雅黑" panose="020B0503020204020204" pitchFamily="34" charset="-122"/>
                      </a:rPr>
                      <a:t>级最危险，依次降低）。</a:t>
                    </a:r>
                  </a:p>
                </p:txBody>
              </p:sp>
            </p:grpSp>
            <p:grpSp>
              <p:nvGrpSpPr>
                <p:cNvPr id="36" name="组合 35"/>
                <p:cNvGrpSpPr/>
                <p:nvPr/>
              </p:nvGrpSpPr>
              <p:grpSpPr>
                <a:xfrm>
                  <a:off x="1143000" y="3517214"/>
                  <a:ext cx="9906000" cy="1414462"/>
                  <a:chOff x="1143000" y="1752600"/>
                  <a:chExt cx="9906000" cy="1414462"/>
                </a:xfrm>
              </p:grpSpPr>
              <p:sp>
                <p:nvSpPr>
                  <p:cNvPr id="37" name="矩形 36"/>
                  <p:cNvSpPr/>
                  <p:nvPr/>
                </p:nvSpPr>
                <p:spPr>
                  <a:xfrm>
                    <a:off x="1752600" y="1752600"/>
                    <a:ext cx="9296400" cy="1414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1143000" y="1752600"/>
                    <a:ext cx="6096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1828800" y="1752600"/>
                    <a:ext cx="9220200" cy="1414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zh-CN" altLang="en-US" sz="2000" dirty="0">
                        <a:solidFill>
                          <a:prstClr val="white"/>
                        </a:solidFill>
                        <a:latin typeface="微软雅黑" panose="020B0503020204020204" pitchFamily="34" charset="-122"/>
                        <a:ea typeface="微软雅黑" panose="020B0503020204020204" pitchFamily="34" charset="-122"/>
                      </a:rPr>
                      <a:t>参照（国务院令第</a:t>
                    </a:r>
                    <a:r>
                      <a:rPr lang="en-US" altLang="zh-CN" sz="2000" dirty="0">
                        <a:solidFill>
                          <a:prstClr val="white"/>
                        </a:solidFill>
                        <a:latin typeface="微软雅黑" panose="020B0503020204020204" pitchFamily="34" charset="-122"/>
                        <a:ea typeface="微软雅黑" panose="020B0503020204020204" pitchFamily="34" charset="-122"/>
                      </a:rPr>
                      <a:t>493</a:t>
                    </a:r>
                    <a:r>
                      <a:rPr lang="zh-CN" altLang="en-US" sz="2000" dirty="0">
                        <a:solidFill>
                          <a:prstClr val="white"/>
                        </a:solidFill>
                        <a:latin typeface="微软雅黑" panose="020B0503020204020204" pitchFamily="34" charset="-122"/>
                        <a:ea typeface="微软雅黑" panose="020B0503020204020204" pitchFamily="34" charset="-122"/>
                      </a:rPr>
                      <a:t>号），事故等级的划分，把可能导致较大以上事故风险点确定为一级，一般事故为二级，轻伤事故或财产损失较轻的为三级，不损失工作日的伤害或轻微财产损失为四级。</a:t>
                    </a:r>
                  </a:p>
                </p:txBody>
              </p:sp>
            </p:grpSp>
            <p:grpSp>
              <p:nvGrpSpPr>
                <p:cNvPr id="40" name="组合 39"/>
                <p:cNvGrpSpPr/>
                <p:nvPr/>
              </p:nvGrpSpPr>
              <p:grpSpPr>
                <a:xfrm>
                  <a:off x="1143000" y="5117307"/>
                  <a:ext cx="9906000" cy="995362"/>
                  <a:chOff x="1143000" y="1752600"/>
                  <a:chExt cx="9906000" cy="995362"/>
                </a:xfrm>
              </p:grpSpPr>
              <p:sp>
                <p:nvSpPr>
                  <p:cNvPr id="41" name="矩形 40"/>
                  <p:cNvSpPr/>
                  <p:nvPr/>
                </p:nvSpPr>
                <p:spPr>
                  <a:xfrm>
                    <a:off x="1752600" y="1752600"/>
                    <a:ext cx="9296400" cy="9953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1143000" y="1752600"/>
                    <a:ext cx="6096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1828800" y="1814512"/>
                    <a:ext cx="9220200" cy="88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zh-CN" altLang="en-US" sz="2000" dirty="0">
                        <a:solidFill>
                          <a:prstClr val="white"/>
                        </a:solidFill>
                        <a:latin typeface="微软雅黑" panose="020B0503020204020204" pitchFamily="34" charset="-122"/>
                        <a:ea typeface="微软雅黑" panose="020B0503020204020204" pitchFamily="34" charset="-122"/>
                      </a:rPr>
                      <a:t>根据</a:t>
                    </a:r>
                    <a:r>
                      <a:rPr lang="en-US" altLang="zh-CN" sz="2000" dirty="0">
                        <a:solidFill>
                          <a:prstClr val="white"/>
                        </a:solidFill>
                        <a:latin typeface="微软雅黑" panose="020B0503020204020204" pitchFamily="34" charset="-122"/>
                        <a:ea typeface="微软雅黑" panose="020B0503020204020204" pitchFamily="34" charset="-122"/>
                      </a:rPr>
                      <a:t>《</a:t>
                    </a:r>
                    <a:r>
                      <a:rPr lang="zh-CN" altLang="en-US" sz="2000" dirty="0">
                        <a:solidFill>
                          <a:prstClr val="white"/>
                        </a:solidFill>
                        <a:latin typeface="微软雅黑" panose="020B0503020204020204" pitchFamily="34" charset="-122"/>
                        <a:ea typeface="微软雅黑" panose="020B0503020204020204" pitchFamily="34" charset="-122"/>
                      </a:rPr>
                      <a:t>危险化学品重大危险源辨识</a:t>
                    </a:r>
                    <a:r>
                      <a:rPr lang="en-US" altLang="zh-CN" sz="2000" dirty="0">
                        <a:solidFill>
                          <a:prstClr val="white"/>
                        </a:solidFill>
                        <a:latin typeface="微软雅黑" panose="020B0503020204020204" pitchFamily="34" charset="-122"/>
                        <a:ea typeface="微软雅黑" panose="020B0503020204020204" pitchFamily="34" charset="-122"/>
                      </a:rPr>
                      <a:t>》(GB18218-2009)</a:t>
                    </a:r>
                    <a:r>
                      <a:rPr lang="zh-CN" altLang="en-US" sz="2000" dirty="0">
                        <a:solidFill>
                          <a:prstClr val="white"/>
                        </a:solidFill>
                        <a:latin typeface="微软雅黑" panose="020B0503020204020204" pitchFamily="34" charset="-122"/>
                        <a:ea typeface="微软雅黑" panose="020B0503020204020204" pitchFamily="34" charset="-122"/>
                      </a:rPr>
                      <a:t>辨识出的重大危险源，其风险点直接确定为风险一级。</a:t>
                    </a:r>
                  </a:p>
                </p:txBody>
              </p:sp>
            </p:grpSp>
          </p:gr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34385" y="941388"/>
            <a:ext cx="6527800" cy="8382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376092"/>
                  </a:solidFill>
                  <a:latin typeface="微软雅黑" panose="020B0503020204020204" pitchFamily="34" charset="-122"/>
                  <a:ea typeface="微软雅黑" panose="020B0503020204020204" pitchFamily="34" charset="-122"/>
                </a:rPr>
                <a:t>以后果为基础风险点分级标准（建议）</a:t>
              </a:r>
            </a:p>
          </p:txBody>
        </p:sp>
      </p:grpSp>
      <p:grpSp>
        <p:nvGrpSpPr>
          <p:cNvPr id="32" name="组合 31"/>
          <p:cNvGrpSpPr/>
          <p:nvPr/>
        </p:nvGrpSpPr>
        <p:grpSpPr>
          <a:xfrm>
            <a:off x="1627505" y="1945640"/>
            <a:ext cx="10515600" cy="4981575"/>
            <a:chOff x="838200" y="1371600"/>
            <a:chExt cx="10515600" cy="4981575"/>
          </a:xfrm>
        </p:grpSpPr>
        <p:grpSp>
          <p:nvGrpSpPr>
            <p:cNvPr id="13" name="组合 12"/>
            <p:cNvGrpSpPr/>
            <p:nvPr/>
          </p:nvGrpSpPr>
          <p:grpSpPr>
            <a:xfrm>
              <a:off x="838200" y="1371600"/>
              <a:ext cx="10515600" cy="1171575"/>
              <a:chOff x="838200" y="1600200"/>
              <a:chExt cx="10515600" cy="1171575"/>
            </a:xfrm>
          </p:grpSpPr>
          <p:sp>
            <p:nvSpPr>
              <p:cNvPr id="12" name="矩形 11"/>
              <p:cNvSpPr/>
              <p:nvPr/>
            </p:nvSpPr>
            <p:spPr>
              <a:xfrm>
                <a:off x="1228723" y="2466975"/>
                <a:ext cx="9734552" cy="304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028699" y="2371725"/>
                <a:ext cx="10134600" cy="304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38200" y="1600200"/>
                <a:ext cx="10515600" cy="990600"/>
                <a:chOff x="1066800" y="1676400"/>
                <a:chExt cx="10515600" cy="914400"/>
              </a:xfrm>
            </p:grpSpPr>
            <p:sp>
              <p:nvSpPr>
                <p:cNvPr id="5" name="矩形 4"/>
                <p:cNvSpPr/>
                <p:nvPr/>
              </p:nvSpPr>
              <p:spPr>
                <a:xfrm>
                  <a:off x="1066800" y="1676400"/>
                  <a:ext cx="990600" cy="914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一级风险</a:t>
                  </a:r>
                </a:p>
              </p:txBody>
            </p:sp>
            <p:sp>
              <p:nvSpPr>
                <p:cNvPr id="6" name="矩形 5"/>
                <p:cNvSpPr/>
                <p:nvPr/>
              </p:nvSpPr>
              <p:spPr>
                <a:xfrm>
                  <a:off x="2057400" y="1676400"/>
                  <a:ext cx="9525000" cy="914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指该风险点一旦发生事故，可能导致较大以上事故，即指能造成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人以上死亡，或者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人以上重伤，或者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1000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万元以上直接经济损失的事故；</a:t>
                  </a:r>
                </a:p>
              </p:txBody>
            </p:sp>
          </p:grpSp>
        </p:grpSp>
        <p:grpSp>
          <p:nvGrpSpPr>
            <p:cNvPr id="14" name="组合 13"/>
            <p:cNvGrpSpPr/>
            <p:nvPr/>
          </p:nvGrpSpPr>
          <p:grpSpPr>
            <a:xfrm>
              <a:off x="838200" y="2641600"/>
              <a:ext cx="10515600" cy="1171575"/>
              <a:chOff x="838200" y="1600200"/>
              <a:chExt cx="10515600" cy="1171575"/>
            </a:xfrm>
          </p:grpSpPr>
          <p:sp>
            <p:nvSpPr>
              <p:cNvPr id="15" name="矩形 14"/>
              <p:cNvSpPr/>
              <p:nvPr/>
            </p:nvSpPr>
            <p:spPr>
              <a:xfrm>
                <a:off x="1228723" y="2466975"/>
                <a:ext cx="9734552" cy="304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028699" y="2371725"/>
                <a:ext cx="10134600" cy="304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838200" y="1600200"/>
                <a:ext cx="10515600" cy="990600"/>
                <a:chOff x="1066800" y="1676400"/>
                <a:chExt cx="10515600" cy="914400"/>
              </a:xfrm>
            </p:grpSpPr>
            <p:sp>
              <p:nvSpPr>
                <p:cNvPr id="18" name="矩形 17"/>
                <p:cNvSpPr/>
                <p:nvPr/>
              </p:nvSpPr>
              <p:spPr>
                <a:xfrm>
                  <a:off x="1066800" y="1676400"/>
                  <a:ext cx="990600" cy="914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二级风险</a:t>
                  </a:r>
                </a:p>
              </p:txBody>
            </p:sp>
            <p:sp>
              <p:nvSpPr>
                <p:cNvPr id="19" name="矩形 18"/>
                <p:cNvSpPr/>
                <p:nvPr/>
              </p:nvSpPr>
              <p:spPr>
                <a:xfrm>
                  <a:off x="2057400" y="1676400"/>
                  <a:ext cx="9525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指该风险点一旦发生发生事故，可能导致一般事故，即指能造成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人以下死亡，或者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人以下重伤，或者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1000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万元以下直接经济损失的事故。</a:t>
                  </a:r>
                </a:p>
              </p:txBody>
            </p:sp>
          </p:grpSp>
        </p:grpSp>
        <p:grpSp>
          <p:nvGrpSpPr>
            <p:cNvPr id="20" name="组合 19"/>
            <p:cNvGrpSpPr/>
            <p:nvPr/>
          </p:nvGrpSpPr>
          <p:grpSpPr>
            <a:xfrm>
              <a:off x="838200" y="3911600"/>
              <a:ext cx="10515600" cy="1171575"/>
              <a:chOff x="838200" y="1600200"/>
              <a:chExt cx="10515600" cy="1171575"/>
            </a:xfrm>
          </p:grpSpPr>
          <p:sp>
            <p:nvSpPr>
              <p:cNvPr id="21" name="矩形 20"/>
              <p:cNvSpPr/>
              <p:nvPr/>
            </p:nvSpPr>
            <p:spPr>
              <a:xfrm>
                <a:off x="1228723" y="2466975"/>
                <a:ext cx="9734552" cy="304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028699" y="2371725"/>
                <a:ext cx="10134600" cy="304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838200" y="1600200"/>
                <a:ext cx="10515600" cy="990600"/>
                <a:chOff x="1066800" y="1676400"/>
                <a:chExt cx="10515600" cy="914400"/>
              </a:xfrm>
            </p:grpSpPr>
            <p:sp>
              <p:nvSpPr>
                <p:cNvPr id="24" name="矩形 23"/>
                <p:cNvSpPr/>
                <p:nvPr/>
              </p:nvSpPr>
              <p:spPr>
                <a:xfrm>
                  <a:off x="1066800" y="1676400"/>
                  <a:ext cx="990600" cy="914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三级风险</a:t>
                  </a:r>
                </a:p>
              </p:txBody>
            </p:sp>
            <p:sp>
              <p:nvSpPr>
                <p:cNvPr id="25" name="矩形 24"/>
                <p:cNvSpPr/>
                <p:nvPr/>
              </p:nvSpPr>
              <p:spPr>
                <a:xfrm>
                  <a:off x="2057400" y="1676400"/>
                  <a:ext cx="9525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指该风险点一旦发生发生事故，可能导致轻伤事故（包括急性工业中毒，下同）或轻微经济损失。</a:t>
                  </a:r>
                </a:p>
              </p:txBody>
            </p:sp>
          </p:grpSp>
        </p:grpSp>
        <p:grpSp>
          <p:nvGrpSpPr>
            <p:cNvPr id="26" name="组合 25"/>
            <p:cNvGrpSpPr/>
            <p:nvPr/>
          </p:nvGrpSpPr>
          <p:grpSpPr>
            <a:xfrm>
              <a:off x="838200" y="5181600"/>
              <a:ext cx="10515600" cy="1171575"/>
              <a:chOff x="838200" y="1600200"/>
              <a:chExt cx="10515600" cy="1171575"/>
            </a:xfrm>
          </p:grpSpPr>
          <p:sp>
            <p:nvSpPr>
              <p:cNvPr id="27" name="矩形 26"/>
              <p:cNvSpPr/>
              <p:nvPr/>
            </p:nvSpPr>
            <p:spPr>
              <a:xfrm>
                <a:off x="1228723" y="2466975"/>
                <a:ext cx="9734552" cy="304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028699" y="2371725"/>
                <a:ext cx="10134600" cy="304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838200" y="1600200"/>
                <a:ext cx="10515600" cy="990600"/>
                <a:chOff x="1066800" y="1676400"/>
                <a:chExt cx="10515600" cy="914400"/>
              </a:xfrm>
            </p:grpSpPr>
            <p:sp>
              <p:nvSpPr>
                <p:cNvPr id="30" name="矩形 29"/>
                <p:cNvSpPr/>
                <p:nvPr/>
              </p:nvSpPr>
              <p:spPr>
                <a:xfrm>
                  <a:off x="1066800" y="1676400"/>
                  <a:ext cx="990600" cy="914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四级风险</a:t>
                  </a:r>
                </a:p>
              </p:txBody>
            </p:sp>
            <p:sp>
              <p:nvSpPr>
                <p:cNvPr id="31" name="矩形 30"/>
                <p:cNvSpPr/>
                <p:nvPr/>
              </p:nvSpPr>
              <p:spPr>
                <a:xfrm>
                  <a:off x="2057400" y="1676400"/>
                  <a:ext cx="9525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指该风险点一旦发一事故，可能导致不损失工作日伤害。</a:t>
                  </a:r>
                </a:p>
              </p:txBody>
            </p:sp>
          </p:grpSp>
        </p:grpSp>
      </p:grpSp>
      <p:sp>
        <p:nvSpPr>
          <p:cNvPr id="8" name="任意多边形 7"/>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97375" y="1013143"/>
            <a:ext cx="4114800" cy="83820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4.  </a:t>
              </a:r>
              <a:r>
                <a:rPr lang="zh-CN" altLang="en-US" sz="2800" b="1" dirty="0">
                  <a:solidFill>
                    <a:srgbClr val="376092"/>
                  </a:solidFill>
                  <a:latin typeface="微软雅黑" panose="020B0503020204020204" pitchFamily="34" charset="-122"/>
                  <a:ea typeface="微软雅黑" panose="020B0503020204020204" pitchFamily="34" charset="-122"/>
                </a:rPr>
                <a:t>诱发事故类型确定</a:t>
              </a:r>
            </a:p>
          </p:txBody>
        </p:sp>
      </p:grpSp>
      <p:grpSp>
        <p:nvGrpSpPr>
          <p:cNvPr id="12" name="组合 11"/>
          <p:cNvGrpSpPr/>
          <p:nvPr/>
        </p:nvGrpSpPr>
        <p:grpSpPr>
          <a:xfrm>
            <a:off x="720725" y="4937760"/>
            <a:ext cx="11468100" cy="1871455"/>
            <a:chOff x="361950" y="4495800"/>
            <a:chExt cx="11468100" cy="1871455"/>
          </a:xfrm>
        </p:grpSpPr>
        <p:sp>
          <p:nvSpPr>
            <p:cNvPr id="10" name="矩形 9"/>
            <p:cNvSpPr/>
            <p:nvPr/>
          </p:nvSpPr>
          <p:spPr>
            <a:xfrm>
              <a:off x="819150" y="4840552"/>
              <a:ext cx="10553700" cy="152670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80571" y="4728955"/>
              <a:ext cx="11030858" cy="152670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61950" y="4495800"/>
              <a:ext cx="114681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说明：在“事故类型”栏中说明危害类型，如“机械伤害、触电”等。后果的表述应可能描述至伤害的具体部位或具体类型，运输皮带造成的机械伤害应描述至挤伤（手臂），起重伤害可描述至砸伤、碰伤等，以利于制定风险控制措施的针对性。</a:t>
              </a:r>
            </a:p>
          </p:txBody>
        </p:sp>
      </p:grpSp>
      <p:grpSp>
        <p:nvGrpSpPr>
          <p:cNvPr id="8" name="组合 7"/>
          <p:cNvGrpSpPr/>
          <p:nvPr/>
        </p:nvGrpSpPr>
        <p:grpSpPr>
          <a:xfrm>
            <a:off x="720725" y="1878330"/>
            <a:ext cx="11468100" cy="2811462"/>
            <a:chOff x="361950" y="1196768"/>
            <a:chExt cx="11468100" cy="2811462"/>
          </a:xfrm>
        </p:grpSpPr>
        <p:sp>
          <p:nvSpPr>
            <p:cNvPr id="5" name="矩形 4"/>
            <p:cNvSpPr/>
            <p:nvPr/>
          </p:nvSpPr>
          <p:spPr>
            <a:xfrm>
              <a:off x="361950" y="1196768"/>
              <a:ext cx="11468100" cy="2811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428625" y="1251433"/>
              <a:ext cx="11334750" cy="2702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参照</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GB6441—1986《</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企业伤亡事故分类</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进行分类，综合考虑起因物、引起事故的诱导性原因、致害物、伤害方式等，将事故分为</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20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类：  </a:t>
              </a:r>
            </a:p>
            <a:p>
              <a:pPr>
                <a:lnSpc>
                  <a:spcPct val="150000"/>
                </a:lnSpc>
              </a:pPr>
              <a:r>
                <a:rPr lang="en-US" altLang="zh-CN" sz="2000" b="1" dirty="0">
                  <a:solidFill>
                    <a:schemeClr val="accent6"/>
                  </a:solidFill>
                  <a:latin typeface="微软雅黑" panose="020B0503020204020204" pitchFamily="34" charset="-122"/>
                  <a:ea typeface="微软雅黑" panose="020B0503020204020204" pitchFamily="34" charset="-122"/>
                </a:rPr>
                <a:t>1</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物体打击；</a:t>
              </a:r>
              <a:r>
                <a:rPr lang="en-US" altLang="zh-CN" sz="2000" b="1" dirty="0">
                  <a:solidFill>
                    <a:schemeClr val="accent6"/>
                  </a:solidFill>
                  <a:latin typeface="微软雅黑" panose="020B0503020204020204" pitchFamily="34" charset="-122"/>
                  <a:ea typeface="微软雅黑" panose="020B0503020204020204" pitchFamily="34" charset="-122"/>
                </a:rPr>
                <a:t>2</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车辆伤害；</a:t>
              </a:r>
              <a:r>
                <a:rPr lang="en-US" altLang="zh-CN" sz="2000" b="1" dirty="0">
                  <a:solidFill>
                    <a:schemeClr val="accent6"/>
                  </a:solidFill>
                  <a:latin typeface="微软雅黑" panose="020B0503020204020204" pitchFamily="34" charset="-122"/>
                  <a:ea typeface="微软雅黑" panose="020B0503020204020204" pitchFamily="34" charset="-122"/>
                </a:rPr>
                <a:t>3</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机械伤害；</a:t>
              </a:r>
              <a:r>
                <a:rPr lang="en-US" altLang="zh-CN" sz="2000" b="1" dirty="0">
                  <a:solidFill>
                    <a:schemeClr val="accent6"/>
                  </a:solidFill>
                  <a:latin typeface="微软雅黑" panose="020B0503020204020204" pitchFamily="34" charset="-122"/>
                  <a:ea typeface="微软雅黑" panose="020B0503020204020204" pitchFamily="34" charset="-122"/>
                </a:rPr>
                <a:t>4</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起重伤；</a:t>
              </a:r>
              <a:r>
                <a:rPr lang="en-US" altLang="zh-CN" sz="2000" b="1" dirty="0">
                  <a:solidFill>
                    <a:schemeClr val="accent6"/>
                  </a:solidFill>
                  <a:latin typeface="微软雅黑" panose="020B0503020204020204" pitchFamily="34" charset="-122"/>
                  <a:ea typeface="微软雅黑" panose="020B0503020204020204" pitchFamily="34" charset="-122"/>
                </a:rPr>
                <a:t>5</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触电；</a:t>
              </a:r>
              <a:r>
                <a:rPr lang="en-US" altLang="zh-CN" sz="2000" b="1" dirty="0">
                  <a:solidFill>
                    <a:schemeClr val="accent6"/>
                  </a:solidFill>
                  <a:latin typeface="微软雅黑" panose="020B0503020204020204" pitchFamily="34" charset="-122"/>
                  <a:ea typeface="微软雅黑" panose="020B0503020204020204" pitchFamily="34" charset="-122"/>
                </a:rPr>
                <a:t>6</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淹溺；</a:t>
              </a:r>
              <a:r>
                <a:rPr lang="en-US" altLang="zh-CN" sz="2000" b="1" dirty="0">
                  <a:solidFill>
                    <a:schemeClr val="accent6"/>
                  </a:solidFill>
                  <a:latin typeface="微软雅黑" panose="020B0503020204020204" pitchFamily="34" charset="-122"/>
                  <a:ea typeface="微软雅黑" panose="020B0503020204020204" pitchFamily="34" charset="-122"/>
                </a:rPr>
                <a:t>7</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灼烫；</a:t>
              </a:r>
              <a:r>
                <a:rPr lang="en-US" altLang="zh-CN" sz="2000" b="1" dirty="0">
                  <a:solidFill>
                    <a:schemeClr val="accent6"/>
                  </a:solidFill>
                  <a:latin typeface="微软雅黑" panose="020B0503020204020204" pitchFamily="34" charset="-122"/>
                  <a:ea typeface="微软雅黑" panose="020B0503020204020204" pitchFamily="34" charset="-122"/>
                </a:rPr>
                <a:t>8</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火灾；</a:t>
              </a:r>
              <a:r>
                <a:rPr lang="en-US" altLang="zh-CN" sz="2000" b="1" dirty="0">
                  <a:solidFill>
                    <a:schemeClr val="accent6"/>
                  </a:solidFill>
                  <a:latin typeface="微软雅黑" panose="020B0503020204020204" pitchFamily="34" charset="-122"/>
                  <a:ea typeface="微软雅黑" panose="020B0503020204020204" pitchFamily="34" charset="-122"/>
                </a:rPr>
                <a:t>9</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高处坠落；</a:t>
              </a:r>
              <a:r>
                <a:rPr lang="en-US" altLang="zh-CN" sz="2000" b="1" dirty="0">
                  <a:solidFill>
                    <a:schemeClr val="accent6"/>
                  </a:solidFill>
                  <a:latin typeface="微软雅黑" panose="020B0503020204020204" pitchFamily="34" charset="-122"/>
                  <a:ea typeface="微软雅黑" panose="020B0503020204020204" pitchFamily="34" charset="-122"/>
                </a:rPr>
                <a:t>10</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坍塌；</a:t>
              </a:r>
              <a:r>
                <a:rPr lang="en-US" altLang="zh-CN" sz="2000" b="1" dirty="0">
                  <a:solidFill>
                    <a:schemeClr val="accent6"/>
                  </a:solidFill>
                  <a:latin typeface="微软雅黑" panose="020B0503020204020204" pitchFamily="34" charset="-122"/>
                  <a:ea typeface="微软雅黑" panose="020B0503020204020204" pitchFamily="34" charset="-122"/>
                </a:rPr>
                <a:t>11</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冒顶片帮；</a:t>
              </a:r>
              <a:r>
                <a:rPr lang="en-US" altLang="zh-CN" sz="2000" b="1" dirty="0">
                  <a:solidFill>
                    <a:schemeClr val="accent6"/>
                  </a:solidFill>
                  <a:latin typeface="微软雅黑" panose="020B0503020204020204" pitchFamily="34" charset="-122"/>
                  <a:ea typeface="微软雅黑" panose="020B0503020204020204" pitchFamily="34" charset="-122"/>
                </a:rPr>
                <a:t>12</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透水；</a:t>
              </a:r>
              <a:r>
                <a:rPr lang="en-US" altLang="zh-CN" sz="2000" b="1" dirty="0">
                  <a:solidFill>
                    <a:schemeClr val="accent6"/>
                  </a:solidFill>
                  <a:latin typeface="微软雅黑" panose="020B0503020204020204" pitchFamily="34" charset="-122"/>
                  <a:ea typeface="微软雅黑" panose="020B0503020204020204" pitchFamily="34" charset="-122"/>
                </a:rPr>
                <a:t>13</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放炮；</a:t>
              </a:r>
              <a:r>
                <a:rPr lang="en-US" altLang="zh-CN" sz="2000" b="1" dirty="0">
                  <a:solidFill>
                    <a:schemeClr val="accent6"/>
                  </a:solidFill>
                  <a:latin typeface="微软雅黑" panose="020B0503020204020204" pitchFamily="34" charset="-122"/>
                  <a:ea typeface="微软雅黑" panose="020B0503020204020204" pitchFamily="34" charset="-122"/>
                </a:rPr>
                <a:t>14</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火药爆炸；</a:t>
              </a:r>
              <a:r>
                <a:rPr lang="en-US" altLang="zh-CN" sz="2000" b="1" dirty="0">
                  <a:solidFill>
                    <a:schemeClr val="accent6"/>
                  </a:solidFill>
                  <a:latin typeface="微软雅黑" panose="020B0503020204020204" pitchFamily="34" charset="-122"/>
                  <a:ea typeface="微软雅黑" panose="020B0503020204020204" pitchFamily="34" charset="-122"/>
                </a:rPr>
                <a:t>15</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瓦斯爆炸；</a:t>
              </a:r>
              <a:r>
                <a:rPr lang="en-US" altLang="zh-CN" sz="2000" b="1" dirty="0">
                  <a:solidFill>
                    <a:schemeClr val="accent6"/>
                  </a:solidFill>
                  <a:latin typeface="微软雅黑" panose="020B0503020204020204" pitchFamily="34" charset="-122"/>
                  <a:ea typeface="微软雅黑" panose="020B0503020204020204" pitchFamily="34" charset="-122"/>
                </a:rPr>
                <a:t>16</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锅炉爆炸；</a:t>
              </a:r>
              <a:r>
                <a:rPr lang="en-US" altLang="zh-CN" sz="2000" b="1" dirty="0">
                  <a:solidFill>
                    <a:schemeClr val="accent6"/>
                  </a:solidFill>
                  <a:latin typeface="微软雅黑" panose="020B0503020204020204" pitchFamily="34" charset="-122"/>
                  <a:ea typeface="微软雅黑" panose="020B0503020204020204" pitchFamily="34" charset="-122"/>
                </a:rPr>
                <a:t>17</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容器爆炸；</a:t>
              </a:r>
              <a:r>
                <a:rPr lang="en-US" altLang="zh-CN" sz="2000" b="1" dirty="0">
                  <a:solidFill>
                    <a:schemeClr val="accent6"/>
                  </a:solidFill>
                  <a:latin typeface="微软雅黑" panose="020B0503020204020204" pitchFamily="34" charset="-122"/>
                  <a:ea typeface="微软雅黑" panose="020B0503020204020204" pitchFamily="34" charset="-122"/>
                </a:rPr>
                <a:t>18</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其他爆炸；</a:t>
              </a:r>
              <a:r>
                <a:rPr lang="en-US" altLang="zh-CN" sz="2000" b="1" dirty="0">
                  <a:solidFill>
                    <a:schemeClr val="accent6"/>
                  </a:solidFill>
                  <a:latin typeface="微软雅黑" panose="020B0503020204020204" pitchFamily="34" charset="-122"/>
                  <a:ea typeface="微软雅黑" panose="020B0503020204020204" pitchFamily="34" charset="-122"/>
                </a:rPr>
                <a:t>19</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中毒和窒息；</a:t>
              </a:r>
              <a:r>
                <a:rPr lang="en-US" altLang="zh-CN" sz="2000" b="1" dirty="0">
                  <a:solidFill>
                    <a:schemeClr val="accent6"/>
                  </a:solidFill>
                  <a:latin typeface="微软雅黑" panose="020B0503020204020204" pitchFamily="34" charset="-122"/>
                  <a:ea typeface="微软雅黑" panose="020B0503020204020204" pitchFamily="34" charset="-122"/>
                </a:rPr>
                <a:t>20</a:t>
              </a:r>
              <a:r>
                <a:rPr lang="zh-CN" altLang="en-US" sz="2000" b="1" dirty="0">
                  <a:solidFill>
                    <a:schemeClr val="accent6"/>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其他伤害</a:t>
              </a:r>
            </a:p>
          </p:txBody>
        </p:sp>
      </p:grpSp>
      <p:sp>
        <p:nvSpPr>
          <p:cNvPr id="11" name="任意多边形 10"/>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738119" y="6279516"/>
            <a:ext cx="7863842" cy="678180"/>
            <a:chOff x="2164079" y="5815330"/>
            <a:chExt cx="7863842" cy="678180"/>
          </a:xfrm>
        </p:grpSpPr>
        <p:sp>
          <p:nvSpPr>
            <p:cNvPr id="19" name="矩形 18"/>
            <p:cNvSpPr/>
            <p:nvPr/>
          </p:nvSpPr>
          <p:spPr>
            <a:xfrm>
              <a:off x="2286000" y="5883910"/>
              <a:ext cx="76200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164079" y="5815330"/>
              <a:ext cx="7863842"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2860040" y="2620645"/>
            <a:ext cx="76200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738119" y="2552065"/>
            <a:ext cx="7863842"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032250" y="936943"/>
            <a:ext cx="5562600" cy="842645"/>
            <a:chOff x="3786130" y="147753"/>
            <a:chExt cx="4619740" cy="880947"/>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47753"/>
              <a:ext cx="4619740" cy="841779"/>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5.  </a:t>
              </a:r>
              <a:r>
                <a:rPr lang="zh-CN" altLang="en-US" sz="2800" b="1" dirty="0">
                  <a:solidFill>
                    <a:srgbClr val="376092"/>
                  </a:solidFill>
                  <a:latin typeface="微软雅黑" panose="020B0503020204020204" pitchFamily="34" charset="-122"/>
                  <a:ea typeface="微软雅黑" panose="020B0503020204020204" pitchFamily="34" charset="-122"/>
                </a:rPr>
                <a:t>风险责任部门与监管部门确定</a:t>
              </a:r>
            </a:p>
          </p:txBody>
        </p:sp>
      </p:grpSp>
      <p:grpSp>
        <p:nvGrpSpPr>
          <p:cNvPr id="10" name="组合 9"/>
          <p:cNvGrpSpPr/>
          <p:nvPr/>
        </p:nvGrpSpPr>
        <p:grpSpPr>
          <a:xfrm>
            <a:off x="2612390" y="1942465"/>
            <a:ext cx="8172450" cy="1219200"/>
            <a:chOff x="2038350" y="1371600"/>
            <a:chExt cx="8172450" cy="1219200"/>
          </a:xfrm>
        </p:grpSpPr>
        <p:sp>
          <p:nvSpPr>
            <p:cNvPr id="5" name="矩形 4"/>
            <p:cNvSpPr/>
            <p:nvPr/>
          </p:nvSpPr>
          <p:spPr>
            <a:xfrm>
              <a:off x="2038350" y="1371600"/>
              <a:ext cx="8115300" cy="609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风险分级管控基本原则是</a:t>
              </a:r>
            </a:p>
          </p:txBody>
        </p:sp>
        <p:sp>
          <p:nvSpPr>
            <p:cNvPr id="6" name="矩形 5"/>
            <p:cNvSpPr/>
            <p:nvPr/>
          </p:nvSpPr>
          <p:spPr>
            <a:xfrm>
              <a:off x="2038350" y="1981200"/>
              <a:ext cx="8115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095500" y="1981200"/>
              <a:ext cx="81153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风险越大，管控级别越高；上级负责管控的风险，下级必须负责管控。</a:t>
              </a:r>
            </a:p>
          </p:txBody>
        </p:sp>
      </p:grpSp>
      <p:grpSp>
        <p:nvGrpSpPr>
          <p:cNvPr id="11" name="组合 10"/>
          <p:cNvGrpSpPr/>
          <p:nvPr/>
        </p:nvGrpSpPr>
        <p:grpSpPr>
          <a:xfrm>
            <a:off x="2612390" y="3397885"/>
            <a:ext cx="8115300" cy="3429000"/>
            <a:chOff x="2038350" y="1371600"/>
            <a:chExt cx="8115300" cy="3429000"/>
          </a:xfrm>
        </p:grpSpPr>
        <p:sp>
          <p:nvSpPr>
            <p:cNvPr id="12" name="矩形 11"/>
            <p:cNvSpPr/>
            <p:nvPr/>
          </p:nvSpPr>
          <p:spPr>
            <a:xfrm>
              <a:off x="2038350" y="1371600"/>
              <a:ext cx="8115300" cy="609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安全风险监管部门与责任部门分工表</a:t>
              </a:r>
            </a:p>
          </p:txBody>
        </p:sp>
        <p:sp>
          <p:nvSpPr>
            <p:cNvPr id="13" name="矩形 12"/>
            <p:cNvSpPr/>
            <p:nvPr/>
          </p:nvSpPr>
          <p:spPr>
            <a:xfrm>
              <a:off x="2038350" y="1981200"/>
              <a:ext cx="8115300" cy="28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graphicFrame>
        <p:nvGraphicFramePr>
          <p:cNvPr id="15" name="表格 14"/>
          <p:cNvGraphicFramePr>
            <a:graphicFrameLocks noGrp="1"/>
          </p:cNvGraphicFramePr>
          <p:nvPr/>
        </p:nvGraphicFramePr>
        <p:xfrm>
          <a:off x="2688588" y="4159885"/>
          <a:ext cx="7962903" cy="2514600"/>
        </p:xfrm>
        <a:graphic>
          <a:graphicData uri="http://schemas.openxmlformats.org/drawingml/2006/table">
            <a:tbl>
              <a:tblPr firstRow="1" bandRow="1">
                <a:tableStyleId>{5C22544A-7EE6-4342-B048-85BDC9FD1C3A}</a:tableStyleId>
              </a:tblPr>
              <a:tblGrid>
                <a:gridCol w="2654301">
                  <a:extLst>
                    <a:ext uri="{9D8B030D-6E8A-4147-A177-3AD203B41FA5}">
                      <a16:colId xmlns:a16="http://schemas.microsoft.com/office/drawing/2014/main" val="20000"/>
                    </a:ext>
                  </a:extLst>
                </a:gridCol>
                <a:gridCol w="2654301">
                  <a:extLst>
                    <a:ext uri="{9D8B030D-6E8A-4147-A177-3AD203B41FA5}">
                      <a16:colId xmlns:a16="http://schemas.microsoft.com/office/drawing/2014/main" val="20001"/>
                    </a:ext>
                  </a:extLst>
                </a:gridCol>
                <a:gridCol w="2654301">
                  <a:extLst>
                    <a:ext uri="{9D8B030D-6E8A-4147-A177-3AD203B41FA5}">
                      <a16:colId xmlns:a16="http://schemas.microsoft.com/office/drawing/2014/main" val="20002"/>
                    </a:ext>
                  </a:extLst>
                </a:gridCol>
              </a:tblGrid>
              <a:tr h="502920">
                <a:tc>
                  <a:txBody>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风险级别</a:t>
                      </a:r>
                    </a:p>
                  </a:txBody>
                  <a:tcPr>
                    <a:solidFill>
                      <a:schemeClr val="accent1">
                        <a:lumMod val="75000"/>
                      </a:schemeClr>
                    </a:solidFill>
                  </a:tcPr>
                </a:tc>
                <a:tc>
                  <a:txBody>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监管责任</a:t>
                      </a:r>
                    </a:p>
                  </a:txBody>
                  <a:tcPr>
                    <a:solidFill>
                      <a:schemeClr val="accent1">
                        <a:lumMod val="75000"/>
                      </a:schemeClr>
                    </a:solidFill>
                  </a:tcPr>
                </a:tc>
                <a:tc>
                  <a:txBody>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主责部门</a:t>
                      </a:r>
                    </a:p>
                  </a:txBody>
                  <a:tcPr>
                    <a:solidFill>
                      <a:schemeClr val="accent1">
                        <a:lumMod val="75000"/>
                      </a:schemeClr>
                    </a:solidFill>
                  </a:tcPr>
                </a:tc>
                <a:extLst>
                  <a:ext uri="{0D108BD9-81ED-4DB2-BD59-A6C34878D82A}">
                    <a16:rowId xmlns:a16="http://schemas.microsoft.com/office/drawing/2014/main" val="10000"/>
                  </a:ext>
                </a:extLst>
              </a:tr>
              <a:tr h="502920">
                <a:tc>
                  <a:txBody>
                    <a:bodyPr/>
                    <a:lstStyle/>
                    <a:p>
                      <a:pPr algn="ctr">
                        <a:lnSpc>
                          <a:spcPct val="130000"/>
                        </a:lnSpc>
                      </a:pPr>
                      <a:r>
                        <a:rPr lang="zh-CN" altLang="en-US" sz="2000" b="0" dirty="0">
                          <a:solidFill>
                            <a:schemeClr val="bg1"/>
                          </a:solidFill>
                          <a:latin typeface="微软雅黑" panose="020B0503020204020204" pitchFamily="34" charset="-122"/>
                          <a:ea typeface="微软雅黑" panose="020B0503020204020204" pitchFamily="34" charset="-122"/>
                        </a:rPr>
                        <a:t>一级风险点</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公司（相关部门）</a:t>
                      </a:r>
                    </a:p>
                  </a:txBody>
                  <a:tcPr>
                    <a:solidFill>
                      <a:schemeClr val="accent1">
                        <a:lumMod val="75000"/>
                      </a:schemeClr>
                    </a:solidFill>
                  </a:tcPr>
                </a:tc>
                <a:tc>
                  <a:txBody>
                    <a:bodyPr/>
                    <a:lstStyle/>
                    <a:p>
                      <a:pPr algn="ctr">
                        <a:lnSpc>
                          <a:spcPct val="130000"/>
                        </a:lnSpc>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生产单位（相关部门）</a:t>
                      </a:r>
                      <a:endParaRPr lang="zh-CN" altLang="en-US" sz="2000" b="0" dirty="0">
                        <a:solidFill>
                          <a:schemeClr val="bg1"/>
                        </a:solidFill>
                        <a:latin typeface="微软雅黑" panose="020B0503020204020204" pitchFamily="34" charset="-122"/>
                        <a:ea typeface="微软雅黑" panose="020B0503020204020204" pitchFamily="34" charset="-122"/>
                      </a:endParaRPr>
                    </a:p>
                  </a:txBody>
                  <a:tcPr>
                    <a:solidFill>
                      <a:schemeClr val="accent1">
                        <a:lumMod val="75000"/>
                      </a:schemeClr>
                    </a:solidFill>
                  </a:tcPr>
                </a:tc>
                <a:extLst>
                  <a:ext uri="{0D108BD9-81ED-4DB2-BD59-A6C34878D82A}">
                    <a16:rowId xmlns:a16="http://schemas.microsoft.com/office/drawing/2014/main" val="10001"/>
                  </a:ext>
                </a:extLst>
              </a:tr>
              <a:tr h="502920">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2000" b="0" dirty="0">
                          <a:solidFill>
                            <a:schemeClr val="bg1"/>
                          </a:solidFill>
                          <a:latin typeface="微软雅黑" panose="020B0503020204020204" pitchFamily="34" charset="-122"/>
                          <a:ea typeface="微软雅黑" panose="020B0503020204020204" pitchFamily="34" charset="-122"/>
                        </a:rPr>
                        <a:t>二级风险点</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生产单位（相关部门）</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所属车间</a:t>
                      </a:r>
                    </a:p>
                  </a:txBody>
                  <a:tcPr>
                    <a:solidFill>
                      <a:schemeClr val="accent1">
                        <a:lumMod val="75000"/>
                      </a:schemeClr>
                    </a:solidFill>
                  </a:tcPr>
                </a:tc>
                <a:extLst>
                  <a:ext uri="{0D108BD9-81ED-4DB2-BD59-A6C34878D82A}">
                    <a16:rowId xmlns:a16="http://schemas.microsoft.com/office/drawing/2014/main" val="10002"/>
                  </a:ext>
                </a:extLst>
              </a:tr>
              <a:tr h="502920">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2000" b="0" dirty="0">
                          <a:solidFill>
                            <a:schemeClr val="bg1"/>
                          </a:solidFill>
                          <a:latin typeface="微软雅黑" panose="020B0503020204020204" pitchFamily="34" charset="-122"/>
                          <a:ea typeface="微软雅黑" panose="020B0503020204020204" pitchFamily="34" charset="-122"/>
                        </a:rPr>
                        <a:t>三级风险点</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所属车间</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班组岗位</a:t>
                      </a:r>
                    </a:p>
                  </a:txBody>
                  <a:tcPr>
                    <a:solidFill>
                      <a:schemeClr val="accent1">
                        <a:lumMod val="75000"/>
                      </a:schemeClr>
                    </a:solidFill>
                  </a:tcPr>
                </a:tc>
                <a:extLst>
                  <a:ext uri="{0D108BD9-81ED-4DB2-BD59-A6C34878D82A}">
                    <a16:rowId xmlns:a16="http://schemas.microsoft.com/office/drawing/2014/main" val="10003"/>
                  </a:ext>
                </a:extLst>
              </a:tr>
              <a:tr h="502920">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2000" b="0" dirty="0">
                          <a:solidFill>
                            <a:schemeClr val="bg1"/>
                          </a:solidFill>
                          <a:latin typeface="微软雅黑" panose="020B0503020204020204" pitchFamily="34" charset="-122"/>
                          <a:ea typeface="微软雅黑" panose="020B0503020204020204" pitchFamily="34" charset="-122"/>
                        </a:rPr>
                        <a:t>四级风险点</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班组岗位</a:t>
                      </a:r>
                    </a:p>
                  </a:txBody>
                  <a:tcPr>
                    <a:solidFill>
                      <a:schemeClr val="accent1">
                        <a:lumMod val="75000"/>
                      </a:schemeClr>
                    </a:solidFill>
                  </a:tcPr>
                </a:tc>
                <a:tc>
                  <a:txBody>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zh-CN" sz="20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班组岗位</a:t>
                      </a:r>
                    </a:p>
                  </a:txBody>
                  <a:tcPr>
                    <a:solidFill>
                      <a:schemeClr val="accent1">
                        <a:lumMod val="75000"/>
                      </a:schemeClr>
                    </a:solidFill>
                  </a:tcPr>
                </a:tc>
                <a:extLst>
                  <a:ext uri="{0D108BD9-81ED-4DB2-BD59-A6C34878D82A}">
                    <a16:rowId xmlns:a16="http://schemas.microsoft.com/office/drawing/2014/main" val="10004"/>
                  </a:ext>
                </a:extLst>
              </a:tr>
            </a:tbl>
          </a:graphicData>
        </a:graphic>
      </p:graphicFrame>
      <p:sp>
        <p:nvSpPr>
          <p:cNvPr id="8" name="任意多边形 7"/>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33" y="1022350"/>
            <a:ext cx="4748464" cy="533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XXXXXXX</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公司风险点基本信息表</a:t>
            </a:r>
          </a:p>
        </p:txBody>
      </p:sp>
      <p:sp>
        <p:nvSpPr>
          <p:cNvPr id="7" name="矩形 6"/>
          <p:cNvSpPr/>
          <p:nvPr/>
        </p:nvSpPr>
        <p:spPr>
          <a:xfrm>
            <a:off x="2263140" y="1640840"/>
            <a:ext cx="9387840" cy="381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单位：</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车间：</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工序：</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制表日期：</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年</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月</a:t>
            </a:r>
          </a:p>
        </p:txBody>
      </p:sp>
      <p:graphicFrame>
        <p:nvGraphicFramePr>
          <p:cNvPr id="8" name="表格 7"/>
          <p:cNvGraphicFramePr>
            <a:graphicFrameLocks noGrp="1"/>
          </p:cNvGraphicFramePr>
          <p:nvPr/>
        </p:nvGraphicFramePr>
        <p:xfrm>
          <a:off x="1264920" y="2250440"/>
          <a:ext cx="10959971" cy="4373880"/>
        </p:xfrm>
        <a:graphic>
          <a:graphicData uri="http://schemas.openxmlformats.org/drawingml/2006/table">
            <a:tbl>
              <a:tblPr firstRow="1" bandRow="1">
                <a:tableStyleId>{5C22544A-7EE6-4342-B048-85BDC9FD1C3A}</a:tableStyleId>
              </a:tblPr>
              <a:tblGrid>
                <a:gridCol w="996361">
                  <a:extLst>
                    <a:ext uri="{9D8B030D-6E8A-4147-A177-3AD203B41FA5}">
                      <a16:colId xmlns:a16="http://schemas.microsoft.com/office/drawing/2014/main" val="20000"/>
                    </a:ext>
                  </a:extLst>
                </a:gridCol>
                <a:gridCol w="996361">
                  <a:extLst>
                    <a:ext uri="{9D8B030D-6E8A-4147-A177-3AD203B41FA5}">
                      <a16:colId xmlns:a16="http://schemas.microsoft.com/office/drawing/2014/main" val="20001"/>
                    </a:ext>
                  </a:extLst>
                </a:gridCol>
                <a:gridCol w="996361">
                  <a:extLst>
                    <a:ext uri="{9D8B030D-6E8A-4147-A177-3AD203B41FA5}">
                      <a16:colId xmlns:a16="http://schemas.microsoft.com/office/drawing/2014/main" val="20002"/>
                    </a:ext>
                  </a:extLst>
                </a:gridCol>
                <a:gridCol w="996361">
                  <a:extLst>
                    <a:ext uri="{9D8B030D-6E8A-4147-A177-3AD203B41FA5}">
                      <a16:colId xmlns:a16="http://schemas.microsoft.com/office/drawing/2014/main" val="20003"/>
                    </a:ext>
                  </a:extLst>
                </a:gridCol>
                <a:gridCol w="996361">
                  <a:extLst>
                    <a:ext uri="{9D8B030D-6E8A-4147-A177-3AD203B41FA5}">
                      <a16:colId xmlns:a16="http://schemas.microsoft.com/office/drawing/2014/main" val="20004"/>
                    </a:ext>
                  </a:extLst>
                </a:gridCol>
                <a:gridCol w="996361">
                  <a:extLst>
                    <a:ext uri="{9D8B030D-6E8A-4147-A177-3AD203B41FA5}">
                      <a16:colId xmlns:a16="http://schemas.microsoft.com/office/drawing/2014/main" val="20005"/>
                    </a:ext>
                  </a:extLst>
                </a:gridCol>
                <a:gridCol w="996361">
                  <a:extLst>
                    <a:ext uri="{9D8B030D-6E8A-4147-A177-3AD203B41FA5}">
                      <a16:colId xmlns:a16="http://schemas.microsoft.com/office/drawing/2014/main" val="20006"/>
                    </a:ext>
                  </a:extLst>
                </a:gridCol>
                <a:gridCol w="996361">
                  <a:extLst>
                    <a:ext uri="{9D8B030D-6E8A-4147-A177-3AD203B41FA5}">
                      <a16:colId xmlns:a16="http://schemas.microsoft.com/office/drawing/2014/main" val="20007"/>
                    </a:ext>
                  </a:extLst>
                </a:gridCol>
                <a:gridCol w="996361">
                  <a:extLst>
                    <a:ext uri="{9D8B030D-6E8A-4147-A177-3AD203B41FA5}">
                      <a16:colId xmlns:a16="http://schemas.microsoft.com/office/drawing/2014/main" val="20008"/>
                    </a:ext>
                  </a:extLst>
                </a:gridCol>
                <a:gridCol w="996361">
                  <a:extLst>
                    <a:ext uri="{9D8B030D-6E8A-4147-A177-3AD203B41FA5}">
                      <a16:colId xmlns:a16="http://schemas.microsoft.com/office/drawing/2014/main" val="20009"/>
                    </a:ext>
                  </a:extLst>
                </a:gridCol>
                <a:gridCol w="996361">
                  <a:extLst>
                    <a:ext uri="{9D8B030D-6E8A-4147-A177-3AD203B41FA5}">
                      <a16:colId xmlns:a16="http://schemas.microsoft.com/office/drawing/2014/main" val="20010"/>
                    </a:ext>
                  </a:extLst>
                </a:gridCol>
              </a:tblGrid>
              <a:tr h="762000">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序号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风险点名称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风险点位置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诱发事</a:t>
                      </a:r>
                    </a:p>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故类型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伤亡</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财产损失预测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风险等级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风险管控责任部门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典型控制措施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采取管控措施情况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存在隐患情况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责任单位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62000">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62000">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62000">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62000">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10" name="矩形 9"/>
          <p:cNvSpPr/>
          <p:nvPr/>
        </p:nvSpPr>
        <p:spPr>
          <a:xfrm>
            <a:off x="2406650" y="6804470"/>
            <a:ext cx="9387840" cy="381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负责人：</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评价人：</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制表人：</a:t>
            </a:r>
          </a:p>
        </p:txBody>
      </p:sp>
      <p:sp>
        <p:nvSpPr>
          <p:cNvPr id="2" name="任意多边形 1"/>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38153" y="1237615"/>
            <a:ext cx="7720264" cy="533400"/>
            <a:chOff x="2235868" y="304800"/>
            <a:chExt cx="7720264" cy="533400"/>
          </a:xfrm>
          <a:solidFill>
            <a:schemeClr val="accent4">
              <a:lumMod val="20000"/>
              <a:lumOff val="80000"/>
            </a:schemeClr>
          </a:solidFill>
        </p:grpSpPr>
        <p:sp>
          <p:nvSpPr>
            <p:cNvPr id="5" name="矩形 4"/>
            <p:cNvSpPr/>
            <p:nvPr/>
          </p:nvSpPr>
          <p:spPr>
            <a:xfrm>
              <a:off x="4648200" y="381000"/>
              <a:ext cx="16002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235868" y="304800"/>
              <a:ext cx="7720264" cy="533400"/>
              <a:chOff x="2667000" y="304800"/>
              <a:chExt cx="7720264" cy="533400"/>
            </a:xfrm>
            <a:grpFill/>
          </p:grpSpPr>
          <p:sp>
            <p:nvSpPr>
              <p:cNvPr id="2" name="矩形 1"/>
              <p:cNvSpPr/>
              <p:nvPr/>
            </p:nvSpPr>
            <p:spPr>
              <a:xfrm>
                <a:off x="5638800" y="304800"/>
                <a:ext cx="4748464" cy="533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生产经营单位安全生产风险点登记表</a:t>
                </a:r>
              </a:p>
            </p:txBody>
          </p:sp>
          <p:sp>
            <p:nvSpPr>
              <p:cNvPr id="3" name="矩形 2"/>
              <p:cNvSpPr/>
              <p:nvPr/>
            </p:nvSpPr>
            <p:spPr>
              <a:xfrm>
                <a:off x="2667000" y="304800"/>
                <a:ext cx="28194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“一企一册”下列表格：</a:t>
                </a:r>
              </a:p>
            </p:txBody>
          </p:sp>
        </p:grpSp>
      </p:grpSp>
      <p:graphicFrame>
        <p:nvGraphicFramePr>
          <p:cNvPr id="7" name="表格 6"/>
          <p:cNvGraphicFramePr>
            <a:graphicFrameLocks noGrp="1"/>
          </p:cNvGraphicFramePr>
          <p:nvPr/>
        </p:nvGraphicFramePr>
        <p:xfrm>
          <a:off x="1241386" y="1936750"/>
          <a:ext cx="11144328" cy="5150028"/>
        </p:xfrm>
        <a:graphic>
          <a:graphicData uri="http://schemas.openxmlformats.org/drawingml/2006/table">
            <a:tbl>
              <a:tblPr firstRow="1" firstCol="1" bandRow="1"/>
              <a:tblGrid>
                <a:gridCol w="774043">
                  <a:extLst>
                    <a:ext uri="{9D8B030D-6E8A-4147-A177-3AD203B41FA5}">
                      <a16:colId xmlns:a16="http://schemas.microsoft.com/office/drawing/2014/main" val="20000"/>
                    </a:ext>
                  </a:extLst>
                </a:gridCol>
                <a:gridCol w="3255423">
                  <a:extLst>
                    <a:ext uri="{9D8B030D-6E8A-4147-A177-3AD203B41FA5}">
                      <a16:colId xmlns:a16="http://schemas.microsoft.com/office/drawing/2014/main" val="20001"/>
                    </a:ext>
                  </a:extLst>
                </a:gridCol>
                <a:gridCol w="2656977">
                  <a:extLst>
                    <a:ext uri="{9D8B030D-6E8A-4147-A177-3AD203B41FA5}">
                      <a16:colId xmlns:a16="http://schemas.microsoft.com/office/drawing/2014/main" val="20002"/>
                    </a:ext>
                  </a:extLst>
                </a:gridCol>
                <a:gridCol w="2229329">
                  <a:extLst>
                    <a:ext uri="{9D8B030D-6E8A-4147-A177-3AD203B41FA5}">
                      <a16:colId xmlns:a16="http://schemas.microsoft.com/office/drawing/2014/main" val="20003"/>
                    </a:ext>
                  </a:extLst>
                </a:gridCol>
                <a:gridCol w="2228556">
                  <a:extLst>
                    <a:ext uri="{9D8B030D-6E8A-4147-A177-3AD203B41FA5}">
                      <a16:colId xmlns:a16="http://schemas.microsoft.com/office/drawing/2014/main" val="20004"/>
                    </a:ext>
                  </a:extLst>
                </a:gridCol>
              </a:tblGrid>
              <a:tr h="385866">
                <a:tc rowSpan="10">
                  <a:txBody>
                    <a:bodyPr/>
                    <a:lstStyle/>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风</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险</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点</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基</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本</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情</a:t>
                      </a:r>
                    </a:p>
                    <a:p>
                      <a:pPr algn="ctr">
                        <a:lnSpc>
                          <a:spcPts val="2200"/>
                        </a:lnSpc>
                        <a:spcAft>
                          <a:spcPts val="0"/>
                        </a:spcAft>
                      </a:pPr>
                      <a:endPar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endParaRPr>
                    </a:p>
                    <a:p>
                      <a:pPr algn="ctr">
                        <a:lnSpc>
                          <a:spcPts val="22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况</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风险点名称</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l">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52334">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风险点详细位置</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1"/>
                  </a:ext>
                </a:extLst>
              </a:tr>
              <a:tr h="457200">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诱发事故类型</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ctr">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457200">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伤亡</a:t>
                      </a:r>
                      <a:r>
                        <a:rPr lang="en-US"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a:t>
                      </a: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财产损失预测</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r h="457200">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风险等级</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just">
                        <a:lnSpc>
                          <a:spcPts val="2000"/>
                        </a:lnSpc>
                        <a:spcAft>
                          <a:spcPts val="0"/>
                        </a:spcAft>
                      </a:pPr>
                      <a:r>
                        <a:rPr lang="en-US"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                          </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r h="336372">
                <a:tc vMerge="1">
                  <a:txBody>
                    <a:bodyPr/>
                    <a:lstStyle/>
                    <a:p>
                      <a:endParaRPr lang="zh-CN"/>
                    </a:p>
                  </a:txBody>
                  <a:tcPr/>
                </a:tc>
                <a:tc rowSpan="2">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风险管控责任部门</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责任人</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36372">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手机号码</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28358">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采取管控措施情况</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just">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7"/>
                  </a:ext>
                </a:extLst>
              </a:tr>
              <a:tr h="414595">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存在隐患情况</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l">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8"/>
                  </a:ext>
                </a:extLst>
              </a:tr>
              <a:tr h="446987">
                <a:tc vMerge="1">
                  <a:txBody>
                    <a:bodyPr/>
                    <a:lstStyle/>
                    <a:p>
                      <a:endParaRPr lang="zh-CN"/>
                    </a:p>
                  </a:txBody>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应急处置主要措施</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l">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9"/>
                  </a:ext>
                </a:extLst>
              </a:tr>
              <a:tr h="475716">
                <a:tc gridSpan="2">
                  <a:txBody>
                    <a:bodyPr/>
                    <a:lstStyle/>
                    <a:p>
                      <a:pPr algn="ctr">
                        <a:lnSpc>
                          <a:spcPts val="2000"/>
                        </a:lnSpc>
                        <a:spcAft>
                          <a:spcPts val="0"/>
                        </a:spcAft>
                      </a:pPr>
                      <a:r>
                        <a:rPr lang="zh-CN" sz="1800" b="1" kern="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属地监管政府</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主管部门</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501828">
                <a:tc gridSpan="2">
                  <a:txBody>
                    <a:bodyPr/>
                    <a:lstStyle/>
                    <a:p>
                      <a:pPr algn="ctr">
                        <a:lnSpc>
                          <a:spcPts val="2000"/>
                        </a:lnSpc>
                        <a:spcAft>
                          <a:spcPts val="0"/>
                        </a:spcAft>
                      </a:pPr>
                      <a:r>
                        <a:rPr lang="zh-CN" sz="1800" b="1" kern="0" dirty="0">
                          <a:solidFill>
                            <a:schemeClr val="tx1">
                              <a:lumMod val="95000"/>
                              <a:lumOff val="5000"/>
                            </a:schemeClr>
                          </a:solidFill>
                          <a:effectLst/>
                          <a:latin typeface="微软雅黑" panose="020B0503020204020204" pitchFamily="34" charset="-122"/>
                          <a:ea typeface="微软雅黑" panose="020B0503020204020204" pitchFamily="34" charset="-122"/>
                          <a:cs typeface="宋体" pitchFamily="2" charset="-122"/>
                        </a:rPr>
                        <a:t>专业监管部门</a:t>
                      </a: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gridSpan="3">
                  <a:txBody>
                    <a:bodyPr/>
                    <a:lstStyle/>
                    <a:p>
                      <a:pPr algn="just">
                        <a:lnSpc>
                          <a:spcPts val="2000"/>
                        </a:lnSpc>
                        <a:spcAft>
                          <a:spcPts val="0"/>
                        </a:spcAft>
                      </a:pPr>
                      <a:endParaRPr lang="zh-CN" sz="1800" b="1" kern="100" dirty="0">
                        <a:solidFill>
                          <a:schemeClr val="tx1">
                            <a:lumMod val="95000"/>
                            <a:lumOff val="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30223" marR="302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1"/>
                  </a:ext>
                </a:extLst>
              </a:tr>
            </a:tbl>
          </a:graphicData>
        </a:graphic>
      </p:graphicFrame>
      <p:sp>
        <p:nvSpPr>
          <p:cNvPr id="8" name="任意多边形 7"/>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5975" y="997684"/>
            <a:ext cx="61976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0"/>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（三）危险源辨识</a:t>
              </a:r>
            </a:p>
          </p:txBody>
        </p:sp>
      </p:grpSp>
      <p:grpSp>
        <p:nvGrpSpPr>
          <p:cNvPr id="7" name="组合 6"/>
          <p:cNvGrpSpPr/>
          <p:nvPr/>
        </p:nvGrpSpPr>
        <p:grpSpPr>
          <a:xfrm>
            <a:off x="4216041" y="1677698"/>
            <a:ext cx="4486634" cy="594995"/>
            <a:chOff x="3786130" y="246707"/>
            <a:chExt cx="4619740" cy="781993"/>
          </a:xfrm>
        </p:grpSpPr>
        <p:sp>
          <p:nvSpPr>
            <p:cNvPr id="8" name="圆角矩形 7"/>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786130" y="246707"/>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76092"/>
                  </a:solidFill>
                  <a:latin typeface="微软雅黑" panose="020B0503020204020204" pitchFamily="34" charset="-122"/>
                  <a:ea typeface="微软雅黑" panose="020B0503020204020204" pitchFamily="34" charset="-122"/>
                </a:rPr>
                <a:t>1.  </a:t>
              </a:r>
              <a:r>
                <a:rPr lang="zh-CN" altLang="en-US" sz="2800" b="1" dirty="0">
                  <a:solidFill>
                    <a:srgbClr val="376092"/>
                  </a:solidFill>
                  <a:latin typeface="微软雅黑" panose="020B0503020204020204" pitchFamily="34" charset="-122"/>
                  <a:ea typeface="微软雅黑" panose="020B0503020204020204" pitchFamily="34" charset="-122"/>
                </a:rPr>
                <a:t>危险源辨识的方法</a:t>
              </a:r>
            </a:p>
          </p:txBody>
        </p:sp>
      </p:grpSp>
      <p:grpSp>
        <p:nvGrpSpPr>
          <p:cNvPr id="24" name="组合 23"/>
          <p:cNvGrpSpPr/>
          <p:nvPr/>
        </p:nvGrpSpPr>
        <p:grpSpPr>
          <a:xfrm>
            <a:off x="1355546" y="2587625"/>
            <a:ext cx="10198456" cy="3152776"/>
            <a:chOff x="942974" y="2243137"/>
            <a:chExt cx="10106026" cy="3124201"/>
          </a:xfrm>
        </p:grpSpPr>
        <p:sp>
          <p:nvSpPr>
            <p:cNvPr id="23" name="矩形 22"/>
            <p:cNvSpPr/>
            <p:nvPr/>
          </p:nvSpPr>
          <p:spPr>
            <a:xfrm>
              <a:off x="6548437" y="2500311"/>
              <a:ext cx="4276726" cy="273367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438900" y="2438400"/>
              <a:ext cx="4495800" cy="273367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942974" y="2243137"/>
              <a:ext cx="5105400" cy="3124201"/>
              <a:chOff x="3543300" y="2209800"/>
              <a:chExt cx="5105400" cy="3124201"/>
            </a:xfrm>
          </p:grpSpPr>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6515" t="23431" r="22727" b="21489"/>
              <a:stretch>
                <a:fillRect/>
              </a:stretch>
            </p:blipFill>
            <p:spPr>
              <a:xfrm>
                <a:off x="3543300" y="2209800"/>
                <a:ext cx="5105400" cy="3124201"/>
              </a:xfrm>
              <a:prstGeom prst="rect">
                <a:avLst/>
              </a:prstGeom>
            </p:spPr>
          </p:pic>
          <p:sp>
            <p:nvSpPr>
              <p:cNvPr id="10" name="矩形 9"/>
              <p:cNvSpPr/>
              <p:nvPr/>
            </p:nvSpPr>
            <p:spPr>
              <a:xfrm>
                <a:off x="4953000" y="2466975"/>
                <a:ext cx="1143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询问交谈</a:t>
                </a:r>
              </a:p>
            </p:txBody>
          </p:sp>
          <p:sp>
            <p:nvSpPr>
              <p:cNvPr id="11" name="矩形 10"/>
              <p:cNvSpPr/>
              <p:nvPr/>
            </p:nvSpPr>
            <p:spPr>
              <a:xfrm>
                <a:off x="6096000" y="2513722"/>
                <a:ext cx="1143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查阅相关记录</a:t>
                </a:r>
              </a:p>
            </p:txBody>
          </p:sp>
          <p:sp>
            <p:nvSpPr>
              <p:cNvPr id="12" name="矩形 11"/>
              <p:cNvSpPr/>
              <p:nvPr/>
            </p:nvSpPr>
            <p:spPr>
              <a:xfrm>
                <a:off x="3886200" y="3000375"/>
                <a:ext cx="16002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获取外部信息</a:t>
                </a:r>
              </a:p>
            </p:txBody>
          </p:sp>
          <p:sp>
            <p:nvSpPr>
              <p:cNvPr id="13" name="矩形 12"/>
              <p:cNvSpPr/>
              <p:nvPr/>
            </p:nvSpPr>
            <p:spPr>
              <a:xfrm>
                <a:off x="7066162" y="3000375"/>
                <a:ext cx="1143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现场观察</a:t>
                </a:r>
              </a:p>
            </p:txBody>
          </p:sp>
          <p:sp>
            <p:nvSpPr>
              <p:cNvPr id="14" name="矩形 13"/>
              <p:cNvSpPr/>
              <p:nvPr/>
            </p:nvSpPr>
            <p:spPr>
              <a:xfrm>
                <a:off x="3794995" y="3524250"/>
                <a:ext cx="16002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事故树分析</a:t>
                </a:r>
              </a:p>
            </p:txBody>
          </p:sp>
          <p:sp>
            <p:nvSpPr>
              <p:cNvPr id="15" name="矩形 14"/>
              <p:cNvSpPr/>
              <p:nvPr/>
            </p:nvSpPr>
            <p:spPr>
              <a:xfrm>
                <a:off x="4953000" y="4038600"/>
                <a:ext cx="1267543"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危险与可操作性分析</a:t>
                </a:r>
              </a:p>
            </p:txBody>
          </p:sp>
          <p:sp>
            <p:nvSpPr>
              <p:cNvPr id="16" name="矩形 15"/>
              <p:cNvSpPr/>
              <p:nvPr/>
            </p:nvSpPr>
            <p:spPr>
              <a:xfrm>
                <a:off x="6048016" y="3945320"/>
                <a:ext cx="16002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安全检查表</a:t>
                </a:r>
              </a:p>
            </p:txBody>
          </p:sp>
          <p:sp>
            <p:nvSpPr>
              <p:cNvPr id="19" name="矩形 18"/>
              <p:cNvSpPr/>
              <p:nvPr/>
            </p:nvSpPr>
            <p:spPr>
              <a:xfrm>
                <a:off x="6886216" y="3458667"/>
                <a:ext cx="16002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工作危害分析</a:t>
                </a:r>
              </a:p>
            </p:txBody>
          </p:sp>
        </p:grpSp>
        <p:sp>
          <p:nvSpPr>
            <p:cNvPr id="21" name="矩形 20"/>
            <p:cNvSpPr/>
            <p:nvPr/>
          </p:nvSpPr>
          <p:spPr>
            <a:xfrm>
              <a:off x="6324600" y="2381250"/>
              <a:ext cx="4724400" cy="2733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5" name="矩形 24"/>
          <p:cNvSpPr/>
          <p:nvPr/>
        </p:nvSpPr>
        <p:spPr>
          <a:xfrm>
            <a:off x="6901738" y="2733675"/>
            <a:ext cx="4644158" cy="2752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危险源：可能导致人身伤害和（或）健康损害和（或）财产损失的根源、状态或行为，或它们的组合。</a:t>
            </a:r>
          </a:p>
          <a:p>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根源</a:t>
            </a:r>
            <a:r>
              <a:rPr lang="en-US" altLang="zh-CN" sz="18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是指具有能量或产生、释放能量的物理实体或有害物质。如运转着的机械、易燃液体、爆炸品、噪声源、粉尘源等。</a:t>
            </a:r>
          </a:p>
          <a:p>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状态</a:t>
            </a:r>
            <a:r>
              <a:rPr lang="en-US" altLang="zh-CN" sz="18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是指不良的物的状态和环境的状态等。</a:t>
            </a:r>
          </a:p>
          <a:p>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行为</a:t>
            </a:r>
            <a:r>
              <a:rPr lang="en-US" altLang="zh-CN" sz="18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1800" b="1" dirty="0">
                <a:solidFill>
                  <a:schemeClr val="accent1">
                    <a:lumMod val="75000"/>
                  </a:schemeClr>
                </a:solidFill>
                <a:latin typeface="微软雅黑" panose="020B0503020204020204" pitchFamily="34" charset="-122"/>
                <a:ea typeface="微软雅黑" panose="020B0503020204020204" pitchFamily="34" charset="-122"/>
              </a:rPr>
              <a:t>是指决策人员、管理人员以及从业人员的决策行为、管理行为以及作业行为。</a:t>
            </a:r>
          </a:p>
        </p:txBody>
      </p:sp>
      <p:sp>
        <p:nvSpPr>
          <p:cNvPr id="26" name="矩形 25"/>
          <p:cNvSpPr/>
          <p:nvPr/>
        </p:nvSpPr>
        <p:spPr>
          <a:xfrm>
            <a:off x="1761336" y="5948164"/>
            <a:ext cx="9386877" cy="1050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以生产工艺过程为主线进行危险源识别可选用“工作危害分析（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JHA</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）法”</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以动力辅助设施和厂区内及周边环境为基础单元进行危险源识别可选用”安全检查表法”</a:t>
            </a:r>
          </a:p>
        </p:txBody>
      </p:sp>
      <p:sp>
        <p:nvSpPr>
          <p:cNvPr id="27" name="任意多边形 26"/>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27"/>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997585" y="4311650"/>
            <a:ext cx="11201400" cy="2619375"/>
            <a:chOff x="495300" y="3581400"/>
            <a:chExt cx="11201400" cy="2619375"/>
          </a:xfrm>
        </p:grpSpPr>
        <p:sp>
          <p:nvSpPr>
            <p:cNvPr id="13" name="矩形 12"/>
            <p:cNvSpPr/>
            <p:nvPr/>
          </p:nvSpPr>
          <p:spPr>
            <a:xfrm>
              <a:off x="771525" y="3787775"/>
              <a:ext cx="10648950" cy="241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28650" y="3673475"/>
              <a:ext cx="10934700" cy="241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495300" y="3581400"/>
              <a:ext cx="11201400" cy="241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97585" y="1479550"/>
            <a:ext cx="11201400" cy="2416175"/>
            <a:chOff x="495300" y="685800"/>
            <a:chExt cx="11201400" cy="2416175"/>
          </a:xfrm>
        </p:grpSpPr>
        <p:sp>
          <p:nvSpPr>
            <p:cNvPr id="8" name="矩形 7"/>
            <p:cNvSpPr/>
            <p:nvPr/>
          </p:nvSpPr>
          <p:spPr>
            <a:xfrm>
              <a:off x="927100" y="2492375"/>
              <a:ext cx="103378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85800" y="2387600"/>
              <a:ext cx="10820400"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95300" y="685800"/>
              <a:ext cx="11201400" cy="2209800"/>
              <a:chOff x="495300" y="685800"/>
              <a:chExt cx="11201400" cy="2209800"/>
            </a:xfrm>
          </p:grpSpPr>
          <p:sp>
            <p:nvSpPr>
              <p:cNvPr id="2" name="矩形 1"/>
              <p:cNvSpPr/>
              <p:nvPr/>
            </p:nvSpPr>
            <p:spPr>
              <a:xfrm>
                <a:off x="495300" y="1371600"/>
                <a:ext cx="112014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495300" y="685800"/>
                <a:ext cx="40005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4" name="矩形 3"/>
            <p:cNvSpPr/>
            <p:nvPr/>
          </p:nvSpPr>
          <p:spPr>
            <a:xfrm>
              <a:off x="495300" y="685800"/>
              <a:ext cx="40005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a.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工作危害分析法（</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JHA</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a:t>
              </a:r>
            </a:p>
          </p:txBody>
        </p:sp>
        <p:sp>
          <p:nvSpPr>
            <p:cNvPr id="6" name="矩形 5"/>
            <p:cNvSpPr/>
            <p:nvPr/>
          </p:nvSpPr>
          <p:spPr>
            <a:xfrm>
              <a:off x="762000" y="1568450"/>
              <a:ext cx="10668000" cy="113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是把一项作业活动分解成几个步骤，识别整个作业活动及每一步骤中的危险源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危险有害因素），进行控制和预防。</a:t>
              </a:r>
            </a:p>
          </p:txBody>
        </p:sp>
      </p:grpSp>
      <p:grpSp>
        <p:nvGrpSpPr>
          <p:cNvPr id="34" name="组合 33"/>
          <p:cNvGrpSpPr/>
          <p:nvPr/>
        </p:nvGrpSpPr>
        <p:grpSpPr>
          <a:xfrm>
            <a:off x="2393270" y="4743450"/>
            <a:ext cx="8410029" cy="1693862"/>
            <a:chOff x="1676400" y="4025900"/>
            <a:chExt cx="8410029" cy="1693862"/>
          </a:xfrm>
        </p:grpSpPr>
        <p:grpSp>
          <p:nvGrpSpPr>
            <p:cNvPr id="33" name="组合 32"/>
            <p:cNvGrpSpPr/>
            <p:nvPr/>
          </p:nvGrpSpPr>
          <p:grpSpPr>
            <a:xfrm>
              <a:off x="1676400" y="4025900"/>
              <a:ext cx="1397498" cy="1693862"/>
              <a:chOff x="1676400" y="4025900"/>
              <a:chExt cx="1397498" cy="1693862"/>
            </a:xfrm>
          </p:grpSpPr>
          <p:sp>
            <p:nvSpPr>
              <p:cNvPr id="18" name="等腰三角形 17"/>
              <p:cNvSpPr/>
              <p:nvPr/>
            </p:nvSpPr>
            <p:spPr>
              <a:xfrm flipV="1">
                <a:off x="1676400" y="5243512"/>
                <a:ext cx="1395413" cy="476250"/>
              </a:xfrm>
              <a:prstGeom prst="triangle">
                <a:avLst/>
              </a:prstGeom>
              <a:solidFill>
                <a:schemeClr val="tx1">
                  <a:lumMod val="75000"/>
                  <a:lumOff val="2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 name="等腰三角形 18"/>
              <p:cNvSpPr/>
              <p:nvPr/>
            </p:nvSpPr>
            <p:spPr>
              <a:xfrm flipV="1">
                <a:off x="1676400" y="5238750"/>
                <a:ext cx="1395413" cy="457200"/>
              </a:xfrm>
              <a:custGeom>
                <a:avLst/>
                <a:gdLst>
                  <a:gd name="connsiteX0" fmla="*/ 0 w 1395413"/>
                  <a:gd name="connsiteY0" fmla="*/ 476250 h 476250"/>
                  <a:gd name="connsiteX1" fmla="*/ 697707 w 1395413"/>
                  <a:gd name="connsiteY1" fmla="*/ 0 h 476250"/>
                  <a:gd name="connsiteX2" fmla="*/ 1395413 w 1395413"/>
                  <a:gd name="connsiteY2" fmla="*/ 476250 h 476250"/>
                  <a:gd name="connsiteX3" fmla="*/ 0 w 1395413"/>
                  <a:gd name="connsiteY3" fmla="*/ 476250 h 476250"/>
                  <a:gd name="-1" fmla="*/ 0 w 1395413"/>
                  <a:gd name="-2" fmla="*/ 457200 h 457200"/>
                  <a:gd name="-3" fmla="*/ 411957 w 1395413"/>
                  <a:gd name="-4" fmla="*/ 0 h 457200"/>
                  <a:gd name="-5" fmla="*/ 1395413 w 1395413"/>
                  <a:gd name="-6" fmla="*/ 457200 h 457200"/>
                  <a:gd name="-7" fmla="*/ 0 w 1395413"/>
                  <a:gd name="-8" fmla="*/ 457200 h 457200"/>
                </a:gdLst>
                <a:ahLst/>
                <a:cxnLst>
                  <a:cxn ang="0">
                    <a:pos x="-1" y="-2"/>
                  </a:cxn>
                  <a:cxn ang="0">
                    <a:pos x="-3" y="-4"/>
                  </a:cxn>
                  <a:cxn ang="0">
                    <a:pos x="-5" y="-6"/>
                  </a:cxn>
                  <a:cxn ang="0">
                    <a:pos x="-7" y="-8"/>
                  </a:cxn>
                </a:cxnLst>
                <a:rect l="l" t="t" r="r" b="b"/>
                <a:pathLst>
                  <a:path w="1395413" h="457200">
                    <a:moveTo>
                      <a:pt x="0" y="457200"/>
                    </a:moveTo>
                    <a:lnTo>
                      <a:pt x="411957" y="0"/>
                    </a:lnTo>
                    <a:lnTo>
                      <a:pt x="1395413" y="457200"/>
                    </a:lnTo>
                    <a:lnTo>
                      <a:pt x="0" y="457200"/>
                    </a:lnTo>
                    <a:close/>
                  </a:path>
                </a:pathLst>
              </a:custGeom>
              <a:solidFill>
                <a:schemeClr val="tx1">
                  <a:lumMod val="75000"/>
                  <a:lumOff val="2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6400" y="4025900"/>
                <a:ext cx="1397498" cy="1549400"/>
              </a:xfrm>
              <a:prstGeom prst="rect">
                <a:avLst/>
              </a:prstGeom>
            </p:spPr>
          </p:pic>
        </p:grpSp>
        <p:grpSp>
          <p:nvGrpSpPr>
            <p:cNvPr id="17" name="组合 16"/>
            <p:cNvGrpSpPr/>
            <p:nvPr/>
          </p:nvGrpSpPr>
          <p:grpSpPr>
            <a:xfrm>
              <a:off x="3352800" y="4616450"/>
              <a:ext cx="593227" cy="368300"/>
              <a:chOff x="3597773" y="4572000"/>
              <a:chExt cx="593227" cy="368300"/>
            </a:xfrm>
          </p:grpSpPr>
          <p:sp>
            <p:nvSpPr>
              <p:cNvPr id="15" name="矩形 14"/>
              <p:cNvSpPr/>
              <p:nvPr/>
            </p:nvSpPr>
            <p:spPr>
              <a:xfrm>
                <a:off x="3597773" y="4572000"/>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3597773" y="4787900"/>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24929" y="4426647"/>
              <a:ext cx="675213" cy="747906"/>
            </a:xfrm>
            <a:prstGeom prst="rect">
              <a:avLst/>
            </a:prstGeom>
          </p:spPr>
        </p:pic>
        <p:grpSp>
          <p:nvGrpSpPr>
            <p:cNvPr id="21" name="组合 20"/>
            <p:cNvGrpSpPr/>
            <p:nvPr/>
          </p:nvGrpSpPr>
          <p:grpSpPr>
            <a:xfrm>
              <a:off x="5179044" y="4503987"/>
              <a:ext cx="593227" cy="593227"/>
              <a:chOff x="3597773" y="4369297"/>
              <a:chExt cx="593227" cy="593227"/>
            </a:xfrm>
          </p:grpSpPr>
          <p:sp>
            <p:nvSpPr>
              <p:cNvPr id="22" name="矩形 21"/>
              <p:cNvSpPr/>
              <p:nvPr/>
            </p:nvSpPr>
            <p:spPr>
              <a:xfrm>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rot="16200000">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92684" y="4426647"/>
              <a:ext cx="675213" cy="747906"/>
            </a:xfrm>
            <a:prstGeom prst="rect">
              <a:avLst/>
            </a:prstGeom>
          </p:spPr>
        </p:pic>
        <p:grpSp>
          <p:nvGrpSpPr>
            <p:cNvPr id="25" name="组合 24"/>
            <p:cNvGrpSpPr/>
            <p:nvPr/>
          </p:nvGrpSpPr>
          <p:grpSpPr>
            <a:xfrm>
              <a:off x="6888310" y="4503987"/>
              <a:ext cx="593227" cy="593227"/>
              <a:chOff x="3597773" y="4369297"/>
              <a:chExt cx="593227" cy="593227"/>
            </a:xfrm>
          </p:grpSpPr>
          <p:sp>
            <p:nvSpPr>
              <p:cNvPr id="26" name="矩形 25"/>
              <p:cNvSpPr/>
              <p:nvPr/>
            </p:nvSpPr>
            <p:spPr>
              <a:xfrm>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rot="16200000">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1950" y="4426647"/>
              <a:ext cx="675213" cy="747906"/>
            </a:xfrm>
            <a:prstGeom prst="rect">
              <a:avLst/>
            </a:prstGeom>
          </p:spPr>
        </p:pic>
        <p:grpSp>
          <p:nvGrpSpPr>
            <p:cNvPr id="29" name="组合 28"/>
            <p:cNvGrpSpPr/>
            <p:nvPr/>
          </p:nvGrpSpPr>
          <p:grpSpPr>
            <a:xfrm>
              <a:off x="8597576" y="4503987"/>
              <a:ext cx="593227" cy="593227"/>
              <a:chOff x="3597773" y="4369297"/>
              <a:chExt cx="593227" cy="593227"/>
            </a:xfrm>
          </p:grpSpPr>
          <p:sp>
            <p:nvSpPr>
              <p:cNvPr id="30" name="矩形 29"/>
              <p:cNvSpPr/>
              <p:nvPr/>
            </p:nvSpPr>
            <p:spPr>
              <a:xfrm>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rot="16200000">
                <a:off x="3597773" y="4589711"/>
                <a:ext cx="593227"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1216" y="4426647"/>
              <a:ext cx="675213" cy="747906"/>
            </a:xfrm>
            <a:prstGeom prst="rect">
              <a:avLst/>
            </a:prstGeom>
          </p:spPr>
        </p:pic>
      </p:grpSp>
      <p:sp>
        <p:nvSpPr>
          <p:cNvPr id="35" name="任意多边形 3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72021" y="950595"/>
            <a:ext cx="3038834" cy="666750"/>
            <a:chOff x="3786130" y="152400"/>
            <a:chExt cx="4619740" cy="876300"/>
          </a:xfrm>
          <a:solidFill>
            <a:schemeClr val="accent1">
              <a:lumMod val="20000"/>
              <a:lumOff val="80000"/>
            </a:schemeClr>
          </a:solidFill>
        </p:grpSpPr>
        <p:sp>
          <p:nvSpPr>
            <p:cNvPr id="3" name="圆角矩形 2"/>
            <p:cNvSpPr/>
            <p:nvPr/>
          </p:nvSpPr>
          <p:spPr>
            <a:xfrm>
              <a:off x="3905250" y="266700"/>
              <a:ext cx="4381500" cy="762000"/>
            </a:xfrm>
            <a:prstGeom prst="roundRect">
              <a:avLst>
                <a:gd name="adj" fmla="val 9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JSA</a:t>
              </a:r>
              <a:r>
                <a:rPr lang="zh-CN" altLang="en-US" sz="2400" b="1" dirty="0">
                  <a:solidFill>
                    <a:srgbClr val="376092"/>
                  </a:solidFill>
                  <a:latin typeface="微软雅黑" panose="020B0503020204020204" pitchFamily="34" charset="-122"/>
                  <a:ea typeface="微软雅黑" panose="020B0503020204020204" pitchFamily="34" charset="-122"/>
                </a:rPr>
                <a:t>方法</a:t>
              </a:r>
            </a:p>
          </p:txBody>
        </p:sp>
      </p:grpSp>
      <p:sp>
        <p:nvSpPr>
          <p:cNvPr id="5" name="矩形 4"/>
          <p:cNvSpPr/>
          <p:nvPr/>
        </p:nvSpPr>
        <p:spPr>
          <a:xfrm>
            <a:off x="8415655" y="950596"/>
            <a:ext cx="3200400" cy="5797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工作安全分析</a:t>
            </a:r>
          </a:p>
        </p:txBody>
      </p:sp>
      <p:grpSp>
        <p:nvGrpSpPr>
          <p:cNvPr id="107" name="组合 106"/>
          <p:cNvGrpSpPr/>
          <p:nvPr/>
        </p:nvGrpSpPr>
        <p:grpSpPr>
          <a:xfrm>
            <a:off x="1790837" y="2063396"/>
            <a:ext cx="9825218" cy="5104385"/>
            <a:chOff x="1376182" y="1417601"/>
            <a:chExt cx="9825218" cy="5104385"/>
          </a:xfrm>
          <a:solidFill>
            <a:schemeClr val="accent1">
              <a:lumMod val="20000"/>
              <a:lumOff val="80000"/>
            </a:schemeClr>
          </a:solidFill>
        </p:grpSpPr>
        <p:grpSp>
          <p:nvGrpSpPr>
            <p:cNvPr id="76" name="组合 75"/>
            <p:cNvGrpSpPr/>
            <p:nvPr/>
          </p:nvGrpSpPr>
          <p:grpSpPr>
            <a:xfrm>
              <a:off x="1376182" y="1417601"/>
              <a:ext cx="2362200" cy="1894435"/>
              <a:chOff x="1376182" y="1317434"/>
              <a:chExt cx="2362200" cy="1894435"/>
            </a:xfrm>
            <a:grpFill/>
          </p:grpSpPr>
          <p:grpSp>
            <p:nvGrpSpPr>
              <p:cNvPr id="28" name="组合 27"/>
              <p:cNvGrpSpPr/>
              <p:nvPr/>
            </p:nvGrpSpPr>
            <p:grpSpPr>
              <a:xfrm>
                <a:off x="1376182" y="1317434"/>
                <a:ext cx="2362200" cy="1894435"/>
                <a:chOff x="1376182" y="1447800"/>
                <a:chExt cx="2362200" cy="1894435"/>
              </a:xfrm>
              <a:grpFill/>
            </p:grpSpPr>
            <p:grpSp>
              <p:nvGrpSpPr>
                <p:cNvPr id="27" name="组合 26"/>
                <p:cNvGrpSpPr/>
                <p:nvPr/>
              </p:nvGrpSpPr>
              <p:grpSpPr>
                <a:xfrm>
                  <a:off x="1524000" y="2575472"/>
                  <a:ext cx="2057400" cy="766763"/>
                  <a:chOff x="1524000" y="2807248"/>
                  <a:chExt cx="2057400" cy="766763"/>
                </a:xfrm>
                <a:grpFill/>
              </p:grpSpPr>
              <p:sp>
                <p:nvSpPr>
                  <p:cNvPr id="18" name="矩形 17"/>
                  <p:cNvSpPr/>
                  <p:nvPr/>
                </p:nvSpPr>
                <p:spPr>
                  <a:xfrm>
                    <a:off x="1671637" y="2888211"/>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524000" y="2807248"/>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376182" y="1447800"/>
                  <a:ext cx="2362200" cy="1730566"/>
                  <a:chOff x="1376182" y="1447800"/>
                  <a:chExt cx="2362200" cy="1730566"/>
                </a:xfrm>
                <a:grpFill/>
              </p:grpSpPr>
              <p:sp>
                <p:nvSpPr>
                  <p:cNvPr id="6" name="矩形 5"/>
                  <p:cNvSpPr/>
                  <p:nvPr/>
                </p:nvSpPr>
                <p:spPr>
                  <a:xfrm>
                    <a:off x="1376182" y="1447800"/>
                    <a:ext cx="2362200" cy="17305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557282"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50" name="矩形 49"/>
              <p:cNvSpPr/>
              <p:nvPr/>
            </p:nvSpPr>
            <p:spPr>
              <a:xfrm>
                <a:off x="1376182" y="1317434"/>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1376182" y="1850835"/>
                <a:ext cx="2362200" cy="11971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识别工作任务</a:t>
                </a:r>
              </a:p>
            </p:txBody>
          </p:sp>
        </p:grpSp>
        <p:grpSp>
          <p:nvGrpSpPr>
            <p:cNvPr id="75" name="组合 74"/>
            <p:cNvGrpSpPr/>
            <p:nvPr/>
          </p:nvGrpSpPr>
          <p:grpSpPr>
            <a:xfrm>
              <a:off x="4919482" y="1417601"/>
              <a:ext cx="2366963" cy="1894435"/>
              <a:chOff x="4919482" y="1317434"/>
              <a:chExt cx="2366963" cy="1894435"/>
            </a:xfrm>
            <a:grpFill/>
          </p:grpSpPr>
          <p:grpSp>
            <p:nvGrpSpPr>
              <p:cNvPr id="25" name="组合 24"/>
              <p:cNvGrpSpPr/>
              <p:nvPr/>
            </p:nvGrpSpPr>
            <p:grpSpPr>
              <a:xfrm>
                <a:off x="4919482" y="1317434"/>
                <a:ext cx="2363968" cy="1894435"/>
                <a:chOff x="4919482" y="1447800"/>
                <a:chExt cx="2363968" cy="1894435"/>
              </a:xfrm>
              <a:grpFill/>
            </p:grpSpPr>
            <p:grpSp>
              <p:nvGrpSpPr>
                <p:cNvPr id="21" name="组合 20"/>
                <p:cNvGrpSpPr/>
                <p:nvPr/>
              </p:nvGrpSpPr>
              <p:grpSpPr>
                <a:xfrm>
                  <a:off x="5067300" y="2575472"/>
                  <a:ext cx="2057400" cy="766763"/>
                  <a:chOff x="5150373" y="2575472"/>
                  <a:chExt cx="2057400" cy="766763"/>
                </a:xfrm>
                <a:grpFill/>
              </p:grpSpPr>
              <p:sp>
                <p:nvSpPr>
                  <p:cNvPr id="19" name="矩形 18"/>
                  <p:cNvSpPr/>
                  <p:nvPr/>
                </p:nvSpPr>
                <p:spPr>
                  <a:xfrm>
                    <a:off x="5298010" y="2656435"/>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150373" y="2575472"/>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919482" y="1447800"/>
                  <a:ext cx="2363968" cy="1730566"/>
                  <a:chOff x="4919482" y="1447800"/>
                  <a:chExt cx="2363968" cy="1730566"/>
                </a:xfrm>
                <a:grpFill/>
              </p:grpSpPr>
              <p:sp>
                <p:nvSpPr>
                  <p:cNvPr id="7" name="矩形 6"/>
                  <p:cNvSpPr/>
                  <p:nvPr/>
                </p:nvSpPr>
                <p:spPr>
                  <a:xfrm>
                    <a:off x="4919482" y="1447800"/>
                    <a:ext cx="2362200" cy="17305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102350"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51" name="矩形 50"/>
              <p:cNvSpPr/>
              <p:nvPr/>
            </p:nvSpPr>
            <p:spPr>
              <a:xfrm>
                <a:off x="4919663" y="1317434"/>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p>
            </p:txBody>
          </p:sp>
          <p:sp>
            <p:nvSpPr>
              <p:cNvPr id="57" name="矩形 56"/>
              <p:cNvSpPr/>
              <p:nvPr/>
            </p:nvSpPr>
            <p:spPr>
              <a:xfrm>
                <a:off x="4924245" y="1850835"/>
                <a:ext cx="2362200" cy="11971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工作任务分解成几个关键的步骤</a:t>
                </a:r>
              </a:p>
            </p:txBody>
          </p:sp>
        </p:grpSp>
        <p:grpSp>
          <p:nvGrpSpPr>
            <p:cNvPr id="74" name="组合 73"/>
            <p:cNvGrpSpPr/>
            <p:nvPr/>
          </p:nvGrpSpPr>
          <p:grpSpPr>
            <a:xfrm>
              <a:off x="8461014" y="1417601"/>
              <a:ext cx="2363968" cy="1892492"/>
              <a:chOff x="8461014" y="1317434"/>
              <a:chExt cx="2363968" cy="1892492"/>
            </a:xfrm>
            <a:grpFill/>
          </p:grpSpPr>
          <p:grpSp>
            <p:nvGrpSpPr>
              <p:cNvPr id="26" name="组合 25"/>
              <p:cNvGrpSpPr/>
              <p:nvPr/>
            </p:nvGrpSpPr>
            <p:grpSpPr>
              <a:xfrm>
                <a:off x="8462782" y="1317434"/>
                <a:ext cx="2362200" cy="1892492"/>
                <a:chOff x="8462782" y="1447800"/>
                <a:chExt cx="2362200" cy="1892492"/>
              </a:xfrm>
              <a:grpFill/>
            </p:grpSpPr>
            <p:grpSp>
              <p:nvGrpSpPr>
                <p:cNvPr id="22" name="组合 21"/>
                <p:cNvGrpSpPr/>
                <p:nvPr/>
              </p:nvGrpSpPr>
              <p:grpSpPr>
                <a:xfrm>
                  <a:off x="8615182" y="2573529"/>
                  <a:ext cx="2057400" cy="766763"/>
                  <a:chOff x="5150373" y="2573529"/>
                  <a:chExt cx="2057400" cy="766763"/>
                </a:xfrm>
                <a:grpFill/>
              </p:grpSpPr>
              <p:sp>
                <p:nvSpPr>
                  <p:cNvPr id="23" name="矩形 22"/>
                  <p:cNvSpPr/>
                  <p:nvPr/>
                </p:nvSpPr>
                <p:spPr>
                  <a:xfrm>
                    <a:off x="5298010" y="2654492"/>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150373" y="2573529"/>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462782" y="1447800"/>
                  <a:ext cx="2362200" cy="1730566"/>
                  <a:chOff x="8462782" y="1447800"/>
                  <a:chExt cx="2362200" cy="1730566"/>
                </a:xfrm>
                <a:grpFill/>
              </p:grpSpPr>
              <p:sp>
                <p:nvSpPr>
                  <p:cNvPr id="8" name="矩形 7"/>
                  <p:cNvSpPr/>
                  <p:nvPr/>
                </p:nvSpPr>
                <p:spPr>
                  <a:xfrm>
                    <a:off x="8462782" y="1447800"/>
                    <a:ext cx="2362200" cy="17305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643882"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52" name="矩形 51"/>
              <p:cNvSpPr/>
              <p:nvPr/>
            </p:nvSpPr>
            <p:spPr>
              <a:xfrm>
                <a:off x="8461014" y="1317434"/>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3</a:t>
                </a:r>
              </a:p>
            </p:txBody>
          </p:sp>
          <p:sp>
            <p:nvSpPr>
              <p:cNvPr id="58" name="矩形 57"/>
              <p:cNvSpPr/>
              <p:nvPr/>
            </p:nvSpPr>
            <p:spPr>
              <a:xfrm>
                <a:off x="8461014" y="1850835"/>
                <a:ext cx="2362200" cy="11971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识别每一步骤的危害</a:t>
                </a:r>
              </a:p>
            </p:txBody>
          </p:sp>
        </p:grpSp>
        <p:grpSp>
          <p:nvGrpSpPr>
            <p:cNvPr id="73" name="组合 72"/>
            <p:cNvGrpSpPr/>
            <p:nvPr/>
          </p:nvGrpSpPr>
          <p:grpSpPr>
            <a:xfrm>
              <a:off x="8461014" y="3547049"/>
              <a:ext cx="2363968" cy="1890331"/>
              <a:chOff x="8461014" y="3657218"/>
              <a:chExt cx="2363968" cy="1890331"/>
            </a:xfrm>
            <a:grpFill/>
          </p:grpSpPr>
          <p:grpSp>
            <p:nvGrpSpPr>
              <p:cNvPr id="43" name="组合 42"/>
              <p:cNvGrpSpPr/>
              <p:nvPr/>
            </p:nvGrpSpPr>
            <p:grpSpPr>
              <a:xfrm>
                <a:off x="8462782" y="3657600"/>
                <a:ext cx="2362200" cy="1889949"/>
                <a:chOff x="8462782" y="1447800"/>
                <a:chExt cx="2362200" cy="1889949"/>
              </a:xfrm>
              <a:grpFill/>
            </p:grpSpPr>
            <p:grpSp>
              <p:nvGrpSpPr>
                <p:cNvPr id="44" name="组合 43"/>
                <p:cNvGrpSpPr/>
                <p:nvPr/>
              </p:nvGrpSpPr>
              <p:grpSpPr>
                <a:xfrm>
                  <a:off x="8615182" y="2570986"/>
                  <a:ext cx="2057400" cy="766763"/>
                  <a:chOff x="5150373" y="2570986"/>
                  <a:chExt cx="2057400" cy="766763"/>
                </a:xfrm>
                <a:grpFill/>
              </p:grpSpPr>
              <p:sp>
                <p:nvSpPr>
                  <p:cNvPr id="48" name="矩形 47"/>
                  <p:cNvSpPr/>
                  <p:nvPr/>
                </p:nvSpPr>
                <p:spPr>
                  <a:xfrm>
                    <a:off x="5298010" y="2651949"/>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5150373" y="2570986"/>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8462782" y="1447800"/>
                  <a:ext cx="2362200" cy="1730184"/>
                  <a:chOff x="8462782" y="1447800"/>
                  <a:chExt cx="2362200" cy="1730184"/>
                </a:xfrm>
                <a:grpFill/>
              </p:grpSpPr>
              <p:sp>
                <p:nvSpPr>
                  <p:cNvPr id="46" name="矩形 45"/>
                  <p:cNvSpPr/>
                  <p:nvPr/>
                </p:nvSpPr>
                <p:spPr>
                  <a:xfrm>
                    <a:off x="8462782" y="1447800"/>
                    <a:ext cx="2362200" cy="1730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9643882"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54" name="矩形 53"/>
              <p:cNvSpPr/>
              <p:nvPr/>
            </p:nvSpPr>
            <p:spPr>
              <a:xfrm>
                <a:off x="8461014" y="3657218"/>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a:t>
                </a:r>
              </a:p>
            </p:txBody>
          </p:sp>
          <p:sp>
            <p:nvSpPr>
              <p:cNvPr id="59" name="矩形 58"/>
              <p:cNvSpPr/>
              <p:nvPr/>
            </p:nvSpPr>
            <p:spPr>
              <a:xfrm>
                <a:off x="8461014" y="4190618"/>
                <a:ext cx="2362200" cy="11971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评估每一危害的风险</a:t>
                </a:r>
              </a:p>
            </p:txBody>
          </p:sp>
        </p:grpSp>
        <p:grpSp>
          <p:nvGrpSpPr>
            <p:cNvPr id="72" name="组合 71"/>
            <p:cNvGrpSpPr/>
            <p:nvPr/>
          </p:nvGrpSpPr>
          <p:grpSpPr>
            <a:xfrm>
              <a:off x="4919482" y="3547049"/>
              <a:ext cx="2366963" cy="1892492"/>
              <a:chOff x="4919482" y="3657218"/>
              <a:chExt cx="2366963" cy="1892492"/>
            </a:xfrm>
            <a:grpFill/>
          </p:grpSpPr>
          <p:grpSp>
            <p:nvGrpSpPr>
              <p:cNvPr id="36" name="组合 35"/>
              <p:cNvGrpSpPr/>
              <p:nvPr/>
            </p:nvGrpSpPr>
            <p:grpSpPr>
              <a:xfrm>
                <a:off x="4919482" y="3657600"/>
                <a:ext cx="2363968" cy="1892110"/>
                <a:chOff x="4919482" y="1447800"/>
                <a:chExt cx="2363968" cy="1892110"/>
              </a:xfrm>
              <a:grpFill/>
            </p:grpSpPr>
            <p:grpSp>
              <p:nvGrpSpPr>
                <p:cNvPr id="37" name="组合 36"/>
                <p:cNvGrpSpPr/>
                <p:nvPr/>
              </p:nvGrpSpPr>
              <p:grpSpPr>
                <a:xfrm>
                  <a:off x="5067300" y="2573147"/>
                  <a:ext cx="2057400" cy="766763"/>
                  <a:chOff x="5150373" y="2573147"/>
                  <a:chExt cx="2057400" cy="766763"/>
                </a:xfrm>
                <a:grpFill/>
              </p:grpSpPr>
              <p:sp>
                <p:nvSpPr>
                  <p:cNvPr id="41" name="矩形 40"/>
                  <p:cNvSpPr/>
                  <p:nvPr/>
                </p:nvSpPr>
                <p:spPr>
                  <a:xfrm>
                    <a:off x="5298010" y="2654110"/>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5150373" y="2573147"/>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4919482" y="1447800"/>
                  <a:ext cx="2363968" cy="1730184"/>
                  <a:chOff x="4919482" y="1447800"/>
                  <a:chExt cx="2363968" cy="1730184"/>
                </a:xfrm>
                <a:grpFill/>
              </p:grpSpPr>
              <p:sp>
                <p:nvSpPr>
                  <p:cNvPr id="39" name="矩形 38"/>
                  <p:cNvSpPr/>
                  <p:nvPr/>
                </p:nvSpPr>
                <p:spPr>
                  <a:xfrm>
                    <a:off x="4919482" y="1447800"/>
                    <a:ext cx="2362200" cy="1730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6102350"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53" name="矩形 52"/>
              <p:cNvSpPr/>
              <p:nvPr/>
            </p:nvSpPr>
            <p:spPr>
              <a:xfrm>
                <a:off x="4919663" y="3657218"/>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5</a:t>
                </a:r>
              </a:p>
            </p:txBody>
          </p:sp>
          <p:sp>
            <p:nvSpPr>
              <p:cNvPr id="60" name="矩形 59"/>
              <p:cNvSpPr/>
              <p:nvPr/>
            </p:nvSpPr>
            <p:spPr>
              <a:xfrm>
                <a:off x="4924245" y="4190618"/>
                <a:ext cx="2362200" cy="11971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研究消除或降低风险的措施</a:t>
                </a:r>
              </a:p>
            </p:txBody>
          </p:sp>
        </p:grpSp>
        <p:grpSp>
          <p:nvGrpSpPr>
            <p:cNvPr id="71" name="组合 70"/>
            <p:cNvGrpSpPr/>
            <p:nvPr/>
          </p:nvGrpSpPr>
          <p:grpSpPr>
            <a:xfrm>
              <a:off x="1380945" y="3547049"/>
              <a:ext cx="2363968" cy="1892492"/>
              <a:chOff x="1376182" y="3657218"/>
              <a:chExt cx="2363968" cy="1892492"/>
            </a:xfrm>
            <a:grpFill/>
          </p:grpSpPr>
          <p:grpSp>
            <p:nvGrpSpPr>
              <p:cNvPr id="62" name="组合 61"/>
              <p:cNvGrpSpPr/>
              <p:nvPr/>
            </p:nvGrpSpPr>
            <p:grpSpPr>
              <a:xfrm>
                <a:off x="1376182" y="3657218"/>
                <a:ext cx="2362200" cy="1892492"/>
                <a:chOff x="1376182" y="1447800"/>
                <a:chExt cx="2362200" cy="1892492"/>
              </a:xfrm>
              <a:grpFill/>
            </p:grpSpPr>
            <p:grpSp>
              <p:nvGrpSpPr>
                <p:cNvPr id="63" name="组合 62"/>
                <p:cNvGrpSpPr/>
                <p:nvPr/>
              </p:nvGrpSpPr>
              <p:grpSpPr>
                <a:xfrm>
                  <a:off x="1524000" y="2573529"/>
                  <a:ext cx="2057400" cy="766763"/>
                  <a:chOff x="1524000" y="2805305"/>
                  <a:chExt cx="2057400" cy="766763"/>
                </a:xfrm>
                <a:grpFill/>
              </p:grpSpPr>
              <p:sp>
                <p:nvSpPr>
                  <p:cNvPr id="67" name="矩形 66"/>
                  <p:cNvSpPr/>
                  <p:nvPr/>
                </p:nvSpPr>
                <p:spPr>
                  <a:xfrm>
                    <a:off x="1671637" y="2886268"/>
                    <a:ext cx="1762126"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1524000" y="2805305"/>
                    <a:ext cx="20574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376182" y="1447800"/>
                  <a:ext cx="2362200" cy="1730566"/>
                  <a:chOff x="1376182" y="1447800"/>
                  <a:chExt cx="2362200" cy="1730566"/>
                </a:xfrm>
                <a:grpFill/>
              </p:grpSpPr>
              <p:sp>
                <p:nvSpPr>
                  <p:cNvPr id="65" name="矩形 64"/>
                  <p:cNvSpPr/>
                  <p:nvPr/>
                </p:nvSpPr>
                <p:spPr>
                  <a:xfrm>
                    <a:off x="1376182" y="1447800"/>
                    <a:ext cx="2362200" cy="17305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6" name="矩形 65"/>
                  <p:cNvSpPr/>
                  <p:nvPr/>
                </p:nvSpPr>
                <p:spPr>
                  <a:xfrm>
                    <a:off x="2557282" y="1447800"/>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
            <p:nvSpPr>
              <p:cNvPr id="69" name="矩形 68"/>
              <p:cNvSpPr/>
              <p:nvPr/>
            </p:nvSpPr>
            <p:spPr>
              <a:xfrm>
                <a:off x="1377950" y="3661925"/>
                <a:ext cx="11811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6</a:t>
                </a:r>
              </a:p>
            </p:txBody>
          </p:sp>
          <p:sp>
            <p:nvSpPr>
              <p:cNvPr id="70" name="矩形 69"/>
              <p:cNvSpPr/>
              <p:nvPr/>
            </p:nvSpPr>
            <p:spPr>
              <a:xfrm>
                <a:off x="1377950" y="4200033"/>
                <a:ext cx="2362200" cy="11877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残余风险是什么</a:t>
                </a:r>
              </a:p>
            </p:txBody>
          </p:sp>
        </p:grpSp>
        <p:grpSp>
          <p:nvGrpSpPr>
            <p:cNvPr id="84" name="组合 83"/>
            <p:cNvGrpSpPr/>
            <p:nvPr/>
          </p:nvGrpSpPr>
          <p:grpSpPr>
            <a:xfrm>
              <a:off x="2549843" y="5536429"/>
              <a:ext cx="5755957" cy="734820"/>
              <a:chOff x="2549843" y="5437380"/>
              <a:chExt cx="5755957" cy="734820"/>
            </a:xfrm>
            <a:grpFill/>
          </p:grpSpPr>
          <p:cxnSp>
            <p:nvCxnSpPr>
              <p:cNvPr id="78" name="直接箭头连接符 77"/>
              <p:cNvCxnSpPr/>
              <p:nvPr/>
            </p:nvCxnSpPr>
            <p:spPr>
              <a:xfrm>
                <a:off x="2549843" y="6164580"/>
                <a:ext cx="5755957"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67" idx="2"/>
              </p:cNvCxnSpPr>
              <p:nvPr/>
            </p:nvCxnSpPr>
            <p:spPr>
              <a:xfrm flipH="1">
                <a:off x="2557282" y="5439541"/>
                <a:ext cx="181" cy="732659"/>
              </a:xfrm>
              <a:prstGeom prst="line">
                <a:avLst/>
              </a:prstGeom>
              <a:grpFill/>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p:nvPr/>
            </p:nvCxnSpPr>
            <p:spPr>
              <a:xfrm flipV="1">
                <a:off x="6096000" y="5437380"/>
                <a:ext cx="0" cy="73482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85" name="矩形 84"/>
            <p:cNvSpPr/>
            <p:nvPr/>
          </p:nvSpPr>
          <p:spPr>
            <a:xfrm>
              <a:off x="3690462" y="5820430"/>
              <a:ext cx="1181100" cy="3988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OK?</a:t>
              </a:r>
            </a:p>
          </p:txBody>
        </p:sp>
        <p:sp>
          <p:nvSpPr>
            <p:cNvPr id="86" name="矩形 85"/>
            <p:cNvSpPr/>
            <p:nvPr/>
          </p:nvSpPr>
          <p:spPr>
            <a:xfrm>
              <a:off x="5562600" y="5698347"/>
              <a:ext cx="539750" cy="3988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N</a:t>
              </a:r>
            </a:p>
          </p:txBody>
        </p:sp>
        <p:sp>
          <p:nvSpPr>
            <p:cNvPr id="87" name="矩形 86"/>
            <p:cNvSpPr/>
            <p:nvPr/>
          </p:nvSpPr>
          <p:spPr>
            <a:xfrm>
              <a:off x="7096888" y="5820430"/>
              <a:ext cx="539750" cy="3988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Y</a:t>
              </a:r>
            </a:p>
          </p:txBody>
        </p:sp>
        <p:sp>
          <p:nvSpPr>
            <p:cNvPr id="88" name="矩形 87"/>
            <p:cNvSpPr/>
            <p:nvPr/>
          </p:nvSpPr>
          <p:spPr>
            <a:xfrm>
              <a:off x="8461014" y="5996728"/>
              <a:ext cx="2362200" cy="5252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记录和执行</a:t>
              </a:r>
            </a:p>
          </p:txBody>
        </p:sp>
        <p:cxnSp>
          <p:nvCxnSpPr>
            <p:cNvPr id="91" name="直接箭头连接符 90"/>
            <p:cNvCxnSpPr/>
            <p:nvPr/>
          </p:nvCxnSpPr>
          <p:spPr>
            <a:xfrm>
              <a:off x="3769700" y="2282884"/>
              <a:ext cx="110948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a:off x="7322525" y="2282884"/>
              <a:ext cx="110948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p:nvPr/>
          </p:nvCxnSpPr>
          <p:spPr>
            <a:xfrm flipH="1">
              <a:off x="3769700" y="4437791"/>
              <a:ext cx="110948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flipH="1">
              <a:off x="7313000" y="4437791"/>
              <a:ext cx="110948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1201400" y="2286000"/>
              <a:ext cx="0" cy="2151791"/>
            </a:xfrm>
            <a:prstGeom prst="line">
              <a:avLst/>
            </a:prstGeom>
            <a:grpFill/>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p:nvPr/>
          </p:nvCxnSpPr>
          <p:spPr>
            <a:xfrm flipH="1">
              <a:off x="10896600" y="4437791"/>
              <a:ext cx="304800"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0896600" y="2282884"/>
              <a:ext cx="304800" cy="0"/>
            </a:xfrm>
            <a:prstGeom prst="line">
              <a:avLst/>
            </a:prstGeom>
            <a:grpFill/>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5" name="任意多边形 3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7"/>
          <p:cNvGraphicFramePr>
            <a:graphicFrameLocks noGrp="1"/>
          </p:cNvGraphicFramePr>
          <p:nvPr/>
        </p:nvGraphicFramePr>
        <p:xfrm>
          <a:off x="1043033" y="1551305"/>
          <a:ext cx="11254014" cy="5158973"/>
        </p:xfrm>
        <a:graphic>
          <a:graphicData uri="http://schemas.openxmlformats.org/drawingml/2006/table">
            <a:tbl>
              <a:tblPr/>
              <a:tblGrid>
                <a:gridCol w="2819400">
                  <a:extLst>
                    <a:ext uri="{9D8B030D-6E8A-4147-A177-3AD203B41FA5}">
                      <a16:colId xmlns:a16="http://schemas.microsoft.com/office/drawing/2014/main" val="20000"/>
                    </a:ext>
                  </a:extLst>
                </a:gridCol>
                <a:gridCol w="2795815">
                  <a:extLst>
                    <a:ext uri="{9D8B030D-6E8A-4147-A177-3AD203B41FA5}">
                      <a16:colId xmlns:a16="http://schemas.microsoft.com/office/drawing/2014/main" val="20001"/>
                    </a:ext>
                  </a:extLst>
                </a:gridCol>
                <a:gridCol w="3256359">
                  <a:extLst>
                    <a:ext uri="{9D8B030D-6E8A-4147-A177-3AD203B41FA5}">
                      <a16:colId xmlns:a16="http://schemas.microsoft.com/office/drawing/2014/main" val="20002"/>
                    </a:ext>
                  </a:extLst>
                </a:gridCol>
                <a:gridCol w="2382440">
                  <a:extLst>
                    <a:ext uri="{9D8B030D-6E8A-4147-A177-3AD203B41FA5}">
                      <a16:colId xmlns:a16="http://schemas.microsoft.com/office/drawing/2014/main" val="20003"/>
                    </a:ext>
                  </a:extLst>
                </a:gridCol>
              </a:tblGrid>
              <a:tr h="508635">
                <a:tc gridSpan="4">
                  <a:txBody>
                    <a:bodyPr/>
                    <a:lstStyle/>
                    <a:p>
                      <a:pPr marL="0" marR="0" lvl="0" indent="0" algn="ctr" defTabSz="0" rtl="0" eaLnBrk="1" fontAlgn="base" latinLnBrk="0" hangingPunct="1">
                        <a:lnSpc>
                          <a:spcPct val="13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作业安全分析样表</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644476">
                <a:tc>
                  <a:txBody>
                    <a:bodyPr/>
                    <a:lstStyle/>
                    <a:p>
                      <a:pPr marL="0" marR="0" lvl="0" indent="0" algn="ctr" defTabSz="0" rtl="0" eaLnBrk="1" fontAlgn="base" latinLnBrk="0" hangingPunct="1">
                        <a:lnSpc>
                          <a:spcPct val="18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作业名称</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8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作业地点</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分析人员</a:t>
                      </a:r>
                      <a:endParaRPr kumimoji="0" lang="en-US" altLang="zh-CN"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XXX等</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日      期</a:t>
                      </a:r>
                    </a:p>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XX年XX月XX日</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1"/>
                  </a:ext>
                </a:extLst>
              </a:tr>
              <a:tr h="677362">
                <a:tc>
                  <a:txBody>
                    <a:bodyPr/>
                    <a:lstStyle/>
                    <a:p>
                      <a:pPr marL="0" marR="0" lvl="0" indent="0" algn="ctr" defTabSz="0" rtl="0" eaLnBrk="1" fontAlgn="base" latinLnBrk="0" hangingPunct="1">
                        <a:lnSpc>
                          <a:spcPct val="18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任务或步骤描述</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8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潜在危害</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0" marR="0" lvl="0" indent="0" algn="ctr" defTabSz="0" rtl="0" eaLnBrk="1" fontAlgn="base" latinLnBrk="0" hangingPunct="1">
                        <a:lnSpc>
                          <a:spcPct val="18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危害控制措施</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2"/>
                  </a:ext>
                </a:extLst>
              </a:tr>
              <a:tr h="533400">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288925" marR="0" lvl="0" indent="-288925" algn="ctr" defTabSz="0" rtl="0" eaLnBrk="1" fontAlgn="base" latinLnBrk="0" hangingPunct="1">
                        <a:lnSpc>
                          <a:spcPct val="100000"/>
                        </a:lnSpc>
                        <a:spcBef>
                          <a:spcPct val="20000"/>
                        </a:spcBef>
                        <a:spcAft>
                          <a:spcPct val="0"/>
                        </a:spcAft>
                        <a:buClrTx/>
                        <a:buSzTx/>
                        <a:buFontTx/>
                        <a:buAutoNum type="alphaLcParenR"/>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288925" marR="0" lvl="0" indent="-288925" algn="ctr" defTabSz="0" rtl="0" eaLnBrk="1" fontAlgn="base" latinLnBrk="0" hangingPunct="1">
                        <a:lnSpc>
                          <a:spcPct val="100000"/>
                        </a:lnSpc>
                        <a:spcBef>
                          <a:spcPct val="20000"/>
                        </a:spcBef>
                        <a:spcAft>
                          <a:spcPct val="0"/>
                        </a:spcAft>
                        <a:buClrTx/>
                        <a:buSzTx/>
                        <a:buFontTx/>
                        <a:buAutoNum type="alphaLcParenR"/>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3"/>
                  </a:ext>
                </a:extLst>
              </a:tr>
              <a:tr h="533400">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288925" marR="0" lvl="0" indent="-288925" algn="ctr" defTabSz="0" rtl="0" eaLnBrk="1" fontAlgn="base" latinLnBrk="0" hangingPunct="1">
                        <a:lnSpc>
                          <a:spcPct val="100000"/>
                        </a:lnSpc>
                        <a:spcBef>
                          <a:spcPct val="20000"/>
                        </a:spcBef>
                        <a:spcAft>
                          <a:spcPct val="0"/>
                        </a:spcAft>
                        <a:buClrTx/>
                        <a:buSzTx/>
                        <a:buFontTx/>
                        <a:buAutoNum type="alphaLcParenR"/>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4"/>
                  </a:ext>
                </a:extLst>
              </a:tr>
              <a:tr h="533400">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288925" marR="0" lvl="0" indent="-288925"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5"/>
                  </a:ext>
                </a:extLst>
              </a:tr>
              <a:tr h="522824">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288925" marR="0" lvl="0" indent="-288925"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6"/>
                  </a:ext>
                </a:extLst>
              </a:tr>
              <a:tr h="543976">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zh-CN"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0" marR="0" lvl="0" indent="0" algn="ctr" defTabSz="0" rtl="0" eaLnBrk="1" fontAlgn="base" latinLnBrk="0" hangingPunct="1">
                        <a:lnSpc>
                          <a:spcPct val="100000"/>
                        </a:lnSpc>
                        <a:spcBef>
                          <a:spcPct val="20000"/>
                        </a:spcBef>
                        <a:spcAft>
                          <a:spcPct val="0"/>
                        </a:spcAft>
                        <a:buClrTx/>
                        <a:buSzTx/>
                        <a:buFontTx/>
                        <a:buNone/>
                      </a:pPr>
                      <a:endParaRPr kumimoji="0" lang="zh-CN" altLang="zh-CN" sz="20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endParaRP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7"/>
                  </a:ext>
                </a:extLst>
              </a:tr>
              <a:tr h="543976">
                <a:tc>
                  <a:txBody>
                    <a:bodyPr/>
                    <a:lstStyle/>
                    <a:p>
                      <a:pPr marL="0" marR="0" lvl="0" indent="0" algn="l" defTabSz="0" rtl="0" eaLnBrk="1" fontAlgn="base" latinLnBrk="0" hangingPunct="1">
                        <a:lnSpc>
                          <a:spcPct val="15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审批人员签字</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l" defTabSz="0" rtl="0" eaLnBrk="1" fontAlgn="base" latinLnBrk="0" hangingPunct="1">
                        <a:lnSpc>
                          <a:spcPct val="15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审批人员职务</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gridSpan="2">
                  <a:txBody>
                    <a:bodyPr/>
                    <a:lstStyle/>
                    <a:p>
                      <a:pPr marL="0" marR="0" lvl="0" indent="0" algn="l" defTabSz="0" rtl="0" eaLnBrk="1" fontAlgn="base" latinLnBrk="0" hangingPunct="1">
                        <a:lnSpc>
                          <a:spcPct val="150000"/>
                        </a:lnSpc>
                        <a:spcBef>
                          <a:spcPct val="20000"/>
                        </a:spcBef>
                        <a:spcAft>
                          <a:spcPct val="0"/>
                        </a:spcAft>
                        <a:buClrTx/>
                        <a:buSzTx/>
                        <a:buFontTx/>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日    期</a:t>
                      </a:r>
                    </a:p>
                  </a:txBody>
                  <a:tcPr marL="121952" marR="12195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hMerge="1">
                  <a:txBody>
                    <a:bodyPr/>
                    <a:lstStyle/>
                    <a:p>
                      <a:endParaRPr lang="zh-CN"/>
                    </a:p>
                  </a:txBody>
                  <a:tcPr/>
                </a:tc>
                <a:extLst>
                  <a:ext uri="{0D108BD9-81ED-4DB2-BD59-A6C34878D82A}">
                    <a16:rowId xmlns:a16="http://schemas.microsoft.com/office/drawing/2014/main" val="10008"/>
                  </a:ext>
                </a:extLst>
              </a:tr>
            </a:tbl>
          </a:graphicData>
        </a:graphic>
      </p:graphicFrame>
      <p:sp>
        <p:nvSpPr>
          <p:cNvPr id="35" name="任意多边形 34"/>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44286" y="1385570"/>
            <a:ext cx="4486634" cy="66675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JSA</a:t>
              </a:r>
              <a:r>
                <a:rPr lang="zh-CN" altLang="en-US" sz="2400" b="1" dirty="0">
                  <a:solidFill>
                    <a:srgbClr val="376092"/>
                  </a:solidFill>
                  <a:latin typeface="微软雅黑" panose="020B0503020204020204" pitchFamily="34" charset="-122"/>
                  <a:ea typeface="微软雅黑" panose="020B0503020204020204" pitchFamily="34" charset="-122"/>
                </a:rPr>
                <a:t>的管理流程</a:t>
              </a:r>
            </a:p>
          </p:txBody>
        </p:sp>
      </p:grpSp>
      <p:grpSp>
        <p:nvGrpSpPr>
          <p:cNvPr id="35" name="组合 34"/>
          <p:cNvGrpSpPr/>
          <p:nvPr/>
        </p:nvGrpSpPr>
        <p:grpSpPr>
          <a:xfrm>
            <a:off x="818700" y="2183130"/>
            <a:ext cx="11137806" cy="4582884"/>
            <a:chOff x="531680" y="1600200"/>
            <a:chExt cx="11137806" cy="4582884"/>
          </a:xfrm>
        </p:grpSpPr>
        <p:grpSp>
          <p:nvGrpSpPr>
            <p:cNvPr id="8" name="组合 7"/>
            <p:cNvGrpSpPr/>
            <p:nvPr/>
          </p:nvGrpSpPr>
          <p:grpSpPr>
            <a:xfrm>
              <a:off x="531680" y="1600200"/>
              <a:ext cx="11137806" cy="4582884"/>
              <a:chOff x="531680" y="1600200"/>
              <a:chExt cx="11137806" cy="4582884"/>
            </a:xfrm>
          </p:grpSpPr>
          <p:sp>
            <p:nvSpPr>
              <p:cNvPr id="7" name="矩形 6"/>
              <p:cNvSpPr/>
              <p:nvPr/>
            </p:nvSpPr>
            <p:spPr>
              <a:xfrm>
                <a:off x="850995" y="1839684"/>
                <a:ext cx="10499176" cy="434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691337" y="1719942"/>
                <a:ext cx="10818492" cy="434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531680" y="1600200"/>
                <a:ext cx="11137806"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050372" y="2671989"/>
              <a:ext cx="10091255" cy="2199821"/>
              <a:chOff x="1050372" y="6894286"/>
              <a:chExt cx="10091255" cy="2199821"/>
            </a:xfrm>
          </p:grpSpPr>
          <p:grpSp>
            <p:nvGrpSpPr>
              <p:cNvPr id="20" name="组合 19"/>
              <p:cNvGrpSpPr/>
              <p:nvPr/>
            </p:nvGrpSpPr>
            <p:grpSpPr>
              <a:xfrm>
                <a:off x="5418364" y="8685894"/>
                <a:ext cx="1355272" cy="408213"/>
                <a:chOff x="3234368" y="8685894"/>
                <a:chExt cx="1355272" cy="408213"/>
              </a:xfrm>
            </p:grpSpPr>
            <p:sp>
              <p:nvSpPr>
                <p:cNvPr id="21" name="矩形 20"/>
                <p:cNvSpPr/>
                <p:nvPr/>
              </p:nvSpPr>
              <p:spPr>
                <a:xfrm>
                  <a:off x="3330378" y="8745765"/>
                  <a:ext cx="1163252" cy="34834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3234368" y="8685894"/>
                  <a:ext cx="1355272" cy="3483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7563377" y="8685894"/>
                <a:ext cx="1355272" cy="408213"/>
                <a:chOff x="3234368" y="8685894"/>
                <a:chExt cx="1355272" cy="408213"/>
              </a:xfrm>
            </p:grpSpPr>
            <p:sp>
              <p:nvSpPr>
                <p:cNvPr id="24" name="矩形 23"/>
                <p:cNvSpPr/>
                <p:nvPr/>
              </p:nvSpPr>
              <p:spPr>
                <a:xfrm>
                  <a:off x="3330378" y="8745765"/>
                  <a:ext cx="1163252" cy="34834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234368" y="8685894"/>
                  <a:ext cx="1355272" cy="3483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9708388" y="8685894"/>
                <a:ext cx="1355272" cy="408213"/>
                <a:chOff x="3234368" y="8685894"/>
                <a:chExt cx="1355272" cy="408213"/>
              </a:xfrm>
            </p:grpSpPr>
            <p:sp>
              <p:nvSpPr>
                <p:cNvPr id="27" name="矩形 26"/>
                <p:cNvSpPr/>
                <p:nvPr/>
              </p:nvSpPr>
              <p:spPr>
                <a:xfrm>
                  <a:off x="3330378" y="8745765"/>
                  <a:ext cx="1163252" cy="34834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3234368" y="8685894"/>
                  <a:ext cx="1355272" cy="3483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273351" y="8685894"/>
                <a:ext cx="1355272" cy="408213"/>
                <a:chOff x="3234368" y="8685894"/>
                <a:chExt cx="1355272" cy="408213"/>
              </a:xfrm>
            </p:grpSpPr>
            <p:sp>
              <p:nvSpPr>
                <p:cNvPr id="17" name="矩形 16"/>
                <p:cNvSpPr/>
                <p:nvPr/>
              </p:nvSpPr>
              <p:spPr>
                <a:xfrm>
                  <a:off x="3330378" y="8745765"/>
                  <a:ext cx="1163252" cy="34834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234368" y="8685894"/>
                  <a:ext cx="1355272" cy="3483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1224348" y="8745765"/>
                <a:ext cx="1163252" cy="34834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128338" y="8685894"/>
                <a:ext cx="1355272" cy="3483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50372" y="6894286"/>
                <a:ext cx="1511205" cy="2073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要不要做</a:t>
                </a:r>
                <a:r>
                  <a:rPr lang="en-US" altLang="zh-CN" sz="2400" b="1" dirty="0">
                    <a:solidFill>
                      <a:schemeClr val="bg1"/>
                    </a:solidFill>
                    <a:latin typeface="微软雅黑" panose="020B0503020204020204" pitchFamily="34" charset="-122"/>
                    <a:ea typeface="微软雅黑" panose="020B0503020204020204" pitchFamily="34" charset="-122"/>
                  </a:rPr>
                  <a:t>JSA</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0" name="矩形 9"/>
              <p:cNvSpPr/>
              <p:nvPr/>
            </p:nvSpPr>
            <p:spPr>
              <a:xfrm>
                <a:off x="3195385" y="6894286"/>
                <a:ext cx="1511205" cy="207372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做</a:t>
                </a:r>
                <a:r>
                  <a:rPr lang="en-US" altLang="zh-CN" sz="2400" b="1" dirty="0">
                    <a:solidFill>
                      <a:schemeClr val="bg1"/>
                    </a:solidFill>
                    <a:latin typeface="微软雅黑" panose="020B0503020204020204" pitchFamily="34" charset="-122"/>
                    <a:ea typeface="微软雅黑" panose="020B0503020204020204" pitchFamily="34" charset="-122"/>
                  </a:rPr>
                  <a:t>JSA</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5340398" y="6894286"/>
                <a:ext cx="1511205" cy="2073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所有作业人员沟通</a:t>
                </a:r>
                <a:r>
                  <a:rPr lang="en-US" altLang="zh-CN" sz="2400" b="1" dirty="0">
                    <a:solidFill>
                      <a:schemeClr val="bg1"/>
                    </a:solidFill>
                    <a:latin typeface="微软雅黑" panose="020B0503020204020204" pitchFamily="34" charset="-122"/>
                    <a:ea typeface="微软雅黑" panose="020B0503020204020204" pitchFamily="34" charset="-122"/>
                  </a:rPr>
                  <a:t>JSA</a:t>
                </a:r>
                <a:r>
                  <a:rPr lang="zh-CN" altLang="en-US" sz="2400" b="1" dirty="0">
                    <a:solidFill>
                      <a:schemeClr val="bg1"/>
                    </a:solidFill>
                    <a:latin typeface="微软雅黑" panose="020B0503020204020204" pitchFamily="34" charset="-122"/>
                    <a:ea typeface="微软雅黑" panose="020B0503020204020204" pitchFamily="34" charset="-122"/>
                  </a:rPr>
                  <a:t>内容</a:t>
                </a:r>
              </a:p>
            </p:txBody>
          </p:sp>
          <p:sp>
            <p:nvSpPr>
              <p:cNvPr id="12" name="矩形 11"/>
              <p:cNvSpPr/>
              <p:nvPr/>
            </p:nvSpPr>
            <p:spPr>
              <a:xfrm>
                <a:off x="7485411" y="6894286"/>
                <a:ext cx="1511205" cy="2073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现场监控和应变</a:t>
                </a:r>
              </a:p>
            </p:txBody>
          </p:sp>
          <p:sp>
            <p:nvSpPr>
              <p:cNvPr id="13" name="矩形 12"/>
              <p:cNvSpPr/>
              <p:nvPr/>
            </p:nvSpPr>
            <p:spPr>
              <a:xfrm>
                <a:off x="9630422" y="6894286"/>
                <a:ext cx="1511205" cy="2073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总结和文档化</a:t>
                </a:r>
              </a:p>
            </p:txBody>
          </p:sp>
        </p:grpSp>
        <p:cxnSp>
          <p:nvCxnSpPr>
            <p:cNvPr id="31" name="直接箭头连接符 30"/>
            <p:cNvCxnSpPr/>
            <p:nvPr/>
          </p:nvCxnSpPr>
          <p:spPr>
            <a:xfrm>
              <a:off x="2561577" y="3733800"/>
              <a:ext cx="633808"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4703822" y="3733800"/>
              <a:ext cx="633808"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6851603" y="3733800"/>
              <a:ext cx="633808"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8996614" y="3733800"/>
              <a:ext cx="633808"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任意多边形 1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9340" y="2160905"/>
            <a:ext cx="11201400" cy="3863975"/>
            <a:chOff x="495300" y="685800"/>
            <a:chExt cx="11201400" cy="3863975"/>
          </a:xfrm>
        </p:grpSpPr>
        <p:sp>
          <p:nvSpPr>
            <p:cNvPr id="3" name="矩形 2"/>
            <p:cNvSpPr/>
            <p:nvPr/>
          </p:nvSpPr>
          <p:spPr>
            <a:xfrm>
              <a:off x="927100" y="3940175"/>
              <a:ext cx="103378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5800" y="3835400"/>
              <a:ext cx="10820400"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95300" y="685800"/>
              <a:ext cx="11201400" cy="3657600"/>
              <a:chOff x="495300" y="685800"/>
              <a:chExt cx="11201400" cy="3657600"/>
            </a:xfrm>
          </p:grpSpPr>
          <p:sp>
            <p:nvSpPr>
              <p:cNvPr id="8" name="矩形 7"/>
              <p:cNvSpPr/>
              <p:nvPr/>
            </p:nvSpPr>
            <p:spPr>
              <a:xfrm>
                <a:off x="495300" y="1371600"/>
                <a:ext cx="11201400"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95300" y="685800"/>
                <a:ext cx="40005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495300" y="685800"/>
              <a:ext cx="40005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b.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安全检查表法</a:t>
              </a:r>
            </a:p>
          </p:txBody>
        </p:sp>
        <p:sp>
          <p:nvSpPr>
            <p:cNvPr id="7" name="矩形 6"/>
            <p:cNvSpPr/>
            <p:nvPr/>
          </p:nvSpPr>
          <p:spPr>
            <a:xfrm>
              <a:off x="762000" y="1568450"/>
              <a:ext cx="10668000" cy="277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为了系统找出系统中的不安全因素，把系统加以剖析，列出各层次的不安全因素，然后确定检查项目，以提问的方式把检查项目按系统的组成顺序编制成表，以便进行检查或评审，这种表叫安全检查表。</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注意：使用安全检查表法识别危险源，首先应制定基础单元内设备设施清单，在统计过程中注意相同或类似性能、功能的设备设施可以合并，但不同设施确保不能遗漏。</a:t>
              </a:r>
            </a:p>
          </p:txBody>
        </p:sp>
      </p:grpSp>
      <p:sp>
        <p:nvSpPr>
          <p:cNvPr id="14" name="任意多边形 1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03061" y="1457325"/>
            <a:ext cx="4486634" cy="66675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2.  </a:t>
              </a:r>
              <a:r>
                <a:rPr lang="zh-CN" altLang="en-US" sz="2400" b="1" dirty="0">
                  <a:solidFill>
                    <a:srgbClr val="376092"/>
                  </a:solidFill>
                  <a:latin typeface="微软雅黑" panose="020B0503020204020204" pitchFamily="34" charset="-122"/>
                  <a:ea typeface="微软雅黑" panose="020B0503020204020204" pitchFamily="34" charset="-122"/>
                </a:rPr>
                <a:t>危险源辨识的范围</a:t>
              </a:r>
            </a:p>
          </p:txBody>
        </p:sp>
      </p:grpSp>
      <p:grpSp>
        <p:nvGrpSpPr>
          <p:cNvPr id="10" name="组合 9"/>
          <p:cNvGrpSpPr/>
          <p:nvPr/>
        </p:nvGrpSpPr>
        <p:grpSpPr>
          <a:xfrm>
            <a:off x="1649095" y="2389505"/>
            <a:ext cx="10185400" cy="4441134"/>
            <a:chOff x="1003300" y="1600200"/>
            <a:chExt cx="10185400" cy="4441134"/>
          </a:xfrm>
        </p:grpSpPr>
        <p:grpSp>
          <p:nvGrpSpPr>
            <p:cNvPr id="8" name="组合 7"/>
            <p:cNvGrpSpPr/>
            <p:nvPr/>
          </p:nvGrpSpPr>
          <p:grpSpPr>
            <a:xfrm>
              <a:off x="1003300" y="1600200"/>
              <a:ext cx="10185400" cy="4441134"/>
              <a:chOff x="1003300" y="1524000"/>
              <a:chExt cx="10185400" cy="4441134"/>
            </a:xfrm>
          </p:grpSpPr>
          <p:sp>
            <p:nvSpPr>
              <p:cNvPr id="7" name="矩形 6"/>
              <p:cNvSpPr/>
              <p:nvPr/>
            </p:nvSpPr>
            <p:spPr>
              <a:xfrm>
                <a:off x="1219200" y="1697934"/>
                <a:ext cx="9753600" cy="426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17600" y="1610967"/>
                <a:ext cx="9956800" cy="4267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003300" y="1524000"/>
                <a:ext cx="10185400" cy="426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9" name="矩形 43"/>
            <p:cNvSpPr/>
            <p:nvPr/>
          </p:nvSpPr>
          <p:spPr>
            <a:xfrm>
              <a:off x="1117601" y="1877041"/>
              <a:ext cx="9956800" cy="3713517"/>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危险源辨识的范围应覆盖：</a:t>
              </a: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1.</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常规和非常规活动；</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所有进入工作场所的人员（包括承包方人员和访问者）的活动；</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3.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生产场所周边环境的影响；</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4.</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在本单位工作场所所产生的危险源对相邻单位及人员的不利影响；</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5</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基础设施、设备和材料；</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6.</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组织及其活动、材料的变更，或计划的变更；</a:t>
              </a:r>
            </a:p>
            <a:p>
              <a:pPr lvl="0">
                <a:lnSpc>
                  <a:spcPct val="150000"/>
                </a:lnSpc>
                <a:buClr>
                  <a:schemeClr val="folHlink"/>
                </a:buClr>
                <a:buSzPct val="60000"/>
                <a:buFont typeface="Wingdings" panose="05000000000000000000" pitchFamily="2" charset="2"/>
              </a:pPr>
              <a:r>
                <a:rPr lang="en-US"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7.</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工作区域、过程、装置、机器和（或）设备、操作程序以及人的能力的适应性。</a:t>
              </a:r>
            </a:p>
          </p:txBody>
        </p:sp>
      </p:grpSp>
      <p:sp>
        <p:nvSpPr>
          <p:cNvPr id="14" name="任意多边形 1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31306" y="1170305"/>
            <a:ext cx="4486634" cy="66675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3.  </a:t>
              </a:r>
              <a:r>
                <a:rPr lang="zh-CN" altLang="en-US" sz="2400" b="1" dirty="0">
                  <a:solidFill>
                    <a:schemeClr val="accent1"/>
                  </a:solidFill>
                  <a:latin typeface="微软雅黑" panose="020B0503020204020204" pitchFamily="34" charset="-122"/>
                  <a:ea typeface="微软雅黑" panose="020B0503020204020204" pitchFamily="34" charset="-122"/>
                </a:rPr>
                <a:t>第一类危险源辨识</a:t>
              </a:r>
            </a:p>
          </p:txBody>
        </p:sp>
      </p:grpSp>
      <p:grpSp>
        <p:nvGrpSpPr>
          <p:cNvPr id="31" name="组合 30"/>
          <p:cNvGrpSpPr/>
          <p:nvPr/>
        </p:nvGrpSpPr>
        <p:grpSpPr>
          <a:xfrm>
            <a:off x="1397184" y="2259330"/>
            <a:ext cx="10115182" cy="4343400"/>
            <a:chOff x="595501" y="1524000"/>
            <a:chExt cx="10115182" cy="4343400"/>
          </a:xfrm>
        </p:grpSpPr>
        <p:cxnSp>
          <p:nvCxnSpPr>
            <p:cNvPr id="23" name="直接连接符 22"/>
            <p:cNvCxnSpPr/>
            <p:nvPr/>
          </p:nvCxnSpPr>
          <p:spPr>
            <a:xfrm flipV="1">
              <a:off x="3683000" y="36957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10067566" y="36957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6900683" y="36957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100083" y="15240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8484649" y="15240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317766" y="1524000"/>
              <a:ext cx="0" cy="21717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490483" y="3352800"/>
              <a:ext cx="9220200" cy="785467"/>
              <a:chOff x="1490483" y="3086100"/>
              <a:chExt cx="9220200" cy="785467"/>
            </a:xfrm>
          </p:grpSpPr>
          <p:sp>
            <p:nvSpPr>
              <p:cNvPr id="12" name="圆角矩形 11"/>
              <p:cNvSpPr/>
              <p:nvPr/>
            </p:nvSpPr>
            <p:spPr>
              <a:xfrm>
                <a:off x="15458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第</a:t>
                </a:r>
              </a:p>
            </p:txBody>
          </p:sp>
          <p:sp>
            <p:nvSpPr>
              <p:cNvPr id="13" name="圆角矩形 12"/>
              <p:cNvSpPr/>
              <p:nvPr/>
            </p:nvSpPr>
            <p:spPr>
              <a:xfrm>
                <a:off x="31460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一</a:t>
                </a:r>
              </a:p>
            </p:txBody>
          </p:sp>
          <p:sp>
            <p:nvSpPr>
              <p:cNvPr id="14" name="圆角矩形 13"/>
              <p:cNvSpPr/>
              <p:nvPr/>
            </p:nvSpPr>
            <p:spPr>
              <a:xfrm>
                <a:off x="47462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类</a:t>
                </a:r>
              </a:p>
            </p:txBody>
          </p:sp>
          <p:sp>
            <p:nvSpPr>
              <p:cNvPr id="15" name="圆角矩形 14"/>
              <p:cNvSpPr/>
              <p:nvPr/>
            </p:nvSpPr>
            <p:spPr>
              <a:xfrm>
                <a:off x="63464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危</a:t>
                </a:r>
              </a:p>
            </p:txBody>
          </p:sp>
          <p:sp>
            <p:nvSpPr>
              <p:cNvPr id="16" name="圆角矩形 15"/>
              <p:cNvSpPr/>
              <p:nvPr/>
            </p:nvSpPr>
            <p:spPr>
              <a:xfrm>
                <a:off x="79466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险</a:t>
                </a:r>
              </a:p>
            </p:txBody>
          </p:sp>
          <p:sp>
            <p:nvSpPr>
              <p:cNvPr id="17" name="圆角矩形 16"/>
              <p:cNvSpPr/>
              <p:nvPr/>
            </p:nvSpPr>
            <p:spPr>
              <a:xfrm>
                <a:off x="9546866" y="3185767"/>
                <a:ext cx="1108434" cy="685800"/>
              </a:xfrm>
              <a:prstGeom prst="roundRect">
                <a:avLst>
                  <a:gd name="adj" fmla="val 481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源</a:t>
                </a:r>
              </a:p>
            </p:txBody>
          </p:sp>
          <p:sp>
            <p:nvSpPr>
              <p:cNvPr id="5" name="圆角矩形 4"/>
              <p:cNvSpPr/>
              <p:nvPr/>
            </p:nvSpPr>
            <p:spPr>
              <a:xfrm>
                <a:off x="14904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第</a:t>
                </a:r>
              </a:p>
            </p:txBody>
          </p:sp>
          <p:sp>
            <p:nvSpPr>
              <p:cNvPr id="6" name="圆角矩形 5"/>
              <p:cNvSpPr/>
              <p:nvPr/>
            </p:nvSpPr>
            <p:spPr>
              <a:xfrm>
                <a:off x="30906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一</a:t>
                </a:r>
              </a:p>
            </p:txBody>
          </p:sp>
          <p:sp>
            <p:nvSpPr>
              <p:cNvPr id="7" name="圆角矩形 6"/>
              <p:cNvSpPr/>
              <p:nvPr/>
            </p:nvSpPr>
            <p:spPr>
              <a:xfrm>
                <a:off x="46908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类</a:t>
                </a:r>
              </a:p>
            </p:txBody>
          </p:sp>
          <p:sp>
            <p:nvSpPr>
              <p:cNvPr id="8" name="圆角矩形 7"/>
              <p:cNvSpPr/>
              <p:nvPr/>
            </p:nvSpPr>
            <p:spPr>
              <a:xfrm>
                <a:off x="62910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危</a:t>
                </a:r>
              </a:p>
            </p:txBody>
          </p:sp>
          <p:sp>
            <p:nvSpPr>
              <p:cNvPr id="9" name="圆角矩形 8"/>
              <p:cNvSpPr/>
              <p:nvPr/>
            </p:nvSpPr>
            <p:spPr>
              <a:xfrm>
                <a:off x="78912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险</a:t>
                </a:r>
              </a:p>
            </p:txBody>
          </p:sp>
          <p:sp>
            <p:nvSpPr>
              <p:cNvPr id="10" name="圆角矩形 9"/>
              <p:cNvSpPr/>
              <p:nvPr/>
            </p:nvSpPr>
            <p:spPr>
              <a:xfrm>
                <a:off x="9491483" y="3086100"/>
                <a:ext cx="1219200" cy="685800"/>
              </a:xfrm>
              <a:prstGeom prst="roundRect">
                <a:avLst>
                  <a:gd name="adj" fmla="val 4814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源</a:t>
                </a:r>
              </a:p>
            </p:txBody>
          </p:sp>
        </p:grpSp>
        <p:sp>
          <p:nvSpPr>
            <p:cNvPr id="26" name="Rectangle 41"/>
            <p:cNvSpPr>
              <a:spLocks noChangeArrowheads="1"/>
            </p:cNvSpPr>
            <p:nvPr/>
          </p:nvSpPr>
          <p:spPr bwMode="auto">
            <a:xfrm>
              <a:off x="595501" y="4478261"/>
              <a:ext cx="3009164" cy="1198880"/>
            </a:xfrm>
            <a:prstGeom prst="rect">
              <a:avLst/>
            </a:prstGeom>
            <a:noFill/>
            <a:ln>
              <a:noFill/>
            </a:ln>
          </p:spPr>
          <p:txBody>
            <a:bodyPr wrap="square">
              <a:spAutoFit/>
            </a:bodyPr>
            <a:lstStyle>
              <a:lvl1pPr>
                <a:lnSpc>
                  <a:spcPct val="90000"/>
                </a:lnSpc>
                <a:spcBef>
                  <a:spcPts val="1000"/>
                </a:spcBef>
                <a:buClr>
                  <a:srgbClr val="19B4F1"/>
                </a:buClr>
                <a:buFont typeface="Wingdings" panose="05000000000000000000" pitchFamily="2" charset="2"/>
                <a:buChar char="?"/>
                <a:defRPr sz="2400">
                  <a:solidFill>
                    <a:srgbClr val="19B4F1"/>
                  </a:solidFill>
                  <a:latin typeface="Arial" panose="020B0604020202020204" pitchFamily="34" charset="0"/>
                  <a:ea typeface="黑体" panose="02010609060101010101" pitchFamily="49" charset="-122"/>
                </a:defRPr>
              </a:lvl1pPr>
              <a:lvl2pPr indent="-228600">
                <a:lnSpc>
                  <a:spcPct val="90000"/>
                </a:lnSpc>
                <a:spcBef>
                  <a:spcPts val="500"/>
                </a:spcBef>
                <a:buFont typeface="Arial" panose="020B0604020202020204" pitchFamily="34" charset="0"/>
                <a:buChar char="•"/>
                <a:defRPr sz="2000">
                  <a:solidFill>
                    <a:srgbClr val="19B4F1"/>
                  </a:solidFill>
                  <a:latin typeface="Arial" panose="020B0604020202020204" pitchFamily="34" charset="0"/>
                  <a:ea typeface="黑体" panose="02010609060101010101" pitchFamily="49" charset="-122"/>
                </a:defRPr>
              </a:lvl2pPr>
              <a:lvl3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3pPr>
              <a:lvl4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4pPr>
              <a:lvl5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20000"/>
                </a:lnSpc>
                <a:spcBef>
                  <a:spcPts val="1200"/>
                </a:spcBef>
                <a:spcAft>
                  <a:spcPts val="1200"/>
                </a:spcAft>
                <a:buClrTx/>
                <a:buSzTx/>
                <a:buFont typeface="Wingdings" panose="05000000000000000000" pitchFamily="2" charset="2"/>
                <a:buNone/>
                <a:defRPr/>
              </a:pPr>
              <a:r>
                <a:rPr kumimoji="1" lang="zh-CN" altLang="zh-CN"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产生、供给能量的装置、设备（如供电设备、隧道窑、压力容器等）</a:t>
              </a:r>
            </a:p>
          </p:txBody>
        </p:sp>
        <p:sp>
          <p:nvSpPr>
            <p:cNvPr id="27" name="Rectangle 40"/>
            <p:cNvSpPr>
              <a:spLocks noChangeArrowheads="1"/>
            </p:cNvSpPr>
            <p:nvPr/>
          </p:nvSpPr>
          <p:spPr bwMode="auto">
            <a:xfrm>
              <a:off x="5396101" y="1733962"/>
              <a:ext cx="3009164" cy="1383665"/>
            </a:xfrm>
            <a:prstGeom prst="rect">
              <a:avLst/>
            </a:prstGeom>
            <a:noFill/>
            <a:ln>
              <a:noFill/>
            </a:ln>
          </p:spPr>
          <p:txBody>
            <a:bodyPr wrap="square">
              <a:spAutoFit/>
            </a:bodyPr>
            <a:lstStyle>
              <a:lvl1pPr>
                <a:lnSpc>
                  <a:spcPct val="90000"/>
                </a:lnSpc>
                <a:spcBef>
                  <a:spcPts val="1000"/>
                </a:spcBef>
                <a:buClr>
                  <a:srgbClr val="19B4F1"/>
                </a:buClr>
                <a:buFont typeface="Wingdings" panose="05000000000000000000" pitchFamily="2" charset="2"/>
                <a:buChar char="?"/>
                <a:defRPr sz="2400">
                  <a:solidFill>
                    <a:srgbClr val="19B4F1"/>
                  </a:solidFill>
                  <a:latin typeface="Arial" panose="020B0604020202020204" pitchFamily="34" charset="0"/>
                  <a:ea typeface="黑体" panose="02010609060101010101" pitchFamily="49" charset="-122"/>
                </a:defRPr>
              </a:lvl1pPr>
              <a:lvl2pPr indent="-228600">
                <a:lnSpc>
                  <a:spcPct val="90000"/>
                </a:lnSpc>
                <a:spcBef>
                  <a:spcPts val="500"/>
                </a:spcBef>
                <a:buFont typeface="Arial" panose="020B0604020202020204" pitchFamily="34" charset="0"/>
                <a:buChar char="•"/>
                <a:defRPr sz="2000">
                  <a:solidFill>
                    <a:srgbClr val="19B4F1"/>
                  </a:solidFill>
                  <a:latin typeface="Arial" panose="020B0604020202020204" pitchFamily="34" charset="0"/>
                  <a:ea typeface="黑体" panose="02010609060101010101" pitchFamily="49" charset="-122"/>
                </a:defRPr>
              </a:lvl2pPr>
              <a:lvl3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3pPr>
              <a:lvl4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4pPr>
              <a:lvl5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 typeface="Wingdings" panose="05000000000000000000" pitchFamily="2" charset="2"/>
                <a:buNone/>
                <a:defRPr/>
              </a:pPr>
              <a:r>
                <a:rPr kumimoji="1" lang="zh-CN" altLang="zh-CN"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一旦失控可能产生巨大能量的装置、设备、场所（如煤气发生炉等</a:t>
              </a:r>
            </a:p>
          </p:txBody>
        </p:sp>
        <p:sp>
          <p:nvSpPr>
            <p:cNvPr id="28" name="Rectangle 43"/>
            <p:cNvSpPr>
              <a:spLocks noChangeArrowheads="1"/>
            </p:cNvSpPr>
            <p:nvPr/>
          </p:nvSpPr>
          <p:spPr bwMode="auto">
            <a:xfrm>
              <a:off x="3791452" y="4483426"/>
              <a:ext cx="3009164" cy="1198880"/>
            </a:xfrm>
            <a:prstGeom prst="rect">
              <a:avLst/>
            </a:prstGeom>
            <a:noFill/>
            <a:ln>
              <a:noFill/>
            </a:ln>
          </p:spPr>
          <p:txBody>
            <a:bodyPr wrap="square">
              <a:spAutoFit/>
            </a:bodyPr>
            <a:lstStyle>
              <a:lvl1pPr>
                <a:lnSpc>
                  <a:spcPct val="90000"/>
                </a:lnSpc>
                <a:spcBef>
                  <a:spcPts val="1000"/>
                </a:spcBef>
                <a:buClr>
                  <a:srgbClr val="19B4F1"/>
                </a:buClr>
                <a:buFont typeface="Wingdings" panose="05000000000000000000" pitchFamily="2" charset="2"/>
                <a:buChar char="?"/>
                <a:defRPr sz="2400">
                  <a:solidFill>
                    <a:srgbClr val="19B4F1"/>
                  </a:solidFill>
                  <a:latin typeface="Arial" panose="020B0604020202020204" pitchFamily="34" charset="0"/>
                  <a:ea typeface="黑体" panose="02010609060101010101" pitchFamily="49" charset="-122"/>
                </a:defRPr>
              </a:lvl1pPr>
              <a:lvl2pPr indent="-228600">
                <a:lnSpc>
                  <a:spcPct val="90000"/>
                </a:lnSpc>
                <a:spcBef>
                  <a:spcPts val="500"/>
                </a:spcBef>
                <a:buFont typeface="Arial" panose="020B0604020202020204" pitchFamily="34" charset="0"/>
                <a:buChar char="•"/>
                <a:defRPr sz="2000">
                  <a:solidFill>
                    <a:srgbClr val="19B4F1"/>
                  </a:solidFill>
                  <a:latin typeface="Arial" panose="020B0604020202020204" pitchFamily="34" charset="0"/>
                  <a:ea typeface="黑体" panose="02010609060101010101" pitchFamily="49" charset="-122"/>
                </a:defRPr>
              </a:lvl2pPr>
              <a:lvl3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3pPr>
              <a:lvl4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4pPr>
              <a:lvl5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20000"/>
                </a:lnSpc>
                <a:spcBef>
                  <a:spcPts val="1200"/>
                </a:spcBef>
                <a:spcAft>
                  <a:spcPts val="1200"/>
                </a:spcAft>
                <a:buClrTx/>
                <a:buSzTx/>
                <a:buFont typeface="Wingdings" panose="05000000000000000000" pitchFamily="2" charset="2"/>
                <a:buNone/>
                <a:defRPr/>
              </a:pPr>
              <a:r>
                <a:rPr kumimoji="1" lang="zh-CN" altLang="en-US"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能量载体（如压缩气体、运转的皮带、运转的球磨机等）</a:t>
              </a:r>
            </a:p>
          </p:txBody>
        </p:sp>
        <p:sp>
          <p:nvSpPr>
            <p:cNvPr id="29" name="Rectangle 45"/>
            <p:cNvSpPr>
              <a:spLocks noChangeArrowheads="1"/>
            </p:cNvSpPr>
            <p:nvPr/>
          </p:nvSpPr>
          <p:spPr bwMode="auto">
            <a:xfrm>
              <a:off x="6996301" y="4478261"/>
              <a:ext cx="3009164" cy="1198880"/>
            </a:xfrm>
            <a:prstGeom prst="rect">
              <a:avLst/>
            </a:prstGeom>
            <a:noFill/>
            <a:ln>
              <a:noFill/>
            </a:ln>
          </p:spPr>
          <p:txBody>
            <a:bodyPr wrap="square">
              <a:spAutoFit/>
            </a:bodyPr>
            <a:lstStyle>
              <a:lvl1pPr>
                <a:lnSpc>
                  <a:spcPct val="90000"/>
                </a:lnSpc>
                <a:spcBef>
                  <a:spcPts val="1000"/>
                </a:spcBef>
                <a:buClr>
                  <a:srgbClr val="19B4F1"/>
                </a:buClr>
                <a:buFont typeface="Wingdings" panose="05000000000000000000" pitchFamily="2" charset="2"/>
                <a:buChar char="?"/>
                <a:defRPr sz="2400">
                  <a:solidFill>
                    <a:srgbClr val="19B4F1"/>
                  </a:solidFill>
                  <a:latin typeface="Arial" panose="020B0604020202020204" pitchFamily="34" charset="0"/>
                  <a:ea typeface="黑体" panose="02010609060101010101" pitchFamily="49" charset="-122"/>
                </a:defRPr>
              </a:lvl1pPr>
              <a:lvl2pPr indent="-228600">
                <a:lnSpc>
                  <a:spcPct val="90000"/>
                </a:lnSpc>
                <a:spcBef>
                  <a:spcPts val="500"/>
                </a:spcBef>
                <a:buFont typeface="Arial" panose="020B0604020202020204" pitchFamily="34" charset="0"/>
                <a:buChar char="•"/>
                <a:defRPr sz="2000">
                  <a:solidFill>
                    <a:srgbClr val="19B4F1"/>
                  </a:solidFill>
                  <a:latin typeface="Arial" panose="020B0604020202020204" pitchFamily="34" charset="0"/>
                  <a:ea typeface="黑体" panose="02010609060101010101" pitchFamily="49" charset="-122"/>
                </a:defRPr>
              </a:lvl2pPr>
              <a:lvl3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3pPr>
              <a:lvl4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4pPr>
              <a:lvl5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20000"/>
                </a:lnSpc>
                <a:spcBef>
                  <a:spcPts val="1200"/>
                </a:spcBef>
                <a:spcAft>
                  <a:spcPts val="1200"/>
                </a:spcAft>
                <a:buClrTx/>
                <a:buSzTx/>
                <a:buFont typeface="Wingdings" panose="05000000000000000000" pitchFamily="2" charset="2"/>
                <a:buNone/>
                <a:defRPr/>
              </a:pPr>
              <a:r>
                <a:rPr kumimoji="1" lang="zh-CN" altLang="zh-CN"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有毒、有害、易燃、易爆等危险物质（如煤气、</a:t>
              </a:r>
              <a:r>
                <a:rPr kumimoji="1" lang="zh-CN" altLang="en-US"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液氨</a:t>
              </a:r>
              <a:r>
                <a:rPr kumimoji="1" lang="zh-CN" altLang="zh-CN"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、煤焦油等）</a:t>
              </a:r>
            </a:p>
          </p:txBody>
        </p:sp>
        <p:sp>
          <p:nvSpPr>
            <p:cNvPr id="30" name="Rectangle 38"/>
            <p:cNvSpPr>
              <a:spLocks noChangeArrowheads="1"/>
            </p:cNvSpPr>
            <p:nvPr/>
          </p:nvSpPr>
          <p:spPr bwMode="auto">
            <a:xfrm>
              <a:off x="2172436" y="1735260"/>
              <a:ext cx="3009164" cy="1383665"/>
            </a:xfrm>
            <a:prstGeom prst="rect">
              <a:avLst/>
            </a:prstGeom>
            <a:noFill/>
            <a:ln>
              <a:noFill/>
            </a:ln>
          </p:spPr>
          <p:txBody>
            <a:bodyPr wrap="square">
              <a:spAutoFit/>
            </a:bodyPr>
            <a:lstStyle>
              <a:lvl1pPr>
                <a:lnSpc>
                  <a:spcPct val="90000"/>
                </a:lnSpc>
                <a:spcBef>
                  <a:spcPts val="1000"/>
                </a:spcBef>
                <a:buClr>
                  <a:srgbClr val="19B4F1"/>
                </a:buClr>
                <a:buFont typeface="Wingdings" panose="05000000000000000000" pitchFamily="2" charset="2"/>
                <a:buChar char="?"/>
                <a:defRPr sz="2400">
                  <a:solidFill>
                    <a:srgbClr val="19B4F1"/>
                  </a:solidFill>
                  <a:latin typeface="Arial" panose="020B0604020202020204" pitchFamily="34" charset="0"/>
                  <a:ea typeface="黑体" panose="02010609060101010101" pitchFamily="49" charset="-122"/>
                </a:defRPr>
              </a:lvl1pPr>
              <a:lvl2pPr indent="-228600">
                <a:lnSpc>
                  <a:spcPct val="90000"/>
                </a:lnSpc>
                <a:spcBef>
                  <a:spcPts val="500"/>
                </a:spcBef>
                <a:buFont typeface="Arial" panose="020B0604020202020204" pitchFamily="34" charset="0"/>
                <a:buChar char="•"/>
                <a:defRPr sz="2000">
                  <a:solidFill>
                    <a:srgbClr val="19B4F1"/>
                  </a:solidFill>
                  <a:latin typeface="Arial" panose="020B0604020202020204" pitchFamily="34" charset="0"/>
                  <a:ea typeface="黑体" panose="02010609060101010101" pitchFamily="49" charset="-122"/>
                </a:defRPr>
              </a:lvl2pPr>
              <a:lvl3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3pPr>
              <a:lvl4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4pPr>
              <a:lvl5pPr indent="-228600">
                <a:lnSpc>
                  <a:spcPct val="90000"/>
                </a:lnSpc>
                <a:spcBef>
                  <a:spcPts val="500"/>
                </a:spcBef>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rgbClr val="19B4F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 typeface="Wingdings" panose="05000000000000000000" pitchFamily="2" charset="2"/>
                <a:buNone/>
                <a:defRPr/>
              </a:pPr>
              <a:r>
                <a:rPr kumimoji="1" lang="zh-CN" altLang="zh-CN" sz="20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使人体或物体具有较高势能的装置设备场所（如人员高处作业、吊装物等）</a:t>
              </a:r>
            </a:p>
          </p:txBody>
        </p:sp>
      </p:grpSp>
      <p:sp>
        <p:nvSpPr>
          <p:cNvPr id="11" name="任意多边形 10"/>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1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87796" y="1113762"/>
            <a:ext cx="4486634" cy="636326"/>
            <a:chOff x="3786130" y="266700"/>
            <a:chExt cx="4619740" cy="836314"/>
          </a:xfrm>
          <a:solidFill>
            <a:schemeClr val="accent1">
              <a:lumMod val="20000"/>
              <a:lumOff val="80000"/>
            </a:schemeClr>
          </a:solidFill>
        </p:grpSpPr>
        <p:sp>
          <p:nvSpPr>
            <p:cNvPr id="3" name="圆角矩形 2"/>
            <p:cNvSpPr/>
            <p:nvPr/>
          </p:nvSpPr>
          <p:spPr>
            <a:xfrm>
              <a:off x="3905250" y="266700"/>
              <a:ext cx="4381500" cy="762000"/>
            </a:xfrm>
            <a:prstGeom prst="roundRect">
              <a:avLst>
                <a:gd name="adj" fmla="val 9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341014"/>
              <a:ext cx="4619740" cy="762000"/>
            </a:xfrm>
            <a:prstGeom prst="roundRect">
              <a:avLst>
                <a:gd name="adj" fmla="val 833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4.  </a:t>
              </a:r>
              <a:r>
                <a:rPr lang="zh-CN" altLang="en-US" sz="2400" b="1" dirty="0">
                  <a:solidFill>
                    <a:srgbClr val="376092"/>
                  </a:solidFill>
                  <a:latin typeface="微软雅黑" panose="020B0503020204020204" pitchFamily="34" charset="-122"/>
                  <a:ea typeface="微软雅黑" panose="020B0503020204020204" pitchFamily="34" charset="-122"/>
                </a:rPr>
                <a:t>第二类危险源辨识</a:t>
              </a:r>
            </a:p>
          </p:txBody>
        </p:sp>
      </p:grpSp>
      <p:grpSp>
        <p:nvGrpSpPr>
          <p:cNvPr id="34" name="组合 33"/>
          <p:cNvGrpSpPr/>
          <p:nvPr/>
        </p:nvGrpSpPr>
        <p:grpSpPr>
          <a:xfrm>
            <a:off x="811530" y="2271396"/>
            <a:ext cx="3668154" cy="4622800"/>
            <a:chOff x="827646" y="1625600"/>
            <a:chExt cx="3668154" cy="4737101"/>
          </a:xfrm>
          <a:solidFill>
            <a:schemeClr val="accent1">
              <a:lumMod val="20000"/>
              <a:lumOff val="80000"/>
            </a:schemeClr>
          </a:solidFill>
        </p:grpSpPr>
        <p:sp>
          <p:nvSpPr>
            <p:cNvPr id="5" name="矩形 4"/>
            <p:cNvSpPr/>
            <p:nvPr/>
          </p:nvSpPr>
          <p:spPr>
            <a:xfrm>
              <a:off x="827646" y="1625601"/>
              <a:ext cx="609600" cy="47371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第二类危险源</a:t>
              </a:r>
            </a:p>
          </p:txBody>
        </p:sp>
        <p:sp>
          <p:nvSpPr>
            <p:cNvPr id="7" name="矩形 6"/>
            <p:cNvSpPr/>
            <p:nvPr/>
          </p:nvSpPr>
          <p:spPr>
            <a:xfrm>
              <a:off x="2590800" y="1625600"/>
              <a:ext cx="1905000" cy="1003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人的因素</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人的失误</a:t>
              </a:r>
            </a:p>
          </p:txBody>
        </p:sp>
        <p:sp>
          <p:nvSpPr>
            <p:cNvPr id="8" name="矩形 7"/>
            <p:cNvSpPr/>
            <p:nvPr/>
          </p:nvSpPr>
          <p:spPr>
            <a:xfrm>
              <a:off x="2590800" y="2870200"/>
              <a:ext cx="1905000" cy="1003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物的因素 </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物的故障</a:t>
              </a:r>
            </a:p>
          </p:txBody>
        </p:sp>
        <p:sp>
          <p:nvSpPr>
            <p:cNvPr id="9" name="矩形 8"/>
            <p:cNvSpPr/>
            <p:nvPr/>
          </p:nvSpPr>
          <p:spPr>
            <a:xfrm>
              <a:off x="2590800" y="4114800"/>
              <a:ext cx="1905000" cy="1003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环境因素</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作业条件</a:t>
              </a:r>
            </a:p>
          </p:txBody>
        </p:sp>
        <p:sp>
          <p:nvSpPr>
            <p:cNvPr id="10" name="矩形 9"/>
            <p:cNvSpPr/>
            <p:nvPr/>
          </p:nvSpPr>
          <p:spPr>
            <a:xfrm>
              <a:off x="2590800" y="5359401"/>
              <a:ext cx="1905000" cy="1003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管理因素</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管理缺陷</a:t>
              </a:r>
            </a:p>
          </p:txBody>
        </p:sp>
        <p:grpSp>
          <p:nvGrpSpPr>
            <p:cNvPr id="21" name="组合 20"/>
            <p:cNvGrpSpPr/>
            <p:nvPr/>
          </p:nvGrpSpPr>
          <p:grpSpPr>
            <a:xfrm>
              <a:off x="1437246" y="2127251"/>
              <a:ext cx="1153554" cy="3733800"/>
              <a:chOff x="1437246" y="2127251"/>
              <a:chExt cx="1153554" cy="3733800"/>
            </a:xfrm>
            <a:grpFill/>
          </p:grpSpPr>
          <p:cxnSp>
            <p:nvCxnSpPr>
              <p:cNvPr id="14" name="肘形连接符 13"/>
              <p:cNvCxnSpPr>
                <a:stCxn id="5" idx="3"/>
                <a:endCxn id="7" idx="1"/>
              </p:cNvCxnSpPr>
              <p:nvPr/>
            </p:nvCxnSpPr>
            <p:spPr>
              <a:xfrm flipV="1">
                <a:off x="1437246" y="2127251"/>
                <a:ext cx="1153554" cy="18669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肘形连接符 15"/>
              <p:cNvCxnSpPr>
                <a:stCxn id="5" idx="3"/>
                <a:endCxn id="10" idx="1"/>
              </p:cNvCxnSpPr>
              <p:nvPr/>
            </p:nvCxnSpPr>
            <p:spPr>
              <a:xfrm>
                <a:off x="1437246" y="3994151"/>
                <a:ext cx="1153554" cy="18669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肘形连接符 17"/>
              <p:cNvCxnSpPr>
                <a:stCxn id="5" idx="3"/>
                <a:endCxn id="8" idx="1"/>
              </p:cNvCxnSpPr>
              <p:nvPr/>
            </p:nvCxnSpPr>
            <p:spPr>
              <a:xfrm flipV="1">
                <a:off x="1437246" y="3371851"/>
                <a:ext cx="1153554" cy="6223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5" idx="3"/>
                <a:endCxn id="9" idx="1"/>
              </p:cNvCxnSpPr>
              <p:nvPr/>
            </p:nvCxnSpPr>
            <p:spPr>
              <a:xfrm>
                <a:off x="1437246" y="3994151"/>
                <a:ext cx="1153554" cy="6223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0" name="组合 39"/>
          <p:cNvGrpSpPr/>
          <p:nvPr/>
        </p:nvGrpSpPr>
        <p:grpSpPr>
          <a:xfrm>
            <a:off x="4723130" y="2167342"/>
            <a:ext cx="7556500" cy="4726854"/>
            <a:chOff x="4449962" y="1521547"/>
            <a:chExt cx="7556500" cy="4726854"/>
          </a:xfrm>
          <a:solidFill>
            <a:schemeClr val="accent1">
              <a:lumMod val="20000"/>
              <a:lumOff val="80000"/>
            </a:schemeClr>
          </a:solidFill>
        </p:grpSpPr>
        <p:sp>
          <p:nvSpPr>
            <p:cNvPr id="35" name="文本框 8"/>
            <p:cNvSpPr txBox="1">
              <a:spLocks noChangeArrowheads="1"/>
            </p:cNvSpPr>
            <p:nvPr/>
          </p:nvSpPr>
          <p:spPr bwMode="auto">
            <a:xfrm>
              <a:off x="4449962" y="1521547"/>
              <a:ext cx="7556500" cy="2168525"/>
            </a:xfrm>
            <a:prstGeom prst="rect">
              <a:avLst/>
            </a:prstGeom>
            <a:grpFill/>
            <a:ln>
              <a:noFill/>
            </a:ln>
          </p:spPr>
          <p:txBody>
            <a:bodyPr wrap="square">
              <a:spAutoFit/>
            </a:bodyPr>
            <a:lstStyle>
              <a:lvl1pPr indent="269875">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在识别第二类危险源前，可先判定第一类危险源可能导致的后果</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如煤气发生炉设备内维修或检修，进入密闭空间，可能导致煤气中毒，则第一类危险源为“煤气”，后果是“煤气中毒”，第二类危险源则是导致煤气中毒的人的不安全行为或物的不安全状态，可识别出以下第二类危</a:t>
              </a:r>
              <a:r>
                <a:rPr kumimoji="1" lang="zh-CN" altLang="en-US"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rPr>
                <a:t>险源：</a:t>
              </a:r>
            </a:p>
          </p:txBody>
        </p:sp>
        <p:sp>
          <p:nvSpPr>
            <p:cNvPr id="36" name="矩形 35"/>
            <p:cNvSpPr/>
            <p:nvPr/>
          </p:nvSpPr>
          <p:spPr>
            <a:xfrm>
              <a:off x="4521200" y="3694642"/>
              <a:ext cx="7485262" cy="4548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吹扫不彻底造成一氧化碳含量超标；</a:t>
              </a:r>
            </a:p>
          </p:txBody>
        </p:sp>
        <p:sp>
          <p:nvSpPr>
            <p:cNvPr id="37" name="矩形 36"/>
            <p:cNvSpPr/>
            <p:nvPr/>
          </p:nvSpPr>
          <p:spPr>
            <a:xfrm>
              <a:off x="4521200" y="4241889"/>
              <a:ext cx="7485262" cy="4548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b)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未携带一氧化碳和氧气监测装置；</a:t>
              </a:r>
            </a:p>
          </p:txBody>
        </p:sp>
        <p:sp>
          <p:nvSpPr>
            <p:cNvPr id="38" name="矩形 37"/>
            <p:cNvSpPr/>
            <p:nvPr/>
          </p:nvSpPr>
          <p:spPr>
            <a:xfrm>
              <a:off x="4521200" y="4789136"/>
              <a:ext cx="7485262" cy="4548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c)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进入作业前未按要求进行有毒气体监测；</a:t>
              </a:r>
            </a:p>
          </p:txBody>
        </p:sp>
        <p:sp>
          <p:nvSpPr>
            <p:cNvPr id="39" name="矩形 38"/>
            <p:cNvSpPr/>
            <p:nvPr/>
          </p:nvSpPr>
          <p:spPr>
            <a:xfrm>
              <a:off x="4521200" y="5336383"/>
              <a:ext cx="7485262" cy="9120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d)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监测装置未校准或失准未能准确监测有害气体含量等第二类危险源。</a:t>
              </a:r>
            </a:p>
          </p:txBody>
        </p:sp>
      </p:grpSp>
      <p:sp>
        <p:nvSpPr>
          <p:cNvPr id="11" name="任意多边形 10"/>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18"/>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12240" y="1543049"/>
            <a:ext cx="10515600" cy="5359401"/>
            <a:chOff x="838200" y="914400"/>
            <a:chExt cx="10515600" cy="5359401"/>
          </a:xfrm>
          <a:noFill/>
        </p:grpSpPr>
        <p:sp>
          <p:nvSpPr>
            <p:cNvPr id="17" name="圆角矩形 16"/>
            <p:cNvSpPr/>
            <p:nvPr/>
          </p:nvSpPr>
          <p:spPr>
            <a:xfrm>
              <a:off x="4986337" y="914400"/>
              <a:ext cx="2219326" cy="609600"/>
            </a:xfrm>
            <a:prstGeom prst="roundRect">
              <a:avLst>
                <a:gd name="adj" fmla="val 625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危险源</a:t>
              </a:r>
            </a:p>
          </p:txBody>
        </p:sp>
        <p:sp>
          <p:nvSpPr>
            <p:cNvPr id="22" name="矩形 21"/>
            <p:cNvSpPr/>
            <p:nvPr/>
          </p:nvSpPr>
          <p:spPr>
            <a:xfrm>
              <a:off x="838200" y="2971800"/>
              <a:ext cx="609600" cy="274320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第一类危险源</a:t>
              </a:r>
            </a:p>
          </p:txBody>
        </p:sp>
        <p:sp>
          <p:nvSpPr>
            <p:cNvPr id="23" name="矩形 22"/>
            <p:cNvSpPr/>
            <p:nvPr/>
          </p:nvSpPr>
          <p:spPr>
            <a:xfrm>
              <a:off x="10744200" y="2971800"/>
              <a:ext cx="609600" cy="274320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第二类危险源</a:t>
              </a:r>
            </a:p>
          </p:txBody>
        </p:sp>
        <p:grpSp>
          <p:nvGrpSpPr>
            <p:cNvPr id="30" name="组合 29"/>
            <p:cNvGrpSpPr/>
            <p:nvPr/>
          </p:nvGrpSpPr>
          <p:grpSpPr>
            <a:xfrm>
              <a:off x="2768600" y="3467100"/>
              <a:ext cx="2667000" cy="1752600"/>
              <a:chOff x="2743200" y="3124200"/>
              <a:chExt cx="2667000" cy="1752600"/>
            </a:xfrm>
            <a:grpFill/>
          </p:grpSpPr>
          <p:sp>
            <p:nvSpPr>
              <p:cNvPr id="32" name="圆角矩形 31"/>
              <p:cNvSpPr/>
              <p:nvPr/>
            </p:nvSpPr>
            <p:spPr>
              <a:xfrm>
                <a:off x="2743200" y="3124200"/>
                <a:ext cx="2667000"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能量</a:t>
                </a:r>
              </a:p>
            </p:txBody>
          </p:sp>
          <p:sp>
            <p:nvSpPr>
              <p:cNvPr id="34" name="圆角矩形 33"/>
              <p:cNvSpPr/>
              <p:nvPr/>
            </p:nvSpPr>
            <p:spPr>
              <a:xfrm>
                <a:off x="2743200" y="4267200"/>
                <a:ext cx="2667000"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能量载体</a:t>
                </a:r>
              </a:p>
            </p:txBody>
          </p:sp>
        </p:grpSp>
        <p:grpSp>
          <p:nvGrpSpPr>
            <p:cNvPr id="36" name="组合 35"/>
            <p:cNvGrpSpPr/>
            <p:nvPr/>
          </p:nvGrpSpPr>
          <p:grpSpPr>
            <a:xfrm>
              <a:off x="6755765" y="2501900"/>
              <a:ext cx="2667635" cy="3670301"/>
              <a:chOff x="6400165" y="2120900"/>
              <a:chExt cx="2667635" cy="3670301"/>
            </a:xfrm>
            <a:grpFill/>
          </p:grpSpPr>
          <p:sp>
            <p:nvSpPr>
              <p:cNvPr id="38" name="圆角矩形 37"/>
              <p:cNvSpPr/>
              <p:nvPr/>
            </p:nvSpPr>
            <p:spPr>
              <a:xfrm>
                <a:off x="6400165" y="2120900"/>
                <a:ext cx="2667000"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人的不安全行为</a:t>
                </a:r>
              </a:p>
            </p:txBody>
          </p:sp>
          <p:sp>
            <p:nvSpPr>
              <p:cNvPr id="40" name="圆角矩形 39"/>
              <p:cNvSpPr/>
              <p:nvPr/>
            </p:nvSpPr>
            <p:spPr>
              <a:xfrm>
                <a:off x="6400800" y="2895600"/>
                <a:ext cx="2667000"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物的不安全状态</a:t>
                </a:r>
              </a:p>
            </p:txBody>
          </p:sp>
          <p:sp>
            <p:nvSpPr>
              <p:cNvPr id="41" name="圆角矩形 40"/>
              <p:cNvSpPr/>
              <p:nvPr/>
            </p:nvSpPr>
            <p:spPr>
              <a:xfrm>
                <a:off x="6400800" y="3657600"/>
                <a:ext cx="2667000"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不良运行环境</a:t>
                </a:r>
              </a:p>
            </p:txBody>
          </p:sp>
          <p:sp>
            <p:nvSpPr>
              <p:cNvPr id="43" name="圆角矩形 42"/>
              <p:cNvSpPr/>
              <p:nvPr/>
            </p:nvSpPr>
            <p:spPr>
              <a:xfrm>
                <a:off x="7205662" y="4419600"/>
                <a:ext cx="1862137"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物理环境</a:t>
                </a:r>
              </a:p>
            </p:txBody>
          </p:sp>
          <p:sp>
            <p:nvSpPr>
              <p:cNvPr id="45" name="圆角矩形 44"/>
              <p:cNvSpPr/>
              <p:nvPr/>
            </p:nvSpPr>
            <p:spPr>
              <a:xfrm>
                <a:off x="7205662" y="5181601"/>
                <a:ext cx="1862137" cy="609600"/>
              </a:xfrm>
              <a:prstGeom prst="roundRect">
                <a:avLst>
                  <a:gd name="adj" fmla="val 1015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软环境</a:t>
                </a:r>
              </a:p>
            </p:txBody>
          </p:sp>
          <p:grpSp>
            <p:nvGrpSpPr>
              <p:cNvPr id="47" name="组合 46"/>
              <p:cNvGrpSpPr/>
              <p:nvPr/>
            </p:nvGrpSpPr>
            <p:grpSpPr>
              <a:xfrm>
                <a:off x="6553200" y="4267200"/>
                <a:ext cx="652462" cy="1219201"/>
                <a:chOff x="6553200" y="4267200"/>
                <a:chExt cx="652462" cy="1219201"/>
              </a:xfrm>
              <a:grpFill/>
            </p:grpSpPr>
            <p:cxnSp>
              <p:nvCxnSpPr>
                <p:cNvPr id="50" name="直接连接符 49"/>
                <p:cNvCxnSpPr/>
                <p:nvPr/>
              </p:nvCxnSpPr>
              <p:spPr>
                <a:xfrm>
                  <a:off x="6553200" y="4267200"/>
                  <a:ext cx="0" cy="1219201"/>
                </a:xfrm>
                <a:prstGeom prst="line">
                  <a:avLst/>
                </a:prstGeom>
                <a:grpFill/>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endCxn id="43" idx="1"/>
                </p:cNvCxnSpPr>
                <p:nvPr/>
              </p:nvCxnSpPr>
              <p:spPr>
                <a:xfrm>
                  <a:off x="6553200" y="4724400"/>
                  <a:ext cx="65246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endCxn id="45" idx="1"/>
                </p:cNvCxnSpPr>
                <p:nvPr/>
              </p:nvCxnSpPr>
              <p:spPr>
                <a:xfrm>
                  <a:off x="6553200" y="5486401"/>
                  <a:ext cx="652462"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3" name="圆角矩形 52"/>
            <p:cNvSpPr/>
            <p:nvPr/>
          </p:nvSpPr>
          <p:spPr>
            <a:xfrm>
              <a:off x="2501900" y="2336801"/>
              <a:ext cx="3200400" cy="3937000"/>
            </a:xfrm>
            <a:prstGeom prst="roundRect">
              <a:avLst>
                <a:gd name="adj" fmla="val 4546"/>
              </a:avLst>
            </a:prstGeom>
            <a:grp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6489700" y="2336801"/>
              <a:ext cx="3200400" cy="3937000"/>
            </a:xfrm>
            <a:prstGeom prst="roundRect">
              <a:avLst>
                <a:gd name="adj" fmla="val 4546"/>
              </a:avLst>
            </a:prstGeom>
            <a:grp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cxnSp>
          <p:nvCxnSpPr>
            <p:cNvPr id="55" name="肘形连接符 54"/>
            <p:cNvCxnSpPr>
              <a:stCxn id="22" idx="3"/>
              <a:endCxn id="32" idx="1"/>
            </p:cNvCxnSpPr>
            <p:nvPr/>
          </p:nvCxnSpPr>
          <p:spPr>
            <a:xfrm flipV="1">
              <a:off x="1447800" y="3771901"/>
              <a:ext cx="1320800" cy="571500"/>
            </a:xfrm>
            <a:prstGeom prst="bentConnector3">
              <a:avLst>
                <a:gd name="adj1" fmla="val 50000"/>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肘形连接符 55"/>
            <p:cNvCxnSpPr>
              <a:stCxn id="22" idx="3"/>
              <a:endCxn id="34" idx="1"/>
            </p:cNvCxnSpPr>
            <p:nvPr/>
          </p:nvCxnSpPr>
          <p:spPr>
            <a:xfrm>
              <a:off x="1447800" y="4343401"/>
              <a:ext cx="1320800" cy="571500"/>
            </a:xfrm>
            <a:prstGeom prst="bentConnector3">
              <a:avLst>
                <a:gd name="adj1" fmla="val 50000"/>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7" name="肘形连接符 56"/>
            <p:cNvCxnSpPr>
              <a:stCxn id="17" idx="2"/>
              <a:endCxn id="53" idx="0"/>
            </p:cNvCxnSpPr>
            <p:nvPr/>
          </p:nvCxnSpPr>
          <p:spPr>
            <a:xfrm rot="5400000">
              <a:off x="4692650" y="933450"/>
              <a:ext cx="812801" cy="19939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肘形连接符 57"/>
            <p:cNvCxnSpPr>
              <a:stCxn id="17" idx="2"/>
              <a:endCxn id="54" idx="0"/>
            </p:cNvCxnSpPr>
            <p:nvPr/>
          </p:nvCxnSpPr>
          <p:spPr>
            <a:xfrm rot="16200000" flipH="1">
              <a:off x="6686550" y="933450"/>
              <a:ext cx="812801" cy="19939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肘形连接符 58"/>
            <p:cNvCxnSpPr>
              <a:stCxn id="23" idx="1"/>
              <a:endCxn id="38" idx="3"/>
            </p:cNvCxnSpPr>
            <p:nvPr/>
          </p:nvCxnSpPr>
          <p:spPr>
            <a:xfrm rot="10800000">
              <a:off x="9422765" y="2818766"/>
              <a:ext cx="1321435" cy="1524635"/>
            </a:xfrm>
            <a:prstGeom prst="bentConnector3">
              <a:avLst>
                <a:gd name="adj1" fmla="val 49976"/>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23" idx="1"/>
              <a:endCxn id="45" idx="3"/>
            </p:cNvCxnSpPr>
            <p:nvPr/>
          </p:nvCxnSpPr>
          <p:spPr>
            <a:xfrm rot="10800000" flipV="1">
              <a:off x="9423400" y="4343401"/>
              <a:ext cx="1320801" cy="1524000"/>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1" name="肘形连接符 60"/>
            <p:cNvCxnSpPr>
              <a:stCxn id="23" idx="1"/>
              <a:endCxn id="40" idx="3"/>
            </p:cNvCxnSpPr>
            <p:nvPr/>
          </p:nvCxnSpPr>
          <p:spPr>
            <a:xfrm rot="10800000">
              <a:off x="9423400" y="3581401"/>
              <a:ext cx="1320800" cy="762001"/>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2" name="肘形连接符 61"/>
            <p:cNvCxnSpPr>
              <a:stCxn id="23" idx="1"/>
              <a:endCxn id="43" idx="3"/>
            </p:cNvCxnSpPr>
            <p:nvPr/>
          </p:nvCxnSpPr>
          <p:spPr>
            <a:xfrm rot="10800000" flipV="1">
              <a:off x="9423400" y="4343400"/>
              <a:ext cx="1320801" cy="761999"/>
            </a:xfrm>
            <a:prstGeom prst="bentConnector3">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23" idx="1"/>
              <a:endCxn id="41" idx="3"/>
            </p:cNvCxnSpPr>
            <p:nvPr/>
          </p:nvCxnSpPr>
          <p:spPr>
            <a:xfrm flipH="1" flipV="1">
              <a:off x="9423400" y="4343400"/>
              <a:ext cx="1320800" cy="1"/>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00046" y="1403350"/>
            <a:ext cx="4486634" cy="666750"/>
            <a:chOff x="3786130" y="152400"/>
            <a:chExt cx="4619740" cy="876300"/>
          </a:xfrm>
        </p:grpSpPr>
        <p:sp>
          <p:nvSpPr>
            <p:cNvPr id="6" name="圆角矩形 5"/>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7" name="圆角矩形 6"/>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5.  </a:t>
              </a:r>
              <a:r>
                <a:rPr lang="zh-CN" altLang="en-US" sz="2400" b="1" dirty="0">
                  <a:solidFill>
                    <a:srgbClr val="376092"/>
                  </a:solidFill>
                  <a:latin typeface="微软雅黑" panose="020B0503020204020204" pitchFamily="34" charset="-122"/>
                  <a:ea typeface="微软雅黑" panose="020B0503020204020204" pitchFamily="34" charset="-122"/>
                </a:rPr>
                <a:t>进行危险源辨识的工作要求</a:t>
              </a:r>
            </a:p>
          </p:txBody>
        </p:sp>
      </p:grpSp>
      <p:grpSp>
        <p:nvGrpSpPr>
          <p:cNvPr id="8" name="组合 7"/>
          <p:cNvGrpSpPr/>
          <p:nvPr/>
        </p:nvGrpSpPr>
        <p:grpSpPr>
          <a:xfrm>
            <a:off x="1649095" y="2851150"/>
            <a:ext cx="10185400" cy="3592167"/>
            <a:chOff x="1003300" y="1600200"/>
            <a:chExt cx="10185400" cy="3592167"/>
          </a:xfrm>
        </p:grpSpPr>
        <p:grpSp>
          <p:nvGrpSpPr>
            <p:cNvPr id="9" name="组合 8"/>
            <p:cNvGrpSpPr/>
            <p:nvPr/>
          </p:nvGrpSpPr>
          <p:grpSpPr>
            <a:xfrm>
              <a:off x="1003300" y="1600200"/>
              <a:ext cx="10185400" cy="3592167"/>
              <a:chOff x="1003300" y="1524000"/>
              <a:chExt cx="10185400" cy="3592167"/>
            </a:xfrm>
          </p:grpSpPr>
          <p:sp>
            <p:nvSpPr>
              <p:cNvPr id="11" name="矩形 10"/>
              <p:cNvSpPr/>
              <p:nvPr/>
            </p:nvSpPr>
            <p:spPr>
              <a:xfrm>
                <a:off x="1219200" y="1697934"/>
                <a:ext cx="9753600" cy="34182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117600" y="1610967"/>
                <a:ext cx="9956800" cy="341823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003300" y="1524000"/>
                <a:ext cx="101854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0" name="矩形 43"/>
            <p:cNvSpPr/>
            <p:nvPr/>
          </p:nvSpPr>
          <p:spPr>
            <a:xfrm>
              <a:off x="1117601" y="1877041"/>
              <a:ext cx="9956800" cy="2807948"/>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对企业内各个生产单位的进行专业培训和指导；</a:t>
              </a:r>
              <a:b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b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尽可能自下而上地开展；</a:t>
              </a:r>
              <a:b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b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必要的准备，包括有关安全法律法规、标准规范、事故案例等的资料收集和学习；</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工作表格等工具的准备等；</a:t>
              </a:r>
              <a:b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b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案例引导；</a:t>
              </a:r>
              <a:b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b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及时对成果进行确认、指导、调整。</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698875" y="950595"/>
            <a:ext cx="5511800" cy="533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危险源辨识、风险评价与控制措施确定信息表</a:t>
            </a:r>
          </a:p>
        </p:txBody>
      </p:sp>
      <p:sp>
        <p:nvSpPr>
          <p:cNvPr id="15" name="矩形 14"/>
          <p:cNvSpPr/>
          <p:nvPr/>
        </p:nvSpPr>
        <p:spPr>
          <a:xfrm>
            <a:off x="1760855" y="1569085"/>
            <a:ext cx="9387840" cy="381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单位：</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车间：</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日期：</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年</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月</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日</a:t>
            </a:r>
          </a:p>
        </p:txBody>
      </p:sp>
      <p:graphicFrame>
        <p:nvGraphicFramePr>
          <p:cNvPr id="16" name="表格 15"/>
          <p:cNvGraphicFramePr>
            <a:graphicFrameLocks noGrp="1"/>
          </p:cNvGraphicFramePr>
          <p:nvPr/>
        </p:nvGraphicFramePr>
        <p:xfrm>
          <a:off x="974787" y="2178685"/>
          <a:ext cx="10959971" cy="4419598"/>
        </p:xfrm>
        <a:graphic>
          <a:graphicData uri="http://schemas.openxmlformats.org/drawingml/2006/table">
            <a:tbl>
              <a:tblPr firstRow="1" bandRow="1">
                <a:tableStyleId>{5C22544A-7EE6-4342-B048-85BDC9FD1C3A}</a:tableStyleId>
              </a:tblPr>
              <a:tblGrid>
                <a:gridCol w="996361">
                  <a:extLst>
                    <a:ext uri="{9D8B030D-6E8A-4147-A177-3AD203B41FA5}">
                      <a16:colId xmlns:a16="http://schemas.microsoft.com/office/drawing/2014/main" val="20000"/>
                    </a:ext>
                  </a:extLst>
                </a:gridCol>
                <a:gridCol w="996361">
                  <a:extLst>
                    <a:ext uri="{9D8B030D-6E8A-4147-A177-3AD203B41FA5}">
                      <a16:colId xmlns:a16="http://schemas.microsoft.com/office/drawing/2014/main" val="20001"/>
                    </a:ext>
                  </a:extLst>
                </a:gridCol>
                <a:gridCol w="996361">
                  <a:extLst>
                    <a:ext uri="{9D8B030D-6E8A-4147-A177-3AD203B41FA5}">
                      <a16:colId xmlns:a16="http://schemas.microsoft.com/office/drawing/2014/main" val="20002"/>
                    </a:ext>
                  </a:extLst>
                </a:gridCol>
                <a:gridCol w="996361">
                  <a:extLst>
                    <a:ext uri="{9D8B030D-6E8A-4147-A177-3AD203B41FA5}">
                      <a16:colId xmlns:a16="http://schemas.microsoft.com/office/drawing/2014/main" val="20003"/>
                    </a:ext>
                  </a:extLst>
                </a:gridCol>
                <a:gridCol w="996361">
                  <a:extLst>
                    <a:ext uri="{9D8B030D-6E8A-4147-A177-3AD203B41FA5}">
                      <a16:colId xmlns:a16="http://schemas.microsoft.com/office/drawing/2014/main" val="20004"/>
                    </a:ext>
                  </a:extLst>
                </a:gridCol>
                <a:gridCol w="996361">
                  <a:extLst>
                    <a:ext uri="{9D8B030D-6E8A-4147-A177-3AD203B41FA5}">
                      <a16:colId xmlns:a16="http://schemas.microsoft.com/office/drawing/2014/main" val="20005"/>
                    </a:ext>
                  </a:extLst>
                </a:gridCol>
                <a:gridCol w="996361">
                  <a:extLst>
                    <a:ext uri="{9D8B030D-6E8A-4147-A177-3AD203B41FA5}">
                      <a16:colId xmlns:a16="http://schemas.microsoft.com/office/drawing/2014/main" val="20006"/>
                    </a:ext>
                  </a:extLst>
                </a:gridCol>
                <a:gridCol w="996361">
                  <a:extLst>
                    <a:ext uri="{9D8B030D-6E8A-4147-A177-3AD203B41FA5}">
                      <a16:colId xmlns:a16="http://schemas.microsoft.com/office/drawing/2014/main" val="20007"/>
                    </a:ext>
                  </a:extLst>
                </a:gridCol>
                <a:gridCol w="996361">
                  <a:extLst>
                    <a:ext uri="{9D8B030D-6E8A-4147-A177-3AD203B41FA5}">
                      <a16:colId xmlns:a16="http://schemas.microsoft.com/office/drawing/2014/main" val="20008"/>
                    </a:ext>
                  </a:extLst>
                </a:gridCol>
                <a:gridCol w="996361">
                  <a:extLst>
                    <a:ext uri="{9D8B030D-6E8A-4147-A177-3AD203B41FA5}">
                      <a16:colId xmlns:a16="http://schemas.microsoft.com/office/drawing/2014/main" val="20009"/>
                    </a:ext>
                  </a:extLst>
                </a:gridCol>
                <a:gridCol w="996361">
                  <a:extLst>
                    <a:ext uri="{9D8B030D-6E8A-4147-A177-3AD203B41FA5}">
                      <a16:colId xmlns:a16="http://schemas.microsoft.com/office/drawing/2014/main" val="20010"/>
                    </a:ext>
                  </a:extLst>
                </a:gridCol>
              </a:tblGrid>
              <a:tr h="572912">
                <a:tc rowSpan="2">
                  <a:txBody>
                    <a:bodyPr/>
                    <a:lstStyle/>
                    <a:p>
                      <a:pPr algn="ctr">
                        <a:lnSpc>
                          <a:spcPct val="2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序号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2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8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第一类危险源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8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第二类危险源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8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事故类型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8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典型控制措施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风险评估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40174">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L</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S</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R</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级别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3804">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91066">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09222">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91066">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09222">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91066">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91066">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17" name="矩形 16"/>
          <p:cNvSpPr/>
          <p:nvPr/>
        </p:nvSpPr>
        <p:spPr>
          <a:xfrm>
            <a:off x="1760855" y="6732715"/>
            <a:ext cx="9387840" cy="381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负责人：</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评价人：</a:t>
            </a: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制表人：</a:t>
            </a:r>
          </a:p>
        </p:txBody>
      </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12465" y="1571724"/>
            <a:ext cx="6197600" cy="824430"/>
            <a:chOff x="2171700" y="-6886"/>
            <a:chExt cx="7848600" cy="824430"/>
          </a:xfrm>
          <a:solidFill>
            <a:schemeClr val="accent2">
              <a:lumMod val="20000"/>
              <a:lumOff val="80000"/>
            </a:schemeClr>
          </a:solidFill>
        </p:grpSpPr>
        <p:sp>
          <p:nvSpPr>
            <p:cNvPr id="3" name="梯形 2"/>
            <p:cNvSpPr/>
            <p:nvPr/>
          </p:nvSpPr>
          <p:spPr>
            <a:xfrm flipV="1">
              <a:off x="2555913" y="124858"/>
              <a:ext cx="7080174"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0"/>
              <a:ext cx="7092108"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（四）危险源风险评价与分级</a:t>
              </a:r>
            </a:p>
          </p:txBody>
        </p:sp>
      </p:grpSp>
      <p:grpSp>
        <p:nvGrpSpPr>
          <p:cNvPr id="6" name="组合 5"/>
          <p:cNvGrpSpPr/>
          <p:nvPr/>
        </p:nvGrpSpPr>
        <p:grpSpPr>
          <a:xfrm>
            <a:off x="1218565" y="2990215"/>
            <a:ext cx="10185400" cy="3505201"/>
            <a:chOff x="1003300" y="1687166"/>
            <a:chExt cx="10185400" cy="3505201"/>
          </a:xfrm>
          <a:solidFill>
            <a:schemeClr val="accent2">
              <a:lumMod val="20000"/>
              <a:lumOff val="80000"/>
            </a:schemeClr>
          </a:solidFill>
        </p:grpSpPr>
        <p:grpSp>
          <p:nvGrpSpPr>
            <p:cNvPr id="7" name="组合 6"/>
            <p:cNvGrpSpPr/>
            <p:nvPr/>
          </p:nvGrpSpPr>
          <p:grpSpPr>
            <a:xfrm>
              <a:off x="1003300" y="1687166"/>
              <a:ext cx="10185400" cy="3505201"/>
              <a:chOff x="1003300" y="1610966"/>
              <a:chExt cx="10185400" cy="3505201"/>
            </a:xfrm>
            <a:grpFill/>
          </p:grpSpPr>
          <p:sp>
            <p:nvSpPr>
              <p:cNvPr id="9" name="矩形 8"/>
              <p:cNvSpPr/>
              <p:nvPr/>
            </p:nvSpPr>
            <p:spPr>
              <a:xfrm>
                <a:off x="1219200" y="1697934"/>
                <a:ext cx="9753600" cy="3418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1610967"/>
                <a:ext cx="9956800" cy="3418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1610966"/>
                <a:ext cx="10185400" cy="3342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矩形 43"/>
            <p:cNvSpPr/>
            <p:nvPr/>
          </p:nvSpPr>
          <p:spPr>
            <a:xfrm>
              <a:off x="1117601" y="1954208"/>
              <a:ext cx="9956800" cy="2807948"/>
            </a:xfrm>
            <a:prstGeom prst="rect">
              <a:avLst/>
            </a:prstGeom>
            <a:grp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常见的风险评价方法主要有危险指数法、危险性预先分析方法、故障假设分析方法、故障假设分析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检查表分析方法、危险和可操作性研究、故障类型和影响分析、故障树分析、事件树分析、作业条件危险性评价法、风险矩阵评价法等。</a:t>
              </a: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其中，安全检查表法、作业条件危险性评价法、风险矩阵评价法等较简易的风险评价方法是在工商贸企业较常用的方法。从方便推广和使用角度，可采用风险矩阵评价法或作业条件危险性评价法（</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LEC</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87796" y="1529080"/>
            <a:ext cx="4486634" cy="66675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1.  </a:t>
              </a:r>
              <a:r>
                <a:rPr lang="zh-CN" altLang="en-US" sz="2400" b="1" dirty="0">
                  <a:solidFill>
                    <a:srgbClr val="376092"/>
                  </a:solidFill>
                  <a:latin typeface="微软雅黑" panose="020B0503020204020204" pitchFamily="34" charset="-122"/>
                  <a:ea typeface="微软雅黑" panose="020B0503020204020204" pitchFamily="34" charset="-122"/>
                </a:rPr>
                <a:t>风险矩阵评价法</a:t>
              </a:r>
            </a:p>
          </p:txBody>
        </p:sp>
      </p:grpSp>
      <p:grpSp>
        <p:nvGrpSpPr>
          <p:cNvPr id="5" name="组合 4"/>
          <p:cNvGrpSpPr/>
          <p:nvPr/>
        </p:nvGrpSpPr>
        <p:grpSpPr>
          <a:xfrm>
            <a:off x="1433830" y="2479040"/>
            <a:ext cx="10609580" cy="4114801"/>
            <a:chOff x="1003300" y="1077566"/>
            <a:chExt cx="10609580" cy="4114801"/>
          </a:xfrm>
        </p:grpSpPr>
        <p:grpSp>
          <p:nvGrpSpPr>
            <p:cNvPr id="6" name="组合 5"/>
            <p:cNvGrpSpPr/>
            <p:nvPr/>
          </p:nvGrpSpPr>
          <p:grpSpPr>
            <a:xfrm>
              <a:off x="1003300" y="1077566"/>
              <a:ext cx="10185400" cy="4114801"/>
              <a:chOff x="1003300" y="1001366"/>
              <a:chExt cx="10185400" cy="4114801"/>
            </a:xfrm>
          </p:grpSpPr>
          <p:sp>
            <p:nvSpPr>
              <p:cNvPr id="8" name="矩形 7"/>
              <p:cNvSpPr/>
              <p:nvPr/>
            </p:nvSpPr>
            <p:spPr>
              <a:xfrm>
                <a:off x="1219200" y="1697934"/>
                <a:ext cx="9753600" cy="34182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117600" y="1610967"/>
                <a:ext cx="9956800" cy="341823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003300" y="1001366"/>
                <a:ext cx="10185400" cy="3951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7" name="矩形 43"/>
            <p:cNvSpPr/>
            <p:nvPr/>
          </p:nvSpPr>
          <p:spPr>
            <a:xfrm>
              <a:off x="1117600" y="1418561"/>
              <a:ext cx="10495280" cy="3322955"/>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风险矩阵方法给出了两个变量，分别表示该危险源潜在后果的可能性（</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）和后果（</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）。根据实际经验方法给出了</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个自变量的各种不同情况的分数值，采取对所评价的对象根据情况进行“打分”的办法，然后</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与</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相乘，计算出其危险性分数值，再按危险性分数值划分的危险程度等级表，查出其危险程度的一种评价方法。这是一种简单易行的评价作业条件危险性的方法。</a:t>
              </a: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（风险：是指生产安全事故或健康损害事件发生的可能性和后果的组合。</a:t>
              </a: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风险</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可能性</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严重性）</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4075" y="1179195"/>
            <a:ext cx="11201400" cy="5809615"/>
            <a:chOff x="495300" y="-850265"/>
            <a:chExt cx="11201400" cy="5809615"/>
          </a:xfrm>
        </p:grpSpPr>
        <p:sp>
          <p:nvSpPr>
            <p:cNvPr id="3" name="矩形 2"/>
            <p:cNvSpPr/>
            <p:nvPr/>
          </p:nvSpPr>
          <p:spPr>
            <a:xfrm>
              <a:off x="927100" y="4349750"/>
              <a:ext cx="103378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5800" y="4244975"/>
              <a:ext cx="10820400"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95300" y="-307975"/>
              <a:ext cx="11201400" cy="506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495300" y="-850265"/>
              <a:ext cx="53721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确定危害事件发生的严重程度（</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S</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10" name="表格 9"/>
          <p:cNvGraphicFramePr>
            <a:graphicFrameLocks noGrp="1"/>
          </p:cNvGraphicFramePr>
          <p:nvPr/>
        </p:nvGraphicFramePr>
        <p:xfrm>
          <a:off x="990123" y="1891664"/>
          <a:ext cx="11072813" cy="4867329"/>
        </p:xfrm>
        <a:graphic>
          <a:graphicData uri="http://schemas.openxmlformats.org/drawingml/2006/table">
            <a:tbl>
              <a:tblPr/>
              <a:tblGrid>
                <a:gridCol w="659607">
                  <a:extLst>
                    <a:ext uri="{9D8B030D-6E8A-4147-A177-3AD203B41FA5}">
                      <a16:colId xmlns:a16="http://schemas.microsoft.com/office/drawing/2014/main" val="20000"/>
                    </a:ext>
                  </a:extLst>
                </a:gridCol>
                <a:gridCol w="2096293">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1849438">
                  <a:extLst>
                    <a:ext uri="{9D8B030D-6E8A-4147-A177-3AD203B41FA5}">
                      <a16:colId xmlns:a16="http://schemas.microsoft.com/office/drawing/2014/main" val="20003"/>
                    </a:ext>
                  </a:extLst>
                </a:gridCol>
                <a:gridCol w="1890712">
                  <a:extLst>
                    <a:ext uri="{9D8B030D-6E8A-4147-A177-3AD203B41FA5}">
                      <a16:colId xmlns:a16="http://schemas.microsoft.com/office/drawing/2014/main" val="20004"/>
                    </a:ext>
                  </a:extLst>
                </a:gridCol>
                <a:gridCol w="1909763">
                  <a:extLst>
                    <a:ext uri="{9D8B030D-6E8A-4147-A177-3AD203B41FA5}">
                      <a16:colId xmlns:a16="http://schemas.microsoft.com/office/drawing/2014/main" val="20005"/>
                    </a:ext>
                  </a:extLst>
                </a:gridCol>
              </a:tblGrid>
              <a:tr h="436880">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rPr>
                        <a:t>等级</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rPr>
                        <a:t>人员伤害情况</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2"/>
                          </a:solidFill>
                          <a:effectLst/>
                          <a:latin typeface="微软雅黑" panose="020B0503020204020204" pitchFamily="34" charset="-122"/>
                          <a:ea typeface="微软雅黑" panose="020B0503020204020204" pitchFamily="34" charset="-122"/>
                        </a:rPr>
                        <a:t>财产损失、设备设施损坏</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2"/>
                          </a:solidFill>
                          <a:effectLst/>
                          <a:latin typeface="微软雅黑" panose="020B0503020204020204" pitchFamily="34" charset="-122"/>
                          <a:ea typeface="微软雅黑" panose="020B0503020204020204" pitchFamily="34" charset="-122"/>
                        </a:rPr>
                        <a:t>法律法规符合性</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2"/>
                          </a:solidFill>
                          <a:effectLst/>
                          <a:latin typeface="微软雅黑" panose="020B0503020204020204" pitchFamily="34" charset="-122"/>
                          <a:ea typeface="微软雅黑" panose="020B0503020204020204" pitchFamily="34" charset="-122"/>
                        </a:rPr>
                        <a:t>环境破坏</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2"/>
                          </a:solidFill>
                          <a:effectLst/>
                          <a:latin typeface="微软雅黑" panose="020B0503020204020204" pitchFamily="34" charset="-122"/>
                          <a:ea typeface="微软雅黑" panose="020B0503020204020204" pitchFamily="34" charset="-122"/>
                        </a:rPr>
                        <a:t>声誉影响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703776">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一般无损伤</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一次事故直接经济损失在</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5000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元以下</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完全符合</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基本无影响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本岗位或作业点</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840284">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至</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 </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人轻伤</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一次事故直接经济损失</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5000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元及以上，</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万元以下</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不符合公司规章制度要求</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设备、设施周围受影响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没有造成公众影响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1049596">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造成</a:t>
                      </a: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至</a:t>
                      </a: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人重伤</a:t>
                      </a: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至</a:t>
                      </a: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人轻伤</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一次事故直接经济损失在</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万元及以上，</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万元以下</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不符合公司程序要求</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作业点范围内受影响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引起省级媒体报道，一定范围内造成公众影响</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944940">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4</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至</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人死亡</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至</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6</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人重伤或严重职业病</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一次事故直接经济损失在</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万元及以上，</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100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万元以下</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潜在不符合法律法规要求</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造成作业区域内环境破坏</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引起国家主流媒体报道</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891853">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5</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人及以上死亡</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7</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人及以上重伤</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一次事故直接经济损失在</a:t>
                      </a: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100</a:t>
                      </a: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万元及以上</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违法</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造成周边环境破坏</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60000"/>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引起国际主流媒体报道</a:t>
                      </a:r>
                    </a:p>
                  </a:txBody>
                  <a:tcPr marL="0" marR="0" marT="0" marB="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33830" y="2335529"/>
            <a:ext cx="10185400" cy="3048001"/>
            <a:chOff x="1003300" y="2971800"/>
            <a:chExt cx="10185400" cy="3048001"/>
          </a:xfrm>
          <a:solidFill>
            <a:schemeClr val="bg2"/>
          </a:solidFill>
        </p:grpSpPr>
        <p:grpSp>
          <p:nvGrpSpPr>
            <p:cNvPr id="2" name="组合 1"/>
            <p:cNvGrpSpPr/>
            <p:nvPr/>
          </p:nvGrpSpPr>
          <p:grpSpPr>
            <a:xfrm>
              <a:off x="1003300" y="3581400"/>
              <a:ext cx="10185400" cy="2438401"/>
              <a:chOff x="1003300" y="2753966"/>
              <a:chExt cx="10185400" cy="2438401"/>
            </a:xfrm>
            <a:grpFill/>
          </p:grpSpPr>
          <p:grpSp>
            <p:nvGrpSpPr>
              <p:cNvPr id="3" name="组合 2"/>
              <p:cNvGrpSpPr/>
              <p:nvPr/>
            </p:nvGrpSpPr>
            <p:grpSpPr>
              <a:xfrm>
                <a:off x="1003300" y="2753966"/>
                <a:ext cx="10185400" cy="2438401"/>
                <a:chOff x="1003300" y="2677766"/>
                <a:chExt cx="10185400" cy="2438401"/>
              </a:xfrm>
              <a:grpFill/>
            </p:grpSpPr>
            <p:sp>
              <p:nvSpPr>
                <p:cNvPr id="5" name="矩形 4"/>
                <p:cNvSpPr/>
                <p:nvPr/>
              </p:nvSpPr>
              <p:spPr>
                <a:xfrm>
                  <a:off x="1219200" y="2677766"/>
                  <a:ext cx="9753600" cy="24384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17600" y="2677766"/>
                  <a:ext cx="9956800" cy="23514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03300" y="2677766"/>
                  <a:ext cx="10185400" cy="2275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4" name="矩形 43"/>
              <p:cNvSpPr/>
              <p:nvPr/>
            </p:nvSpPr>
            <p:spPr>
              <a:xfrm>
                <a:off x="1117601" y="2906366"/>
                <a:ext cx="9956800" cy="1884618"/>
              </a:xfrm>
              <a:prstGeom prst="rect">
                <a:avLst/>
              </a:prstGeom>
              <a:grp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a)</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严重程度的确定应充分考虑风险点的相关的风险类型和程度；</a:t>
                </a:r>
              </a:p>
              <a:p>
                <a:pPr lvl="0">
                  <a:lnSpc>
                    <a:spcPct val="150000"/>
                  </a:lnSpc>
                  <a:buClr>
                    <a:schemeClr val="folHlink"/>
                  </a:buClr>
                  <a:buSzPct val="60000"/>
                  <a:buFont typeface="Wingdings" panose="05000000000000000000" pitchFamily="2" charset="2"/>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b)</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对照表从人员伤亡情况、财产损失、法律法规符合性、环境破坏和对企业声誉损坏五个方面对后果的严重程度进行评价取值，取五项得分最高的分值作为其最终的</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值，</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值的确定应与风险点的风险类型和风险程度相适应。</a:t>
                </a:r>
              </a:p>
            </p:txBody>
          </p:sp>
        </p:grpSp>
        <p:sp>
          <p:nvSpPr>
            <p:cNvPr id="8" name="矩形 7"/>
            <p:cNvSpPr/>
            <p:nvPr/>
          </p:nvSpPr>
          <p:spPr>
            <a:xfrm>
              <a:off x="1003300" y="2971800"/>
              <a:ext cx="2578100"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注意事项</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8985" y="1035685"/>
            <a:ext cx="11873865" cy="5809615"/>
            <a:chOff x="288477" y="-850265"/>
            <a:chExt cx="11408223" cy="5809615"/>
          </a:xfrm>
        </p:grpSpPr>
        <p:sp>
          <p:nvSpPr>
            <p:cNvPr id="3" name="矩形 2"/>
            <p:cNvSpPr/>
            <p:nvPr/>
          </p:nvSpPr>
          <p:spPr>
            <a:xfrm>
              <a:off x="927100" y="4349750"/>
              <a:ext cx="103378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5800" y="4244975"/>
              <a:ext cx="10820400"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95300" y="-307975"/>
              <a:ext cx="11201400" cy="506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288477" y="-850265"/>
              <a:ext cx="53721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确认危害事件发生的可能性（</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L</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7" name="表格 6"/>
          <p:cNvGraphicFramePr/>
          <p:nvPr/>
        </p:nvGraphicFramePr>
        <p:xfrm>
          <a:off x="1092200" y="1798955"/>
          <a:ext cx="11419840" cy="4747895"/>
        </p:xfrm>
        <a:graphic>
          <a:graphicData uri="http://schemas.openxmlformats.org/drawingml/2006/table">
            <a:tbl>
              <a:tblPr/>
              <a:tblGrid>
                <a:gridCol w="469265">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gridCol w="2218055">
                  <a:extLst>
                    <a:ext uri="{9D8B030D-6E8A-4147-A177-3AD203B41FA5}">
                      <a16:colId xmlns:a16="http://schemas.microsoft.com/office/drawing/2014/main" val="20002"/>
                    </a:ext>
                  </a:extLst>
                </a:gridCol>
                <a:gridCol w="1931035">
                  <a:extLst>
                    <a:ext uri="{9D8B030D-6E8A-4147-A177-3AD203B41FA5}">
                      <a16:colId xmlns:a16="http://schemas.microsoft.com/office/drawing/2014/main" val="20003"/>
                    </a:ext>
                  </a:extLst>
                </a:gridCol>
                <a:gridCol w="2319655">
                  <a:extLst>
                    <a:ext uri="{9D8B030D-6E8A-4147-A177-3AD203B41FA5}">
                      <a16:colId xmlns:a16="http://schemas.microsoft.com/office/drawing/2014/main" val="20004"/>
                    </a:ext>
                  </a:extLst>
                </a:gridCol>
                <a:gridCol w="3041650">
                  <a:extLst>
                    <a:ext uri="{9D8B030D-6E8A-4147-A177-3AD203B41FA5}">
                      <a16:colId xmlns:a16="http://schemas.microsoft.com/office/drawing/2014/main" val="20005"/>
                    </a:ext>
                  </a:extLst>
                </a:gridCol>
              </a:tblGrid>
              <a:tr h="516255">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赋值</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偏差发生频率</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安全检查</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操作规程</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员工胜任程度（意识、技能、经验）</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solidFill>
                            <a:schemeClr val="tx2"/>
                          </a:solidFill>
                          <a:latin typeface="黑体" panose="02010609060101010101" pitchFamily="49" charset="-122"/>
                          <a:ea typeface="黑体" panose="02010609060101010101" pitchFamily="49" charset="-122"/>
                        </a:rPr>
                        <a:t>控制措施（监控、联锁、报警、应急措施）</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670560">
                <a:tc>
                  <a:txBody>
                    <a:bodyPr/>
                    <a:lstStyle/>
                    <a:p>
                      <a:pPr marL="0" lvl="0" indent="0" algn="l" eaLnBrk="1" hangingPunct="1">
                        <a:spcBef>
                          <a:spcPct val="0"/>
                        </a:spcBef>
                        <a:buClr>
                          <a:srgbClr val="000000"/>
                        </a:buClr>
                        <a:buNone/>
                      </a:pPr>
                      <a:r>
                        <a:rPr lang="en-US" altLang="zh-CN" sz="1600" b="1" dirty="0">
                          <a:latin typeface="黑体" panose="02010609060101010101" pitchFamily="49" charset="-122"/>
                          <a:ea typeface="黑体" panose="02010609060101010101" pitchFamily="49" charset="-122"/>
                        </a:rPr>
                        <a:t> 5</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每次作业或每月发生</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无检查（作业）标准或不按标准检查（作业）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无操作规程或从不执行操作规程</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不胜任（无上岗资格证、无任何培训、无操作技能）</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无任何监控措施或有措施从未投用；无应急措施。</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742315">
                <a:tc>
                  <a:txBody>
                    <a:bodyPr/>
                    <a:lstStyle/>
                    <a:p>
                      <a:pPr marL="0" lvl="0" indent="0" algn="l" eaLnBrk="1" hangingPunct="1">
                        <a:spcBef>
                          <a:spcPct val="0"/>
                        </a:spcBef>
                        <a:buClr>
                          <a:srgbClr val="000000"/>
                        </a:buClr>
                        <a:buNone/>
                      </a:pPr>
                      <a:r>
                        <a:rPr lang="en-US" altLang="zh-CN" sz="1600" b="1" dirty="0">
                          <a:latin typeface="黑体" panose="02010609060101010101" pitchFamily="49" charset="-122"/>
                          <a:ea typeface="黑体" panose="02010609060101010101" pitchFamily="49" charset="-122"/>
                        </a:rPr>
                        <a:t> 4</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每季度都有发生</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检查（作业）标准不全或很少按标准检查（作业）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操作规程不全或很少执行操作规程</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不够胜任（有上岗资格证、但没有接受有效培训、操作技能差）</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有监控措施但不能满足控制要求，措施部分投用或有时投用；有应急措施但不完善或没演练。</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1112520">
                <a:tc>
                  <a:txBody>
                    <a:bodyPr/>
                    <a:lstStyle/>
                    <a:p>
                      <a:pPr marL="0" lvl="0" indent="0" algn="l" eaLnBrk="1" hangingPunct="1">
                        <a:spcBef>
                          <a:spcPct val="0"/>
                        </a:spcBef>
                        <a:buClr>
                          <a:srgbClr val="000000"/>
                        </a:buClr>
                        <a:buNone/>
                      </a:pPr>
                      <a:r>
                        <a:rPr lang="en-US" altLang="zh-CN" sz="1600" b="1" dirty="0">
                          <a:latin typeface="黑体" panose="02010609060101010101" pitchFamily="49" charset="-122"/>
                          <a:ea typeface="黑体" panose="02010609060101010101" pitchFamily="49" charset="-122"/>
                        </a:rPr>
                        <a:t> 3</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每年都有发生</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发生变更后检查（作业）标准未及时修订或多数时候不按标准检查（作业）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发生变更后未及时修订操作规程或多数操作不执行操作规程</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一般胜任（有上岗资格证、接受培训、但经验、技能不足，曾多次出错）</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监控措施能满足控制要求，但经常被停用或发生变更后不能及时恢复；有应急措施但未根据变更及时修订或作业人员不清楚。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815975">
                <a:tc>
                  <a:txBody>
                    <a:bodyPr/>
                    <a:lstStyle/>
                    <a:p>
                      <a:pPr marL="0" lvl="0" indent="0" algn="l" eaLnBrk="1" hangingPunct="1">
                        <a:spcBef>
                          <a:spcPct val="0"/>
                        </a:spcBef>
                        <a:buClr>
                          <a:srgbClr val="000000"/>
                        </a:buClr>
                        <a:buNone/>
                      </a:pPr>
                      <a:r>
                        <a:rPr lang="en-US" altLang="zh-CN" sz="1600" b="1" dirty="0">
                          <a:latin typeface="黑体" panose="02010609060101010101" pitchFamily="49" charset="-122"/>
                          <a:ea typeface="黑体" panose="02010609060101010101" pitchFamily="49" charset="-122"/>
                        </a:rPr>
                        <a:t> 2</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每年都有发生或曾经发生过</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标准完善但偶尔不按标准检查、作业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操作规程齐全但偶尔不执行</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胜任（有上岗资格证、接受有效培训、经验、技能较好，但偶尔出错）</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监控措施能满足控制要求，但供电、联锁偶尔失电或误动作；有应急措施但每年只演练一次。</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890270">
                <a:tc>
                  <a:txBody>
                    <a:bodyPr/>
                    <a:lstStyle/>
                    <a:p>
                      <a:pPr marL="0" lvl="0" indent="0" algn="l" eaLnBrk="1" hangingPunct="1">
                        <a:spcBef>
                          <a:spcPct val="0"/>
                        </a:spcBef>
                        <a:buClr>
                          <a:srgbClr val="000000"/>
                        </a:buClr>
                        <a:buNone/>
                      </a:pPr>
                      <a:r>
                        <a:rPr lang="en-US" altLang="zh-CN" sz="1600" b="1" dirty="0">
                          <a:latin typeface="黑体" panose="02010609060101010101" pitchFamily="49" charset="-122"/>
                          <a:ea typeface="黑体" panose="02010609060101010101" pitchFamily="49" charset="-122"/>
                        </a:rPr>
                        <a:t> 1</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从未发生过</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标准完善、按标准进行检查、作业</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操作规程齐全，严格执行并有记录</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高度胜任（有上岗资格证、接受有效培训、经验丰富，技能、安全意识强）</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tc>
                  <a:txBody>
                    <a:bodyPr/>
                    <a:lstStyle/>
                    <a:p>
                      <a:pPr marL="0" lvl="0" indent="0" algn="l" eaLnBrk="1" hangingPunct="1">
                        <a:spcBef>
                          <a:spcPct val="0"/>
                        </a:spcBef>
                        <a:buClr>
                          <a:srgbClr val="000000"/>
                        </a:buClr>
                        <a:buNone/>
                      </a:pPr>
                      <a:r>
                        <a:rPr lang="zh-CN" altLang="en-US" sz="1600" b="1" dirty="0">
                          <a:latin typeface="黑体" panose="02010609060101010101" pitchFamily="49" charset="-122"/>
                          <a:ea typeface="黑体" panose="02010609060101010101" pitchFamily="49" charset="-122"/>
                        </a:rPr>
                        <a:t>监控措施能满足控制要求，供电、联锁从未失电或误动作；有应急措施每年至少演练二次。</a:t>
                      </a:r>
                    </a:p>
                  </a:txBody>
                  <a:tcPr marL="0" marR="0" marT="0" marB="1"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2075" y="1261110"/>
            <a:ext cx="10817860" cy="5563235"/>
            <a:chOff x="1003300" y="679156"/>
            <a:chExt cx="10185400" cy="5340645"/>
          </a:xfrm>
          <a:solidFill>
            <a:schemeClr val="accent3">
              <a:lumMod val="20000"/>
              <a:lumOff val="80000"/>
            </a:schemeClr>
          </a:solidFill>
        </p:grpSpPr>
        <p:grpSp>
          <p:nvGrpSpPr>
            <p:cNvPr id="3" name="组合 2"/>
            <p:cNvGrpSpPr/>
            <p:nvPr/>
          </p:nvGrpSpPr>
          <p:grpSpPr>
            <a:xfrm>
              <a:off x="1003300" y="1288756"/>
              <a:ext cx="10185400" cy="4731045"/>
              <a:chOff x="1003300" y="461322"/>
              <a:chExt cx="10185400" cy="4731045"/>
            </a:xfrm>
            <a:grpFill/>
          </p:grpSpPr>
          <p:grpSp>
            <p:nvGrpSpPr>
              <p:cNvPr id="5" name="组合 4"/>
              <p:cNvGrpSpPr/>
              <p:nvPr/>
            </p:nvGrpSpPr>
            <p:grpSpPr>
              <a:xfrm>
                <a:off x="1003300" y="461322"/>
                <a:ext cx="10185400" cy="4731045"/>
                <a:chOff x="1003300" y="385122"/>
                <a:chExt cx="10185400" cy="4731045"/>
              </a:xfrm>
              <a:grpFill/>
            </p:grpSpPr>
            <p:sp>
              <p:nvSpPr>
                <p:cNvPr id="7" name="矩形 6"/>
                <p:cNvSpPr/>
                <p:nvPr/>
              </p:nvSpPr>
              <p:spPr>
                <a:xfrm>
                  <a:off x="1219200" y="2677766"/>
                  <a:ext cx="9753600" cy="24384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2677766"/>
                  <a:ext cx="9956800" cy="23514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385122"/>
                  <a:ext cx="10185400" cy="45678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43"/>
              <p:cNvSpPr/>
              <p:nvPr/>
            </p:nvSpPr>
            <p:spPr>
              <a:xfrm>
                <a:off x="1117600" y="888327"/>
                <a:ext cx="9956800" cy="3633175"/>
              </a:xfrm>
              <a:prstGeom prst="rect">
                <a:avLst/>
              </a:prstGeom>
              <a:grp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en-US" altLang="zh-CN"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a)</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确定事件发生的可能性的判定，主要依据第二类危险源确定。</a:t>
                </a:r>
              </a:p>
              <a:p>
                <a:pPr lvl="0">
                  <a:lnSpc>
                    <a:spcPct val="150000"/>
                  </a:lnSpc>
                  <a:buClr>
                    <a:schemeClr val="folHlink"/>
                  </a:buClr>
                  <a:buSzPct val="60000"/>
                  <a:buFont typeface="Wingdings" panose="05000000000000000000" pitchFamily="2" charset="2"/>
                </a:pPr>
                <a:r>
                  <a:rPr lang="en-US" altLang="zh-CN"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b)</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判定可能性，要从固有风险、现实风险两个角度判定。</a:t>
                </a:r>
              </a:p>
              <a:p>
                <a:pPr lvl="0">
                  <a:lnSpc>
                    <a:spcPct val="150000"/>
                  </a:lnSpc>
                  <a:buClr>
                    <a:schemeClr val="folHlink"/>
                  </a:buClr>
                  <a:buSzPct val="60000"/>
                  <a:buFont typeface="Wingdings" panose="05000000000000000000" pitchFamily="2" charset="2"/>
                </a:pPr>
                <a:r>
                  <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      固有风险：</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指危险源客观存在的，一旦发生事故将造成严重后果的属性。 </a:t>
                </a: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现实风险：</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是指实际控制状态下，该危险源导致事故后果及可能性的组合。</a:t>
                </a:r>
              </a:p>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示例：</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皮带轮无防护罩导致人员机械伤害。可能性是指：如果在没有防护罩的情况下，发生事故的可能性。</a:t>
                </a:r>
              </a:p>
              <a:p>
                <a:pPr lvl="0">
                  <a:lnSpc>
                    <a:spcPct val="150000"/>
                  </a:lnSpc>
                  <a:buClr>
                    <a:schemeClr val="folHlink"/>
                  </a:buClr>
                  <a:buSzPct val="60000"/>
                  <a:buFont typeface="Wingdings" panose="05000000000000000000" pitchFamily="2" charset="2"/>
                </a:pPr>
                <a:r>
                  <a:rPr lang="en-US" altLang="zh-CN"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c)</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对照上表从偏差发生频率、安全检查、操作规程、员工胜任程度、控制措施五个方面对危害事件发生的可能性进行评价取值，取五项得分的最高的分值作为其最终的</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值。</a:t>
                </a:r>
              </a:p>
            </p:txBody>
          </p:sp>
        </p:grpSp>
        <p:sp>
          <p:nvSpPr>
            <p:cNvPr id="4" name="矩形 3"/>
            <p:cNvSpPr/>
            <p:nvPr/>
          </p:nvSpPr>
          <p:spPr>
            <a:xfrm>
              <a:off x="1003300" y="679156"/>
              <a:ext cx="2578100"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注意事项</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5180" y="1179195"/>
            <a:ext cx="11658600" cy="5953125"/>
            <a:chOff x="495300" y="-993775"/>
            <a:chExt cx="11201400" cy="5953125"/>
          </a:xfrm>
          <a:noFill/>
        </p:grpSpPr>
        <p:sp>
          <p:nvSpPr>
            <p:cNvPr id="3" name="矩形 2"/>
            <p:cNvSpPr/>
            <p:nvPr/>
          </p:nvSpPr>
          <p:spPr>
            <a:xfrm>
              <a:off x="927100" y="4349750"/>
              <a:ext cx="10337800"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5800" y="4244975"/>
              <a:ext cx="10820400"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95300" y="-307975"/>
              <a:ext cx="11201400" cy="5060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495301" y="-993775"/>
              <a:ext cx="3623982"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确定风险度（</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R</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9" name="表格 8"/>
          <p:cNvGraphicFramePr>
            <a:graphicFrameLocks noGrp="1"/>
          </p:cNvGraphicFramePr>
          <p:nvPr/>
        </p:nvGraphicFramePr>
        <p:xfrm>
          <a:off x="1051711" y="2047415"/>
          <a:ext cx="11249352" cy="2966895"/>
        </p:xfrm>
        <a:graphic>
          <a:graphicData uri="http://schemas.openxmlformats.org/drawingml/2006/table">
            <a:tbl>
              <a:tblPr firstRow="1" bandRow="1">
                <a:tableStyleId>{5C22544A-7EE6-4342-B048-85BDC9FD1C3A}</a:tableStyleId>
              </a:tblPr>
              <a:tblGrid>
                <a:gridCol w="1874892">
                  <a:extLst>
                    <a:ext uri="{9D8B030D-6E8A-4147-A177-3AD203B41FA5}">
                      <a16:colId xmlns:a16="http://schemas.microsoft.com/office/drawing/2014/main" val="20000"/>
                    </a:ext>
                  </a:extLst>
                </a:gridCol>
                <a:gridCol w="1874892">
                  <a:extLst>
                    <a:ext uri="{9D8B030D-6E8A-4147-A177-3AD203B41FA5}">
                      <a16:colId xmlns:a16="http://schemas.microsoft.com/office/drawing/2014/main" val="20001"/>
                    </a:ext>
                  </a:extLst>
                </a:gridCol>
                <a:gridCol w="1874892">
                  <a:extLst>
                    <a:ext uri="{9D8B030D-6E8A-4147-A177-3AD203B41FA5}">
                      <a16:colId xmlns:a16="http://schemas.microsoft.com/office/drawing/2014/main" val="20002"/>
                    </a:ext>
                  </a:extLst>
                </a:gridCol>
                <a:gridCol w="1874892">
                  <a:extLst>
                    <a:ext uri="{9D8B030D-6E8A-4147-A177-3AD203B41FA5}">
                      <a16:colId xmlns:a16="http://schemas.microsoft.com/office/drawing/2014/main" val="20003"/>
                    </a:ext>
                  </a:extLst>
                </a:gridCol>
                <a:gridCol w="1874892">
                  <a:extLst>
                    <a:ext uri="{9D8B030D-6E8A-4147-A177-3AD203B41FA5}">
                      <a16:colId xmlns:a16="http://schemas.microsoft.com/office/drawing/2014/main" val="20004"/>
                    </a:ext>
                  </a:extLst>
                </a:gridCol>
                <a:gridCol w="1874892">
                  <a:extLst>
                    <a:ext uri="{9D8B030D-6E8A-4147-A177-3AD203B41FA5}">
                      <a16:colId xmlns:a16="http://schemas.microsoft.com/office/drawing/2014/main" val="20005"/>
                    </a:ext>
                  </a:extLst>
                </a:gridCol>
              </a:tblGrid>
              <a:tr h="840378">
                <a:tc>
                  <a:txBody>
                    <a:bodyPr/>
                    <a:lstStyle/>
                    <a:p>
                      <a:pPr algn="r">
                        <a:lnSpc>
                          <a:spcPct val="150000"/>
                        </a:lnSpc>
                      </a:pPr>
                      <a:r>
                        <a:rPr lang="zh-CN" altLang="en-US" dirty="0">
                          <a:solidFill>
                            <a:schemeClr val="accent2"/>
                          </a:solidFill>
                          <a:latin typeface="微软雅黑" panose="020B0503020204020204" pitchFamily="34" charset="-122"/>
                          <a:ea typeface="微软雅黑" panose="020B0503020204020204" pitchFamily="34" charset="-122"/>
                        </a:rPr>
                        <a:t>严重性</a:t>
                      </a:r>
                      <a:r>
                        <a:rPr lang="en-US" altLang="zh-CN" dirty="0">
                          <a:solidFill>
                            <a:schemeClr val="accent2"/>
                          </a:solidFill>
                          <a:latin typeface="微软雅黑" panose="020B0503020204020204" pitchFamily="34" charset="-122"/>
                          <a:ea typeface="微软雅黑" panose="020B0503020204020204" pitchFamily="34" charset="-122"/>
                        </a:rPr>
                        <a:t>s</a:t>
                      </a:r>
                    </a:p>
                    <a:p>
                      <a:pPr algn="l">
                        <a:lnSpc>
                          <a:spcPct val="150000"/>
                        </a:lnSpc>
                      </a:pPr>
                      <a:r>
                        <a:rPr lang="zh-CN" altLang="en-US" dirty="0">
                          <a:solidFill>
                            <a:schemeClr val="accent2"/>
                          </a:solidFill>
                          <a:latin typeface="微软雅黑" panose="020B0503020204020204" pitchFamily="34" charset="-122"/>
                          <a:ea typeface="微软雅黑" panose="020B0503020204020204" pitchFamily="34" charset="-122"/>
                        </a:rPr>
                        <a:t>可能性</a:t>
                      </a:r>
                      <a:r>
                        <a:rPr lang="en-US" altLang="zh-CN" dirty="0">
                          <a:solidFill>
                            <a:schemeClr val="accent2"/>
                          </a:solidFill>
                          <a:latin typeface="微软雅黑" panose="020B0503020204020204" pitchFamily="34" charset="-122"/>
                          <a:ea typeface="微软雅黑" panose="020B0503020204020204" pitchFamily="34" charset="-122"/>
                        </a:rPr>
                        <a:t>L</a:t>
                      </a:r>
                    </a:p>
                  </a:txBody>
                  <a:tcPr>
                    <a:lnTlToBr w="12700" cap="flat" cmpd="sng" algn="ctr">
                      <a:solidFill>
                        <a:schemeClr val="bg1"/>
                      </a:solidFill>
                      <a:prstDash val="solid"/>
                      <a:round/>
                      <a:headEnd type="none" w="med" len="med"/>
                      <a:tailEnd type="none" w="med" len="med"/>
                    </a:lnTlToBr>
                    <a:solidFill>
                      <a:schemeClr val="accent1">
                        <a:lumMod val="20000"/>
                        <a:lumOff val="80000"/>
                      </a:schemeClr>
                    </a:solidFill>
                  </a:tcPr>
                </a:tc>
                <a:tc>
                  <a:txBody>
                    <a:bodyPr/>
                    <a:lstStyle/>
                    <a:p>
                      <a:pPr algn="ctr">
                        <a:lnSpc>
                          <a:spcPct val="250000"/>
                        </a:lnSpc>
                      </a:pPr>
                      <a:r>
                        <a:rPr lang="en-US" altLang="zh-CN" dirty="0">
                          <a:solidFill>
                            <a:schemeClr val="accent2"/>
                          </a:solidFill>
                          <a:latin typeface="微软雅黑" panose="020B0503020204020204" pitchFamily="34" charset="-122"/>
                          <a:ea typeface="微软雅黑" panose="020B0503020204020204" pitchFamily="34" charset="-122"/>
                        </a:rPr>
                        <a:t>1</a:t>
                      </a:r>
                    </a:p>
                  </a:txBody>
                  <a:tcPr>
                    <a:solidFill>
                      <a:schemeClr val="accent1">
                        <a:lumMod val="20000"/>
                        <a:lumOff val="80000"/>
                      </a:schemeClr>
                    </a:solidFill>
                  </a:tcPr>
                </a:tc>
                <a:tc>
                  <a:txBody>
                    <a:bodyPr/>
                    <a:lstStyle/>
                    <a:p>
                      <a:pPr algn="ctr">
                        <a:lnSpc>
                          <a:spcPct val="250000"/>
                        </a:lnSpc>
                      </a:pPr>
                      <a:r>
                        <a:rPr lang="en-US" altLang="zh-CN" dirty="0">
                          <a:solidFill>
                            <a:schemeClr val="accent2"/>
                          </a:solidFill>
                          <a:latin typeface="微软雅黑" panose="020B0503020204020204" pitchFamily="34" charset="-122"/>
                          <a:ea typeface="微软雅黑" panose="020B0503020204020204" pitchFamily="34" charset="-122"/>
                        </a:rPr>
                        <a:t>2</a:t>
                      </a:r>
                    </a:p>
                  </a:txBody>
                  <a:tcPr>
                    <a:solidFill>
                      <a:schemeClr val="accent1">
                        <a:lumMod val="20000"/>
                        <a:lumOff val="80000"/>
                      </a:schemeClr>
                    </a:solidFill>
                  </a:tcPr>
                </a:tc>
                <a:tc>
                  <a:txBody>
                    <a:bodyPr/>
                    <a:lstStyle/>
                    <a:p>
                      <a:pPr algn="ctr">
                        <a:lnSpc>
                          <a:spcPct val="250000"/>
                        </a:lnSpc>
                      </a:pPr>
                      <a:r>
                        <a:rPr lang="en-US" altLang="zh-CN" dirty="0">
                          <a:solidFill>
                            <a:schemeClr val="accent2"/>
                          </a:solidFill>
                          <a:latin typeface="微软雅黑" panose="020B0503020204020204" pitchFamily="34" charset="-122"/>
                          <a:ea typeface="微软雅黑" panose="020B0503020204020204" pitchFamily="34" charset="-122"/>
                        </a:rPr>
                        <a:t>3</a:t>
                      </a:r>
                    </a:p>
                  </a:txBody>
                  <a:tcPr>
                    <a:solidFill>
                      <a:schemeClr val="accent1">
                        <a:lumMod val="20000"/>
                        <a:lumOff val="80000"/>
                      </a:schemeClr>
                    </a:solidFill>
                  </a:tcPr>
                </a:tc>
                <a:tc>
                  <a:txBody>
                    <a:bodyPr/>
                    <a:lstStyle/>
                    <a:p>
                      <a:pPr algn="ctr">
                        <a:lnSpc>
                          <a:spcPct val="250000"/>
                        </a:lnSpc>
                      </a:pPr>
                      <a:r>
                        <a:rPr lang="en-US" altLang="zh-CN" dirty="0">
                          <a:solidFill>
                            <a:schemeClr val="accent2"/>
                          </a:solidFill>
                          <a:latin typeface="微软雅黑" panose="020B0503020204020204" pitchFamily="34" charset="-122"/>
                          <a:ea typeface="微软雅黑" panose="020B0503020204020204" pitchFamily="34" charset="-122"/>
                        </a:rPr>
                        <a:t>4</a:t>
                      </a:r>
                    </a:p>
                  </a:txBody>
                  <a:tcPr>
                    <a:solidFill>
                      <a:schemeClr val="accent1">
                        <a:lumMod val="20000"/>
                        <a:lumOff val="80000"/>
                      </a:schemeClr>
                    </a:solidFill>
                  </a:tcPr>
                </a:tc>
                <a:tc>
                  <a:txBody>
                    <a:bodyPr/>
                    <a:lstStyle/>
                    <a:p>
                      <a:pPr algn="ctr">
                        <a:lnSpc>
                          <a:spcPct val="250000"/>
                        </a:lnSpc>
                      </a:pPr>
                      <a:r>
                        <a:rPr lang="en-US" altLang="zh-CN" dirty="0">
                          <a:solidFill>
                            <a:schemeClr val="accent2"/>
                          </a:solidFill>
                          <a:latin typeface="微软雅黑" panose="020B0503020204020204" pitchFamily="34" charset="-122"/>
                          <a:ea typeface="微软雅黑" panose="020B0503020204020204" pitchFamily="34" charset="-122"/>
                        </a:rPr>
                        <a:t>5</a:t>
                      </a:r>
                    </a:p>
                  </a:txBody>
                  <a:tcPr>
                    <a:solidFill>
                      <a:schemeClr val="accent1">
                        <a:lumMod val="20000"/>
                        <a:lumOff val="80000"/>
                      </a:schemeClr>
                    </a:solidFill>
                  </a:tcPr>
                </a:tc>
                <a:extLst>
                  <a:ext uri="{0D108BD9-81ED-4DB2-BD59-A6C34878D82A}">
                    <a16:rowId xmlns:a16="http://schemas.microsoft.com/office/drawing/2014/main" val="10000"/>
                  </a:ext>
                </a:extLst>
              </a:tr>
              <a:tr h="420189">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3</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4</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5</a:t>
                      </a:r>
                    </a:p>
                  </a:txBody>
                  <a:tcPr>
                    <a:solidFill>
                      <a:schemeClr val="accent1">
                        <a:lumMod val="20000"/>
                        <a:lumOff val="80000"/>
                      </a:schemeClr>
                    </a:solidFill>
                  </a:tcPr>
                </a:tc>
                <a:extLst>
                  <a:ext uri="{0D108BD9-81ED-4DB2-BD59-A6C34878D82A}">
                    <a16:rowId xmlns:a16="http://schemas.microsoft.com/office/drawing/2014/main" val="10001"/>
                  </a:ext>
                </a:extLst>
              </a:tr>
              <a:tr h="420189">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4</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6</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10</a:t>
                      </a:r>
                    </a:p>
                  </a:txBody>
                  <a:tcPr>
                    <a:solidFill>
                      <a:schemeClr val="accent1">
                        <a:lumMod val="20000"/>
                        <a:lumOff val="80000"/>
                      </a:schemeClr>
                    </a:solidFill>
                  </a:tcPr>
                </a:tc>
                <a:extLst>
                  <a:ext uri="{0D108BD9-81ED-4DB2-BD59-A6C34878D82A}">
                    <a16:rowId xmlns:a16="http://schemas.microsoft.com/office/drawing/2014/main" val="10002"/>
                  </a:ext>
                </a:extLst>
              </a:tr>
              <a:tr h="420189">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3</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3</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6</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9</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12</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15</a:t>
                      </a:r>
                    </a:p>
                  </a:txBody>
                  <a:tcPr>
                    <a:solidFill>
                      <a:schemeClr val="accent1">
                        <a:lumMod val="20000"/>
                        <a:lumOff val="80000"/>
                      </a:schemeClr>
                    </a:solidFill>
                  </a:tcPr>
                </a:tc>
                <a:extLst>
                  <a:ext uri="{0D108BD9-81ED-4DB2-BD59-A6C34878D82A}">
                    <a16:rowId xmlns:a16="http://schemas.microsoft.com/office/drawing/2014/main" val="10003"/>
                  </a:ext>
                </a:extLst>
              </a:tr>
              <a:tr h="420189">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4</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4</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12</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16</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p>
                  </a:txBody>
                  <a:tcPr>
                    <a:solidFill>
                      <a:schemeClr val="accent1">
                        <a:lumMod val="20000"/>
                        <a:lumOff val="80000"/>
                      </a:schemeClr>
                    </a:solidFill>
                  </a:tcPr>
                </a:tc>
                <a:extLst>
                  <a:ext uri="{0D108BD9-81ED-4DB2-BD59-A6C34878D82A}">
                    <a16:rowId xmlns:a16="http://schemas.microsoft.com/office/drawing/2014/main" val="10004"/>
                  </a:ext>
                </a:extLst>
              </a:tr>
              <a:tr h="420189">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5</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5</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10</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15</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p>
                  </a:txBody>
                  <a:tcPr>
                    <a:solidFill>
                      <a:schemeClr val="accent1">
                        <a:lumMod val="20000"/>
                        <a:lumOff val="80000"/>
                      </a:schemeClr>
                    </a:solidFill>
                  </a:tcPr>
                </a:tc>
                <a:tc>
                  <a:txBody>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25</a:t>
                      </a:r>
                    </a:p>
                  </a:txBody>
                  <a:tcP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
        <p:nvSpPr>
          <p:cNvPr id="10" name="文本框 99"/>
          <p:cNvSpPr txBox="1">
            <a:spLocks noChangeArrowheads="1"/>
          </p:cNvSpPr>
          <p:nvPr/>
        </p:nvSpPr>
        <p:spPr bwMode="auto">
          <a:xfrm>
            <a:off x="1084730" y="5155625"/>
            <a:ext cx="11171405" cy="1569660"/>
          </a:xfrm>
          <a:prstGeom prst="rect">
            <a:avLst/>
          </a:prstGeom>
          <a:solidFill>
            <a:schemeClr val="accent2">
              <a:lumMod val="20000"/>
              <a:lumOff val="80000"/>
            </a:schemeClr>
          </a:solid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根据</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R</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的值的大小将风险级别分为以下五级：</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R=L×S=17</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25</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：关键风险（</a:t>
            </a:r>
            <a:r>
              <a:rPr kumimoji="1" lang="en-US" altLang="zh-CN"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Ⅰ</a:t>
            </a:r>
            <a:r>
              <a:rPr kumimoji="1"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级</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），需要立即停止作业；</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	R=L×S=13</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16</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：重要风险（</a:t>
            </a:r>
            <a:r>
              <a:rPr kumimoji="1" lang="en-US" altLang="zh-CN"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Ⅱ</a:t>
            </a:r>
            <a:r>
              <a:rPr kumimoji="1"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级</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），需要消减的风险；</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R=L×S=8</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12</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：中度风险（</a:t>
            </a:r>
            <a:r>
              <a:rPr kumimoji="1" lang="en-US" altLang="zh-CN"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Ⅲ</a:t>
            </a:r>
            <a:r>
              <a:rPr kumimoji="1"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级</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），需要特别控制的风险；</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	R=L×S=4</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7</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：低度风险（</a:t>
            </a:r>
            <a:r>
              <a:rPr kumimoji="1" lang="en-US" altLang="zh-CN"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Ⅳ</a:t>
            </a:r>
            <a:r>
              <a:rPr kumimoji="1"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级</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），需要关注的风险；</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R=L×S=1</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a:t>
            </a:r>
            <a:r>
              <a:rPr kumimoji="1" lang="en-US" altLang="zh-CN"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3</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：轻微风险（</a:t>
            </a:r>
            <a:r>
              <a:rPr kumimoji="1" lang="en-US" altLang="zh-CN"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Ⅴ</a:t>
            </a:r>
            <a:r>
              <a:rPr kumimoji="1"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级</a:t>
            </a:r>
            <a:r>
              <a:rPr kumimoji="1" lang="zh-CN" altLang="en-US" sz="1600" b="1" i="0" u="none" strike="noStrike" kern="0" cap="none" spc="0" normalizeH="0" baseline="0" noProof="0" dirty="0">
                <a:ln>
                  <a:noFill/>
                </a:ln>
                <a:solidFill>
                  <a:srgbClr val="2F2F2F"/>
                </a:solidFill>
                <a:effectLst/>
                <a:uLnTx/>
                <a:uFillTx/>
                <a:latin typeface="微软雅黑" panose="020B0503020204020204" pitchFamily="34" charset="-122"/>
                <a:ea typeface="微软雅黑" panose="020B0503020204020204" pitchFamily="34" charset="-122"/>
                <a:cs typeface="+mn-cs"/>
              </a:rPr>
              <a:t>），可接受或可容许风险。</a:t>
            </a:r>
          </a:p>
        </p:txBody>
      </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33775" y="1026795"/>
            <a:ext cx="5564505" cy="594995"/>
            <a:chOff x="3786130" y="246707"/>
            <a:chExt cx="4619740" cy="781993"/>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246707"/>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2.  </a:t>
              </a:r>
              <a:r>
                <a:rPr lang="zh-CN" altLang="en-US" sz="2400" b="1" dirty="0">
                  <a:solidFill>
                    <a:srgbClr val="376092"/>
                  </a:solidFill>
                  <a:latin typeface="微软雅黑" panose="020B0503020204020204" pitchFamily="34" charset="-122"/>
                  <a:ea typeface="微软雅黑" panose="020B0503020204020204" pitchFamily="34" charset="-122"/>
                </a:rPr>
                <a:t>作业条件危险性评价法（</a:t>
              </a:r>
              <a:r>
                <a:rPr lang="en-US" altLang="zh-CN" sz="2400" b="1" dirty="0">
                  <a:solidFill>
                    <a:srgbClr val="376092"/>
                  </a:solidFill>
                  <a:latin typeface="微软雅黑" panose="020B0503020204020204" pitchFamily="34" charset="-122"/>
                  <a:ea typeface="微软雅黑" panose="020B0503020204020204" pitchFamily="34" charset="-122"/>
                </a:rPr>
                <a:t>LEC</a:t>
              </a:r>
              <a:r>
                <a:rPr lang="zh-CN" altLang="en-US" sz="2400" b="1" dirty="0">
                  <a:solidFill>
                    <a:srgbClr val="376092"/>
                  </a:solidFill>
                  <a:latin typeface="微软雅黑" panose="020B0503020204020204" pitchFamily="34" charset="-122"/>
                  <a:ea typeface="微软雅黑" panose="020B0503020204020204" pitchFamily="34" charset="-122"/>
                </a:rPr>
                <a:t>）</a:t>
              </a:r>
            </a:p>
          </p:txBody>
        </p:sp>
      </p:grpSp>
      <p:grpSp>
        <p:nvGrpSpPr>
          <p:cNvPr id="5" name="组合 4"/>
          <p:cNvGrpSpPr/>
          <p:nvPr/>
        </p:nvGrpSpPr>
        <p:grpSpPr>
          <a:xfrm>
            <a:off x="1290320" y="1686340"/>
            <a:ext cx="10185400" cy="5340645"/>
            <a:chOff x="1003300" y="679156"/>
            <a:chExt cx="10185400" cy="5340645"/>
          </a:xfrm>
        </p:grpSpPr>
        <p:grpSp>
          <p:nvGrpSpPr>
            <p:cNvPr id="6" name="组合 5"/>
            <p:cNvGrpSpPr/>
            <p:nvPr/>
          </p:nvGrpSpPr>
          <p:grpSpPr>
            <a:xfrm>
              <a:off x="1003300" y="1288756"/>
              <a:ext cx="10185400" cy="4731045"/>
              <a:chOff x="1003300" y="461322"/>
              <a:chExt cx="10185400" cy="4731045"/>
            </a:xfrm>
          </p:grpSpPr>
          <p:grpSp>
            <p:nvGrpSpPr>
              <p:cNvPr id="8" name="组合 7"/>
              <p:cNvGrpSpPr/>
              <p:nvPr/>
            </p:nvGrpSpPr>
            <p:grpSpPr>
              <a:xfrm>
                <a:off x="1003300" y="461322"/>
                <a:ext cx="10185400" cy="4731045"/>
                <a:chOff x="1003300" y="385122"/>
                <a:chExt cx="10185400" cy="4731045"/>
              </a:xfrm>
            </p:grpSpPr>
            <p:sp>
              <p:nvSpPr>
                <p:cNvPr id="10" name="矩形 9"/>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003300" y="385122"/>
                  <a:ext cx="10185400" cy="4567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9" name="矩形 43"/>
              <p:cNvSpPr/>
              <p:nvPr/>
            </p:nvSpPr>
            <p:spPr>
              <a:xfrm>
                <a:off x="1132114" y="541032"/>
                <a:ext cx="9956800" cy="1477328"/>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在具有潜在危险环境中作业的危险性，以所评价的环境与某些作为参考环境的对比为基础，将作业条件的危险性作为因变量</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(D)</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，事故或危险事件发生的可能性</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、暴露于危险环境的频率</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(E)</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及危险严重程度</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(C)</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作为自变量，确定了它们之间的函数式。</a:t>
                </a:r>
              </a:p>
            </p:txBody>
          </p:sp>
          <p:sp>
            <p:nvSpPr>
              <p:cNvPr id="13" name="矩形 43"/>
              <p:cNvSpPr/>
              <p:nvPr/>
            </p:nvSpPr>
            <p:spPr>
              <a:xfrm>
                <a:off x="1132114" y="2938583"/>
                <a:ext cx="9956800" cy="1884618"/>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根据实际经验他们给出了</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3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个自变量的各种不同情况的分数值，采取对所评价的对象根据情况进行“打分”的办法，然后根据公式计算出其危险性分数值，再按危险性分数值划分的危险程度等级表，查出其危险程度的一种评价方法。这是一种简单易行的评价作业条件危险性的方法。</a:t>
                </a:r>
              </a:p>
            </p:txBody>
          </p:sp>
        </p:grpSp>
        <p:sp>
          <p:nvSpPr>
            <p:cNvPr id="7" name="矩形 6"/>
            <p:cNvSpPr/>
            <p:nvPr/>
          </p:nvSpPr>
          <p:spPr>
            <a:xfrm>
              <a:off x="1003300" y="679156"/>
              <a:ext cx="25781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方法介绍</a:t>
              </a:r>
            </a:p>
          </p:txBody>
        </p:sp>
      </p:grpSp>
      <p:grpSp>
        <p:nvGrpSpPr>
          <p:cNvPr id="14" name="组合 13"/>
          <p:cNvGrpSpPr/>
          <p:nvPr/>
        </p:nvGrpSpPr>
        <p:grpSpPr>
          <a:xfrm>
            <a:off x="2028732" y="3937266"/>
            <a:ext cx="8708574" cy="771688"/>
            <a:chOff x="2541222" y="2282825"/>
            <a:chExt cx="7109554" cy="1043889"/>
          </a:xfrm>
        </p:grpSpPr>
        <p:sp>
          <p:nvSpPr>
            <p:cNvPr id="15" name="圆角矩形 14"/>
            <p:cNvSpPr/>
            <p:nvPr/>
          </p:nvSpPr>
          <p:spPr>
            <a:xfrm>
              <a:off x="2634941" y="2744679"/>
              <a:ext cx="6922118" cy="582035"/>
            </a:xfrm>
            <a:prstGeom prst="roundRect">
              <a:avLst>
                <a:gd name="adj" fmla="val 6589"/>
              </a:avLst>
            </a:prstGeom>
            <a:solidFill>
              <a:srgbClr val="9BB0C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376092"/>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2541222" y="2282825"/>
              <a:ext cx="7109554" cy="882872"/>
            </a:xfrm>
            <a:prstGeom prst="roundRect">
              <a:avLst>
                <a:gd name="adj" fmla="val 4341"/>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D=L× E × C</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9" name="组合 8"/>
          <p:cNvGrpSpPr/>
          <p:nvPr/>
        </p:nvGrpSpPr>
        <p:grpSpPr>
          <a:xfrm>
            <a:off x="1284604" y="1501775"/>
            <a:ext cx="11201402" cy="4813298"/>
            <a:chOff x="495299" y="838200"/>
            <a:chExt cx="11201402" cy="4813298"/>
          </a:xfrm>
        </p:grpSpPr>
        <p:sp>
          <p:nvSpPr>
            <p:cNvPr id="10" name="矩形 9"/>
            <p:cNvSpPr/>
            <p:nvPr/>
          </p:nvSpPr>
          <p:spPr>
            <a:xfrm>
              <a:off x="825500" y="4965698"/>
              <a:ext cx="10541000" cy="685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647700" y="4838700"/>
              <a:ext cx="10896600" cy="685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95299" y="838200"/>
              <a:ext cx="11201402" cy="4572000"/>
              <a:chOff x="495299" y="1873234"/>
              <a:chExt cx="11201402" cy="4572000"/>
            </a:xfrm>
          </p:grpSpPr>
          <p:sp>
            <p:nvSpPr>
              <p:cNvPr id="13" name="矩形 12"/>
              <p:cNvSpPr/>
              <p:nvPr/>
            </p:nvSpPr>
            <p:spPr>
              <a:xfrm>
                <a:off x="495299" y="2603467"/>
                <a:ext cx="11201402" cy="3841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95299" y="1873234"/>
                <a:ext cx="11201402" cy="730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L—</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发生事故的可能性大小</a:t>
                </a:r>
              </a:p>
            </p:txBody>
          </p:sp>
        </p:grpSp>
      </p:grpSp>
      <p:graphicFrame>
        <p:nvGraphicFramePr>
          <p:cNvPr id="15" name="表格 14"/>
          <p:cNvGraphicFramePr>
            <a:graphicFrameLocks noGrp="1"/>
          </p:cNvGraphicFramePr>
          <p:nvPr/>
        </p:nvGraphicFramePr>
        <p:xfrm>
          <a:off x="1437005" y="2232011"/>
          <a:ext cx="10896600" cy="4023360"/>
        </p:xfrm>
        <a:graphic>
          <a:graphicData uri="http://schemas.openxmlformats.org/drawingml/2006/table">
            <a:tbl>
              <a:tblPr firstRow="1" bandRow="1">
                <a:tableStyleId>{5C22544A-7EE6-4342-B048-85BDC9FD1C3A}</a:tableStyleId>
              </a:tblPr>
              <a:tblGrid>
                <a:gridCol w="2710598">
                  <a:extLst>
                    <a:ext uri="{9D8B030D-6E8A-4147-A177-3AD203B41FA5}">
                      <a16:colId xmlns:a16="http://schemas.microsoft.com/office/drawing/2014/main" val="20000"/>
                    </a:ext>
                  </a:extLst>
                </a:gridCol>
                <a:gridCol w="8186002">
                  <a:extLst>
                    <a:ext uri="{9D8B030D-6E8A-4147-A177-3AD203B41FA5}">
                      <a16:colId xmlns:a16="http://schemas.microsoft.com/office/drawing/2014/main" val="20001"/>
                    </a:ext>
                  </a:extLst>
                </a:gridCol>
              </a:tblGrid>
              <a:tr h="461170">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分数值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事故发生的可能性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完全可以预料</a:t>
                      </a:r>
                      <a:endParaRPr lang="en-US" altLang="zh-CN"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6</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相当可能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3</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可能，但不经常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可能性小，完全意外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0.5</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很不可能，可以设想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0.2</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极不可能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61170">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0.1</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实际不可能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9" name="组合 8"/>
          <p:cNvGrpSpPr/>
          <p:nvPr/>
        </p:nvGrpSpPr>
        <p:grpSpPr>
          <a:xfrm>
            <a:off x="1284604" y="1717040"/>
            <a:ext cx="11201402" cy="4813298"/>
            <a:chOff x="495299" y="838200"/>
            <a:chExt cx="11201402" cy="4813298"/>
          </a:xfrm>
        </p:grpSpPr>
        <p:sp>
          <p:nvSpPr>
            <p:cNvPr id="10" name="矩形 9"/>
            <p:cNvSpPr/>
            <p:nvPr/>
          </p:nvSpPr>
          <p:spPr>
            <a:xfrm>
              <a:off x="825500" y="4965698"/>
              <a:ext cx="10541000" cy="685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647700" y="4838700"/>
              <a:ext cx="10896600" cy="685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95299" y="838200"/>
              <a:ext cx="11201402" cy="4572000"/>
              <a:chOff x="495299" y="1873234"/>
              <a:chExt cx="11201402" cy="4572000"/>
            </a:xfrm>
          </p:grpSpPr>
          <p:sp>
            <p:nvSpPr>
              <p:cNvPr id="13" name="矩形 12"/>
              <p:cNvSpPr/>
              <p:nvPr/>
            </p:nvSpPr>
            <p:spPr>
              <a:xfrm>
                <a:off x="495299" y="2603467"/>
                <a:ext cx="11201402" cy="3841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95299" y="1873234"/>
                <a:ext cx="11201402" cy="730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E—</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人体暴露在这种危险环境中的频繁程度</a:t>
                </a:r>
              </a:p>
            </p:txBody>
          </p:sp>
        </p:grpSp>
      </p:grpSp>
      <p:graphicFrame>
        <p:nvGraphicFramePr>
          <p:cNvPr id="15" name="表格 14"/>
          <p:cNvGraphicFramePr>
            <a:graphicFrameLocks noGrp="1"/>
          </p:cNvGraphicFramePr>
          <p:nvPr/>
        </p:nvGraphicFramePr>
        <p:xfrm>
          <a:off x="1411605" y="2447274"/>
          <a:ext cx="10947400" cy="3727465"/>
        </p:xfrm>
        <a:graphic>
          <a:graphicData uri="http://schemas.openxmlformats.org/drawingml/2006/table">
            <a:tbl>
              <a:tblPr firstRow="1" bandRow="1">
                <a:tableStyleId>{5C22544A-7EE6-4342-B048-85BDC9FD1C3A}</a:tableStyleId>
              </a:tblPr>
              <a:tblGrid>
                <a:gridCol w="2723235">
                  <a:extLst>
                    <a:ext uri="{9D8B030D-6E8A-4147-A177-3AD203B41FA5}">
                      <a16:colId xmlns:a16="http://schemas.microsoft.com/office/drawing/2014/main" val="20000"/>
                    </a:ext>
                  </a:extLst>
                </a:gridCol>
                <a:gridCol w="8224165">
                  <a:extLst>
                    <a:ext uri="{9D8B030D-6E8A-4147-A177-3AD203B41FA5}">
                      <a16:colId xmlns:a16="http://schemas.microsoft.com/office/drawing/2014/main" val="20001"/>
                    </a:ext>
                  </a:extLst>
                </a:gridCol>
              </a:tblGrid>
              <a:tr h="532495">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分数值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暴露于危险环境中的频繁程度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连续暴露</a:t>
                      </a:r>
                      <a:endParaRPr lang="en-US" altLang="zh-CN"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6</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每天工作时间内暴露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3</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每周一次或偶然暴露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2</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每月一次暴露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每年几次暴露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2495">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非常罕见地暴露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069339" y="1430020"/>
            <a:ext cx="11201402" cy="4813298"/>
            <a:chOff x="495299" y="838200"/>
            <a:chExt cx="11201402" cy="4813298"/>
          </a:xfrm>
        </p:grpSpPr>
        <p:sp>
          <p:nvSpPr>
            <p:cNvPr id="17" name="矩形 16"/>
            <p:cNvSpPr/>
            <p:nvPr/>
          </p:nvSpPr>
          <p:spPr>
            <a:xfrm>
              <a:off x="825500" y="4965698"/>
              <a:ext cx="10541000" cy="685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47700" y="4838700"/>
              <a:ext cx="10896600" cy="685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95299" y="838200"/>
              <a:ext cx="11201402" cy="4572000"/>
              <a:chOff x="495299" y="1873234"/>
              <a:chExt cx="11201402" cy="4572000"/>
            </a:xfrm>
          </p:grpSpPr>
          <p:sp>
            <p:nvSpPr>
              <p:cNvPr id="20" name="矩形 19"/>
              <p:cNvSpPr/>
              <p:nvPr/>
            </p:nvSpPr>
            <p:spPr>
              <a:xfrm>
                <a:off x="495299" y="2603467"/>
                <a:ext cx="11201402" cy="3841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95299" y="1873234"/>
                <a:ext cx="11201402" cy="730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C—</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发生事故产生的后果</a:t>
                </a:r>
              </a:p>
            </p:txBody>
          </p:sp>
        </p:grpSp>
      </p:grpSp>
      <p:graphicFrame>
        <p:nvGraphicFramePr>
          <p:cNvPr id="22" name="表格 21"/>
          <p:cNvGraphicFramePr>
            <a:graphicFrameLocks noGrp="1"/>
          </p:cNvGraphicFramePr>
          <p:nvPr/>
        </p:nvGraphicFramePr>
        <p:xfrm>
          <a:off x="1183640" y="2160254"/>
          <a:ext cx="10972800" cy="3740163"/>
        </p:xfrm>
        <a:graphic>
          <a:graphicData uri="http://schemas.openxmlformats.org/drawingml/2006/table">
            <a:tbl>
              <a:tblPr firstRow="1" bandRow="1">
                <a:tableStyleId>{5C22544A-7EE6-4342-B048-85BDC9FD1C3A}</a:tableStyleId>
              </a:tblPr>
              <a:tblGrid>
                <a:gridCol w="2729554">
                  <a:extLst>
                    <a:ext uri="{9D8B030D-6E8A-4147-A177-3AD203B41FA5}">
                      <a16:colId xmlns:a16="http://schemas.microsoft.com/office/drawing/2014/main" val="20000"/>
                    </a:ext>
                  </a:extLst>
                </a:gridCol>
                <a:gridCol w="8243246">
                  <a:extLst>
                    <a:ext uri="{9D8B030D-6E8A-4147-A177-3AD203B41FA5}">
                      <a16:colId xmlns:a16="http://schemas.microsoft.com/office/drawing/2014/main" val="20001"/>
                    </a:ext>
                  </a:extLst>
                </a:gridCol>
              </a:tblGrid>
              <a:tr h="534309">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分数值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发生事故产生的后果</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100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大灾难，许多人死亡</a:t>
                      </a:r>
                      <a:endParaRPr lang="en-US" altLang="zh-CN"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40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灾难，数人死亡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15</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非常严重，一人死亡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7</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严重，重伤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3</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重大，残疾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4309">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引人注目，需要救护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5299" y="1430020"/>
            <a:ext cx="11775442" cy="4813298"/>
            <a:chOff x="-78741" y="838200"/>
            <a:chExt cx="11775442" cy="4813298"/>
          </a:xfrm>
        </p:grpSpPr>
        <p:sp>
          <p:nvSpPr>
            <p:cNvPr id="3" name="矩形 2"/>
            <p:cNvSpPr/>
            <p:nvPr/>
          </p:nvSpPr>
          <p:spPr>
            <a:xfrm>
              <a:off x="825500" y="4965698"/>
              <a:ext cx="10541000" cy="685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47700" y="4838700"/>
              <a:ext cx="10896600" cy="685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8741" y="838200"/>
              <a:ext cx="11775442" cy="4572000"/>
              <a:chOff x="-78741" y="1873234"/>
              <a:chExt cx="11775442" cy="4572000"/>
            </a:xfrm>
          </p:grpSpPr>
          <p:sp>
            <p:nvSpPr>
              <p:cNvPr id="6" name="矩形 5"/>
              <p:cNvSpPr/>
              <p:nvPr/>
            </p:nvSpPr>
            <p:spPr>
              <a:xfrm>
                <a:off x="495299" y="2603467"/>
                <a:ext cx="11201402" cy="3841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78741" y="1873234"/>
                <a:ext cx="11201402" cy="730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D—</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危险性分值</a:t>
                </a:r>
              </a:p>
            </p:txBody>
          </p:sp>
        </p:grpSp>
      </p:grpSp>
      <p:graphicFrame>
        <p:nvGraphicFramePr>
          <p:cNvPr id="8" name="表格 7"/>
          <p:cNvGraphicFramePr>
            <a:graphicFrameLocks noGrp="1"/>
          </p:cNvGraphicFramePr>
          <p:nvPr/>
        </p:nvGraphicFramePr>
        <p:xfrm>
          <a:off x="1155065" y="2160255"/>
          <a:ext cx="11029950" cy="3765564"/>
        </p:xfrm>
        <a:graphic>
          <a:graphicData uri="http://schemas.openxmlformats.org/drawingml/2006/table">
            <a:tbl>
              <a:tblPr firstRow="1" bandRow="1">
                <a:tableStyleId>{5C22544A-7EE6-4342-B048-85BDC9FD1C3A}</a:tableStyleId>
              </a:tblPr>
              <a:tblGrid>
                <a:gridCol w="2743770">
                  <a:extLst>
                    <a:ext uri="{9D8B030D-6E8A-4147-A177-3AD203B41FA5}">
                      <a16:colId xmlns:a16="http://schemas.microsoft.com/office/drawing/2014/main" val="20000"/>
                    </a:ext>
                  </a:extLst>
                </a:gridCol>
                <a:gridCol w="8286180">
                  <a:extLst>
                    <a:ext uri="{9D8B030D-6E8A-4147-A177-3AD203B41FA5}">
                      <a16:colId xmlns:a16="http://schemas.microsoft.com/office/drawing/2014/main" val="20001"/>
                    </a:ext>
                  </a:extLst>
                </a:gridCol>
              </a:tblGrid>
              <a:tr h="627594">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分数值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危险程度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27594">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&gt;320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极其危险，不能继续作业</a:t>
                      </a:r>
                      <a:endParaRPr lang="en-US" altLang="zh-CN"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7594">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160-320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高度危险，要立即整改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7594">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70-160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显著危险，需要整改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27594">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20-70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一般危险，需要注意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27594">
                <a:tc>
                  <a:txBody>
                    <a:bodyPr/>
                    <a:lstStyle/>
                    <a:p>
                      <a:pPr algn="ctr">
                        <a:lnSpc>
                          <a:spcPct val="150000"/>
                        </a:lnSpc>
                      </a:pPr>
                      <a:r>
                        <a:rPr lang="en-US" altLang="zh-CN" sz="1800" b="1" dirty="0">
                          <a:latin typeface="微软雅黑" panose="020B0503020204020204" pitchFamily="34" charset="-122"/>
                          <a:ea typeface="微软雅黑" panose="020B0503020204020204" pitchFamily="34" charset="-122"/>
                        </a:rPr>
                        <a:t>&lt;20</a:t>
                      </a:r>
                      <a:endParaRPr lang="zh-CN" altLang="en-US" sz="1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zh-CN" altLang="en-US" sz="1800" b="1" dirty="0">
                          <a:latin typeface="微软雅黑" panose="020B0503020204020204" pitchFamily="34" charset="-122"/>
                          <a:ea typeface="微软雅黑" panose="020B0503020204020204" pitchFamily="34" charset="-122"/>
                        </a:rPr>
                        <a:t>稍有危险，可以接受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7230" y="1035685"/>
            <a:ext cx="11658600" cy="6057900"/>
            <a:chOff x="495300" y="-1098550"/>
            <a:chExt cx="11201400" cy="6057900"/>
          </a:xfrm>
        </p:grpSpPr>
        <p:sp>
          <p:nvSpPr>
            <p:cNvPr id="3" name="矩形 2"/>
            <p:cNvSpPr/>
            <p:nvPr/>
          </p:nvSpPr>
          <p:spPr>
            <a:xfrm>
              <a:off x="927100" y="4349750"/>
              <a:ext cx="103378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5800" y="4244975"/>
              <a:ext cx="10820400" cy="609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95300" y="-412750"/>
              <a:ext cx="11201400" cy="5165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495300" y="-1098550"/>
              <a:ext cx="479537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用</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LEC</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法对汽车吊装作业进行评价</a:t>
              </a:r>
            </a:p>
          </p:txBody>
        </p:sp>
      </p:grpSp>
      <p:graphicFrame>
        <p:nvGraphicFramePr>
          <p:cNvPr id="7" name="表格 6"/>
          <p:cNvGraphicFramePr>
            <a:graphicFrameLocks noGrp="1"/>
          </p:cNvGraphicFramePr>
          <p:nvPr/>
        </p:nvGraphicFramePr>
        <p:xfrm>
          <a:off x="811531" y="1926272"/>
          <a:ext cx="11429999" cy="4813300"/>
        </p:xfrm>
        <a:graphic>
          <a:graphicData uri="http://schemas.openxmlformats.org/drawingml/2006/table">
            <a:tbl>
              <a:tblPr/>
              <a:tblGrid>
                <a:gridCol w="843164">
                  <a:extLst>
                    <a:ext uri="{9D8B030D-6E8A-4147-A177-3AD203B41FA5}">
                      <a16:colId xmlns:a16="http://schemas.microsoft.com/office/drawing/2014/main" val="20000"/>
                    </a:ext>
                  </a:extLst>
                </a:gridCol>
                <a:gridCol w="1110655">
                  <a:extLst>
                    <a:ext uri="{9D8B030D-6E8A-4147-A177-3AD203B41FA5}">
                      <a16:colId xmlns:a16="http://schemas.microsoft.com/office/drawing/2014/main" val="20001"/>
                    </a:ext>
                  </a:extLst>
                </a:gridCol>
                <a:gridCol w="2833097">
                  <a:extLst>
                    <a:ext uri="{9D8B030D-6E8A-4147-A177-3AD203B41FA5}">
                      <a16:colId xmlns:a16="http://schemas.microsoft.com/office/drawing/2014/main" val="20002"/>
                    </a:ext>
                  </a:extLst>
                </a:gridCol>
                <a:gridCol w="1004283">
                  <a:extLst>
                    <a:ext uri="{9D8B030D-6E8A-4147-A177-3AD203B41FA5}">
                      <a16:colId xmlns:a16="http://schemas.microsoft.com/office/drawing/2014/main" val="20003"/>
                    </a:ext>
                  </a:extLst>
                </a:gridCol>
                <a:gridCol w="32766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533400">
                  <a:extLst>
                    <a:ext uri="{9D8B030D-6E8A-4147-A177-3AD203B41FA5}">
                      <a16:colId xmlns:a16="http://schemas.microsoft.com/office/drawing/2014/main" val="20009"/>
                    </a:ext>
                  </a:extLst>
                </a:gridCol>
              </a:tblGrid>
              <a:tr h="355600">
                <a:tc rowSpan="2">
                  <a:txBody>
                    <a:bodyPr/>
                    <a:lstStyle/>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作业</a:t>
                      </a:r>
                      <a:endParaRPr lang="en-US" alt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endParaRPr>
                    </a:p>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活动</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辨识</a:t>
                      </a:r>
                      <a:endParaRPr lang="en-US" alt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endParaRPr>
                    </a:p>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对象 </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辨识内容</a:t>
                      </a:r>
                      <a:endParaRPr lang="en-US" alt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endParaRPr>
                    </a:p>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（危险因素） </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事故类型 </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700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典型控制措施 </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70000"/>
                        </a:lnSpc>
                        <a:spcAft>
                          <a:spcPts val="0"/>
                        </a:spcAft>
                      </a:pPr>
                      <a:r>
                        <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风险评价 </a:t>
                      </a: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42900">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a:lnSpc>
                          <a:spcPct val="70000"/>
                        </a:lnSpc>
                        <a:spcAft>
                          <a:spcPts val="0"/>
                        </a:spcAft>
                      </a:pPr>
                      <a:r>
                        <a:rPr lang="en-US"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L </a:t>
                      </a:r>
                      <a:endPar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70000"/>
                        </a:lnSpc>
                        <a:spcAft>
                          <a:spcPts val="0"/>
                        </a:spcAft>
                      </a:pPr>
                      <a:r>
                        <a:rPr lang="en-US"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E </a:t>
                      </a:r>
                      <a:endPar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70000"/>
                        </a:lnSpc>
                        <a:spcAft>
                          <a:spcPts val="0"/>
                        </a:spcAft>
                      </a:pPr>
                      <a:r>
                        <a:rPr lang="en-US"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 </a:t>
                      </a:r>
                      <a:endPar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70000"/>
                        </a:lnSpc>
                        <a:spcAft>
                          <a:spcPts val="0"/>
                        </a:spcAft>
                      </a:pPr>
                      <a:r>
                        <a:rPr lang="en-US"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R </a:t>
                      </a:r>
                      <a:endPar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70000"/>
                        </a:lnSpc>
                        <a:spcAft>
                          <a:spcPts val="0"/>
                        </a:spcAft>
                      </a:pPr>
                      <a:r>
                        <a:rPr lang="zh-CN" sz="1600" b="1"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级别 </a:t>
                      </a:r>
                    </a:p>
                  </a:txBody>
                  <a:tcPr marL="56367" marR="56367"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9600">
                <a:tc rowSpan="7">
                  <a:txBody>
                    <a:bodyPr/>
                    <a:lstStyle/>
                    <a:p>
                      <a:pPr algn="ctr">
                        <a:lnSpc>
                          <a:spcPts val="1900"/>
                        </a:lnSpc>
                        <a:spcAft>
                          <a:spcPts val="0"/>
                        </a:spcAft>
                      </a:pPr>
                      <a:r>
                        <a:rPr lang="zh-CN" sz="16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汽车吊吊装作业</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作业人员</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汽车吊司机无证操作</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起重伤害</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必须按照规定取值，并按照规定实习三个月后方可作业</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6</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90</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三</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1000">
                <a:tc vMerge="1">
                  <a:txBody>
                    <a:bodyPr/>
                    <a:lstStyle/>
                    <a:p>
                      <a:endParaRPr lang="zh-CN"/>
                    </a:p>
                  </a:txBody>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作业人员</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汽车吊支持腿没有放置枕木</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起重伤害</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汽车吊支持腿放置枕木</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135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1" kern="100" dirty="0">
                          <a:solidFill>
                            <a:srgbClr val="FF0000"/>
                          </a:solidFill>
                          <a:latin typeface="黑体" panose="02010609060101010101" pitchFamily="49" charset="-122"/>
                          <a:ea typeface="黑体" panose="02010609060101010101" pitchFamily="49" charset="-122"/>
                        </a:rPr>
                        <a:t>三</a:t>
                      </a: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09600">
                <a:tc vMerge="1">
                  <a:txBody>
                    <a:bodyPr/>
                    <a:lstStyle/>
                    <a:p>
                      <a:endParaRPr lang="zh-CN"/>
                    </a:p>
                  </a:txBody>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作业人员</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丝索系挂方法不对，导致吊件坠落伤人</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起重伤害</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找好重心，确保平衡，无误后，方可慢慢起吊。</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135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三</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09600">
                <a:tc vMerge="1">
                  <a:txBody>
                    <a:bodyPr/>
                    <a:lstStyle/>
                    <a:p>
                      <a:endParaRPr lang="zh-CN"/>
                    </a:p>
                  </a:txBody>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汽车吊</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汽车吊的吊钩没有防滑装置，导致吊件落下</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起重伤害</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汽车吊的吊钩安装防滑装置</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7</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63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四</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29701">
                <a:tc vMerge="1">
                  <a:txBody>
                    <a:bodyPr/>
                    <a:lstStyle/>
                    <a:p>
                      <a:endParaRPr lang="zh-CN"/>
                    </a:p>
                  </a:txBody>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汽车吊</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汽车吊没有排绳装置，起吊过程钢丝绳打绞断裂，导致吊件落下</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起重伤害</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安装排绳装置</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6</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90</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二</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5631">
                <a:tc vMerge="1">
                  <a:txBody>
                    <a:bodyPr/>
                    <a:lstStyle/>
                    <a:p>
                      <a:endParaRPr lang="zh-CN"/>
                    </a:p>
                  </a:txBody>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作业环境</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没有在起重机旋转范围内采取禁止入内措施，</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起重伤害</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设警戒线、栏杆等标识出禁止入内范围</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7</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63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四</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09600">
                <a:tc vMerge="1">
                  <a:txBody>
                    <a:bodyPr/>
                    <a:lstStyle/>
                    <a:p>
                      <a:endParaRPr lang="zh-CN"/>
                    </a:p>
                  </a:txBody>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安全管理</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a:latin typeface="黑体" panose="02010609060101010101" pitchFamily="49" charset="-122"/>
                          <a:ea typeface="黑体" panose="02010609060101010101" pitchFamily="49" charset="-122"/>
                          <a:cs typeface="Arial" panose="020B0604020202020204" pitchFamily="34" charset="0"/>
                        </a:rPr>
                        <a:t>高压电线附近进行吊装作业</a:t>
                      </a:r>
                      <a:endParaRPr lang="zh-CN" sz="1600" b="1" kern="10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触电</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900"/>
                        </a:lnSpc>
                        <a:spcAft>
                          <a:spcPts val="0"/>
                        </a:spcAft>
                      </a:pPr>
                      <a:r>
                        <a:rPr lang="zh-CN" sz="1600" b="1" kern="0" dirty="0">
                          <a:latin typeface="黑体" panose="02010609060101010101" pitchFamily="49" charset="-122"/>
                          <a:ea typeface="黑体" panose="02010609060101010101" pitchFamily="49" charset="-122"/>
                          <a:cs typeface="Arial" panose="020B0604020202020204" pitchFamily="34" charset="0"/>
                        </a:rPr>
                        <a:t>设专门的监护，防止汽车吊在旋转时碰到高压线</a:t>
                      </a:r>
                      <a:endParaRPr lang="zh-CN" sz="1600" b="1" kern="100" dirty="0">
                        <a:latin typeface="黑体" panose="02010609060101010101" pitchFamily="49" charset="-122"/>
                        <a:ea typeface="黑体" panose="02010609060101010101" pitchFamily="49" charset="-122"/>
                        <a:cs typeface="Times New Roman" panose="02020603050405020304" pitchFamily="18" charset="0"/>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3</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1600" b="1" kern="100" dirty="0">
                          <a:solidFill>
                            <a:srgbClr val="FF0000"/>
                          </a:solidFill>
                          <a:latin typeface="黑体" panose="02010609060101010101" pitchFamily="49" charset="-122"/>
                          <a:ea typeface="黑体" panose="02010609060101010101" pitchFamily="49" charset="-122"/>
                        </a:rPr>
                        <a:t>135</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600" b="1" kern="100" dirty="0">
                          <a:solidFill>
                            <a:srgbClr val="FF0000"/>
                          </a:solidFill>
                          <a:latin typeface="黑体" panose="02010609060101010101" pitchFamily="49" charset="-122"/>
                          <a:ea typeface="黑体" panose="02010609060101010101" pitchFamily="49" charset="-122"/>
                        </a:rPr>
                        <a:t>四</a:t>
                      </a:r>
                      <a:endParaRPr lang="zh-CN" sz="1600" b="1" kern="100" dirty="0">
                        <a:solidFill>
                          <a:srgbClr val="FF0000"/>
                        </a:solidFill>
                        <a:latin typeface="黑体" panose="02010609060101010101" pitchFamily="49" charset="-122"/>
                        <a:ea typeface="黑体" panose="02010609060101010101" pitchFamily="49" charset="-122"/>
                      </a:endParaRPr>
                    </a:p>
                  </a:txBody>
                  <a:tcPr marL="38099" marR="38099" marT="58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3820708" y="1098550"/>
            <a:ext cx="5564320" cy="666750"/>
            <a:chOff x="3786130" y="152400"/>
            <a:chExt cx="4619740" cy="876300"/>
          </a:xfrm>
        </p:grpSpPr>
        <p:sp>
          <p:nvSpPr>
            <p:cNvPr id="3" name="圆角矩形 2"/>
            <p:cNvSpPr/>
            <p:nvPr/>
          </p:nvSpPr>
          <p:spPr>
            <a:xfrm>
              <a:off x="3905250" y="266700"/>
              <a:ext cx="4381500" cy="762000"/>
            </a:xfrm>
            <a:prstGeom prst="roundRect">
              <a:avLst>
                <a:gd name="adj" fmla="val 9167"/>
              </a:avLst>
            </a:prstGeom>
            <a:solidFill>
              <a:srgbClr val="9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37609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86130" y="152400"/>
              <a:ext cx="4619740" cy="762000"/>
            </a:xfrm>
            <a:prstGeom prst="roundRect">
              <a:avLst>
                <a:gd name="adj" fmla="val 83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76092"/>
                  </a:solidFill>
                  <a:latin typeface="微软雅黑" panose="020B0503020204020204" pitchFamily="34" charset="-122"/>
                  <a:ea typeface="微软雅黑" panose="020B0503020204020204" pitchFamily="34" charset="-122"/>
                </a:rPr>
                <a:t>3.  LEC </a:t>
              </a:r>
              <a:r>
                <a:rPr lang="zh-CN" altLang="en-US" sz="2400" b="1" dirty="0">
                  <a:solidFill>
                    <a:srgbClr val="376092"/>
                  </a:solidFill>
                  <a:latin typeface="微软雅黑" panose="020B0503020204020204" pitchFamily="34" charset="-122"/>
                  <a:ea typeface="微软雅黑" panose="020B0503020204020204" pitchFamily="34" charset="-122"/>
                </a:rPr>
                <a:t>修正法（</a:t>
              </a:r>
              <a:r>
                <a:rPr lang="en-US" altLang="zh-CN" sz="2400" b="1" dirty="0">
                  <a:solidFill>
                    <a:srgbClr val="376092"/>
                  </a:solidFill>
                  <a:latin typeface="微软雅黑" panose="020B0503020204020204" pitchFamily="34" charset="-122"/>
                  <a:ea typeface="微软雅黑" panose="020B0503020204020204" pitchFamily="34" charset="-122"/>
                </a:rPr>
                <a:t>MES</a:t>
              </a:r>
              <a:r>
                <a:rPr lang="zh-CN" altLang="en-US" sz="2400" b="1" dirty="0">
                  <a:solidFill>
                    <a:srgbClr val="376092"/>
                  </a:solidFill>
                  <a:latin typeface="微软雅黑" panose="020B0503020204020204" pitchFamily="34" charset="-122"/>
                  <a:ea typeface="微软雅黑" panose="020B0503020204020204" pitchFamily="34" charset="-122"/>
                </a:rPr>
                <a:t>法）</a:t>
              </a:r>
            </a:p>
          </p:txBody>
        </p:sp>
      </p:grpSp>
      <p:sp>
        <p:nvSpPr>
          <p:cNvPr id="5" name="矩形 4"/>
          <p:cNvSpPr/>
          <p:nvPr/>
        </p:nvSpPr>
        <p:spPr>
          <a:xfrm>
            <a:off x="2988310" y="1999942"/>
            <a:ext cx="7219950" cy="464166"/>
          </a:xfrm>
          <a:prstGeom prst="rect">
            <a:avLst/>
          </a:prstGeom>
        </p:spPr>
        <p:txBody>
          <a:bodyPr wrap="square">
            <a:spAutoFit/>
          </a:bodyPr>
          <a:lstStyle/>
          <a:p>
            <a:pPr marL="0" lvl="1" indent="533400" algn="just" eaLnBrk="0" fontAlgn="base" hangingPunct="0">
              <a:lnSpc>
                <a:spcPct val="120000"/>
              </a:lnSpc>
              <a:spcBef>
                <a:spcPct val="0"/>
              </a:spcBef>
              <a:spcAft>
                <a:spcPct val="0"/>
              </a:spcAft>
              <a:buClr>
                <a:schemeClr val="folHlink"/>
              </a:buClr>
              <a:buSzPct val="60000"/>
              <a:defRPr/>
            </a:pPr>
            <a:r>
              <a:rPr kumimoji="1" lang="zh-CN" altLang="en-US" sz="2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该方法相对比较简单，直观，一线职工容易掌握 </a:t>
            </a:r>
          </a:p>
        </p:txBody>
      </p:sp>
      <p:grpSp>
        <p:nvGrpSpPr>
          <p:cNvPr id="6" name="组合 5"/>
          <p:cNvGrpSpPr/>
          <p:nvPr/>
        </p:nvGrpSpPr>
        <p:grpSpPr>
          <a:xfrm>
            <a:off x="1505585" y="2698750"/>
            <a:ext cx="10185400" cy="4304040"/>
            <a:chOff x="1003300" y="1715761"/>
            <a:chExt cx="10185400" cy="4304040"/>
          </a:xfrm>
        </p:grpSpPr>
        <p:grpSp>
          <p:nvGrpSpPr>
            <p:cNvPr id="7" name="组合 6"/>
            <p:cNvGrpSpPr/>
            <p:nvPr/>
          </p:nvGrpSpPr>
          <p:grpSpPr>
            <a:xfrm>
              <a:off x="1003300" y="1715761"/>
              <a:ext cx="10185400" cy="4304040"/>
              <a:chOff x="1003300" y="888327"/>
              <a:chExt cx="10185400" cy="4304040"/>
            </a:xfrm>
          </p:grpSpPr>
          <p:grpSp>
            <p:nvGrpSpPr>
              <p:cNvPr id="9" name="组合 8"/>
              <p:cNvGrpSpPr/>
              <p:nvPr/>
            </p:nvGrpSpPr>
            <p:grpSpPr>
              <a:xfrm>
                <a:off x="1003300" y="1536404"/>
                <a:ext cx="10185400" cy="3655963"/>
                <a:chOff x="1003300" y="1460204"/>
                <a:chExt cx="10185400" cy="3655963"/>
              </a:xfrm>
            </p:grpSpPr>
            <p:sp>
              <p:nvSpPr>
                <p:cNvPr id="11" name="矩形 10"/>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003300" y="1460204"/>
                  <a:ext cx="10185400" cy="349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0" name="矩形 43"/>
              <p:cNvSpPr/>
              <p:nvPr/>
            </p:nvSpPr>
            <p:spPr>
              <a:xfrm>
                <a:off x="1117600" y="888327"/>
                <a:ext cx="9956800" cy="499624"/>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矩形 7"/>
            <p:cNvSpPr/>
            <p:nvPr/>
          </p:nvSpPr>
          <p:spPr>
            <a:xfrm>
              <a:off x="1003300" y="1753861"/>
              <a:ext cx="34925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控制措施的状态（</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M</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14" name="表格 13"/>
          <p:cNvGraphicFramePr/>
          <p:nvPr/>
        </p:nvGraphicFramePr>
        <p:xfrm>
          <a:off x="1645286" y="3862996"/>
          <a:ext cx="9931400" cy="2460455"/>
        </p:xfrm>
        <a:graphic>
          <a:graphicData uri="http://schemas.openxmlformats.org/drawingml/2006/table">
            <a:tbl>
              <a:tblPr/>
              <a:tblGrid>
                <a:gridCol w="1355715">
                  <a:extLst>
                    <a:ext uri="{9D8B030D-6E8A-4147-A177-3AD203B41FA5}">
                      <a16:colId xmlns:a16="http://schemas.microsoft.com/office/drawing/2014/main" val="20000"/>
                    </a:ext>
                  </a:extLst>
                </a:gridCol>
                <a:gridCol w="8575685">
                  <a:extLst>
                    <a:ext uri="{9D8B030D-6E8A-4147-A177-3AD203B41FA5}">
                      <a16:colId xmlns:a16="http://schemas.microsoft.com/office/drawing/2014/main" val="20001"/>
                    </a:ext>
                  </a:extLst>
                </a:gridCol>
              </a:tblGrid>
              <a:tr h="631655">
                <a:tc>
                  <a:txBody>
                    <a:bodyPr/>
                    <a:lstStyle/>
                    <a:p>
                      <a:pPr marL="0" lvl="0" indent="0" algn="ctr" eaLnBrk="1" hangingPunct="1">
                        <a:lnSpc>
                          <a:spcPct val="18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分数值</a:t>
                      </a: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8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控制措施</a:t>
                      </a: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包括体系文件、防护措施、警示装置等</a:t>
                      </a: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4889">
                <a:tc>
                  <a:txBody>
                    <a:bodyPr/>
                    <a:lstStyle/>
                    <a:p>
                      <a:pPr marL="0" lvl="0" indent="0" algn="ctr" eaLnBrk="1" hangingPunct="1">
                        <a:lnSpc>
                          <a:spcPct val="18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5</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8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无控制措施</a:t>
                      </a: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24311">
                <a:tc>
                  <a:txBody>
                    <a:bodyPr/>
                    <a:lstStyle/>
                    <a:p>
                      <a:pPr marL="0" lvl="0" indent="0" algn="ctr" eaLnBrk="1" hangingPunct="1">
                        <a:lnSpc>
                          <a:spcPct val="18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3</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54" marR="91454"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8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有减轻后果的应急措施，包括警报系统、个体防护用品等</a:t>
                      </a: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9600">
                <a:tc>
                  <a:txBody>
                    <a:bodyPr/>
                    <a:lstStyle/>
                    <a:p>
                      <a:pPr marL="0" lvl="0" indent="0" algn="ctr" eaLnBrk="1" hangingPunct="1">
                        <a:lnSpc>
                          <a:spcPct val="18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1</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8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有预防措施、控制文件，如机电防护装置，但须保证有效</a:t>
                      </a:r>
                    </a:p>
                  </a:txBody>
                  <a:tcPr marL="91454" marR="9145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1261110" y="1833880"/>
            <a:ext cx="11391900" cy="4969971"/>
            <a:chOff x="1003300" y="1049830"/>
            <a:chExt cx="10185400" cy="4969971"/>
          </a:xfrm>
        </p:grpSpPr>
        <p:grpSp>
          <p:nvGrpSpPr>
            <p:cNvPr id="3" name="组合 2"/>
            <p:cNvGrpSpPr/>
            <p:nvPr/>
          </p:nvGrpSpPr>
          <p:grpSpPr>
            <a:xfrm>
              <a:off x="1003300" y="1659430"/>
              <a:ext cx="10185400" cy="4360371"/>
              <a:chOff x="1003300" y="831996"/>
              <a:chExt cx="10185400" cy="4360371"/>
            </a:xfrm>
          </p:grpSpPr>
          <p:grpSp>
            <p:nvGrpSpPr>
              <p:cNvPr id="5" name="组合 4"/>
              <p:cNvGrpSpPr/>
              <p:nvPr/>
            </p:nvGrpSpPr>
            <p:grpSpPr>
              <a:xfrm>
                <a:off x="1003300" y="831996"/>
                <a:ext cx="10185400" cy="4360371"/>
                <a:chOff x="1003300" y="755796"/>
                <a:chExt cx="10185400" cy="4360371"/>
              </a:xfrm>
            </p:grpSpPr>
            <p:sp>
              <p:nvSpPr>
                <p:cNvPr id="7" name="矩形 6"/>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755796"/>
                  <a:ext cx="10185400" cy="4197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43"/>
              <p:cNvSpPr/>
              <p:nvPr/>
            </p:nvSpPr>
            <p:spPr>
              <a:xfrm>
                <a:off x="1117600" y="888327"/>
                <a:ext cx="9956800" cy="499624"/>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4" name="矩形 3"/>
            <p:cNvSpPr/>
            <p:nvPr/>
          </p:nvSpPr>
          <p:spPr>
            <a:xfrm>
              <a:off x="1003300" y="1049830"/>
              <a:ext cx="34925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人员暴露时间：（</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11" name="表格 10"/>
          <p:cNvGraphicFramePr/>
          <p:nvPr/>
        </p:nvGraphicFramePr>
        <p:xfrm>
          <a:off x="1431121" y="2722547"/>
          <a:ext cx="11051877" cy="3663950"/>
        </p:xfrm>
        <a:graphic>
          <a:graphicData uri="http://schemas.openxmlformats.org/drawingml/2006/table">
            <a:tbl>
              <a:tblPr/>
              <a:tblGrid>
                <a:gridCol w="1348668">
                  <a:extLst>
                    <a:ext uri="{9D8B030D-6E8A-4147-A177-3AD203B41FA5}">
                      <a16:colId xmlns:a16="http://schemas.microsoft.com/office/drawing/2014/main" val="20000"/>
                    </a:ext>
                  </a:extLst>
                </a:gridCol>
                <a:gridCol w="5343858">
                  <a:extLst>
                    <a:ext uri="{9D8B030D-6E8A-4147-A177-3AD203B41FA5}">
                      <a16:colId xmlns:a16="http://schemas.microsoft.com/office/drawing/2014/main" val="20001"/>
                    </a:ext>
                  </a:extLst>
                </a:gridCol>
                <a:gridCol w="4359351">
                  <a:extLst>
                    <a:ext uri="{9D8B030D-6E8A-4147-A177-3AD203B41FA5}">
                      <a16:colId xmlns:a16="http://schemas.microsoft.com/office/drawing/2014/main" val="20002"/>
                    </a:ext>
                  </a:extLst>
                </a:gridCol>
              </a:tblGrid>
              <a:tr h="1049338">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分数值</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E1</a:t>
                      </a: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（人身伤害和职业相关病症）：</a:t>
                      </a:r>
                    </a:p>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人员暴露于危险环境的频繁程度</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E2</a:t>
                      </a: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（财产损失和环境污染）：</a:t>
                      </a:r>
                    </a:p>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危险状态出现的频次</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0212">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10</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连续暴露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常态</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0213">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6</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每天工作时间内暴露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每天工作时间出现</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3862">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3</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每周一次，或偶然暴露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每周一次或偶尔出现</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0213">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2</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每月一次暴露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每月一次出现</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0212">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1</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每年几次暴露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每年几次出现</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9900">
                <a:tc>
                  <a:txBody>
                    <a:bodyPr/>
                    <a:lstStyle/>
                    <a:p>
                      <a:pPr marL="0" lvl="0" indent="0" algn="ctr" eaLnBrk="1" hangingPunct="1">
                        <a:lnSpc>
                          <a:spcPct val="150000"/>
                        </a:lnSpc>
                        <a:spcBef>
                          <a:spcPct val="0"/>
                        </a:spcBef>
                        <a:buClr>
                          <a:srgbClr val="000000"/>
                        </a:buClr>
                        <a:buNone/>
                      </a:pP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0.5</a:t>
                      </a:r>
                      <a:endParaRPr lang="zh-CN"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更少的暴露</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eaLnBrk="1" hangingPunct="1">
                        <a:lnSpc>
                          <a:spcPct val="150000"/>
                        </a:lnSpc>
                        <a:spcBef>
                          <a:spcPct val="0"/>
                        </a:spcBef>
                        <a:buClr>
                          <a:srgbClr val="000000"/>
                        </a:buClr>
                        <a:buNone/>
                      </a:pP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更少的出现</a:t>
                      </a:r>
                    </a:p>
                  </a:txBody>
                  <a:tcPr marL="91464" marR="91464"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2" name="Rectangle 4"/>
          <p:cNvSpPr>
            <a:spLocks noChangeArrowheads="1"/>
          </p:cNvSpPr>
          <p:nvPr/>
        </p:nvSpPr>
        <p:spPr bwMode="auto">
          <a:xfrm>
            <a:off x="2335846" y="7121018"/>
            <a:ext cx="9242425" cy="396583"/>
          </a:xfrm>
          <a:prstGeom prst="rect">
            <a:avLst/>
          </a:prstGeom>
          <a:noFill/>
          <a:ln w="9525">
            <a:noFill/>
            <a:miter lim="800000"/>
          </a:ln>
        </p:spPr>
        <p:txBody>
          <a:bodyPr anchor="ctr">
            <a:spAutoFit/>
          </a:bodyPr>
          <a:lstStyle/>
          <a:p>
            <a:pPr marL="0" marR="0" lvl="0" indent="533400" algn="ctr" defTabSz="914400" rtl="0" eaLnBrk="0" fontAlgn="base" latinLnBrk="0" hangingPunct="0">
              <a:lnSpc>
                <a:spcPct val="120000"/>
              </a:lnSpc>
              <a:spcBef>
                <a:spcPct val="0"/>
              </a:spcBef>
              <a:spcAft>
                <a:spcPct val="0"/>
              </a:spcAft>
              <a:buClr>
                <a:schemeClr val="folHlink"/>
              </a:buClr>
              <a:buSzPct val="60000"/>
              <a:buFont typeface="Wingdings" panose="05000000000000000000" pitchFamily="2" charset="2"/>
              <a:buNone/>
              <a:defRPr/>
            </a:pPr>
            <a:r>
              <a:rPr kumimoji="1"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备注：</a:t>
            </a:r>
            <a:r>
              <a:rPr kumimoji="1" 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E1</a:t>
            </a:r>
            <a:r>
              <a:rPr kumimoji="1"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1" 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E2</a:t>
            </a:r>
            <a:r>
              <a:rPr kumimoji="1"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两种同时存在时，选取危害程度大的一个。</a:t>
            </a:r>
            <a:endParaRPr kumimoji="1"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615313" y="815975"/>
            <a:ext cx="11678922" cy="5692676"/>
            <a:chOff x="746676" y="327125"/>
            <a:chExt cx="10442024" cy="5692676"/>
          </a:xfrm>
        </p:grpSpPr>
        <p:grpSp>
          <p:nvGrpSpPr>
            <p:cNvPr id="3" name="组合 2"/>
            <p:cNvGrpSpPr/>
            <p:nvPr/>
          </p:nvGrpSpPr>
          <p:grpSpPr>
            <a:xfrm>
              <a:off x="1003300" y="1080236"/>
              <a:ext cx="10185400" cy="4939565"/>
              <a:chOff x="1003300" y="252802"/>
              <a:chExt cx="10185400" cy="4939565"/>
            </a:xfrm>
          </p:grpSpPr>
          <p:grpSp>
            <p:nvGrpSpPr>
              <p:cNvPr id="5" name="组合 4"/>
              <p:cNvGrpSpPr/>
              <p:nvPr/>
            </p:nvGrpSpPr>
            <p:grpSpPr>
              <a:xfrm>
                <a:off x="1003300" y="252802"/>
                <a:ext cx="10185400" cy="4939565"/>
                <a:chOff x="1003300" y="176602"/>
                <a:chExt cx="10185400" cy="4939565"/>
              </a:xfrm>
            </p:grpSpPr>
            <p:sp>
              <p:nvSpPr>
                <p:cNvPr id="7" name="矩形 6"/>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176602"/>
                  <a:ext cx="10185400" cy="4776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43"/>
              <p:cNvSpPr/>
              <p:nvPr/>
            </p:nvSpPr>
            <p:spPr>
              <a:xfrm>
                <a:off x="1117600" y="888327"/>
                <a:ext cx="9956800" cy="499624"/>
              </a:xfrm>
              <a:prstGeom prst="rect">
                <a:avLst/>
              </a:prstGeom>
              <a:noFill/>
              <a:ln w="9525">
                <a:noFill/>
              </a:ln>
            </p:spPr>
            <p:txBody>
              <a:bodyPr wrap="square">
                <a:spAutoFit/>
              </a:bodyPr>
              <a:lstStyle/>
              <a:p>
                <a:pPr lvl="0">
                  <a:lnSpc>
                    <a:spcPct val="150000"/>
                  </a:lnSpc>
                  <a:buClr>
                    <a:schemeClr val="folHlink"/>
                  </a:buClr>
                  <a:buSzPct val="60000"/>
                  <a:buFont typeface="Wingdings" panose="05000000000000000000" pitchFamily="2" charset="2"/>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4" name="矩形 3"/>
            <p:cNvSpPr/>
            <p:nvPr/>
          </p:nvSpPr>
          <p:spPr>
            <a:xfrm>
              <a:off x="746676" y="327125"/>
              <a:ext cx="34925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事故的可能后果（</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aphicFrame>
        <p:nvGraphicFramePr>
          <p:cNvPr id="10" name="表格 9"/>
          <p:cNvGraphicFramePr>
            <a:graphicFrameLocks noGrp="1"/>
          </p:cNvGraphicFramePr>
          <p:nvPr/>
        </p:nvGraphicFramePr>
        <p:xfrm>
          <a:off x="1177172" y="1874116"/>
          <a:ext cx="10988793" cy="4351511"/>
        </p:xfrm>
        <a:graphic>
          <a:graphicData uri="http://schemas.openxmlformats.org/drawingml/2006/table">
            <a:tbl>
              <a:tblPr/>
              <a:tblGrid>
                <a:gridCol w="1098880">
                  <a:extLst>
                    <a:ext uri="{9D8B030D-6E8A-4147-A177-3AD203B41FA5}">
                      <a16:colId xmlns:a16="http://schemas.microsoft.com/office/drawing/2014/main" val="20000"/>
                    </a:ext>
                  </a:extLst>
                </a:gridCol>
                <a:gridCol w="1909923">
                  <a:extLst>
                    <a:ext uri="{9D8B030D-6E8A-4147-A177-3AD203B41FA5}">
                      <a16:colId xmlns:a16="http://schemas.microsoft.com/office/drawing/2014/main" val="20001"/>
                    </a:ext>
                  </a:extLst>
                </a:gridCol>
                <a:gridCol w="1962292">
                  <a:extLst>
                    <a:ext uri="{9D8B030D-6E8A-4147-A177-3AD203B41FA5}">
                      <a16:colId xmlns:a16="http://schemas.microsoft.com/office/drawing/2014/main" val="20002"/>
                    </a:ext>
                  </a:extLst>
                </a:gridCol>
                <a:gridCol w="2354749">
                  <a:extLst>
                    <a:ext uri="{9D8B030D-6E8A-4147-A177-3AD203B41FA5}">
                      <a16:colId xmlns:a16="http://schemas.microsoft.com/office/drawing/2014/main" val="20003"/>
                    </a:ext>
                  </a:extLst>
                </a:gridCol>
                <a:gridCol w="3662949">
                  <a:extLst>
                    <a:ext uri="{9D8B030D-6E8A-4147-A177-3AD203B41FA5}">
                      <a16:colId xmlns:a16="http://schemas.microsoft.com/office/drawing/2014/main" val="20004"/>
                    </a:ext>
                  </a:extLst>
                </a:gridCol>
              </a:tblGrid>
              <a:tr h="300039">
                <a:tc rowSpan="2">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分数值</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可能的后果</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600081">
                <a:tc vMerge="1">
                  <a:txBody>
                    <a:bodyPr/>
                    <a:lstStyle/>
                    <a:p>
                      <a:endParaRPr lang="zh-CN"/>
                    </a:p>
                  </a:txBody>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伤害</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职业相关病症</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财产损失（元）</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环境影响</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0079">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a:t>
                      </a:r>
                      <a:endParaRPr lang="zh-CN" altLang="zh-CN" sz="1600" b="1" kern="10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有多人死亡</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endPar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千万</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有重大环境影响的不可控排放</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6275">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8</a:t>
                      </a:r>
                      <a:endParaRPr lang="zh-CN" altLang="zh-CN" sz="1600" b="1" kern="10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有</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人死亡或多人永久失能</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职业病（多人）</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50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100</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-1000</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5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有中等环境影响的不可控排放</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0079">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4</a:t>
                      </a:r>
                      <a:endParaRPr lang="zh-CN"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永久失能（</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人）</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职业病（</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人）</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-100</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有较轻环境影响的不可控排放</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00079">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2</a:t>
                      </a:r>
                      <a:endParaRPr lang="zh-CN" altLang="zh-CN" sz="1600" b="1" kern="10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需医院治理，缺工</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职业性多发病</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-10</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有局部环境影响的可控排放</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900118">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endParaRPr lang="zh-CN" altLang="zh-CN" sz="1600" b="1" kern="100">
                        <a:solidFill>
                          <a:schemeClr val="accent1">
                            <a:lumMod val="50000"/>
                          </a:schemeClr>
                        </a:solidFill>
                        <a:latin typeface="微软雅黑" panose="020B0503020204020204" pitchFamily="34" charset="-122"/>
                        <a:ea typeface="微软雅黑" panose="020B0503020204020204" pitchFamily="34" charset="-122"/>
                        <a:cs typeface="+mn-cs"/>
                      </a:endParaRP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轻微，近需急救</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ts val="0"/>
                        </a:spcAft>
                        <a:buClrTx/>
                        <a:buSzTx/>
                        <a:buFontTx/>
                        <a:buNone/>
                      </a:pPr>
                      <a:r>
                        <a:rPr lang="zh-CN" sz="1600" b="1" kern="100">
                          <a:solidFill>
                            <a:schemeClr val="accent1">
                              <a:lumMod val="50000"/>
                            </a:schemeClr>
                          </a:solidFill>
                          <a:latin typeface="微软雅黑" panose="020B0503020204020204" pitchFamily="34" charset="-122"/>
                          <a:ea typeface="微软雅黑" panose="020B0503020204020204" pitchFamily="34" charset="-122"/>
                          <a:cs typeface="+mn-cs"/>
                        </a:rPr>
                        <a:t>职业因素引起的身体不适</a:t>
                      </a:r>
                    </a:p>
                  </a:txBody>
                  <a:tcPr marL="83855" marR="838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30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a:t>
                      </a:r>
                      <a:r>
                        <a:rPr lang="en-US" alt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1</a:t>
                      </a: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万</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300000"/>
                        </a:lnSpc>
                        <a:spcBef>
                          <a:spcPct val="0"/>
                        </a:spcBef>
                        <a:spcAft>
                          <a:spcPts val="0"/>
                        </a:spcAft>
                        <a:buClrTx/>
                        <a:buSzTx/>
                        <a:buFontTx/>
                        <a:buNone/>
                      </a:pPr>
                      <a:r>
                        <a:rPr lang="zh-CN" sz="1600" b="1" kern="100" dirty="0">
                          <a:solidFill>
                            <a:schemeClr val="accent1">
                              <a:lumMod val="50000"/>
                            </a:schemeClr>
                          </a:solidFill>
                          <a:latin typeface="微软雅黑" panose="020B0503020204020204" pitchFamily="34" charset="-122"/>
                          <a:ea typeface="微软雅黑" panose="020B0503020204020204" pitchFamily="34" charset="-122"/>
                          <a:cs typeface="+mn-cs"/>
                        </a:rPr>
                        <a:t>无环境影响</a:t>
                      </a:r>
                    </a:p>
                  </a:txBody>
                  <a:tcPr marL="83855" marR="838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1" name="Rectangle 4"/>
          <p:cNvSpPr>
            <a:spLocks noChangeArrowheads="1"/>
          </p:cNvSpPr>
          <p:nvPr/>
        </p:nvSpPr>
        <p:spPr bwMode="auto">
          <a:xfrm>
            <a:off x="1904046" y="6617755"/>
            <a:ext cx="8670925" cy="396583"/>
          </a:xfrm>
          <a:prstGeom prst="rect">
            <a:avLst/>
          </a:prstGeom>
          <a:noFill/>
          <a:ln w="9525">
            <a:noFill/>
            <a:miter lim="800000"/>
          </a:ln>
        </p:spPr>
        <p:txBody>
          <a:bodyPr anchor="ctr">
            <a:spAutoFit/>
          </a:bodyPr>
          <a:lstStyle/>
          <a:p>
            <a:pPr marL="0" marR="0" lvl="0" indent="533400" algn="ctr" defTabSz="914400" rtl="0" eaLnBrk="0" fontAlgn="base" latinLnBrk="0" hangingPunct="0">
              <a:lnSpc>
                <a:spcPct val="120000"/>
              </a:lnSpc>
              <a:spcBef>
                <a:spcPct val="0"/>
              </a:spcBef>
              <a:spcAft>
                <a:spcPct val="0"/>
              </a:spcAft>
              <a:buClr>
                <a:schemeClr val="folHlink"/>
              </a:buClr>
              <a:buSzPct val="60000"/>
              <a:buFont typeface="Wingdings" panose="05000000000000000000" pitchFamily="2" charset="2"/>
              <a:buNone/>
              <a:defRPr/>
            </a:pPr>
            <a:r>
              <a:rPr kumimoji="1" lang="zh-CN" altLang="en-US" sz="1800" b="1"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备注：四种情况同时存在时，选取危害程度大的一个</a:t>
            </a:r>
            <a:endParaRPr kumimoji="1" lang="zh-CN" altLang="en-US" sz="1800" b="1"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4" name="组合 3"/>
          <p:cNvGrpSpPr/>
          <p:nvPr/>
        </p:nvGrpSpPr>
        <p:grpSpPr>
          <a:xfrm>
            <a:off x="213995" y="1671950"/>
            <a:ext cx="12194540" cy="4196090"/>
            <a:chOff x="-1005840" y="1823711"/>
            <a:chExt cx="12194540" cy="4196090"/>
          </a:xfrm>
        </p:grpSpPr>
        <p:grpSp>
          <p:nvGrpSpPr>
            <p:cNvPr id="7" name="组合 6"/>
            <p:cNvGrpSpPr/>
            <p:nvPr/>
          </p:nvGrpSpPr>
          <p:grpSpPr>
            <a:xfrm>
              <a:off x="1003300" y="2782561"/>
              <a:ext cx="10185400" cy="3237240"/>
              <a:chOff x="1003300" y="1878927"/>
              <a:chExt cx="10185400" cy="3237240"/>
            </a:xfrm>
          </p:grpSpPr>
          <p:sp>
            <p:nvSpPr>
              <p:cNvPr id="9" name="矩形 8"/>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1878927"/>
                <a:ext cx="10185400" cy="3074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1005840" y="1823711"/>
              <a:ext cx="2654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R</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的取值</a:t>
              </a:r>
            </a:p>
          </p:txBody>
        </p:sp>
      </p:grpSp>
      <p:graphicFrame>
        <p:nvGraphicFramePr>
          <p:cNvPr id="3" name="表格 2"/>
          <p:cNvGraphicFramePr>
            <a:graphicFrameLocks noGrp="1"/>
          </p:cNvGraphicFramePr>
          <p:nvPr/>
        </p:nvGraphicFramePr>
        <p:xfrm>
          <a:off x="2486660" y="2783200"/>
          <a:ext cx="9658350" cy="2786075"/>
        </p:xfrm>
        <a:graphic>
          <a:graphicData uri="http://schemas.openxmlformats.org/drawingml/2006/table">
            <a:tbl>
              <a:tblPr/>
              <a:tblGrid>
                <a:gridCol w="4154736">
                  <a:extLst>
                    <a:ext uri="{9D8B030D-6E8A-4147-A177-3AD203B41FA5}">
                      <a16:colId xmlns:a16="http://schemas.microsoft.com/office/drawing/2014/main" val="20000"/>
                    </a:ext>
                  </a:extLst>
                </a:gridCol>
                <a:gridCol w="5503614">
                  <a:extLst>
                    <a:ext uri="{9D8B030D-6E8A-4147-A177-3AD203B41FA5}">
                      <a16:colId xmlns:a16="http://schemas.microsoft.com/office/drawing/2014/main" val="20001"/>
                    </a:ext>
                  </a:extLst>
                </a:gridCol>
              </a:tblGrid>
              <a:tr h="514350">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R</a:t>
                      </a: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值</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风险程度（等级）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454345">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&gt;180</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a:solidFill>
                            <a:schemeClr val="accent1">
                              <a:lumMod val="50000"/>
                            </a:schemeClr>
                          </a:solidFill>
                          <a:latin typeface="微软雅黑" panose="020B0503020204020204" pitchFamily="34" charset="-122"/>
                          <a:ea typeface="微软雅黑" panose="020B0503020204020204" pitchFamily="34" charset="-122"/>
                        </a:rPr>
                        <a:t>一级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54345">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90—150</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二级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454345">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50—80</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三级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454345">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20—48</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四级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454345">
                <a:tc>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rPr>
                        <a:t>&lt;18</a:t>
                      </a: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rPr>
                        <a:t>五级</a:t>
                      </a: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55" name="组合 54"/>
          <p:cNvGrpSpPr/>
          <p:nvPr/>
        </p:nvGrpSpPr>
        <p:grpSpPr>
          <a:xfrm>
            <a:off x="1588770" y="2742565"/>
            <a:ext cx="10377805" cy="3850005"/>
            <a:chOff x="584198" y="1765397"/>
            <a:chExt cx="11010902" cy="3873403"/>
          </a:xfrm>
        </p:grpSpPr>
        <p:sp>
          <p:nvSpPr>
            <p:cNvPr id="50" name="矩形 49"/>
            <p:cNvSpPr/>
            <p:nvPr/>
          </p:nvSpPr>
          <p:spPr>
            <a:xfrm>
              <a:off x="584198" y="1765397"/>
              <a:ext cx="11010902" cy="3873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0" name="组合 57"/>
            <p:cNvGrpSpPr/>
            <p:nvPr/>
          </p:nvGrpSpPr>
          <p:grpSpPr>
            <a:xfrm>
              <a:off x="1978024" y="2319435"/>
              <a:ext cx="8235950" cy="2709862"/>
              <a:chOff x="3022600" y="2533649"/>
              <a:chExt cx="7620334" cy="3225801"/>
            </a:xfrm>
          </p:grpSpPr>
          <p:sp>
            <p:nvSpPr>
              <p:cNvPr id="11" name="Freeform 3" descr="© INSCALE GmbH, 21.06.2010"/>
              <p:cNvSpPr>
                <a:spLocks noChangeArrowheads="1"/>
              </p:cNvSpPr>
              <p:nvPr/>
            </p:nvSpPr>
            <p:spPr bwMode="auto">
              <a:xfrm>
                <a:off x="5214107" y="4327020"/>
                <a:ext cx="1370426" cy="204093"/>
              </a:xfrm>
              <a:custGeom>
                <a:avLst/>
                <a:gdLst>
                  <a:gd name="T0" fmla="*/ 1368425 w 1170"/>
                  <a:gd name="T1" fmla="*/ 0 h 224"/>
                  <a:gd name="T2" fmla="*/ 0 w 1170"/>
                  <a:gd name="T3" fmla="*/ 203200 h 224"/>
                  <a:gd name="T4" fmla="*/ 1368425 w 1170"/>
                  <a:gd name="T5" fmla="*/ 0 h 224"/>
                  <a:gd name="T6" fmla="*/ 0 60000 65536"/>
                  <a:gd name="T7" fmla="*/ 0 60000 65536"/>
                  <a:gd name="T8" fmla="*/ 0 60000 65536"/>
                </a:gdLst>
                <a:ahLst/>
                <a:cxnLst>
                  <a:cxn ang="T6">
                    <a:pos x="T0" y="T1"/>
                  </a:cxn>
                  <a:cxn ang="T7">
                    <a:pos x="T2" y="T3"/>
                  </a:cxn>
                  <a:cxn ang="T8">
                    <a:pos x="T4" y="T5"/>
                  </a:cxn>
                </a:cxnLst>
                <a:rect l="0" t="0" r="r" b="b"/>
                <a:pathLst>
                  <a:path w="1170" h="224">
                    <a:moveTo>
                      <a:pt x="1170" y="0"/>
                    </a:moveTo>
                    <a:lnTo>
                      <a:pt x="0" y="224"/>
                    </a:lnTo>
                    <a:lnTo>
                      <a:pt x="1170" y="0"/>
                    </a:lnTo>
                    <a:close/>
                  </a:path>
                </a:pathLst>
              </a:custGeom>
              <a:gradFill rotWithShape="1">
                <a:gsLst>
                  <a:gs pos="0">
                    <a:srgbClr val="C4C2C2"/>
                  </a:gs>
                  <a:gs pos="100000">
                    <a:srgbClr val="EBEAEA">
                      <a:alpha val="0"/>
                    </a:srgbClr>
                  </a:gs>
                </a:gsLst>
                <a:lin ang="54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12" name="Line 4" descr="© INSCALE GmbH, 21.06.2010"/>
              <p:cNvSpPr>
                <a:spLocks noChangeShapeType="1"/>
              </p:cNvSpPr>
              <p:nvPr/>
            </p:nvSpPr>
            <p:spPr bwMode="auto">
              <a:xfrm flipH="1">
                <a:off x="5214107" y="4327020"/>
                <a:ext cx="1370426" cy="204093"/>
              </a:xfrm>
              <a:prstGeom prst="line">
                <a:avLst/>
              </a:prstGeom>
              <a:no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nvGrpSpPr>
              <p:cNvPr id="13" name="组合 13"/>
              <p:cNvGrpSpPr/>
              <p:nvPr/>
            </p:nvGrpSpPr>
            <p:grpSpPr>
              <a:xfrm>
                <a:off x="3022600" y="4746625"/>
                <a:ext cx="4383088" cy="1012825"/>
                <a:chOff x="3022600" y="3856038"/>
                <a:chExt cx="4383088" cy="1012825"/>
              </a:xfrm>
            </p:grpSpPr>
            <p:sp>
              <p:nvSpPr>
                <p:cNvPr id="45" name="Freeform 12" descr="© INSCALE GmbH, 21.06.2010"/>
                <p:cNvSpPr>
                  <a:spLocks noChangeAspect="1" noChangeArrowheads="1"/>
                </p:cNvSpPr>
                <p:nvPr/>
              </p:nvSpPr>
              <p:spPr bwMode="auto">
                <a:xfrm>
                  <a:off x="3022600" y="3939106"/>
                  <a:ext cx="2190038" cy="929757"/>
                </a:xfrm>
                <a:custGeom>
                  <a:avLst/>
                  <a:gdLst>
                    <a:gd name="T0" fmla="*/ 462505 w 1781"/>
                    <a:gd name="T1" fmla="*/ 0 h 988"/>
                    <a:gd name="T2" fmla="*/ 2190750 w 1781"/>
                    <a:gd name="T3" fmla="*/ 252342 h 988"/>
                    <a:gd name="T4" fmla="*/ 2190750 w 1781"/>
                    <a:gd name="T5" fmla="*/ 930275 h 988"/>
                    <a:gd name="T6" fmla="*/ 0 w 1781"/>
                    <a:gd name="T7" fmla="*/ 610140 h 988"/>
                    <a:gd name="T8" fmla="*/ 462505 w 1781"/>
                    <a:gd name="T9" fmla="*/ 0 h 9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1" h="988">
                      <a:moveTo>
                        <a:pt x="376" y="0"/>
                      </a:moveTo>
                      <a:lnTo>
                        <a:pt x="1781" y="268"/>
                      </a:lnTo>
                      <a:lnTo>
                        <a:pt x="1781" y="988"/>
                      </a:lnTo>
                      <a:lnTo>
                        <a:pt x="0" y="648"/>
                      </a:lnTo>
                      <a:lnTo>
                        <a:pt x="376"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6" name="Freeform 13" descr="© INSCALE GmbH, 21.06.2010"/>
                <p:cNvSpPr>
                  <a:spLocks noChangeAspect="1" noChangeArrowheads="1"/>
                </p:cNvSpPr>
                <p:nvPr/>
              </p:nvSpPr>
              <p:spPr bwMode="auto">
                <a:xfrm>
                  <a:off x="5212638" y="3939106"/>
                  <a:ext cx="2191507" cy="929757"/>
                </a:xfrm>
                <a:custGeom>
                  <a:avLst/>
                  <a:gdLst>
                    <a:gd name="T0" fmla="*/ 1729757 w 1782"/>
                    <a:gd name="T1" fmla="*/ 0 h 988"/>
                    <a:gd name="T2" fmla="*/ 2192338 w 1782"/>
                    <a:gd name="T3" fmla="*/ 610140 h 988"/>
                    <a:gd name="T4" fmla="*/ 0 w 1782"/>
                    <a:gd name="T5" fmla="*/ 930275 h 988"/>
                    <a:gd name="T6" fmla="*/ 0 w 1782"/>
                    <a:gd name="T7" fmla="*/ 252342 h 988"/>
                    <a:gd name="T8" fmla="*/ 1729757 w 1782"/>
                    <a:gd name="T9" fmla="*/ 0 h 9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2" h="988">
                      <a:moveTo>
                        <a:pt x="1406" y="0"/>
                      </a:moveTo>
                      <a:lnTo>
                        <a:pt x="1782" y="648"/>
                      </a:lnTo>
                      <a:lnTo>
                        <a:pt x="0" y="988"/>
                      </a:lnTo>
                      <a:lnTo>
                        <a:pt x="0" y="268"/>
                      </a:lnTo>
                      <a:lnTo>
                        <a:pt x="1406" y="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7" name="Freeform 23" descr="© INSCALE GmbH, 21.06.2010"/>
                <p:cNvSpPr>
                  <a:spLocks noChangeAspect="1" noChangeArrowheads="1"/>
                </p:cNvSpPr>
                <p:nvPr/>
              </p:nvSpPr>
              <p:spPr bwMode="auto">
                <a:xfrm>
                  <a:off x="3486753" y="3855957"/>
                  <a:ext cx="3453239" cy="334486"/>
                </a:xfrm>
                <a:custGeom>
                  <a:avLst/>
                  <a:gdLst>
                    <a:gd name="T0" fmla="*/ 0 w 2811"/>
                    <a:gd name="T1" fmla="*/ 84208 h 358"/>
                    <a:gd name="T2" fmla="*/ 575383 w 2811"/>
                    <a:gd name="T3" fmla="*/ 0 h 358"/>
                    <a:gd name="T4" fmla="*/ 1727379 w 2811"/>
                    <a:gd name="T5" fmla="*/ 166545 h 358"/>
                    <a:gd name="T6" fmla="*/ 2880605 w 2811"/>
                    <a:gd name="T7" fmla="*/ 0 h 358"/>
                    <a:gd name="T8" fmla="*/ 3455988 w 2811"/>
                    <a:gd name="T9" fmla="*/ 84208 h 358"/>
                    <a:gd name="T10" fmla="*/ 1727379 w 2811"/>
                    <a:gd name="T11" fmla="*/ 334962 h 358"/>
                    <a:gd name="T12" fmla="*/ 0 w 2811"/>
                    <a:gd name="T13" fmla="*/ 84208 h 3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11" h="358">
                      <a:moveTo>
                        <a:pt x="0" y="90"/>
                      </a:moveTo>
                      <a:lnTo>
                        <a:pt x="468" y="0"/>
                      </a:lnTo>
                      <a:lnTo>
                        <a:pt x="1405" y="178"/>
                      </a:lnTo>
                      <a:lnTo>
                        <a:pt x="2343" y="0"/>
                      </a:lnTo>
                      <a:lnTo>
                        <a:pt x="2811" y="90"/>
                      </a:lnTo>
                      <a:lnTo>
                        <a:pt x="1405" y="358"/>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8" name="Freeform 26" descr="© INSCALE GmbH, 21.06.2010"/>
                <p:cNvSpPr>
                  <a:spLocks noChangeAspect="1" noChangeArrowheads="1"/>
                </p:cNvSpPr>
                <p:nvPr/>
              </p:nvSpPr>
              <p:spPr bwMode="auto">
                <a:xfrm>
                  <a:off x="3022600" y="4230128"/>
                  <a:ext cx="2190038" cy="638735"/>
                </a:xfrm>
                <a:custGeom>
                  <a:avLst/>
                  <a:gdLst>
                    <a:gd name="T0" fmla="*/ 0 w 1781"/>
                    <a:gd name="T1" fmla="*/ 318146 h 678"/>
                    <a:gd name="T2" fmla="*/ 2190750 w 1781"/>
                    <a:gd name="T3" fmla="*/ 0 h 678"/>
                    <a:gd name="T4" fmla="*/ 2190750 w 1781"/>
                    <a:gd name="T5" fmla="*/ 638175 h 678"/>
                    <a:gd name="T6" fmla="*/ 0 w 1781"/>
                    <a:gd name="T7" fmla="*/ 318146 h 6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1" h="678">
                      <a:moveTo>
                        <a:pt x="0" y="338"/>
                      </a:moveTo>
                      <a:lnTo>
                        <a:pt x="1781" y="0"/>
                      </a:lnTo>
                      <a:lnTo>
                        <a:pt x="1781" y="678"/>
                      </a:lnTo>
                      <a:lnTo>
                        <a:pt x="0" y="338"/>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9" name="Freeform 27" descr="© INSCALE GmbH, 21.06.2010"/>
                <p:cNvSpPr>
                  <a:spLocks noChangeAspect="1" noChangeArrowheads="1"/>
                </p:cNvSpPr>
                <p:nvPr/>
              </p:nvSpPr>
              <p:spPr bwMode="auto">
                <a:xfrm>
                  <a:off x="5212638" y="4230128"/>
                  <a:ext cx="2191507" cy="638735"/>
                </a:xfrm>
                <a:custGeom>
                  <a:avLst/>
                  <a:gdLst>
                    <a:gd name="T0" fmla="*/ 0 w 1782"/>
                    <a:gd name="T1" fmla="*/ 0 h 678"/>
                    <a:gd name="T2" fmla="*/ 2192338 w 1782"/>
                    <a:gd name="T3" fmla="*/ 318146 h 678"/>
                    <a:gd name="T4" fmla="*/ 0 w 1782"/>
                    <a:gd name="T5" fmla="*/ 638175 h 678"/>
                    <a:gd name="T6" fmla="*/ 0 w 1782"/>
                    <a:gd name="T7" fmla="*/ 0 h 6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2" h="678">
                      <a:moveTo>
                        <a:pt x="0" y="0"/>
                      </a:moveTo>
                      <a:lnTo>
                        <a:pt x="1782" y="338"/>
                      </a:lnTo>
                      <a:lnTo>
                        <a:pt x="0" y="678"/>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14" name="组合 19"/>
              <p:cNvGrpSpPr/>
              <p:nvPr/>
            </p:nvGrpSpPr>
            <p:grpSpPr>
              <a:xfrm>
                <a:off x="3600450" y="3981450"/>
                <a:ext cx="3227388" cy="933450"/>
                <a:chOff x="3600450" y="3090863"/>
                <a:chExt cx="3227388" cy="933450"/>
              </a:xfrm>
            </p:grpSpPr>
            <p:grpSp>
              <p:nvGrpSpPr>
                <p:cNvPr id="39" name="组合 3"/>
                <p:cNvGrpSpPr/>
                <p:nvPr/>
              </p:nvGrpSpPr>
              <p:grpSpPr>
                <a:xfrm>
                  <a:off x="3600450" y="3090863"/>
                  <a:ext cx="3227388" cy="933450"/>
                  <a:chOff x="3600450" y="3090863"/>
                  <a:chExt cx="3227388" cy="933450"/>
                </a:xfrm>
              </p:grpSpPr>
              <p:sp>
                <p:nvSpPr>
                  <p:cNvPr id="41" name="Freeform 14" descr="© INSCALE GmbH, 21.06.2010"/>
                  <p:cNvSpPr>
                    <a:spLocks noChangeAspect="1" noChangeArrowheads="1"/>
                  </p:cNvSpPr>
                  <p:nvPr/>
                </p:nvSpPr>
                <p:spPr bwMode="auto">
                  <a:xfrm>
                    <a:off x="3599853" y="3173758"/>
                    <a:ext cx="1612784" cy="850387"/>
                  </a:xfrm>
                  <a:custGeom>
                    <a:avLst/>
                    <a:gdLst>
                      <a:gd name="T0" fmla="*/ 1612900 w 1311"/>
                      <a:gd name="T1" fmla="*/ 168289 h 900"/>
                      <a:gd name="T2" fmla="*/ 1612900 w 1311"/>
                      <a:gd name="T3" fmla="*/ 850900 h 900"/>
                      <a:gd name="T4" fmla="*/ 0 w 1311"/>
                      <a:gd name="T5" fmla="*/ 614539 h 900"/>
                      <a:gd name="T6" fmla="*/ 460126 w 1311"/>
                      <a:gd name="T7" fmla="*/ 0 h 900"/>
                      <a:gd name="T8" fmla="*/ 1612900 w 1311"/>
                      <a:gd name="T9" fmla="*/ 168289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1" h="900">
                        <a:moveTo>
                          <a:pt x="1311" y="178"/>
                        </a:moveTo>
                        <a:lnTo>
                          <a:pt x="1311" y="900"/>
                        </a:lnTo>
                        <a:lnTo>
                          <a:pt x="0" y="650"/>
                        </a:lnTo>
                        <a:lnTo>
                          <a:pt x="374" y="0"/>
                        </a:lnTo>
                        <a:lnTo>
                          <a:pt x="1311" y="178"/>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2" name="Freeform 15" descr="© INSCALE GmbH, 21.06.2010"/>
                  <p:cNvSpPr>
                    <a:spLocks noChangeAspect="1" noChangeArrowheads="1"/>
                  </p:cNvSpPr>
                  <p:nvPr/>
                </p:nvSpPr>
                <p:spPr bwMode="auto">
                  <a:xfrm>
                    <a:off x="5212638" y="3173758"/>
                    <a:ext cx="1614254" cy="850387"/>
                  </a:xfrm>
                  <a:custGeom>
                    <a:avLst/>
                    <a:gdLst>
                      <a:gd name="T0" fmla="*/ 0 w 1312"/>
                      <a:gd name="T1" fmla="*/ 168289 h 900"/>
                      <a:gd name="T2" fmla="*/ 0 w 1312"/>
                      <a:gd name="T3" fmla="*/ 850900 h 900"/>
                      <a:gd name="T4" fmla="*/ 1614488 w 1312"/>
                      <a:gd name="T5" fmla="*/ 614539 h 900"/>
                      <a:gd name="T6" fmla="*/ 1154260 w 1312"/>
                      <a:gd name="T7" fmla="*/ 0 h 900"/>
                      <a:gd name="T8" fmla="*/ 0 w 1312"/>
                      <a:gd name="T9" fmla="*/ 168289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2" h="900">
                        <a:moveTo>
                          <a:pt x="0" y="178"/>
                        </a:moveTo>
                        <a:lnTo>
                          <a:pt x="0" y="900"/>
                        </a:lnTo>
                        <a:lnTo>
                          <a:pt x="1312" y="650"/>
                        </a:lnTo>
                        <a:lnTo>
                          <a:pt x="938" y="0"/>
                        </a:lnTo>
                        <a:lnTo>
                          <a:pt x="0" y="178"/>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3" name="Freeform 24" descr="© INSCALE GmbH, 21.06.2010"/>
                  <p:cNvSpPr>
                    <a:spLocks noChangeAspect="1" noChangeArrowheads="1"/>
                  </p:cNvSpPr>
                  <p:nvPr/>
                </p:nvSpPr>
                <p:spPr bwMode="auto">
                  <a:xfrm>
                    <a:off x="4061068" y="3090609"/>
                    <a:ext cx="2306076" cy="251336"/>
                  </a:xfrm>
                  <a:custGeom>
                    <a:avLst/>
                    <a:gdLst>
                      <a:gd name="T0" fmla="*/ 0 w 1875"/>
                      <a:gd name="T1" fmla="*/ 84232 h 268"/>
                      <a:gd name="T2" fmla="*/ 579427 w 1875"/>
                      <a:gd name="T3" fmla="*/ 0 h 268"/>
                      <a:gd name="T4" fmla="*/ 1152704 w 1875"/>
                      <a:gd name="T5" fmla="*/ 82360 h 268"/>
                      <a:gd name="T6" fmla="*/ 1730901 w 1875"/>
                      <a:gd name="T7" fmla="*/ 1872 h 268"/>
                      <a:gd name="T8" fmla="*/ 2306638 w 1875"/>
                      <a:gd name="T9" fmla="*/ 84232 h 268"/>
                      <a:gd name="T10" fmla="*/ 1152704 w 1875"/>
                      <a:gd name="T11" fmla="*/ 250825 h 268"/>
                      <a:gd name="T12" fmla="*/ 0 w 1875"/>
                      <a:gd name="T13" fmla="*/ 84232 h 2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75" h="268">
                        <a:moveTo>
                          <a:pt x="0" y="90"/>
                        </a:moveTo>
                        <a:lnTo>
                          <a:pt x="471" y="0"/>
                        </a:lnTo>
                        <a:lnTo>
                          <a:pt x="937" y="88"/>
                        </a:lnTo>
                        <a:lnTo>
                          <a:pt x="1407" y="2"/>
                        </a:lnTo>
                        <a:lnTo>
                          <a:pt x="1875" y="90"/>
                        </a:lnTo>
                        <a:lnTo>
                          <a:pt x="937" y="268"/>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44" name="Freeform 29" descr="© INSCALE GmbH, 21.06.2010"/>
                  <p:cNvSpPr>
                    <a:spLocks noChangeAspect="1" noChangeArrowheads="1"/>
                  </p:cNvSpPr>
                  <p:nvPr/>
                </p:nvSpPr>
                <p:spPr bwMode="auto">
                  <a:xfrm>
                    <a:off x="5212638" y="3551708"/>
                    <a:ext cx="1614254" cy="472437"/>
                  </a:xfrm>
                  <a:custGeom>
                    <a:avLst/>
                    <a:gdLst>
                      <a:gd name="T0" fmla="*/ 0 w 1312"/>
                      <a:gd name="T1" fmla="*/ 0 h 500"/>
                      <a:gd name="T2" fmla="*/ 1614488 w 1312"/>
                      <a:gd name="T3" fmla="*/ 235744 h 500"/>
                      <a:gd name="T4" fmla="*/ 0 w 1312"/>
                      <a:gd name="T5" fmla="*/ 471488 h 500"/>
                      <a:gd name="T6" fmla="*/ 0 w 1312"/>
                      <a:gd name="T7" fmla="*/ 0 h 5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2" h="500">
                        <a:moveTo>
                          <a:pt x="0" y="0"/>
                        </a:moveTo>
                        <a:lnTo>
                          <a:pt x="1312" y="250"/>
                        </a:lnTo>
                        <a:lnTo>
                          <a:pt x="0" y="500"/>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sp>
              <p:nvSpPr>
                <p:cNvPr id="40" name="Freeform 28" descr="© INSCALE GmbH, 21.06.2010"/>
                <p:cNvSpPr>
                  <a:spLocks noChangeAspect="1" noChangeArrowheads="1"/>
                </p:cNvSpPr>
                <p:nvPr/>
              </p:nvSpPr>
              <p:spPr bwMode="auto">
                <a:xfrm>
                  <a:off x="3599853" y="3551708"/>
                  <a:ext cx="1612784" cy="472437"/>
                </a:xfrm>
                <a:custGeom>
                  <a:avLst/>
                  <a:gdLst>
                    <a:gd name="T0" fmla="*/ 0 w 1311"/>
                    <a:gd name="T1" fmla="*/ 235744 h 500"/>
                    <a:gd name="T2" fmla="*/ 1612900 w 1311"/>
                    <a:gd name="T3" fmla="*/ 0 h 500"/>
                    <a:gd name="T4" fmla="*/ 1612900 w 1311"/>
                    <a:gd name="T5" fmla="*/ 471488 h 500"/>
                    <a:gd name="T6" fmla="*/ 0 w 1311"/>
                    <a:gd name="T7" fmla="*/ 235744 h 5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1" h="500">
                      <a:moveTo>
                        <a:pt x="0" y="250"/>
                      </a:moveTo>
                      <a:lnTo>
                        <a:pt x="1311" y="0"/>
                      </a:lnTo>
                      <a:lnTo>
                        <a:pt x="1311" y="500"/>
                      </a:lnTo>
                      <a:lnTo>
                        <a:pt x="0" y="250"/>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15" name="组合 26"/>
              <p:cNvGrpSpPr/>
              <p:nvPr/>
            </p:nvGrpSpPr>
            <p:grpSpPr>
              <a:xfrm>
                <a:off x="4175125" y="3219450"/>
                <a:ext cx="2074863" cy="844550"/>
                <a:chOff x="4175125" y="2328863"/>
                <a:chExt cx="2074863" cy="844550"/>
              </a:xfrm>
            </p:grpSpPr>
            <p:sp>
              <p:nvSpPr>
                <p:cNvPr id="33" name="Freeform 17" descr="© INSCALE GmbH, 21.06.2010"/>
                <p:cNvSpPr>
                  <a:spLocks noChangeAspect="1" noChangeArrowheads="1"/>
                </p:cNvSpPr>
                <p:nvPr/>
              </p:nvSpPr>
              <p:spPr bwMode="auto">
                <a:xfrm>
                  <a:off x="5212637" y="2412189"/>
                  <a:ext cx="1038469" cy="761569"/>
                </a:xfrm>
                <a:custGeom>
                  <a:avLst/>
                  <a:gdLst>
                    <a:gd name="T0" fmla="*/ 0 w 844"/>
                    <a:gd name="T1" fmla="*/ 84562 h 811"/>
                    <a:gd name="T2" fmla="*/ 574818 w 844"/>
                    <a:gd name="T3" fmla="*/ 0 h 811"/>
                    <a:gd name="T4" fmla="*/ 1036638 w 844"/>
                    <a:gd name="T5" fmla="*/ 611667 h 811"/>
                    <a:gd name="T6" fmla="*/ 0 w 844"/>
                    <a:gd name="T7" fmla="*/ 762000 h 811"/>
                    <a:gd name="T8" fmla="*/ 0 w 844"/>
                    <a:gd name="T9" fmla="*/ 84562 h 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4" h="811">
                      <a:moveTo>
                        <a:pt x="0" y="90"/>
                      </a:moveTo>
                      <a:lnTo>
                        <a:pt x="468" y="0"/>
                      </a:lnTo>
                      <a:lnTo>
                        <a:pt x="844" y="651"/>
                      </a:lnTo>
                      <a:lnTo>
                        <a:pt x="0" y="811"/>
                      </a:lnTo>
                      <a:lnTo>
                        <a:pt x="0" y="9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nvGrpSpPr>
                <p:cNvPr id="34" name="组合 4"/>
                <p:cNvGrpSpPr/>
                <p:nvPr/>
              </p:nvGrpSpPr>
              <p:grpSpPr>
                <a:xfrm>
                  <a:off x="4175125" y="2328863"/>
                  <a:ext cx="2074863" cy="844550"/>
                  <a:chOff x="4175125" y="2328863"/>
                  <a:chExt cx="2074863" cy="844550"/>
                </a:xfrm>
              </p:grpSpPr>
              <p:sp>
                <p:nvSpPr>
                  <p:cNvPr id="35" name="Freeform 16" descr="© INSCALE GmbH, 21.06.2010"/>
                  <p:cNvSpPr>
                    <a:spLocks noChangeAspect="1" noChangeArrowheads="1"/>
                  </p:cNvSpPr>
                  <p:nvPr/>
                </p:nvSpPr>
                <p:spPr bwMode="auto">
                  <a:xfrm>
                    <a:off x="4175638" y="2412189"/>
                    <a:ext cx="1037000" cy="761569"/>
                  </a:xfrm>
                  <a:custGeom>
                    <a:avLst/>
                    <a:gdLst>
                      <a:gd name="T0" fmla="*/ 461844 w 843"/>
                      <a:gd name="T1" fmla="*/ 0 h 811"/>
                      <a:gd name="T2" fmla="*/ 1038225 w 843"/>
                      <a:gd name="T3" fmla="*/ 84562 h 811"/>
                      <a:gd name="T4" fmla="*/ 1038225 w 843"/>
                      <a:gd name="T5" fmla="*/ 762000 h 811"/>
                      <a:gd name="T6" fmla="*/ 0 w 843"/>
                      <a:gd name="T7" fmla="*/ 611667 h 811"/>
                      <a:gd name="T8" fmla="*/ 461844 w 843"/>
                      <a:gd name="T9" fmla="*/ 0 h 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3" h="811">
                        <a:moveTo>
                          <a:pt x="375" y="0"/>
                        </a:moveTo>
                        <a:lnTo>
                          <a:pt x="843" y="90"/>
                        </a:lnTo>
                        <a:lnTo>
                          <a:pt x="843" y="811"/>
                        </a:lnTo>
                        <a:lnTo>
                          <a:pt x="0" y="651"/>
                        </a:lnTo>
                        <a:lnTo>
                          <a:pt x="375"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6" name="Freeform 25" descr="© INSCALE GmbH, 21.06.2010"/>
                  <p:cNvSpPr>
                    <a:spLocks noChangeAspect="1" noChangeArrowheads="1"/>
                  </p:cNvSpPr>
                  <p:nvPr/>
                </p:nvSpPr>
                <p:spPr bwMode="auto">
                  <a:xfrm>
                    <a:off x="4638322" y="2329040"/>
                    <a:ext cx="1151569" cy="170077"/>
                  </a:xfrm>
                  <a:custGeom>
                    <a:avLst/>
                    <a:gdLst>
                      <a:gd name="T0" fmla="*/ 0 w 936"/>
                      <a:gd name="T1" fmla="*/ 84931 h 180"/>
                      <a:gd name="T2" fmla="*/ 575469 w 936"/>
                      <a:gd name="T3" fmla="*/ 0 h 180"/>
                      <a:gd name="T4" fmla="*/ 1150938 w 936"/>
                      <a:gd name="T5" fmla="*/ 84931 h 180"/>
                      <a:gd name="T6" fmla="*/ 575469 w 936"/>
                      <a:gd name="T7" fmla="*/ 169862 h 180"/>
                      <a:gd name="T8" fmla="*/ 0 w 936"/>
                      <a:gd name="T9" fmla="*/ 84931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6" h="180">
                        <a:moveTo>
                          <a:pt x="0" y="90"/>
                        </a:moveTo>
                        <a:lnTo>
                          <a:pt x="468" y="0"/>
                        </a:lnTo>
                        <a:lnTo>
                          <a:pt x="936" y="90"/>
                        </a:lnTo>
                        <a:lnTo>
                          <a:pt x="468" y="180"/>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7" name="Freeform 30" descr="© INSCALE GmbH, 21.06.2010"/>
                  <p:cNvSpPr>
                    <a:spLocks noChangeAspect="1" noChangeArrowheads="1"/>
                  </p:cNvSpPr>
                  <p:nvPr/>
                </p:nvSpPr>
                <p:spPr bwMode="auto">
                  <a:xfrm>
                    <a:off x="4175638" y="2871399"/>
                    <a:ext cx="1037000" cy="302360"/>
                  </a:xfrm>
                  <a:custGeom>
                    <a:avLst/>
                    <a:gdLst>
                      <a:gd name="T0" fmla="*/ 0 w 843"/>
                      <a:gd name="T1" fmla="*/ 152548 h 322"/>
                      <a:gd name="T2" fmla="*/ 1038225 w 843"/>
                      <a:gd name="T3" fmla="*/ 0 h 322"/>
                      <a:gd name="T4" fmla="*/ 1038225 w 843"/>
                      <a:gd name="T5" fmla="*/ 303213 h 322"/>
                      <a:gd name="T6" fmla="*/ 0 w 843"/>
                      <a:gd name="T7" fmla="*/ 152548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3" h="322">
                        <a:moveTo>
                          <a:pt x="0" y="162"/>
                        </a:moveTo>
                        <a:lnTo>
                          <a:pt x="843" y="0"/>
                        </a:lnTo>
                        <a:lnTo>
                          <a:pt x="843" y="322"/>
                        </a:lnTo>
                        <a:lnTo>
                          <a:pt x="0" y="162"/>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8" name="Freeform 31" descr="© INSCALE GmbH, 21.06.2010"/>
                  <p:cNvSpPr>
                    <a:spLocks noChangeAspect="1" noChangeArrowheads="1"/>
                  </p:cNvSpPr>
                  <p:nvPr/>
                </p:nvSpPr>
                <p:spPr bwMode="auto">
                  <a:xfrm>
                    <a:off x="5212637" y="2871399"/>
                    <a:ext cx="1038469" cy="302360"/>
                  </a:xfrm>
                  <a:custGeom>
                    <a:avLst/>
                    <a:gdLst>
                      <a:gd name="T0" fmla="*/ 0 w 844"/>
                      <a:gd name="T1" fmla="*/ 0 h 322"/>
                      <a:gd name="T2" fmla="*/ 1036638 w 844"/>
                      <a:gd name="T3" fmla="*/ 152548 h 322"/>
                      <a:gd name="T4" fmla="*/ 0 w 844"/>
                      <a:gd name="T5" fmla="*/ 303213 h 322"/>
                      <a:gd name="T6" fmla="*/ 0 w 844"/>
                      <a:gd name="T7" fmla="*/ 0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4" h="322">
                        <a:moveTo>
                          <a:pt x="0" y="0"/>
                        </a:moveTo>
                        <a:lnTo>
                          <a:pt x="844" y="162"/>
                        </a:lnTo>
                        <a:lnTo>
                          <a:pt x="0" y="322"/>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grpSp>
            <p:nvGrpSpPr>
              <p:cNvPr id="16" name="组合 33"/>
              <p:cNvGrpSpPr/>
              <p:nvPr/>
            </p:nvGrpSpPr>
            <p:grpSpPr>
              <a:xfrm>
                <a:off x="4752975" y="2544763"/>
                <a:ext cx="923925" cy="674687"/>
                <a:chOff x="4752975" y="1654175"/>
                <a:chExt cx="923925" cy="674688"/>
              </a:xfrm>
            </p:grpSpPr>
            <p:sp>
              <p:nvSpPr>
                <p:cNvPr id="29" name="Freeform 18" descr="© INSCALE GmbH, 21.06.2010"/>
                <p:cNvSpPr>
                  <a:spLocks noChangeAspect="1" noChangeArrowheads="1"/>
                </p:cNvSpPr>
                <p:nvPr/>
              </p:nvSpPr>
              <p:spPr bwMode="auto">
                <a:xfrm>
                  <a:off x="4752892" y="1654400"/>
                  <a:ext cx="459746" cy="674640"/>
                </a:xfrm>
                <a:custGeom>
                  <a:avLst/>
                  <a:gdLst>
                    <a:gd name="T0" fmla="*/ 460375 w 374"/>
                    <a:gd name="T1" fmla="*/ 0 h 718"/>
                    <a:gd name="T2" fmla="*/ 460375 w 374"/>
                    <a:gd name="T3" fmla="*/ 674688 h 718"/>
                    <a:gd name="T4" fmla="*/ 0 w 374"/>
                    <a:gd name="T5" fmla="*/ 607031 h 718"/>
                    <a:gd name="T6" fmla="*/ 460375 w 374"/>
                    <a:gd name="T7" fmla="*/ 0 h 7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 h="718">
                      <a:moveTo>
                        <a:pt x="374" y="0"/>
                      </a:moveTo>
                      <a:lnTo>
                        <a:pt x="374" y="718"/>
                      </a:lnTo>
                      <a:lnTo>
                        <a:pt x="0" y="646"/>
                      </a:lnTo>
                      <a:lnTo>
                        <a:pt x="374"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0" name="Freeform 19" descr="© INSCALE GmbH, 21.06.2010"/>
                <p:cNvSpPr>
                  <a:spLocks noChangeAspect="1" noChangeArrowheads="1"/>
                </p:cNvSpPr>
                <p:nvPr/>
              </p:nvSpPr>
              <p:spPr bwMode="auto">
                <a:xfrm>
                  <a:off x="5212638" y="1654400"/>
                  <a:ext cx="464153" cy="674640"/>
                </a:xfrm>
                <a:custGeom>
                  <a:avLst/>
                  <a:gdLst>
                    <a:gd name="T0" fmla="*/ 0 w 376"/>
                    <a:gd name="T1" fmla="*/ 0 h 718"/>
                    <a:gd name="T2" fmla="*/ 463550 w 376"/>
                    <a:gd name="T3" fmla="*/ 607031 h 718"/>
                    <a:gd name="T4" fmla="*/ 0 w 376"/>
                    <a:gd name="T5" fmla="*/ 674688 h 718"/>
                    <a:gd name="T6" fmla="*/ 0 w 376"/>
                    <a:gd name="T7" fmla="*/ 0 h 7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6" h="718">
                      <a:moveTo>
                        <a:pt x="0" y="0"/>
                      </a:moveTo>
                      <a:lnTo>
                        <a:pt x="376" y="646"/>
                      </a:lnTo>
                      <a:lnTo>
                        <a:pt x="0" y="718"/>
                      </a:lnTo>
                      <a:lnTo>
                        <a:pt x="0" y="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1" name="Freeform 32" descr="© INSCALE GmbH, 21.06.2010"/>
                <p:cNvSpPr>
                  <a:spLocks noChangeAspect="1" noChangeArrowheads="1"/>
                </p:cNvSpPr>
                <p:nvPr/>
              </p:nvSpPr>
              <p:spPr bwMode="auto">
                <a:xfrm>
                  <a:off x="4752892" y="2196758"/>
                  <a:ext cx="459746" cy="132283"/>
                </a:xfrm>
                <a:custGeom>
                  <a:avLst/>
                  <a:gdLst>
                    <a:gd name="T0" fmla="*/ 0 w 374"/>
                    <a:gd name="T1" fmla="*/ 64954 h 142"/>
                    <a:gd name="T2" fmla="*/ 460375 w 374"/>
                    <a:gd name="T3" fmla="*/ 0 h 142"/>
                    <a:gd name="T4" fmla="*/ 460375 w 374"/>
                    <a:gd name="T5" fmla="*/ 131763 h 142"/>
                    <a:gd name="T6" fmla="*/ 0 w 374"/>
                    <a:gd name="T7" fmla="*/ 64954 h 1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 h="142">
                      <a:moveTo>
                        <a:pt x="0" y="70"/>
                      </a:moveTo>
                      <a:lnTo>
                        <a:pt x="374" y="0"/>
                      </a:lnTo>
                      <a:lnTo>
                        <a:pt x="374" y="142"/>
                      </a:lnTo>
                      <a:lnTo>
                        <a:pt x="0" y="70"/>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32" name="Freeform 33" descr="© INSCALE GmbH, 21.06.2010"/>
                <p:cNvSpPr>
                  <a:spLocks noChangeAspect="1" noChangeArrowheads="1"/>
                </p:cNvSpPr>
                <p:nvPr/>
              </p:nvSpPr>
              <p:spPr bwMode="auto">
                <a:xfrm>
                  <a:off x="5212638" y="2196758"/>
                  <a:ext cx="464153" cy="132283"/>
                </a:xfrm>
                <a:custGeom>
                  <a:avLst/>
                  <a:gdLst>
                    <a:gd name="T0" fmla="*/ 0 w 376"/>
                    <a:gd name="T1" fmla="*/ 0 h 142"/>
                    <a:gd name="T2" fmla="*/ 463550 w 376"/>
                    <a:gd name="T3" fmla="*/ 64954 h 142"/>
                    <a:gd name="T4" fmla="*/ 0 w 376"/>
                    <a:gd name="T5" fmla="*/ 131763 h 142"/>
                    <a:gd name="T6" fmla="*/ 0 w 376"/>
                    <a:gd name="T7" fmla="*/ 0 h 1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6" h="142">
                      <a:moveTo>
                        <a:pt x="0" y="0"/>
                      </a:moveTo>
                      <a:lnTo>
                        <a:pt x="376" y="70"/>
                      </a:lnTo>
                      <a:lnTo>
                        <a:pt x="0" y="142"/>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17" name="组合 38"/>
              <p:cNvGrpSpPr/>
              <p:nvPr/>
            </p:nvGrpSpPr>
            <p:grpSpPr>
              <a:xfrm>
                <a:off x="5788422" y="2533649"/>
                <a:ext cx="4854512" cy="692810"/>
                <a:chOff x="5788422" y="1643063"/>
                <a:chExt cx="4854512" cy="692809"/>
              </a:xfrm>
            </p:grpSpPr>
            <p:sp>
              <p:nvSpPr>
                <p:cNvPr id="27" name="Text Box 34"/>
                <p:cNvSpPr txBox="1">
                  <a:spLocks noChangeArrowheads="1"/>
                </p:cNvSpPr>
                <p:nvPr/>
              </p:nvSpPr>
              <p:spPr bwMode="auto">
                <a:xfrm>
                  <a:off x="8310418" y="1643063"/>
                  <a:ext cx="2332516" cy="692809"/>
                </a:xfrm>
                <a:prstGeom prst="rect">
                  <a:avLst/>
                </a:prstGeom>
                <a:noFill/>
                <a:ln>
                  <a:noFill/>
                </a:ln>
              </p:spPr>
              <p:txBody>
                <a:bodyPr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177800" marR="0" lvl="0" indent="-177800" algn="r" defTabSz="801370" rtl="0" eaLnBrk="1" fontAlgn="base" latinLnBrk="0" hangingPunct="1">
                    <a:lnSpc>
                      <a:spcPct val="100000"/>
                    </a:lnSpc>
                    <a:spcBef>
                      <a:spcPct val="20000"/>
                    </a:spcBef>
                    <a:spcAft>
                      <a:spcPct val="0"/>
                    </a:spcAft>
                    <a:buClrTx/>
                    <a:buSzTx/>
                    <a:buFont typeface="Arial" panose="020B0604020202020204" pitchFamily="34" charset="0"/>
                    <a:buNone/>
                    <a:defRPr/>
                  </a:pPr>
                  <a:r>
                    <a:rPr kumimoji="1" lang="zh-CN" altLang="en-US" sz="2400" b="1"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应急控制</a:t>
                  </a:r>
                </a:p>
              </p:txBody>
            </p:sp>
            <p:sp>
              <p:nvSpPr>
                <p:cNvPr id="28" name="Line 37" descr="© INSCALE GmbH, 21.06.2010"/>
                <p:cNvSpPr>
                  <a:spLocks noChangeShapeType="1"/>
                </p:cNvSpPr>
                <p:nvPr/>
              </p:nvSpPr>
              <p:spPr bwMode="auto">
                <a:xfrm>
                  <a:off x="5788422" y="2168412"/>
                  <a:ext cx="4806040"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18" name="组合 41"/>
              <p:cNvGrpSpPr/>
              <p:nvPr/>
            </p:nvGrpSpPr>
            <p:grpSpPr>
              <a:xfrm>
                <a:off x="6365676" y="3323564"/>
                <a:ext cx="4277258" cy="692810"/>
                <a:chOff x="6365676" y="2432976"/>
                <a:chExt cx="4277258" cy="692812"/>
              </a:xfrm>
            </p:grpSpPr>
            <p:sp>
              <p:nvSpPr>
                <p:cNvPr id="25" name="Text Box 35"/>
                <p:cNvSpPr txBox="1">
                  <a:spLocks noChangeArrowheads="1"/>
                </p:cNvSpPr>
                <p:nvPr/>
              </p:nvSpPr>
              <p:spPr bwMode="auto">
                <a:xfrm>
                  <a:off x="8029870" y="2432976"/>
                  <a:ext cx="2613064" cy="692812"/>
                </a:xfrm>
                <a:prstGeom prst="rect">
                  <a:avLst/>
                </a:prstGeom>
                <a:noFill/>
                <a:ln>
                  <a:noFill/>
                </a:ln>
              </p:spPr>
              <p:txBody>
                <a:bodyPr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177800" marR="0" lvl="0" indent="-177800" algn="r" defTabSz="801370" rtl="0" eaLnBrk="1" fontAlgn="base" latinLnBrk="0" hangingPunct="1">
                    <a:lnSpc>
                      <a:spcPct val="100000"/>
                    </a:lnSpc>
                    <a:spcBef>
                      <a:spcPct val="20000"/>
                    </a:spcBef>
                    <a:spcAft>
                      <a:spcPct val="0"/>
                    </a:spcAft>
                    <a:buClrTx/>
                    <a:buSzTx/>
                    <a:buFont typeface="Arial" panose="020B0604020202020204" pitchFamily="34" charset="0"/>
                    <a:buNone/>
                    <a:defRPr/>
                  </a:pPr>
                  <a:r>
                    <a:rPr kumimoji="1" lang="zh-CN" altLang="en-GB" sz="24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个体防护控制</a:t>
                  </a:r>
                </a:p>
              </p:txBody>
            </p:sp>
            <p:sp>
              <p:nvSpPr>
                <p:cNvPr id="26" name="Line 38" descr="© INSCALE GmbH, 21.06.2010"/>
                <p:cNvSpPr>
                  <a:spLocks noChangeShapeType="1"/>
                </p:cNvSpPr>
                <p:nvPr/>
              </p:nvSpPr>
              <p:spPr bwMode="auto">
                <a:xfrm>
                  <a:off x="6365676" y="2986674"/>
                  <a:ext cx="4228785"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19" name="组合 44"/>
              <p:cNvGrpSpPr/>
              <p:nvPr/>
            </p:nvGrpSpPr>
            <p:grpSpPr>
              <a:xfrm>
                <a:off x="6942930" y="4053007"/>
                <a:ext cx="3700004" cy="692810"/>
                <a:chOff x="6942930" y="3162419"/>
                <a:chExt cx="3700004" cy="692810"/>
              </a:xfrm>
            </p:grpSpPr>
            <p:sp>
              <p:nvSpPr>
                <p:cNvPr id="23" name="Text Box 36"/>
                <p:cNvSpPr txBox="1">
                  <a:spLocks noChangeArrowheads="1"/>
                </p:cNvSpPr>
                <p:nvPr/>
              </p:nvSpPr>
              <p:spPr bwMode="auto">
                <a:xfrm>
                  <a:off x="6942930" y="3162419"/>
                  <a:ext cx="3700004" cy="692810"/>
                </a:xfrm>
                <a:prstGeom prst="rect">
                  <a:avLst/>
                </a:prstGeom>
                <a:noFill/>
                <a:ln>
                  <a:noFill/>
                </a:ln>
              </p:spPr>
              <p:txBody>
                <a:bodyPr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177800" marR="0" lvl="0" indent="-177800" algn="r" defTabSz="801370" rtl="0" eaLnBrk="1" fontAlgn="base" latinLnBrk="0" hangingPunct="1">
                    <a:lnSpc>
                      <a:spcPct val="100000"/>
                    </a:lnSpc>
                    <a:spcBef>
                      <a:spcPct val="20000"/>
                    </a:spcBef>
                    <a:spcAft>
                      <a:spcPct val="0"/>
                    </a:spcAft>
                    <a:buClrTx/>
                    <a:buSzTx/>
                    <a:buFont typeface="Arial" panose="020B0604020202020204" pitchFamily="34" charset="0"/>
                    <a:buNone/>
                    <a:defRPr/>
                  </a:pPr>
                  <a:r>
                    <a:rPr kumimoji="1" lang="zh-CN" altLang="en-US" sz="2400" b="1"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管理（行政）控制</a:t>
                  </a:r>
                </a:p>
              </p:txBody>
            </p:sp>
            <p:sp>
              <p:nvSpPr>
                <p:cNvPr id="24" name="Line 39" descr="© INSCALE GmbH, 21.06.2010"/>
                <p:cNvSpPr>
                  <a:spLocks noChangeShapeType="1"/>
                </p:cNvSpPr>
                <p:nvPr/>
              </p:nvSpPr>
              <p:spPr bwMode="auto">
                <a:xfrm>
                  <a:off x="6942930" y="3708555"/>
                  <a:ext cx="3651532"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20" name="组合 50"/>
              <p:cNvGrpSpPr/>
              <p:nvPr/>
            </p:nvGrpSpPr>
            <p:grpSpPr>
              <a:xfrm>
                <a:off x="7520183" y="4786230"/>
                <a:ext cx="3122751" cy="692810"/>
                <a:chOff x="7520183" y="3895642"/>
                <a:chExt cx="3122751" cy="692812"/>
              </a:xfrm>
            </p:grpSpPr>
            <p:sp>
              <p:nvSpPr>
                <p:cNvPr id="21" name="Text Box 42"/>
                <p:cNvSpPr txBox="1">
                  <a:spLocks noChangeArrowheads="1"/>
                </p:cNvSpPr>
                <p:nvPr/>
              </p:nvSpPr>
              <p:spPr bwMode="auto">
                <a:xfrm>
                  <a:off x="8570402" y="3895642"/>
                  <a:ext cx="2072532" cy="692812"/>
                </a:xfrm>
                <a:prstGeom prst="rect">
                  <a:avLst/>
                </a:prstGeom>
                <a:noFill/>
                <a:ln>
                  <a:noFill/>
                </a:ln>
              </p:spPr>
              <p:txBody>
                <a:bodyPr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177800" marR="0" lvl="0" indent="-177800" algn="r" defTabSz="801370" rtl="0" eaLnBrk="1" fontAlgn="base" latinLnBrk="0" hangingPunct="1">
                    <a:lnSpc>
                      <a:spcPct val="100000"/>
                    </a:lnSpc>
                    <a:spcBef>
                      <a:spcPct val="20000"/>
                    </a:spcBef>
                    <a:spcAft>
                      <a:spcPct val="0"/>
                    </a:spcAft>
                    <a:buClrTx/>
                    <a:buSzTx/>
                    <a:buFont typeface="Arial" panose="020B0604020202020204" pitchFamily="34" charset="0"/>
                    <a:buNone/>
                    <a:defRPr/>
                  </a:pPr>
                  <a:r>
                    <a:rPr kumimoji="1" lang="zh-CN" altLang="en-US" sz="24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工程控制</a:t>
                  </a:r>
                </a:p>
              </p:txBody>
            </p:sp>
            <p:sp>
              <p:nvSpPr>
                <p:cNvPr id="22" name="Line 43" descr="© INSCALE GmbH, 21.06.2010"/>
                <p:cNvSpPr>
                  <a:spLocks noChangeShapeType="1"/>
                </p:cNvSpPr>
                <p:nvPr/>
              </p:nvSpPr>
              <p:spPr bwMode="auto">
                <a:xfrm>
                  <a:off x="7520183" y="4439891"/>
                  <a:ext cx="3074279"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grpSp>
      <p:grpSp>
        <p:nvGrpSpPr>
          <p:cNvPr id="51" name="组合 50"/>
          <p:cNvGrpSpPr/>
          <p:nvPr/>
        </p:nvGrpSpPr>
        <p:grpSpPr>
          <a:xfrm>
            <a:off x="132080" y="1427480"/>
            <a:ext cx="5729605" cy="706755"/>
            <a:chOff x="2171700" y="-6886"/>
            <a:chExt cx="7848600" cy="824430"/>
          </a:xfrm>
          <a:solidFill>
            <a:schemeClr val="accent1">
              <a:lumMod val="20000"/>
              <a:lumOff val="80000"/>
            </a:schemeClr>
          </a:solidFill>
        </p:grpSpPr>
        <p:sp>
          <p:nvSpPr>
            <p:cNvPr id="52" name="梯形 51"/>
            <p:cNvSpPr/>
            <p:nvPr/>
          </p:nvSpPr>
          <p:spPr>
            <a:xfrm flipV="1">
              <a:off x="2555913" y="124858"/>
              <a:ext cx="7080174"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53" name="梯形 52"/>
            <p:cNvSpPr/>
            <p:nvPr/>
          </p:nvSpPr>
          <p:spPr>
            <a:xfrm flipV="1">
              <a:off x="2171700" y="-6886"/>
              <a:ext cx="7848600"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p:cNvSpPr/>
            <p:nvPr/>
          </p:nvSpPr>
          <p:spPr>
            <a:xfrm>
              <a:off x="2556006" y="0"/>
              <a:ext cx="7092108"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（五）风险控制措施确定</a:t>
              </a:r>
            </a:p>
          </p:txBody>
        </p:sp>
      </p:grpSp>
      <p:sp>
        <p:nvSpPr>
          <p:cNvPr id="56" name="文本框 2"/>
          <p:cNvSpPr txBox="1">
            <a:spLocks noChangeArrowheads="1"/>
          </p:cNvSpPr>
          <p:nvPr/>
        </p:nvSpPr>
        <p:spPr bwMode="auto">
          <a:xfrm>
            <a:off x="3199130" y="2558415"/>
            <a:ext cx="5488940" cy="460375"/>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风险管控措施</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863088" y="2795905"/>
            <a:ext cx="9326882" cy="609600"/>
            <a:chOff x="1432558" y="2293620"/>
            <a:chExt cx="9326882" cy="609600"/>
          </a:xfrm>
          <a:solidFill>
            <a:schemeClr val="accent1">
              <a:lumMod val="60000"/>
              <a:lumOff val="40000"/>
            </a:schemeClr>
          </a:solidFill>
        </p:grpSpPr>
        <p:sp>
          <p:nvSpPr>
            <p:cNvPr id="27" name="矩形 26"/>
            <p:cNvSpPr/>
            <p:nvPr/>
          </p:nvSpPr>
          <p:spPr>
            <a:xfrm>
              <a:off x="1432558" y="2293620"/>
              <a:ext cx="1967232"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5112383" y="2293620"/>
              <a:ext cx="1967232"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8792208" y="2293620"/>
              <a:ext cx="1967232"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487929" y="1035685"/>
            <a:ext cx="8077200" cy="661985"/>
            <a:chOff x="2057399" y="533400"/>
            <a:chExt cx="8077200" cy="661985"/>
          </a:xfrm>
        </p:grpSpPr>
        <p:sp>
          <p:nvSpPr>
            <p:cNvPr id="36" name="矩形 35"/>
            <p:cNvSpPr/>
            <p:nvPr/>
          </p:nvSpPr>
          <p:spPr>
            <a:xfrm>
              <a:off x="2362198" y="661985"/>
              <a:ext cx="7467602"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202178" y="593406"/>
              <a:ext cx="7787642"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057399" y="533400"/>
              <a:ext cx="8077200" cy="533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风险控制措施的原则是按以下顺序考虑降低风险</a:t>
              </a:r>
            </a:p>
          </p:txBody>
        </p:sp>
      </p:grpSp>
      <p:grpSp>
        <p:nvGrpSpPr>
          <p:cNvPr id="10" name="组合 9"/>
          <p:cNvGrpSpPr/>
          <p:nvPr/>
        </p:nvGrpSpPr>
        <p:grpSpPr>
          <a:xfrm>
            <a:off x="1033778" y="1873885"/>
            <a:ext cx="10985501" cy="381000"/>
            <a:chOff x="304799" y="1600200"/>
            <a:chExt cx="10985501" cy="381000"/>
          </a:xfrm>
          <a:solidFill>
            <a:schemeClr val="bg1">
              <a:lumMod val="95000"/>
            </a:schemeClr>
          </a:solidFill>
        </p:grpSpPr>
        <p:sp>
          <p:nvSpPr>
            <p:cNvPr id="5" name="矩形 4"/>
            <p:cNvSpPr/>
            <p:nvPr/>
          </p:nvSpPr>
          <p:spPr>
            <a:xfrm>
              <a:off x="304799" y="1600200"/>
              <a:ext cx="1143001"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lumMod val="75000"/>
                    </a:schemeClr>
                  </a:solidFill>
                  <a:latin typeface="微软雅黑" panose="020B0503020204020204" pitchFamily="34" charset="-122"/>
                  <a:ea typeface="微软雅黑" panose="020B0503020204020204" pitchFamily="34" charset="-122"/>
                </a:rPr>
                <a:t>a.</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消除</a:t>
              </a:r>
            </a:p>
          </p:txBody>
        </p:sp>
        <p:sp>
          <p:nvSpPr>
            <p:cNvPr id="6" name="矩形 5"/>
            <p:cNvSpPr/>
            <p:nvPr/>
          </p:nvSpPr>
          <p:spPr>
            <a:xfrm>
              <a:off x="1546225" y="1600200"/>
              <a:ext cx="1143001"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lumMod val="75000"/>
                    </a:schemeClr>
                  </a:solidFill>
                  <a:latin typeface="微软雅黑" panose="020B0503020204020204" pitchFamily="34" charset="-122"/>
                  <a:ea typeface="微软雅黑" panose="020B0503020204020204" pitchFamily="34" charset="-122"/>
                </a:rPr>
                <a:t>b.</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替代</a:t>
              </a:r>
            </a:p>
          </p:txBody>
        </p:sp>
        <p:sp>
          <p:nvSpPr>
            <p:cNvPr id="7" name="矩形 6"/>
            <p:cNvSpPr/>
            <p:nvPr/>
          </p:nvSpPr>
          <p:spPr>
            <a:xfrm>
              <a:off x="2787651" y="1600200"/>
              <a:ext cx="2438399"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lumMod val="75000"/>
                    </a:schemeClr>
                  </a:solidFill>
                  <a:latin typeface="微软雅黑" panose="020B0503020204020204" pitchFamily="34" charset="-122"/>
                  <a:ea typeface="微软雅黑" panose="020B0503020204020204" pitchFamily="34" charset="-122"/>
                </a:rPr>
                <a:t>c.</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工程技术控制措施</a:t>
              </a:r>
            </a:p>
          </p:txBody>
        </p:sp>
        <p:sp>
          <p:nvSpPr>
            <p:cNvPr id="8" name="矩形 7"/>
            <p:cNvSpPr/>
            <p:nvPr/>
          </p:nvSpPr>
          <p:spPr>
            <a:xfrm>
              <a:off x="5324475" y="1600200"/>
              <a:ext cx="3962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lumMod val="75000"/>
                    </a:schemeClr>
                  </a:solidFill>
                  <a:latin typeface="微软雅黑" panose="020B0503020204020204" pitchFamily="34" charset="-122"/>
                  <a:ea typeface="微软雅黑" panose="020B0503020204020204" pitchFamily="34" charset="-122"/>
                </a:rPr>
                <a:t>d.</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标志、警告和（或）管理控制措施</a:t>
              </a:r>
            </a:p>
          </p:txBody>
        </p:sp>
        <p:sp>
          <p:nvSpPr>
            <p:cNvPr id="9" name="矩形 8"/>
            <p:cNvSpPr/>
            <p:nvPr/>
          </p:nvSpPr>
          <p:spPr>
            <a:xfrm>
              <a:off x="9385300" y="1600200"/>
              <a:ext cx="1905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lumMod val="75000"/>
                    </a:schemeClr>
                  </a:solidFill>
                  <a:latin typeface="微软雅黑" panose="020B0503020204020204" pitchFamily="34" charset="-122"/>
                  <a:ea typeface="微软雅黑" panose="020B0503020204020204" pitchFamily="34" charset="-122"/>
                </a:rPr>
                <a:t>e.</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个体防护装备</a:t>
              </a:r>
            </a:p>
          </p:txBody>
        </p:sp>
      </p:grpSp>
      <p:sp>
        <p:nvSpPr>
          <p:cNvPr id="11" name="矩形 10"/>
          <p:cNvSpPr/>
          <p:nvPr/>
        </p:nvSpPr>
        <p:spPr>
          <a:xfrm>
            <a:off x="1741804" y="2712085"/>
            <a:ext cx="2209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消除风险</a:t>
            </a:r>
          </a:p>
        </p:txBody>
      </p:sp>
      <p:sp>
        <p:nvSpPr>
          <p:cNvPr id="12" name="矩形 11"/>
          <p:cNvSpPr/>
          <p:nvPr/>
        </p:nvSpPr>
        <p:spPr>
          <a:xfrm>
            <a:off x="5421629" y="2712085"/>
            <a:ext cx="2209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降低风险</a:t>
            </a:r>
          </a:p>
        </p:txBody>
      </p:sp>
      <p:sp>
        <p:nvSpPr>
          <p:cNvPr id="13" name="矩形 12"/>
          <p:cNvSpPr/>
          <p:nvPr/>
        </p:nvSpPr>
        <p:spPr>
          <a:xfrm>
            <a:off x="9101454" y="2712085"/>
            <a:ext cx="2209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个体防护</a:t>
            </a:r>
          </a:p>
        </p:txBody>
      </p:sp>
      <p:cxnSp>
        <p:nvCxnSpPr>
          <p:cNvPr id="15" name="直接箭头连接符 14"/>
          <p:cNvCxnSpPr>
            <a:stCxn id="11" idx="3"/>
            <a:endCxn id="12" idx="1"/>
          </p:cNvCxnSpPr>
          <p:nvPr/>
        </p:nvCxnSpPr>
        <p:spPr>
          <a:xfrm>
            <a:off x="3951604" y="2945130"/>
            <a:ext cx="1470025"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2" idx="3"/>
          </p:cNvCxnSpPr>
          <p:nvPr/>
        </p:nvCxnSpPr>
        <p:spPr>
          <a:xfrm>
            <a:off x="7631429" y="2945130"/>
            <a:ext cx="1470025"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497190" y="3866515"/>
            <a:ext cx="6058680"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个体防护</a:t>
            </a:r>
          </a:p>
        </p:txBody>
      </p:sp>
      <p:sp>
        <p:nvSpPr>
          <p:cNvPr id="33" name="矩形 32"/>
          <p:cNvSpPr/>
          <p:nvPr/>
        </p:nvSpPr>
        <p:spPr>
          <a:xfrm>
            <a:off x="3263925" y="4270375"/>
            <a:ext cx="6525210"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管理控制</a:t>
            </a:r>
          </a:p>
        </p:txBody>
      </p:sp>
      <p:sp>
        <p:nvSpPr>
          <p:cNvPr id="34" name="矩形 33"/>
          <p:cNvSpPr/>
          <p:nvPr/>
        </p:nvSpPr>
        <p:spPr>
          <a:xfrm>
            <a:off x="3049321" y="4674235"/>
            <a:ext cx="6954418"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工程技术控制</a:t>
            </a:r>
          </a:p>
        </p:txBody>
      </p:sp>
      <p:sp>
        <p:nvSpPr>
          <p:cNvPr id="37" name="矩形 36"/>
          <p:cNvSpPr/>
          <p:nvPr/>
        </p:nvSpPr>
        <p:spPr>
          <a:xfrm>
            <a:off x="2834717" y="5078095"/>
            <a:ext cx="7383626"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局限危害</a:t>
            </a:r>
          </a:p>
        </p:txBody>
      </p:sp>
      <p:sp>
        <p:nvSpPr>
          <p:cNvPr id="38" name="矩形 37"/>
          <p:cNvSpPr/>
          <p:nvPr/>
        </p:nvSpPr>
        <p:spPr>
          <a:xfrm>
            <a:off x="2638774" y="5481955"/>
            <a:ext cx="7775512"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隔离人员或危害</a:t>
            </a:r>
          </a:p>
        </p:txBody>
      </p:sp>
      <p:sp>
        <p:nvSpPr>
          <p:cNvPr id="39" name="矩形 38"/>
          <p:cNvSpPr/>
          <p:nvPr/>
        </p:nvSpPr>
        <p:spPr>
          <a:xfrm>
            <a:off x="2424170" y="5885815"/>
            <a:ext cx="8204720"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修改程序以减轻危害性</a:t>
            </a:r>
          </a:p>
        </p:txBody>
      </p:sp>
      <p:sp>
        <p:nvSpPr>
          <p:cNvPr id="40" name="矩形 39"/>
          <p:cNvSpPr/>
          <p:nvPr/>
        </p:nvSpPr>
        <p:spPr>
          <a:xfrm>
            <a:off x="2218896" y="6289675"/>
            <a:ext cx="8615268"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改使用危害性较低的物质</a:t>
            </a:r>
          </a:p>
        </p:txBody>
      </p:sp>
      <p:sp>
        <p:nvSpPr>
          <p:cNvPr id="41" name="矩形 40"/>
          <p:cNvSpPr/>
          <p:nvPr/>
        </p:nvSpPr>
        <p:spPr>
          <a:xfrm>
            <a:off x="1985631" y="6693535"/>
            <a:ext cx="9081798" cy="403860"/>
          </a:xfrm>
          <a:prstGeom prst="rect">
            <a:avLst/>
          </a:prstGeom>
          <a:solidFill>
            <a:schemeClr val="bg1">
              <a:lumMod val="9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停止使用该危害性物质，或以无害物质代替</a:t>
            </a:r>
          </a:p>
        </p:txBody>
      </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4760593" y="959485"/>
            <a:ext cx="3962402"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风险管控措施制定原则</a:t>
              </a:r>
            </a:p>
          </p:txBody>
        </p:sp>
      </p:grpSp>
      <p:grpSp>
        <p:nvGrpSpPr>
          <p:cNvPr id="26" name="组合 25"/>
          <p:cNvGrpSpPr/>
          <p:nvPr/>
        </p:nvGrpSpPr>
        <p:grpSpPr>
          <a:xfrm>
            <a:off x="1744144" y="2178685"/>
            <a:ext cx="9995299" cy="4465638"/>
            <a:chOff x="999727" y="1447800"/>
            <a:chExt cx="9995299" cy="4465638"/>
          </a:xfrm>
          <a:solidFill>
            <a:schemeClr val="bg1">
              <a:lumMod val="95000"/>
            </a:schemeClr>
          </a:solidFill>
        </p:grpSpPr>
        <p:grpSp>
          <p:nvGrpSpPr>
            <p:cNvPr id="24" name="组合 23"/>
            <p:cNvGrpSpPr/>
            <p:nvPr/>
          </p:nvGrpSpPr>
          <p:grpSpPr>
            <a:xfrm>
              <a:off x="1817687" y="1447800"/>
              <a:ext cx="3744913" cy="4465638"/>
              <a:chOff x="1817687" y="1447800"/>
              <a:chExt cx="3744913" cy="4465638"/>
            </a:xfrm>
            <a:grpFill/>
          </p:grpSpPr>
          <p:sp>
            <p:nvSpPr>
              <p:cNvPr id="8" name="五边形 7"/>
              <p:cNvSpPr/>
              <p:nvPr/>
            </p:nvSpPr>
            <p:spPr>
              <a:xfrm>
                <a:off x="1817687" y="1447800"/>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排除危害</a:t>
                </a:r>
              </a:p>
            </p:txBody>
          </p:sp>
          <p:sp>
            <p:nvSpPr>
              <p:cNvPr id="9" name="五边形 8"/>
              <p:cNvSpPr/>
              <p:nvPr/>
            </p:nvSpPr>
            <p:spPr>
              <a:xfrm>
                <a:off x="1817687" y="2095500"/>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替换</a:t>
                </a:r>
              </a:p>
            </p:txBody>
          </p:sp>
          <p:sp>
            <p:nvSpPr>
              <p:cNvPr id="10" name="五边形 9"/>
              <p:cNvSpPr/>
              <p:nvPr/>
            </p:nvSpPr>
            <p:spPr>
              <a:xfrm>
                <a:off x="1817687" y="2744788"/>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将危害减至最低</a:t>
                </a:r>
              </a:p>
            </p:txBody>
          </p:sp>
          <p:sp>
            <p:nvSpPr>
              <p:cNvPr id="11" name="五边形 10"/>
              <p:cNvSpPr/>
              <p:nvPr/>
            </p:nvSpPr>
            <p:spPr>
              <a:xfrm>
                <a:off x="1817687" y="3392488"/>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工程管理</a:t>
                </a:r>
              </a:p>
            </p:txBody>
          </p:sp>
          <p:sp>
            <p:nvSpPr>
              <p:cNvPr id="12" name="五边形 11"/>
              <p:cNvSpPr/>
              <p:nvPr/>
            </p:nvSpPr>
            <p:spPr>
              <a:xfrm>
                <a:off x="1817687" y="4040188"/>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管理控制</a:t>
                </a:r>
              </a:p>
            </p:txBody>
          </p:sp>
          <p:sp>
            <p:nvSpPr>
              <p:cNvPr id="13" name="五边形 12"/>
              <p:cNvSpPr/>
              <p:nvPr/>
            </p:nvSpPr>
            <p:spPr>
              <a:xfrm>
                <a:off x="1817687" y="4687888"/>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个人防护用品</a:t>
                </a:r>
              </a:p>
            </p:txBody>
          </p:sp>
          <p:sp>
            <p:nvSpPr>
              <p:cNvPr id="20" name="五边形 18"/>
              <p:cNvSpPr/>
              <p:nvPr/>
            </p:nvSpPr>
            <p:spPr>
              <a:xfrm>
                <a:off x="1817687" y="5337175"/>
                <a:ext cx="3744913" cy="576263"/>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应急处置</a:t>
                </a:r>
              </a:p>
            </p:txBody>
          </p:sp>
        </p:grpSp>
        <p:grpSp>
          <p:nvGrpSpPr>
            <p:cNvPr id="25" name="组合 24"/>
            <p:cNvGrpSpPr/>
            <p:nvPr/>
          </p:nvGrpSpPr>
          <p:grpSpPr>
            <a:xfrm>
              <a:off x="5424488" y="1447800"/>
              <a:ext cx="5570538" cy="4465638"/>
              <a:chOff x="5424488" y="1447800"/>
              <a:chExt cx="5570538" cy="4465638"/>
            </a:xfrm>
            <a:grpFill/>
          </p:grpSpPr>
          <p:sp>
            <p:nvSpPr>
              <p:cNvPr id="14" name="燕尾形 13"/>
              <p:cNvSpPr/>
              <p:nvPr/>
            </p:nvSpPr>
            <p:spPr>
              <a:xfrm>
                <a:off x="5424488" y="1447800"/>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彻底消除危害</a:t>
                </a:r>
              </a:p>
            </p:txBody>
          </p:sp>
          <p:sp>
            <p:nvSpPr>
              <p:cNvPr id="15" name="燕尾形 14"/>
              <p:cNvSpPr/>
              <p:nvPr/>
            </p:nvSpPr>
            <p:spPr>
              <a:xfrm>
                <a:off x="5424488" y="2095500"/>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用更安全的产品替换</a:t>
                </a:r>
              </a:p>
            </p:txBody>
          </p:sp>
          <p:sp>
            <p:nvSpPr>
              <p:cNvPr id="16" name="燕尾形 15"/>
              <p:cNvSpPr/>
              <p:nvPr/>
            </p:nvSpPr>
            <p:spPr>
              <a:xfrm>
                <a:off x="5424488" y="2744788"/>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降低事故发生的可能性</a:t>
                </a:r>
              </a:p>
            </p:txBody>
          </p:sp>
          <p:sp>
            <p:nvSpPr>
              <p:cNvPr id="17" name="燕尾形 16"/>
              <p:cNvSpPr/>
              <p:nvPr/>
            </p:nvSpPr>
            <p:spPr>
              <a:xfrm>
                <a:off x="5424488" y="3392488"/>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使用技术和设备控制</a:t>
                </a:r>
              </a:p>
            </p:txBody>
          </p:sp>
          <p:sp>
            <p:nvSpPr>
              <p:cNvPr id="18" name="燕尾形 17"/>
              <p:cNvSpPr/>
              <p:nvPr/>
            </p:nvSpPr>
            <p:spPr>
              <a:xfrm>
                <a:off x="5424488" y="4040188"/>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作业程序和过程控制</a:t>
                </a:r>
              </a:p>
            </p:txBody>
          </p:sp>
          <p:sp>
            <p:nvSpPr>
              <p:cNvPr id="19" name="燕尾形 18"/>
              <p:cNvSpPr/>
              <p:nvPr/>
            </p:nvSpPr>
            <p:spPr>
              <a:xfrm>
                <a:off x="5424488" y="4687888"/>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最后的防护</a:t>
                </a:r>
              </a:p>
            </p:txBody>
          </p:sp>
          <p:sp>
            <p:nvSpPr>
              <p:cNvPr id="21" name="燕尾形 25"/>
              <p:cNvSpPr/>
              <p:nvPr/>
            </p:nvSpPr>
            <p:spPr>
              <a:xfrm>
                <a:off x="5424488" y="5337175"/>
                <a:ext cx="5570538" cy="57626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事故应急</a:t>
                </a:r>
              </a:p>
            </p:txBody>
          </p:sp>
        </p:grpSp>
        <p:grpSp>
          <p:nvGrpSpPr>
            <p:cNvPr id="23" name="组合 22"/>
            <p:cNvGrpSpPr/>
            <p:nvPr/>
          </p:nvGrpSpPr>
          <p:grpSpPr>
            <a:xfrm>
              <a:off x="999727" y="1447800"/>
              <a:ext cx="685800" cy="4465638"/>
              <a:chOff x="958453" y="1447800"/>
              <a:chExt cx="685800" cy="4465638"/>
            </a:xfrm>
            <a:grpFill/>
          </p:grpSpPr>
          <p:sp>
            <p:nvSpPr>
              <p:cNvPr id="7" name="矩形 6"/>
              <p:cNvSpPr/>
              <p:nvPr/>
            </p:nvSpPr>
            <p:spPr>
              <a:xfrm>
                <a:off x="958453" y="1447800"/>
                <a:ext cx="685800" cy="44656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8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endParaRPr>
              </a:p>
            </p:txBody>
          </p:sp>
          <p:sp>
            <p:nvSpPr>
              <p:cNvPr id="22" name="矩形 21"/>
              <p:cNvSpPr/>
              <p:nvPr/>
            </p:nvSpPr>
            <p:spPr>
              <a:xfrm>
                <a:off x="1051619" y="2760663"/>
                <a:ext cx="499467" cy="18399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方法</a:t>
                </a:r>
              </a:p>
            </p:txBody>
          </p:sp>
        </p:gr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4872988" y="1600835"/>
            <a:ext cx="287655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风险分级体系</a:t>
              </a:r>
            </a:p>
          </p:txBody>
        </p:sp>
      </p:grpSp>
      <p:grpSp>
        <p:nvGrpSpPr>
          <p:cNvPr id="6" name="组合 5"/>
          <p:cNvGrpSpPr/>
          <p:nvPr/>
        </p:nvGrpSpPr>
        <p:grpSpPr>
          <a:xfrm>
            <a:off x="788035" y="2245995"/>
            <a:ext cx="10902950" cy="4711697"/>
            <a:chOff x="285750" y="1308104"/>
            <a:chExt cx="10902950" cy="4711697"/>
          </a:xfrm>
        </p:grpSpPr>
        <p:grpSp>
          <p:nvGrpSpPr>
            <p:cNvPr id="9" name="组合 8"/>
            <p:cNvGrpSpPr/>
            <p:nvPr/>
          </p:nvGrpSpPr>
          <p:grpSpPr>
            <a:xfrm>
              <a:off x="1003300" y="1845950"/>
              <a:ext cx="10185400" cy="4173851"/>
              <a:chOff x="1003300" y="942316"/>
              <a:chExt cx="10185400" cy="4173851"/>
            </a:xfrm>
          </p:grpSpPr>
          <p:sp>
            <p:nvSpPr>
              <p:cNvPr id="11" name="矩形 10"/>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003300" y="942316"/>
                <a:ext cx="10185400" cy="4010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285750" y="1308104"/>
              <a:ext cx="2654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工作开展步骤</a:t>
              </a:r>
            </a:p>
          </p:txBody>
        </p:sp>
      </p:grpSp>
      <p:grpSp>
        <p:nvGrpSpPr>
          <p:cNvPr id="14" name="组合 13"/>
          <p:cNvGrpSpPr/>
          <p:nvPr/>
        </p:nvGrpSpPr>
        <p:grpSpPr>
          <a:xfrm>
            <a:off x="2242820" y="3068955"/>
            <a:ext cx="8708390" cy="633730"/>
            <a:chOff x="2541222" y="2282825"/>
            <a:chExt cx="7109554" cy="996532"/>
          </a:xfrm>
          <a:solidFill>
            <a:schemeClr val="bg1">
              <a:lumMod val="95000"/>
            </a:schemeClr>
          </a:solidFill>
        </p:grpSpPr>
        <p:sp>
          <p:nvSpPr>
            <p:cNvPr id="15" name="圆角矩形 14"/>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4000" b="1" baseline="-25000" dirty="0">
                <a:solidFill>
                  <a:schemeClr val="accent1"/>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b="1" baseline="-25000" dirty="0">
                  <a:solidFill>
                    <a:schemeClr val="accent1"/>
                  </a:solidFill>
                  <a:latin typeface="微软雅黑" panose="020B0503020204020204" pitchFamily="34" charset="-122"/>
                  <a:ea typeface="微软雅黑" panose="020B0503020204020204" pitchFamily="34" charset="-122"/>
                </a:rPr>
                <a:t>（</a:t>
              </a:r>
              <a:r>
                <a:rPr lang="en-US" altLang="zh-CN" sz="4000" b="1" baseline="-25000" dirty="0">
                  <a:solidFill>
                    <a:schemeClr val="accent1"/>
                  </a:solidFill>
                  <a:latin typeface="微软雅黑" panose="020B0503020204020204" pitchFamily="34" charset="-122"/>
                  <a:ea typeface="微软雅黑" panose="020B0503020204020204" pitchFamily="34" charset="-122"/>
                </a:rPr>
                <a:t>1</a:t>
              </a:r>
              <a:r>
                <a:rPr lang="zh-CN" altLang="en-US" sz="4000" b="1" baseline="-25000" dirty="0">
                  <a:solidFill>
                    <a:schemeClr val="accent1"/>
                  </a:solidFill>
                  <a:latin typeface="微软雅黑" panose="020B0503020204020204" pitchFamily="34" charset="-122"/>
                  <a:ea typeface="微软雅黑" panose="020B0503020204020204" pitchFamily="34" charset="-122"/>
                </a:rPr>
                <a:t>）成立推动领导小组和工作小组</a:t>
              </a:r>
            </a:p>
          </p:txBody>
        </p:sp>
      </p:grpSp>
      <p:grpSp>
        <p:nvGrpSpPr>
          <p:cNvPr id="17" name="组合 16"/>
          <p:cNvGrpSpPr/>
          <p:nvPr/>
        </p:nvGrpSpPr>
        <p:grpSpPr>
          <a:xfrm>
            <a:off x="2244090" y="3768090"/>
            <a:ext cx="8708390" cy="633730"/>
            <a:chOff x="2541222" y="2282825"/>
            <a:chExt cx="7109554" cy="996532"/>
          </a:xfrm>
          <a:solidFill>
            <a:schemeClr val="bg1">
              <a:lumMod val="95000"/>
            </a:schemeClr>
          </a:solidFill>
        </p:grpSpPr>
        <p:sp>
          <p:nvSpPr>
            <p:cNvPr id="18" name="圆角矩形 17"/>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4000" b="1" baseline="-25000" dirty="0">
                <a:solidFill>
                  <a:schemeClr val="accent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b="1" baseline="-25000" dirty="0">
                  <a:solidFill>
                    <a:schemeClr val="accent1"/>
                  </a:solidFill>
                  <a:latin typeface="微软雅黑" panose="020B0503020204020204" pitchFamily="34" charset="-122"/>
                  <a:ea typeface="微软雅黑" panose="020B0503020204020204" pitchFamily="34" charset="-122"/>
                </a:rPr>
                <a:t>（</a:t>
              </a:r>
              <a:r>
                <a:rPr lang="en-US" altLang="zh-CN" sz="4000" b="1" baseline="-25000" dirty="0">
                  <a:solidFill>
                    <a:schemeClr val="accent1"/>
                  </a:solidFill>
                  <a:latin typeface="微软雅黑" panose="020B0503020204020204" pitchFamily="34" charset="-122"/>
                  <a:ea typeface="微软雅黑" panose="020B0503020204020204" pitchFamily="34" charset="-122"/>
                </a:rPr>
                <a:t>2</a:t>
              </a:r>
              <a:r>
                <a:rPr lang="zh-CN" altLang="en-US" sz="4000" b="1" baseline="-25000" dirty="0">
                  <a:solidFill>
                    <a:schemeClr val="accent1"/>
                  </a:solidFill>
                  <a:latin typeface="微软雅黑" panose="020B0503020204020204" pitchFamily="34" charset="-122"/>
                  <a:ea typeface="微软雅黑" panose="020B0503020204020204" pitchFamily="34" charset="-122"/>
                </a:rPr>
                <a:t>）编制实施推动工作方案</a:t>
              </a:r>
            </a:p>
          </p:txBody>
        </p:sp>
      </p:grpSp>
      <p:grpSp>
        <p:nvGrpSpPr>
          <p:cNvPr id="20" name="组合 19"/>
          <p:cNvGrpSpPr/>
          <p:nvPr/>
        </p:nvGrpSpPr>
        <p:grpSpPr>
          <a:xfrm>
            <a:off x="2244090" y="4492625"/>
            <a:ext cx="8708390" cy="633730"/>
            <a:chOff x="2541222" y="2282825"/>
            <a:chExt cx="7109554" cy="996532"/>
          </a:xfrm>
          <a:solidFill>
            <a:schemeClr val="bg1">
              <a:lumMod val="95000"/>
            </a:schemeClr>
          </a:solidFill>
        </p:grpSpPr>
        <p:sp>
          <p:nvSpPr>
            <p:cNvPr id="21" name="圆角矩形 20"/>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4000" b="1" baseline="-25000" dirty="0">
                <a:solidFill>
                  <a:schemeClr val="accent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b="1" baseline="-25000" dirty="0">
                  <a:solidFill>
                    <a:schemeClr val="accent1"/>
                  </a:solidFill>
                  <a:latin typeface="微软雅黑" panose="020B0503020204020204" pitchFamily="34" charset="-122"/>
                  <a:ea typeface="微软雅黑" panose="020B0503020204020204" pitchFamily="34" charset="-122"/>
                </a:rPr>
                <a:t>（</a:t>
              </a:r>
              <a:r>
                <a:rPr lang="en-US" altLang="zh-CN" sz="4000" b="1" baseline="-25000" dirty="0">
                  <a:solidFill>
                    <a:schemeClr val="accent1"/>
                  </a:solidFill>
                  <a:latin typeface="微软雅黑" panose="020B0503020204020204" pitchFamily="34" charset="-122"/>
                  <a:ea typeface="微软雅黑" panose="020B0503020204020204" pitchFamily="34" charset="-122"/>
                </a:rPr>
                <a:t>3</a:t>
              </a:r>
              <a:r>
                <a:rPr lang="zh-CN" altLang="en-US" sz="4000" b="1" baseline="-25000" dirty="0">
                  <a:solidFill>
                    <a:schemeClr val="accent1"/>
                  </a:solidFill>
                  <a:latin typeface="微软雅黑" panose="020B0503020204020204" pitchFamily="34" charset="-122"/>
                  <a:ea typeface="微软雅黑" panose="020B0503020204020204" pitchFamily="34" charset="-122"/>
                </a:rPr>
                <a:t>）阶段性调度、督导及考核</a:t>
              </a:r>
            </a:p>
          </p:txBody>
        </p:sp>
      </p:grpSp>
      <p:grpSp>
        <p:nvGrpSpPr>
          <p:cNvPr id="23" name="组合 22"/>
          <p:cNvGrpSpPr/>
          <p:nvPr/>
        </p:nvGrpSpPr>
        <p:grpSpPr>
          <a:xfrm>
            <a:off x="2244090" y="5211445"/>
            <a:ext cx="8708390" cy="633730"/>
            <a:chOff x="2541222" y="2282825"/>
            <a:chExt cx="7109554" cy="996532"/>
          </a:xfrm>
          <a:solidFill>
            <a:schemeClr val="bg1">
              <a:lumMod val="95000"/>
            </a:schemeClr>
          </a:solidFill>
        </p:grpSpPr>
        <p:sp>
          <p:nvSpPr>
            <p:cNvPr id="24" name="圆角矩形 23"/>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4000" b="1" baseline="-25000" dirty="0">
                <a:solidFill>
                  <a:schemeClr val="accent1"/>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b="1" baseline="-25000" dirty="0">
                  <a:solidFill>
                    <a:schemeClr val="accent1"/>
                  </a:solidFill>
                  <a:latin typeface="微软雅黑" panose="020B0503020204020204" pitchFamily="34" charset="-122"/>
                  <a:ea typeface="微软雅黑" panose="020B0503020204020204" pitchFamily="34" charset="-122"/>
                </a:rPr>
                <a:t>（</a:t>
              </a:r>
              <a:r>
                <a:rPr lang="en-US" altLang="zh-CN" sz="4000" b="1" baseline="-25000" dirty="0">
                  <a:solidFill>
                    <a:schemeClr val="accent1"/>
                  </a:solidFill>
                  <a:latin typeface="微软雅黑" panose="020B0503020204020204" pitchFamily="34" charset="-122"/>
                  <a:ea typeface="微软雅黑" panose="020B0503020204020204" pitchFamily="34" charset="-122"/>
                </a:rPr>
                <a:t>4</a:t>
              </a:r>
              <a:r>
                <a:rPr lang="zh-CN" altLang="en-US" sz="4000" b="1" baseline="-25000" dirty="0">
                  <a:solidFill>
                    <a:schemeClr val="accent1"/>
                  </a:solidFill>
                  <a:latin typeface="微软雅黑" panose="020B0503020204020204" pitchFamily="34" charset="-122"/>
                  <a:ea typeface="微软雅黑" panose="020B0503020204020204" pitchFamily="34" charset="-122"/>
                </a:rPr>
                <a:t>）成果专家评审论证</a:t>
              </a:r>
            </a:p>
          </p:txBody>
        </p:sp>
      </p:grpSp>
      <p:grpSp>
        <p:nvGrpSpPr>
          <p:cNvPr id="26" name="组合 25"/>
          <p:cNvGrpSpPr/>
          <p:nvPr/>
        </p:nvGrpSpPr>
        <p:grpSpPr>
          <a:xfrm>
            <a:off x="2244090" y="5916295"/>
            <a:ext cx="8708390" cy="633730"/>
            <a:chOff x="2541222" y="2282825"/>
            <a:chExt cx="7109554" cy="996532"/>
          </a:xfrm>
          <a:solidFill>
            <a:schemeClr val="bg1">
              <a:lumMod val="95000"/>
            </a:schemeClr>
          </a:solidFill>
        </p:grpSpPr>
        <p:sp>
          <p:nvSpPr>
            <p:cNvPr id="27" name="圆角矩形 26"/>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4000" b="1" baseline="-25000" dirty="0">
                <a:solidFill>
                  <a:schemeClr val="accent1"/>
                </a:solidFill>
                <a:latin typeface="微软雅黑" panose="020B0503020204020204" pitchFamily="34" charset="-122"/>
                <a:ea typeface="微软雅黑" panose="020B0503020204020204" pitchFamily="34" charset="-122"/>
              </a:endParaRPr>
            </a:p>
          </p:txBody>
        </p:sp>
        <p:sp>
          <p:nvSpPr>
            <p:cNvPr id="28" name="圆角矩形 27"/>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000" b="1" baseline="-25000" dirty="0">
                  <a:solidFill>
                    <a:schemeClr val="accent1"/>
                  </a:solidFill>
                  <a:latin typeface="微软雅黑" panose="020B0503020204020204" pitchFamily="34" charset="-122"/>
                  <a:ea typeface="微软雅黑" panose="020B0503020204020204" pitchFamily="34" charset="-122"/>
                </a:rPr>
                <a:t>（</a:t>
              </a:r>
              <a:r>
                <a:rPr lang="en-US" altLang="zh-CN" sz="4000" b="1" baseline="-25000" dirty="0">
                  <a:solidFill>
                    <a:schemeClr val="accent1"/>
                  </a:solidFill>
                  <a:latin typeface="微软雅黑" panose="020B0503020204020204" pitchFamily="34" charset="-122"/>
                  <a:ea typeface="微软雅黑" panose="020B0503020204020204" pitchFamily="34" charset="-122"/>
                </a:rPr>
                <a:t>5</a:t>
              </a:r>
              <a:r>
                <a:rPr lang="zh-CN" altLang="en-US" sz="4000" b="1" baseline="-25000" dirty="0">
                  <a:solidFill>
                    <a:schemeClr val="accent1"/>
                  </a:solidFill>
                  <a:latin typeface="微软雅黑" panose="020B0503020204020204" pitchFamily="34" charset="-122"/>
                  <a:ea typeface="微软雅黑" panose="020B0503020204020204" pitchFamily="34" charset="-122"/>
                </a:rPr>
                <a:t>）优化和固化成果，上报论证，申请立项评审</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grpSp>
        <p:nvGrpSpPr>
          <p:cNvPr id="2" name="组合 1"/>
          <p:cNvGrpSpPr/>
          <p:nvPr/>
        </p:nvGrpSpPr>
        <p:grpSpPr>
          <a:xfrm>
            <a:off x="5303518" y="1026795"/>
            <a:ext cx="287655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双体系</a:t>
              </a:r>
            </a:p>
          </p:txBody>
        </p:sp>
      </p:grpSp>
      <p:grpSp>
        <p:nvGrpSpPr>
          <p:cNvPr id="6" name="组合 5"/>
          <p:cNvGrpSpPr/>
          <p:nvPr/>
        </p:nvGrpSpPr>
        <p:grpSpPr>
          <a:xfrm>
            <a:off x="1649095" y="2245995"/>
            <a:ext cx="10185400" cy="4783452"/>
            <a:chOff x="1003300" y="1236349"/>
            <a:chExt cx="10185400" cy="4783452"/>
          </a:xfrm>
        </p:grpSpPr>
        <p:grpSp>
          <p:nvGrpSpPr>
            <p:cNvPr id="7" name="组合 6"/>
            <p:cNvGrpSpPr/>
            <p:nvPr/>
          </p:nvGrpSpPr>
          <p:grpSpPr>
            <a:xfrm>
              <a:off x="1003300" y="1845950"/>
              <a:ext cx="10185400" cy="4173851"/>
              <a:chOff x="1003300" y="942316"/>
              <a:chExt cx="10185400" cy="4173851"/>
            </a:xfrm>
          </p:grpSpPr>
          <p:sp>
            <p:nvSpPr>
              <p:cNvPr id="9" name="矩形 8"/>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942316"/>
                <a:ext cx="10185400" cy="4010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1003300" y="1236349"/>
              <a:ext cx="394970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风险分级管控工作实施方案</a:t>
              </a:r>
            </a:p>
          </p:txBody>
        </p:sp>
      </p:grpSp>
      <p:grpSp>
        <p:nvGrpSpPr>
          <p:cNvPr id="29" name="组合 28"/>
          <p:cNvGrpSpPr/>
          <p:nvPr/>
        </p:nvGrpSpPr>
        <p:grpSpPr>
          <a:xfrm>
            <a:off x="1908192" y="3165918"/>
            <a:ext cx="9667202" cy="3390039"/>
            <a:chOff x="1262397" y="2520123"/>
            <a:chExt cx="9667202" cy="3390039"/>
          </a:xfrm>
        </p:grpSpPr>
        <p:grpSp>
          <p:nvGrpSpPr>
            <p:cNvPr id="27" name="组合 26"/>
            <p:cNvGrpSpPr/>
            <p:nvPr/>
          </p:nvGrpSpPr>
          <p:grpSpPr>
            <a:xfrm>
              <a:off x="1262397" y="2520123"/>
              <a:ext cx="9667202" cy="3390039"/>
              <a:chOff x="1262397" y="2514600"/>
              <a:chExt cx="9667202" cy="3390039"/>
            </a:xfrm>
          </p:grpSpPr>
          <p:grpSp>
            <p:nvGrpSpPr>
              <p:cNvPr id="21" name="组合 20"/>
              <p:cNvGrpSpPr/>
              <p:nvPr/>
            </p:nvGrpSpPr>
            <p:grpSpPr>
              <a:xfrm>
                <a:off x="1262397" y="2514600"/>
                <a:ext cx="9667202" cy="1593910"/>
                <a:chOff x="1255823" y="2761452"/>
                <a:chExt cx="9667202" cy="896148"/>
              </a:xfrm>
            </p:grpSpPr>
            <p:sp>
              <p:nvSpPr>
                <p:cNvPr id="17" name="矩形 16"/>
                <p:cNvSpPr/>
                <p:nvPr/>
              </p:nvSpPr>
              <p:spPr>
                <a:xfrm>
                  <a:off x="12558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37162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编制</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事故隐患排查治理指南</a:t>
                  </a:r>
                  <a:r>
                    <a:rPr lang="en-US" altLang="zh-CN"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61766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制定实施专项责任制度</a:t>
                  </a:r>
                </a:p>
              </p:txBody>
            </p:sp>
            <p:sp>
              <p:nvSpPr>
                <p:cNvPr id="20" name="矩形 19"/>
                <p:cNvSpPr/>
                <p:nvPr/>
              </p:nvSpPr>
              <p:spPr>
                <a:xfrm>
                  <a:off x="86370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4.</a:t>
                  </a:r>
                  <a:r>
                    <a:rPr lang="zh-CN" altLang="en-US" sz="2000" b="1" dirty="0">
                      <a:solidFill>
                        <a:schemeClr val="bg1"/>
                      </a:solidFill>
                      <a:latin typeface="微软雅黑" panose="020B0503020204020204" pitchFamily="34" charset="-122"/>
                      <a:ea typeface="微软雅黑" panose="020B0503020204020204" pitchFamily="34" charset="-122"/>
                    </a:rPr>
                    <a:t>制定实施考核标准</a:t>
                  </a:r>
                </a:p>
              </p:txBody>
            </p:sp>
          </p:grpSp>
          <p:grpSp>
            <p:nvGrpSpPr>
              <p:cNvPr id="22" name="组合 21"/>
              <p:cNvGrpSpPr/>
              <p:nvPr/>
            </p:nvGrpSpPr>
            <p:grpSpPr>
              <a:xfrm>
                <a:off x="1262397" y="4310729"/>
                <a:ext cx="9667202" cy="1593910"/>
                <a:chOff x="1255823" y="2761452"/>
                <a:chExt cx="9667202" cy="896148"/>
              </a:xfrm>
            </p:grpSpPr>
            <p:sp>
              <p:nvSpPr>
                <p:cNvPr id="23" name="矩形 22"/>
                <p:cNvSpPr/>
                <p:nvPr/>
              </p:nvSpPr>
              <p:spPr>
                <a:xfrm>
                  <a:off x="12558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5.</a:t>
                  </a:r>
                  <a:r>
                    <a:rPr lang="zh-CN" altLang="en-US" sz="2000" b="1" dirty="0">
                      <a:solidFill>
                        <a:schemeClr val="bg1"/>
                      </a:solidFill>
                      <a:latin typeface="微软雅黑" panose="020B0503020204020204" pitchFamily="34" charset="-122"/>
                      <a:ea typeface="微软雅黑" panose="020B0503020204020204" pitchFamily="34" charset="-122"/>
                    </a:rPr>
                    <a:t>开展逐级安全专题培训</a:t>
                  </a:r>
                </a:p>
              </p:txBody>
            </p:sp>
            <p:sp>
              <p:nvSpPr>
                <p:cNvPr id="24" name="矩形 23"/>
                <p:cNvSpPr/>
                <p:nvPr/>
              </p:nvSpPr>
              <p:spPr>
                <a:xfrm>
                  <a:off x="37162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6.</a:t>
                  </a:r>
                  <a:r>
                    <a:rPr lang="zh-CN" altLang="en-US" sz="2000" b="1" dirty="0">
                      <a:solidFill>
                        <a:schemeClr val="bg1"/>
                      </a:solidFill>
                      <a:latin typeface="微软雅黑" panose="020B0503020204020204" pitchFamily="34" charset="-122"/>
                      <a:ea typeface="微软雅黑" panose="020B0503020204020204" pitchFamily="34" charset="-122"/>
                    </a:rPr>
                    <a:t>岗位、车间典型示范</a:t>
                  </a:r>
                </a:p>
              </p:txBody>
            </p:sp>
            <p:sp>
              <p:nvSpPr>
                <p:cNvPr id="25" name="矩形 24"/>
                <p:cNvSpPr/>
                <p:nvPr/>
              </p:nvSpPr>
              <p:spPr>
                <a:xfrm>
                  <a:off x="61766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7.</a:t>
                  </a:r>
                  <a:r>
                    <a:rPr lang="zh-CN" altLang="en-US" sz="2000" b="1" dirty="0">
                      <a:solidFill>
                        <a:schemeClr val="bg1"/>
                      </a:solidFill>
                      <a:latin typeface="微软雅黑" panose="020B0503020204020204" pitchFamily="34" charset="-122"/>
                      <a:ea typeface="微软雅黑" panose="020B0503020204020204" pitchFamily="34" charset="-122"/>
                    </a:rPr>
                    <a:t>总结、固化、观摩、推广</a:t>
                  </a:r>
                </a:p>
              </p:txBody>
            </p:sp>
            <p:sp>
              <p:nvSpPr>
                <p:cNvPr id="26" name="矩形 25"/>
                <p:cNvSpPr/>
                <p:nvPr/>
              </p:nvSpPr>
              <p:spPr>
                <a:xfrm>
                  <a:off x="8637023" y="2761452"/>
                  <a:ext cx="2286002" cy="8961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8.</a:t>
                  </a:r>
                  <a:r>
                    <a:rPr lang="zh-CN" altLang="en-US" sz="2000" b="1" dirty="0">
                      <a:solidFill>
                        <a:schemeClr val="bg1"/>
                      </a:solidFill>
                      <a:latin typeface="微软雅黑" panose="020B0503020204020204" pitchFamily="34" charset="-122"/>
                      <a:ea typeface="微软雅黑" panose="020B0503020204020204" pitchFamily="34" charset="-122"/>
                    </a:rPr>
                    <a:t>全面展开、阶段验收、综合评定</a:t>
                  </a:r>
                </a:p>
              </p:txBody>
            </p:sp>
          </p:grpSp>
        </p:grpSp>
        <p:sp>
          <p:nvSpPr>
            <p:cNvPr id="28" name="矩形 27"/>
            <p:cNvSpPr/>
            <p:nvPr/>
          </p:nvSpPr>
          <p:spPr>
            <a:xfrm>
              <a:off x="1341773" y="2763094"/>
              <a:ext cx="2127250" cy="12270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1.</a:t>
              </a:r>
              <a:r>
                <a:rPr lang="zh-CN" altLang="en-US" sz="2000" b="1" dirty="0">
                  <a:solidFill>
                    <a:schemeClr val="bg1"/>
                  </a:solidFill>
                  <a:latin typeface="微软雅黑" panose="020B0503020204020204" pitchFamily="34" charset="-122"/>
                  <a:ea typeface="微软雅黑" panose="020B0503020204020204" pitchFamily="34" charset="-122"/>
                </a:rPr>
                <a:t>编制</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风险分级管控体系实施指南</a:t>
              </a:r>
              <a:r>
                <a:rPr lang="en-US" altLang="zh-CN"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284220" y="1069439"/>
            <a:ext cx="6197600" cy="824430"/>
            <a:chOff x="2171700" y="-6886"/>
            <a:chExt cx="7848600" cy="824430"/>
          </a:xfrm>
        </p:grpSpPr>
        <p:sp>
          <p:nvSpPr>
            <p:cNvPr id="7" name="梯形 6"/>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8" name="梯形 7"/>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2556006" y="0"/>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总结：风险分级管控过程</a:t>
              </a:r>
            </a:p>
          </p:txBody>
        </p:sp>
      </p:grpSp>
      <p:grpSp>
        <p:nvGrpSpPr>
          <p:cNvPr id="14" name="组合 13"/>
          <p:cNvGrpSpPr/>
          <p:nvPr/>
        </p:nvGrpSpPr>
        <p:grpSpPr>
          <a:xfrm>
            <a:off x="1052195" y="1968975"/>
            <a:ext cx="10661650" cy="792480"/>
            <a:chOff x="814388" y="1143000"/>
            <a:chExt cx="10661650" cy="792480"/>
          </a:xfrm>
        </p:grpSpPr>
        <p:sp>
          <p:nvSpPr>
            <p:cNvPr id="10" name="AutoShape 16"/>
            <p:cNvSpPr/>
            <p:nvPr/>
          </p:nvSpPr>
          <p:spPr>
            <a:xfrm>
              <a:off x="814388" y="1143000"/>
              <a:ext cx="2593975" cy="792480"/>
            </a:xfrm>
            <a:prstGeom prst="homePlate">
              <a:avLst>
                <a:gd name="adj" fmla="val 16403"/>
              </a:avLst>
            </a:prstGeom>
            <a:solidFill>
              <a:schemeClr val="bg1">
                <a:lumMod val="95000"/>
              </a:schemeClr>
            </a:solidFill>
            <a:ln w="38100" cap="flat" cmpd="sng">
              <a:noFill/>
              <a:prstDash val="solid"/>
              <a:miter/>
              <a:headEnd type="none" w="med" len="med"/>
              <a:tailEnd type="none" w="med" len="med"/>
            </a:ln>
          </p:spPr>
          <p:txBody>
            <a:bodyPr wrap="none" anchor="ctr"/>
            <a:lstStyle/>
            <a:p>
              <a:pPr marL="342900" lvl="0" indent="-342900" algn="ctr"/>
              <a:r>
                <a:rPr lang="zh-CN" altLang="en-US" sz="2000" dirty="0">
                  <a:latin typeface="Arial" panose="020B0604020202020204" pitchFamily="34" charset="0"/>
                  <a:ea typeface="微软雅黑" panose="020B0503020204020204" pitchFamily="34" charset="-122"/>
                </a:rPr>
                <a:t>排查风险点</a:t>
              </a:r>
            </a:p>
          </p:txBody>
        </p:sp>
        <p:sp>
          <p:nvSpPr>
            <p:cNvPr id="11" name="AutoShape 20"/>
            <p:cNvSpPr/>
            <p:nvPr/>
          </p:nvSpPr>
          <p:spPr>
            <a:xfrm>
              <a:off x="3408363" y="1143000"/>
              <a:ext cx="2689225" cy="792163"/>
            </a:xfrm>
            <a:prstGeom prst="chevron">
              <a:avLst>
                <a:gd name="adj" fmla="val 15402"/>
              </a:avLst>
            </a:prstGeom>
            <a:solidFill>
              <a:schemeClr val="bg1">
                <a:lumMod val="95000"/>
              </a:schemeClr>
            </a:solidFill>
            <a:ln w="28575" cap="flat" cmpd="sng">
              <a:noFill/>
              <a:prstDash val="solid"/>
              <a:miter/>
              <a:headEnd type="none" w="med" len="med"/>
              <a:tailEnd type="none" w="med" len="med"/>
            </a:ln>
          </p:spPr>
          <p:txBody>
            <a:bodyPr wrap="none" anchor="ctr"/>
            <a:lstStyle/>
            <a:p>
              <a:pPr marL="342900" lvl="0" indent="-342900" algn="ctr"/>
              <a:r>
                <a:rPr lang="zh-CN" altLang="en-US" sz="2000" dirty="0">
                  <a:latin typeface="Arial" panose="020B0604020202020204" pitchFamily="34" charset="0"/>
                  <a:ea typeface="微软雅黑" panose="020B0503020204020204" pitchFamily="34" charset="-122"/>
                </a:rPr>
                <a:t>辨识危险源</a:t>
              </a:r>
            </a:p>
          </p:txBody>
        </p:sp>
        <p:sp>
          <p:nvSpPr>
            <p:cNvPr id="12" name="AutoShape 21"/>
            <p:cNvSpPr/>
            <p:nvPr/>
          </p:nvSpPr>
          <p:spPr>
            <a:xfrm>
              <a:off x="6097588" y="1143000"/>
              <a:ext cx="2689225" cy="792163"/>
            </a:xfrm>
            <a:prstGeom prst="chevron">
              <a:avLst>
                <a:gd name="adj" fmla="val 15402"/>
              </a:avLst>
            </a:prstGeom>
            <a:solidFill>
              <a:schemeClr val="bg1">
                <a:lumMod val="95000"/>
              </a:schemeClr>
            </a:solidFill>
            <a:ln w="28575" cap="flat" cmpd="sng">
              <a:noFill/>
              <a:prstDash val="solid"/>
              <a:miter/>
              <a:headEnd type="none" w="med" len="med"/>
              <a:tailEnd type="none" w="med" len="med"/>
            </a:ln>
          </p:spPr>
          <p:txBody>
            <a:bodyPr wrap="none" anchor="ctr"/>
            <a:lstStyle/>
            <a:p>
              <a:pPr marL="342900" lvl="0" indent="-342900" algn="ctr"/>
              <a:r>
                <a:rPr lang="zh-CN" altLang="en-US" sz="2000" dirty="0">
                  <a:latin typeface="Arial" panose="020B0604020202020204" pitchFamily="34" charset="0"/>
                  <a:ea typeface="微软雅黑" panose="020B0503020204020204" pitchFamily="34" charset="-122"/>
                </a:rPr>
                <a:t>风险评价</a:t>
              </a:r>
            </a:p>
            <a:p>
              <a:pPr marL="342900" lvl="0" indent="-342900" algn="ctr"/>
              <a:r>
                <a:rPr lang="zh-CN" altLang="en-US" sz="2000" dirty="0">
                  <a:latin typeface="Arial" panose="020B0604020202020204" pitchFamily="34" charset="0"/>
                  <a:ea typeface="微软雅黑" panose="020B0503020204020204" pitchFamily="34" charset="-122"/>
                </a:rPr>
                <a:t>与分级</a:t>
              </a:r>
            </a:p>
          </p:txBody>
        </p:sp>
        <p:sp>
          <p:nvSpPr>
            <p:cNvPr id="13" name="AutoShape 22"/>
            <p:cNvSpPr/>
            <p:nvPr/>
          </p:nvSpPr>
          <p:spPr>
            <a:xfrm>
              <a:off x="8786813" y="1143000"/>
              <a:ext cx="2689225" cy="792163"/>
            </a:xfrm>
            <a:prstGeom prst="chevron">
              <a:avLst>
                <a:gd name="adj" fmla="val 15402"/>
              </a:avLst>
            </a:prstGeom>
            <a:solidFill>
              <a:schemeClr val="bg1">
                <a:lumMod val="95000"/>
              </a:schemeClr>
            </a:solidFill>
            <a:ln w="28575" cap="flat" cmpd="sng">
              <a:noFill/>
              <a:prstDash val="solid"/>
              <a:miter/>
              <a:headEnd type="none" w="med" len="med"/>
              <a:tailEnd type="none" w="med" len="med"/>
            </a:ln>
          </p:spPr>
          <p:txBody>
            <a:bodyPr wrap="none" anchor="ctr"/>
            <a:lstStyle/>
            <a:p>
              <a:pPr marL="342900" lvl="0" indent="-342900" algn="ctr"/>
              <a:r>
                <a:rPr lang="zh-CN" altLang="en-US" sz="2000" dirty="0">
                  <a:latin typeface="Arial" panose="020B0604020202020204" pitchFamily="34" charset="0"/>
                  <a:ea typeface="微软雅黑" panose="020B0503020204020204" pitchFamily="34" charset="-122"/>
                </a:rPr>
                <a:t>制定实施</a:t>
              </a:r>
            </a:p>
            <a:p>
              <a:pPr marL="342900" lvl="0" indent="-342900" algn="ctr"/>
              <a:r>
                <a:rPr lang="zh-CN" altLang="en-US" sz="2000" dirty="0">
                  <a:latin typeface="Arial" panose="020B0604020202020204" pitchFamily="34" charset="0"/>
                  <a:ea typeface="微软雅黑" panose="020B0503020204020204" pitchFamily="34" charset="-122"/>
                </a:rPr>
                <a:t>风控措施</a:t>
              </a:r>
            </a:p>
          </p:txBody>
        </p:sp>
      </p:grpSp>
      <p:grpSp>
        <p:nvGrpSpPr>
          <p:cNvPr id="28" name="组合 27"/>
          <p:cNvGrpSpPr/>
          <p:nvPr/>
        </p:nvGrpSpPr>
        <p:grpSpPr>
          <a:xfrm>
            <a:off x="1052195" y="3203258"/>
            <a:ext cx="5126567" cy="2166937"/>
            <a:chOff x="765175" y="2557463"/>
            <a:chExt cx="5126567" cy="2166937"/>
          </a:xfrm>
        </p:grpSpPr>
        <p:grpSp>
          <p:nvGrpSpPr>
            <p:cNvPr id="23" name="组合 22"/>
            <p:cNvGrpSpPr/>
            <p:nvPr/>
          </p:nvGrpSpPr>
          <p:grpSpPr>
            <a:xfrm>
              <a:off x="765175" y="2557463"/>
              <a:ext cx="2359025" cy="2166937"/>
              <a:chOff x="765175" y="2557463"/>
              <a:chExt cx="2359025" cy="2166937"/>
            </a:xfrm>
          </p:grpSpPr>
          <p:sp>
            <p:nvSpPr>
              <p:cNvPr id="19" name="矩形 18"/>
              <p:cNvSpPr/>
              <p:nvPr/>
            </p:nvSpPr>
            <p:spPr>
              <a:xfrm>
                <a:off x="863600" y="2819400"/>
                <a:ext cx="2162176" cy="1905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65175" y="2557463"/>
                <a:ext cx="2359025"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排查伴随风险的部位、场所、设备、设施或区域。编制风险点排查清单。</a:t>
                </a:r>
              </a:p>
            </p:txBody>
          </p:sp>
        </p:grpSp>
        <p:grpSp>
          <p:nvGrpSpPr>
            <p:cNvPr id="24" name="组合 23"/>
            <p:cNvGrpSpPr/>
            <p:nvPr/>
          </p:nvGrpSpPr>
          <p:grpSpPr>
            <a:xfrm>
              <a:off x="3532717" y="2557463"/>
              <a:ext cx="2359025" cy="2166937"/>
              <a:chOff x="3532717" y="2557463"/>
              <a:chExt cx="2359025" cy="2166937"/>
            </a:xfrm>
          </p:grpSpPr>
          <p:sp>
            <p:nvSpPr>
              <p:cNvPr id="20" name="矩形 19"/>
              <p:cNvSpPr/>
              <p:nvPr/>
            </p:nvSpPr>
            <p:spPr>
              <a:xfrm>
                <a:off x="3631142" y="2819400"/>
                <a:ext cx="2162176" cy="1905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3532717" y="2557463"/>
                <a:ext cx="2359025"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按照人、物、环境和管理四个层面进行危险源辨识。编制危险源辨识清单。</a:t>
                </a:r>
              </a:p>
            </p:txBody>
          </p:sp>
        </p:grpSp>
      </p:grpSp>
      <p:grpSp>
        <p:nvGrpSpPr>
          <p:cNvPr id="30" name="组合 29"/>
          <p:cNvGrpSpPr/>
          <p:nvPr/>
        </p:nvGrpSpPr>
        <p:grpSpPr>
          <a:xfrm>
            <a:off x="6587279" y="3203258"/>
            <a:ext cx="5126566" cy="2166937"/>
            <a:chOff x="6300259" y="2557463"/>
            <a:chExt cx="5126566" cy="2166937"/>
          </a:xfrm>
        </p:grpSpPr>
        <p:grpSp>
          <p:nvGrpSpPr>
            <p:cNvPr id="25" name="组合 24"/>
            <p:cNvGrpSpPr/>
            <p:nvPr/>
          </p:nvGrpSpPr>
          <p:grpSpPr>
            <a:xfrm>
              <a:off x="6300259" y="2557463"/>
              <a:ext cx="2359025" cy="2166937"/>
              <a:chOff x="6300259" y="2557463"/>
              <a:chExt cx="2359025" cy="2166937"/>
            </a:xfrm>
          </p:grpSpPr>
          <p:sp>
            <p:nvSpPr>
              <p:cNvPr id="21" name="矩形 20"/>
              <p:cNvSpPr/>
              <p:nvPr/>
            </p:nvSpPr>
            <p:spPr>
              <a:xfrm>
                <a:off x="6398684" y="2819400"/>
                <a:ext cx="2162176" cy="1905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300259" y="2557463"/>
                <a:ext cx="2359025"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 对危险源进行风险评价，确定重大风险。编制风险评价</a:t>
                </a:r>
              </a:p>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与分级管控信息表。</a:t>
                </a:r>
              </a:p>
            </p:txBody>
          </p:sp>
        </p:grpSp>
        <p:grpSp>
          <p:nvGrpSpPr>
            <p:cNvPr id="26" name="组合 25"/>
            <p:cNvGrpSpPr/>
            <p:nvPr/>
          </p:nvGrpSpPr>
          <p:grpSpPr>
            <a:xfrm>
              <a:off x="9067800" y="2557463"/>
              <a:ext cx="2359025" cy="2166937"/>
              <a:chOff x="9067800" y="2557463"/>
              <a:chExt cx="2359025" cy="2166937"/>
            </a:xfrm>
          </p:grpSpPr>
          <p:sp>
            <p:nvSpPr>
              <p:cNvPr id="22" name="矩形 21"/>
              <p:cNvSpPr/>
              <p:nvPr/>
            </p:nvSpPr>
            <p:spPr>
              <a:xfrm>
                <a:off x="9166225" y="2819400"/>
                <a:ext cx="2162176" cy="1905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9067800" y="2557463"/>
                <a:ext cx="2359025"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按照技术、管理、防护和应急处置逻辑顺序制定实施完善的风险控制措施。</a:t>
                </a:r>
              </a:p>
              <a:p>
                <a:pPr algn="ct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编制本单位的风险库。</a:t>
                </a:r>
              </a:p>
            </p:txBody>
          </p:sp>
        </p:grpSp>
      </p:grpSp>
      <p:sp>
        <p:nvSpPr>
          <p:cNvPr id="27" name="矩形 26"/>
          <p:cNvSpPr/>
          <p:nvPr/>
        </p:nvSpPr>
        <p:spPr>
          <a:xfrm>
            <a:off x="2281978" y="6208395"/>
            <a:ext cx="2667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全面系统辨识</a:t>
            </a:r>
          </a:p>
        </p:txBody>
      </p:sp>
      <p:sp>
        <p:nvSpPr>
          <p:cNvPr id="29" name="矩形 28"/>
          <p:cNvSpPr/>
          <p:nvPr/>
        </p:nvSpPr>
        <p:spPr>
          <a:xfrm>
            <a:off x="7817062" y="6208395"/>
            <a:ext cx="2667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风险分级与管控</a:t>
            </a:r>
          </a:p>
        </p:txBody>
      </p:sp>
      <p:cxnSp>
        <p:nvCxnSpPr>
          <p:cNvPr id="32" name="肘形连接符 31"/>
          <p:cNvCxnSpPr>
            <a:stCxn id="27" idx="0"/>
            <a:endCxn id="19" idx="2"/>
          </p:cNvCxnSpPr>
          <p:nvPr/>
        </p:nvCxnSpPr>
        <p:spPr>
          <a:xfrm rot="16200000" flipV="1">
            <a:off x="2504758" y="5169218"/>
            <a:ext cx="838200" cy="1383665"/>
          </a:xfrm>
          <a:prstGeom prst="bentConnector3">
            <a:avLst>
              <a:gd name="adj1" fmla="val 50038"/>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27" idx="0"/>
            <a:endCxn id="20" idx="2"/>
          </p:cNvCxnSpPr>
          <p:nvPr/>
        </p:nvCxnSpPr>
        <p:spPr>
          <a:xfrm rot="16200000">
            <a:off x="3888423" y="5169218"/>
            <a:ext cx="838200" cy="1383665"/>
          </a:xfrm>
          <a:prstGeom prst="bentConnector3">
            <a:avLst>
              <a:gd name="adj1" fmla="val 50038"/>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29" idx="0"/>
            <a:endCxn id="21" idx="2"/>
          </p:cNvCxnSpPr>
          <p:nvPr/>
        </p:nvCxnSpPr>
        <p:spPr>
          <a:xfrm rot="16200000" flipV="1">
            <a:off x="8039735" y="5169535"/>
            <a:ext cx="838200" cy="1383030"/>
          </a:xfrm>
          <a:prstGeom prst="bentConnector3">
            <a:avLst>
              <a:gd name="adj1" fmla="val 50000"/>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29" idx="0"/>
            <a:endCxn id="22" idx="2"/>
          </p:cNvCxnSpPr>
          <p:nvPr/>
        </p:nvCxnSpPr>
        <p:spPr>
          <a:xfrm rot="16200000">
            <a:off x="9423400" y="5168900"/>
            <a:ext cx="838200" cy="1384300"/>
          </a:xfrm>
          <a:prstGeom prst="bentConnector3">
            <a:avLst>
              <a:gd name="adj1" fmla="val 50000"/>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03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企业风险分级管控体系建设</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333750" y="2834640"/>
            <a:ext cx="9519285"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259"/>
          <p:cNvSpPr>
            <a:spLocks noChangeArrowheads="1"/>
          </p:cNvSpPr>
          <p:nvPr/>
        </p:nvSpPr>
        <p:spPr bwMode="auto">
          <a:xfrm>
            <a:off x="190848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04</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45030" y="1212949"/>
            <a:ext cx="8763000" cy="824430"/>
            <a:chOff x="2171700" y="-6886"/>
            <a:chExt cx="7848600" cy="824430"/>
          </a:xfrm>
          <a:solidFill>
            <a:schemeClr val="bg1">
              <a:lumMod val="95000"/>
            </a:schemeClr>
          </a:solidFill>
        </p:grpSpPr>
        <p:sp>
          <p:nvSpPr>
            <p:cNvPr id="5" name="梯形 4"/>
            <p:cNvSpPr/>
            <p:nvPr/>
          </p:nvSpPr>
          <p:spPr>
            <a:xfrm flipV="1">
              <a:off x="2555913" y="124858"/>
              <a:ext cx="7080174"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6" name="梯形 5"/>
            <p:cNvSpPr/>
            <p:nvPr/>
          </p:nvSpPr>
          <p:spPr>
            <a:xfrm flipV="1">
              <a:off x="2171700" y="-6886"/>
              <a:ext cx="7848600"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2556006" y="0"/>
              <a:ext cx="7092108"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（一）风险分级管控与隐患排查治理两体系关系</a:t>
              </a:r>
            </a:p>
          </p:txBody>
        </p:sp>
      </p:grpSp>
      <p:grpSp>
        <p:nvGrpSpPr>
          <p:cNvPr id="13" name="组合 12"/>
          <p:cNvGrpSpPr/>
          <p:nvPr/>
        </p:nvGrpSpPr>
        <p:grpSpPr>
          <a:xfrm>
            <a:off x="807085" y="2524125"/>
            <a:ext cx="11582400" cy="2819400"/>
            <a:chOff x="304800" y="1295400"/>
            <a:chExt cx="11582400" cy="2819400"/>
          </a:xfrm>
          <a:solidFill>
            <a:schemeClr val="bg1">
              <a:lumMod val="95000"/>
            </a:schemeClr>
          </a:solidFill>
        </p:grpSpPr>
        <p:sp>
          <p:nvSpPr>
            <p:cNvPr id="12" name="矩形 11"/>
            <p:cNvSpPr/>
            <p:nvPr/>
          </p:nvSpPr>
          <p:spPr>
            <a:xfrm>
              <a:off x="635306" y="3200400"/>
              <a:ext cx="10921388"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31800" y="3124200"/>
              <a:ext cx="11328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04800" y="1295400"/>
              <a:ext cx="11582400" cy="2667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风险分级管控体系识别评价的 “风险点、危险源”即为隐患排查的对象，是隐患排查治理体系的“基础”。</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根据风险分级管控体系的要求，企业组织实施风险点识别、危险源辨识、风险评价、典型措施制定和风险分级，确定风险点、危险源为隐患排查的对象，即“排查点”。</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通过隐患排查，可能发现新的风险点、危险源，进而对风险点和危险源信息进行补充和完善。</a:t>
              </a:r>
            </a:p>
          </p:txBody>
        </p:sp>
      </p:grpSp>
      <p:grpSp>
        <p:nvGrpSpPr>
          <p:cNvPr id="24" name="组合 23"/>
          <p:cNvGrpSpPr/>
          <p:nvPr/>
        </p:nvGrpSpPr>
        <p:grpSpPr>
          <a:xfrm>
            <a:off x="2524253" y="5633719"/>
            <a:ext cx="8004553" cy="1042671"/>
            <a:chOff x="2093723" y="4835524"/>
            <a:chExt cx="8004553" cy="1042671"/>
          </a:xfrm>
          <a:solidFill>
            <a:schemeClr val="bg1">
              <a:lumMod val="95000"/>
            </a:schemeClr>
          </a:solidFill>
        </p:grpSpPr>
        <p:sp>
          <p:nvSpPr>
            <p:cNvPr id="21" name="矩形 20"/>
            <p:cNvSpPr/>
            <p:nvPr/>
          </p:nvSpPr>
          <p:spPr>
            <a:xfrm>
              <a:off x="2560319" y="5074920"/>
              <a:ext cx="1962408" cy="803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669272" y="5074920"/>
              <a:ext cx="1962408" cy="803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419349" y="4987925"/>
              <a:ext cx="7353301" cy="803275"/>
              <a:chOff x="2419349" y="5018405"/>
              <a:chExt cx="7353301" cy="803275"/>
            </a:xfrm>
            <a:grpFill/>
          </p:grpSpPr>
          <p:sp>
            <p:nvSpPr>
              <p:cNvPr id="19" name="矩形 18"/>
              <p:cNvSpPr/>
              <p:nvPr/>
            </p:nvSpPr>
            <p:spPr>
              <a:xfrm>
                <a:off x="2419349" y="5018405"/>
                <a:ext cx="2244348" cy="803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528302" y="5018405"/>
                <a:ext cx="2244348" cy="803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2093723" y="4835524"/>
              <a:ext cx="2895600" cy="8794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风险分级管控体系</a:t>
              </a:r>
            </a:p>
          </p:txBody>
        </p:sp>
        <p:sp>
          <p:nvSpPr>
            <p:cNvPr id="15" name="矩形 14"/>
            <p:cNvSpPr/>
            <p:nvPr/>
          </p:nvSpPr>
          <p:spPr>
            <a:xfrm>
              <a:off x="7202676" y="4835524"/>
              <a:ext cx="2895600" cy="879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隐患排查治理体系</a:t>
              </a:r>
            </a:p>
          </p:txBody>
        </p:sp>
      </p:grpSp>
      <p:grpSp>
        <p:nvGrpSpPr>
          <p:cNvPr id="28" name="组合 27"/>
          <p:cNvGrpSpPr/>
          <p:nvPr/>
        </p:nvGrpSpPr>
        <p:grpSpPr>
          <a:xfrm>
            <a:off x="5419853" y="5938518"/>
            <a:ext cx="2213353" cy="269875"/>
            <a:chOff x="4989323" y="5140325"/>
            <a:chExt cx="2213353" cy="269875"/>
          </a:xfrm>
          <a:solidFill>
            <a:schemeClr val="bg1">
              <a:lumMod val="95000"/>
            </a:schemeClr>
          </a:solidFill>
        </p:grpSpPr>
        <p:cxnSp>
          <p:nvCxnSpPr>
            <p:cNvPr id="26" name="直接箭头连接符 25"/>
            <p:cNvCxnSpPr/>
            <p:nvPr/>
          </p:nvCxnSpPr>
          <p:spPr>
            <a:xfrm>
              <a:off x="4989323" y="5140325"/>
              <a:ext cx="2213353"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H="1">
              <a:off x="4989323" y="5410200"/>
              <a:ext cx="2213353" cy="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2247" y="1026795"/>
            <a:ext cx="4692074"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风险与隐患分级管控流程</a:t>
              </a:r>
            </a:p>
          </p:txBody>
        </p:sp>
      </p:grpSp>
      <p:grpSp>
        <p:nvGrpSpPr>
          <p:cNvPr id="41" name="组合 40"/>
          <p:cNvGrpSpPr/>
          <p:nvPr/>
        </p:nvGrpSpPr>
        <p:grpSpPr>
          <a:xfrm>
            <a:off x="1741111" y="2212513"/>
            <a:ext cx="2514600" cy="757382"/>
            <a:chOff x="1238826" y="1981200"/>
            <a:chExt cx="2514600" cy="757382"/>
          </a:xfrm>
          <a:solidFill>
            <a:schemeClr val="bg1">
              <a:lumMod val="95000"/>
            </a:schemeClr>
          </a:solidFill>
        </p:grpSpPr>
        <p:sp>
          <p:nvSpPr>
            <p:cNvPr id="20" name="矩形 19"/>
            <p:cNvSpPr/>
            <p:nvPr/>
          </p:nvSpPr>
          <p:spPr>
            <a:xfrm>
              <a:off x="1335085" y="2072840"/>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238826" y="1981200"/>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风险点</a:t>
              </a:r>
            </a:p>
          </p:txBody>
        </p:sp>
      </p:grpSp>
      <p:grpSp>
        <p:nvGrpSpPr>
          <p:cNvPr id="42" name="组合 41"/>
          <p:cNvGrpSpPr/>
          <p:nvPr/>
        </p:nvGrpSpPr>
        <p:grpSpPr>
          <a:xfrm>
            <a:off x="1752656" y="3213792"/>
            <a:ext cx="2514600" cy="757382"/>
            <a:chOff x="1250371" y="2878325"/>
            <a:chExt cx="2514600" cy="757382"/>
          </a:xfrm>
          <a:solidFill>
            <a:schemeClr val="bg1">
              <a:lumMod val="95000"/>
            </a:schemeClr>
          </a:solidFill>
        </p:grpSpPr>
        <p:sp>
          <p:nvSpPr>
            <p:cNvPr id="21" name="矩形 20"/>
            <p:cNvSpPr/>
            <p:nvPr/>
          </p:nvSpPr>
          <p:spPr>
            <a:xfrm>
              <a:off x="1346630" y="2969965"/>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250371" y="2878325"/>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危险源</a:t>
              </a:r>
            </a:p>
          </p:txBody>
        </p:sp>
      </p:grpSp>
      <p:grpSp>
        <p:nvGrpSpPr>
          <p:cNvPr id="43" name="组合 42"/>
          <p:cNvGrpSpPr/>
          <p:nvPr/>
        </p:nvGrpSpPr>
        <p:grpSpPr>
          <a:xfrm>
            <a:off x="5346757" y="2212513"/>
            <a:ext cx="2514600" cy="757382"/>
            <a:chOff x="4844472" y="1981200"/>
            <a:chExt cx="2514600" cy="757382"/>
          </a:xfrm>
          <a:solidFill>
            <a:schemeClr val="bg1">
              <a:lumMod val="95000"/>
            </a:schemeClr>
          </a:solidFill>
        </p:grpSpPr>
        <p:sp>
          <p:nvSpPr>
            <p:cNvPr id="22" name="矩形 21"/>
            <p:cNvSpPr/>
            <p:nvPr/>
          </p:nvSpPr>
          <p:spPr>
            <a:xfrm>
              <a:off x="4940731" y="2072840"/>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844472" y="1981200"/>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确定排查点</a:t>
              </a:r>
            </a:p>
          </p:txBody>
        </p:sp>
      </p:grpSp>
      <p:grpSp>
        <p:nvGrpSpPr>
          <p:cNvPr id="44" name="组合 43"/>
          <p:cNvGrpSpPr/>
          <p:nvPr/>
        </p:nvGrpSpPr>
        <p:grpSpPr>
          <a:xfrm>
            <a:off x="5346757" y="3213792"/>
            <a:ext cx="2514600" cy="757382"/>
            <a:chOff x="4844472" y="2878859"/>
            <a:chExt cx="2514600" cy="757382"/>
          </a:xfrm>
          <a:solidFill>
            <a:schemeClr val="bg1">
              <a:lumMod val="95000"/>
            </a:schemeClr>
          </a:solidFill>
        </p:grpSpPr>
        <p:sp>
          <p:nvSpPr>
            <p:cNvPr id="23" name="矩形 22"/>
            <p:cNvSpPr/>
            <p:nvPr/>
          </p:nvSpPr>
          <p:spPr>
            <a:xfrm>
              <a:off x="4940731" y="2970499"/>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844472" y="2878859"/>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分级排查</a:t>
              </a:r>
            </a:p>
          </p:txBody>
        </p:sp>
      </p:grpSp>
      <p:grpSp>
        <p:nvGrpSpPr>
          <p:cNvPr id="45" name="组合 44"/>
          <p:cNvGrpSpPr/>
          <p:nvPr/>
        </p:nvGrpSpPr>
        <p:grpSpPr>
          <a:xfrm>
            <a:off x="5346757" y="4215071"/>
            <a:ext cx="2514600" cy="757382"/>
            <a:chOff x="4844472" y="3776518"/>
            <a:chExt cx="2514600" cy="757382"/>
          </a:xfrm>
          <a:solidFill>
            <a:schemeClr val="bg1">
              <a:lumMod val="95000"/>
            </a:schemeClr>
          </a:solidFill>
        </p:grpSpPr>
        <p:sp>
          <p:nvSpPr>
            <p:cNvPr id="24" name="矩形 23"/>
            <p:cNvSpPr/>
            <p:nvPr/>
          </p:nvSpPr>
          <p:spPr>
            <a:xfrm>
              <a:off x="4940731" y="3868158"/>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4844472" y="3776518"/>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a:t>
              </a:r>
            </a:p>
          </p:txBody>
        </p:sp>
      </p:grpSp>
      <p:grpSp>
        <p:nvGrpSpPr>
          <p:cNvPr id="46" name="组合 45"/>
          <p:cNvGrpSpPr/>
          <p:nvPr/>
        </p:nvGrpSpPr>
        <p:grpSpPr>
          <a:xfrm>
            <a:off x="5346757" y="5216350"/>
            <a:ext cx="2514600" cy="757382"/>
            <a:chOff x="4844472" y="4674177"/>
            <a:chExt cx="2514600" cy="757382"/>
          </a:xfrm>
          <a:solidFill>
            <a:schemeClr val="bg1">
              <a:lumMod val="95000"/>
            </a:schemeClr>
          </a:solidFill>
        </p:grpSpPr>
        <p:sp>
          <p:nvSpPr>
            <p:cNvPr id="25" name="矩形 24"/>
            <p:cNvSpPr/>
            <p:nvPr/>
          </p:nvSpPr>
          <p:spPr>
            <a:xfrm>
              <a:off x="4940731" y="4765817"/>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844472" y="4674177"/>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分级治理</a:t>
              </a:r>
            </a:p>
          </p:txBody>
        </p:sp>
      </p:grpSp>
      <p:grpSp>
        <p:nvGrpSpPr>
          <p:cNvPr id="47" name="组合 46"/>
          <p:cNvGrpSpPr/>
          <p:nvPr/>
        </p:nvGrpSpPr>
        <p:grpSpPr>
          <a:xfrm>
            <a:off x="5346757" y="6217631"/>
            <a:ext cx="2514600" cy="757382"/>
            <a:chOff x="4844472" y="5571836"/>
            <a:chExt cx="2514600" cy="757382"/>
          </a:xfrm>
          <a:solidFill>
            <a:schemeClr val="bg1">
              <a:lumMod val="95000"/>
            </a:schemeClr>
          </a:solidFill>
        </p:grpSpPr>
        <p:sp>
          <p:nvSpPr>
            <p:cNvPr id="26" name="矩形 25"/>
            <p:cNvSpPr/>
            <p:nvPr/>
          </p:nvSpPr>
          <p:spPr>
            <a:xfrm>
              <a:off x="4940731" y="5663476"/>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4844472" y="5571836"/>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验收</a:t>
              </a:r>
            </a:p>
          </p:txBody>
        </p:sp>
      </p:grpSp>
      <p:grpSp>
        <p:nvGrpSpPr>
          <p:cNvPr id="48" name="组合 47"/>
          <p:cNvGrpSpPr/>
          <p:nvPr/>
        </p:nvGrpSpPr>
        <p:grpSpPr>
          <a:xfrm>
            <a:off x="8940857" y="4215071"/>
            <a:ext cx="2514600" cy="757382"/>
            <a:chOff x="8438572" y="3776518"/>
            <a:chExt cx="2514600" cy="757382"/>
          </a:xfrm>
          <a:solidFill>
            <a:schemeClr val="bg1">
              <a:lumMod val="95000"/>
            </a:schemeClr>
          </a:solidFill>
        </p:grpSpPr>
        <p:sp>
          <p:nvSpPr>
            <p:cNvPr id="27" name="矩形 26"/>
            <p:cNvSpPr/>
            <p:nvPr/>
          </p:nvSpPr>
          <p:spPr>
            <a:xfrm>
              <a:off x="8534831" y="3868158"/>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438572" y="3776518"/>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隐患分级</a:t>
              </a:r>
            </a:p>
          </p:txBody>
        </p:sp>
      </p:grpSp>
      <p:grpSp>
        <p:nvGrpSpPr>
          <p:cNvPr id="49" name="组合 48"/>
          <p:cNvGrpSpPr/>
          <p:nvPr/>
        </p:nvGrpSpPr>
        <p:grpSpPr>
          <a:xfrm>
            <a:off x="8940857" y="5214543"/>
            <a:ext cx="2514600" cy="757382"/>
            <a:chOff x="8438572" y="4674177"/>
            <a:chExt cx="2514600" cy="757382"/>
          </a:xfrm>
          <a:solidFill>
            <a:schemeClr val="bg1">
              <a:lumMod val="95000"/>
            </a:schemeClr>
          </a:solidFill>
        </p:grpSpPr>
        <p:sp>
          <p:nvSpPr>
            <p:cNvPr id="28" name="矩形 27"/>
            <p:cNvSpPr/>
            <p:nvPr/>
          </p:nvSpPr>
          <p:spPr>
            <a:xfrm>
              <a:off x="8534831" y="4765817"/>
              <a:ext cx="2322082" cy="6657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438572" y="4674177"/>
              <a:ext cx="25146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隐患上报</a:t>
              </a:r>
            </a:p>
          </p:txBody>
        </p:sp>
      </p:grpSp>
      <p:cxnSp>
        <p:nvCxnSpPr>
          <p:cNvPr id="53" name="直接箭头连接符 52"/>
          <p:cNvCxnSpPr/>
          <p:nvPr/>
        </p:nvCxnSpPr>
        <p:spPr>
          <a:xfrm flipH="1" flipV="1">
            <a:off x="2998411" y="2969895"/>
            <a:ext cx="11545"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flipV="1">
            <a:off x="4267256" y="2555413"/>
            <a:ext cx="1079501" cy="1001279"/>
          </a:xfrm>
          <a:prstGeom prst="bentConnector3">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4255711" y="2555413"/>
            <a:ext cx="1091046" cy="0"/>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6604057" y="2969895"/>
            <a:ext cx="0"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a:off x="6604057" y="3971174"/>
            <a:ext cx="0"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a:off x="6604057" y="4972453"/>
            <a:ext cx="0"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6604057" y="5971925"/>
            <a:ext cx="0"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p:nvPr/>
        </p:nvCxnSpPr>
        <p:spPr>
          <a:xfrm>
            <a:off x="7861357" y="4557971"/>
            <a:ext cx="1079500" cy="0"/>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p:nvPr/>
        </p:nvCxnSpPr>
        <p:spPr>
          <a:xfrm>
            <a:off x="10198157" y="4972453"/>
            <a:ext cx="0" cy="243897"/>
          </a:xfrm>
          <a:prstGeom prst="straightConnector1">
            <a:avLst/>
          </a:prstGeom>
          <a:solidFill>
            <a:schemeClr val="bg1">
              <a:lumMod val="95000"/>
            </a:schemeClr>
          </a:solid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6" name="任意多边形 15"/>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65227" y="1600835"/>
            <a:ext cx="4692074"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2.  </a:t>
              </a:r>
              <a:r>
                <a:rPr lang="zh-CN" altLang="en-US" sz="2400" b="1" dirty="0">
                  <a:solidFill>
                    <a:schemeClr val="accent1"/>
                  </a:solidFill>
                  <a:latin typeface="微软雅黑" panose="020B0503020204020204" pitchFamily="34" charset="-122"/>
                  <a:ea typeface="微软雅黑" panose="020B0503020204020204" pitchFamily="34" charset="-122"/>
                </a:rPr>
                <a:t>危险源与事故隐患的关系</a:t>
              </a:r>
            </a:p>
          </p:txBody>
        </p:sp>
      </p:grpSp>
      <p:grpSp>
        <p:nvGrpSpPr>
          <p:cNvPr id="13" name="组合 12"/>
          <p:cNvGrpSpPr/>
          <p:nvPr/>
        </p:nvGrpSpPr>
        <p:grpSpPr>
          <a:xfrm>
            <a:off x="904383" y="3658235"/>
            <a:ext cx="10813761" cy="2971800"/>
            <a:chOff x="609600" y="2438400"/>
            <a:chExt cx="10813761" cy="2971800"/>
          </a:xfrm>
          <a:solidFill>
            <a:schemeClr val="bg1">
              <a:lumMod val="95000"/>
            </a:schemeClr>
          </a:solidFill>
        </p:grpSpPr>
        <p:grpSp>
          <p:nvGrpSpPr>
            <p:cNvPr id="11" name="组合 10"/>
            <p:cNvGrpSpPr/>
            <p:nvPr/>
          </p:nvGrpSpPr>
          <p:grpSpPr>
            <a:xfrm>
              <a:off x="609600" y="2438400"/>
              <a:ext cx="4419600" cy="2971800"/>
              <a:chOff x="609600" y="2438400"/>
              <a:chExt cx="4419600" cy="2971800"/>
            </a:xfrm>
            <a:grpFill/>
          </p:grpSpPr>
          <p:sp>
            <p:nvSpPr>
              <p:cNvPr id="6" name="圆角矩形 5"/>
              <p:cNvSpPr/>
              <p:nvPr/>
            </p:nvSpPr>
            <p:spPr>
              <a:xfrm>
                <a:off x="609600" y="2438400"/>
                <a:ext cx="4419600" cy="297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3003492" y="2743200"/>
                <a:ext cx="1492940" cy="100387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隐患</a:t>
                </a:r>
              </a:p>
            </p:txBody>
          </p:sp>
          <p:sp>
            <p:nvSpPr>
              <p:cNvPr id="8" name="圆角矩形 7"/>
              <p:cNvSpPr/>
              <p:nvPr/>
            </p:nvSpPr>
            <p:spPr>
              <a:xfrm>
                <a:off x="3003492" y="4038600"/>
                <a:ext cx="1492940" cy="100387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隐患</a:t>
                </a:r>
              </a:p>
            </p:txBody>
          </p:sp>
          <p:sp>
            <p:nvSpPr>
              <p:cNvPr id="10" name="矩形 9"/>
              <p:cNvSpPr/>
              <p:nvPr/>
            </p:nvSpPr>
            <p:spPr>
              <a:xfrm>
                <a:off x="1099124" y="3657600"/>
                <a:ext cx="13716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危险源</a:t>
                </a:r>
              </a:p>
            </p:txBody>
          </p:sp>
        </p:grpSp>
        <p:sp>
          <p:nvSpPr>
            <p:cNvPr id="12" name="Text Box 5"/>
            <p:cNvSpPr txBox="1">
              <a:spLocks noChangeArrowheads="1"/>
            </p:cNvSpPr>
            <p:nvPr/>
          </p:nvSpPr>
          <p:spPr bwMode="auto">
            <a:xfrm>
              <a:off x="5460710" y="2438400"/>
              <a:ext cx="5962651" cy="2862322"/>
            </a:xfrm>
            <a:prstGeom prst="rect">
              <a:avLst/>
            </a:prstGeom>
            <a:grpFill/>
            <a:ln>
              <a:noFill/>
            </a:ln>
            <a:effectLst>
              <a:outerShdw dist="17961" dir="2700000" algn="ctr" rotWithShape="0">
                <a:schemeClr val="accent1">
                  <a:gamma/>
                  <a:shade val="60000"/>
                  <a:invGamma/>
                </a:schemeClr>
              </a:outerShdw>
            </a:effectLst>
          </p:spPr>
          <p:txBody>
            <a:bodyPr wrap="square">
              <a:spAutoFit/>
            </a:bodyPr>
            <a:lstStyle/>
            <a:p>
              <a:pPr marL="0" marR="0" lvl="0" indent="0" algn="l" defTabSz="914400" rtl="0" eaLnBrk="1" fontAlgn="base" latinLnBrk="0" hangingPunct="1">
                <a:lnSpc>
                  <a:spcPct val="200000"/>
                </a:lnSpc>
                <a:spcBef>
                  <a:spcPct val="5000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1</a:t>
              </a:r>
              <a:r>
                <a:rPr kumimoji="0" lang="zh-CN" altLang="en-US"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、危险源包括事故隐患；</a:t>
              </a:r>
            </a:p>
            <a:p>
              <a:pPr marL="0" marR="0" lvl="0" indent="0" algn="l" defTabSz="914400" rtl="0" eaLnBrk="1" fontAlgn="base" latinLnBrk="0" hangingPunct="1">
                <a:lnSpc>
                  <a:spcPct val="200000"/>
                </a:lnSpc>
                <a:spcBef>
                  <a:spcPct val="5000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2</a:t>
              </a:r>
              <a:r>
                <a:rPr kumimoji="0" lang="zh-CN" altLang="en-US"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、事故隐患是危险源，危险源不一定是事故隐患；</a:t>
              </a:r>
            </a:p>
            <a:p>
              <a:pPr marL="0" marR="0" lvl="0" indent="0" algn="l" defTabSz="914400" rtl="0" eaLnBrk="1" fontAlgn="base" latinLnBrk="0" hangingPunct="1">
                <a:lnSpc>
                  <a:spcPct val="200000"/>
                </a:lnSpc>
                <a:spcBef>
                  <a:spcPct val="5000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、危险源的现实风险达到不可承受的程度，则构成隐患。</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4108737" y="1098550"/>
            <a:ext cx="4692074"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隐患排查治理的思维逻辑</a:t>
              </a:r>
            </a:p>
          </p:txBody>
        </p:sp>
      </p:grpSp>
      <p:grpSp>
        <p:nvGrpSpPr>
          <p:cNvPr id="27" name="组合 26"/>
          <p:cNvGrpSpPr/>
          <p:nvPr/>
        </p:nvGrpSpPr>
        <p:grpSpPr>
          <a:xfrm>
            <a:off x="1362075" y="2317750"/>
            <a:ext cx="10185400" cy="4554851"/>
            <a:chOff x="1003300" y="1828800"/>
            <a:chExt cx="10185400" cy="4554851"/>
          </a:xfrm>
          <a:solidFill>
            <a:schemeClr val="bg1">
              <a:lumMod val="95000"/>
            </a:schemeClr>
          </a:solidFill>
        </p:grpSpPr>
        <p:grpSp>
          <p:nvGrpSpPr>
            <p:cNvPr id="7" name="组合 6"/>
            <p:cNvGrpSpPr/>
            <p:nvPr/>
          </p:nvGrpSpPr>
          <p:grpSpPr>
            <a:xfrm>
              <a:off x="1003300" y="1828800"/>
              <a:ext cx="10185400" cy="4554851"/>
              <a:chOff x="1003300" y="561316"/>
              <a:chExt cx="10185400" cy="4554851"/>
            </a:xfrm>
            <a:grpFill/>
          </p:grpSpPr>
          <p:sp>
            <p:nvSpPr>
              <p:cNvPr id="9" name="矩形 8"/>
              <p:cNvSpPr/>
              <p:nvPr/>
            </p:nvSpPr>
            <p:spPr>
              <a:xfrm>
                <a:off x="1219200" y="2677766"/>
                <a:ext cx="9753600" cy="24384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2677766"/>
                <a:ext cx="9956800" cy="23514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561316"/>
                <a:ext cx="10185400" cy="43916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741712" y="2286000"/>
              <a:ext cx="8708574" cy="633810"/>
              <a:chOff x="2541222" y="2282825"/>
              <a:chExt cx="7109554" cy="996532"/>
            </a:xfrm>
            <a:grpFill/>
          </p:grpSpPr>
          <p:sp>
            <p:nvSpPr>
              <p:cNvPr id="13" name="圆角矩形 12"/>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1</a:t>
                </a:r>
                <a:r>
                  <a:rPr lang="zh-CN" altLang="en-US" sz="2400" b="1" dirty="0">
                    <a:solidFill>
                      <a:schemeClr val="accent1"/>
                    </a:solidFill>
                    <a:latin typeface="微软雅黑" panose="020B0503020204020204" pitchFamily="34" charset="-122"/>
                    <a:ea typeface="微软雅黑" panose="020B0503020204020204" pitchFamily="34" charset="-122"/>
                  </a:rPr>
                  <a:t>）怎么排查隐患</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编制隐患排查依据</a:t>
                </a:r>
              </a:p>
            </p:txBody>
          </p:sp>
        </p:grpSp>
        <p:grpSp>
          <p:nvGrpSpPr>
            <p:cNvPr id="15" name="组合 14"/>
            <p:cNvGrpSpPr/>
            <p:nvPr/>
          </p:nvGrpSpPr>
          <p:grpSpPr>
            <a:xfrm>
              <a:off x="1741712" y="2991086"/>
              <a:ext cx="8708574" cy="633810"/>
              <a:chOff x="2541222" y="2282825"/>
              <a:chExt cx="7109554" cy="996532"/>
            </a:xfrm>
            <a:grpFill/>
          </p:grpSpPr>
          <p:sp>
            <p:nvSpPr>
              <p:cNvPr id="16" name="圆角矩形 15"/>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2</a:t>
                </a:r>
                <a:r>
                  <a:rPr lang="zh-CN" altLang="en-US" sz="2400" b="1" dirty="0">
                    <a:solidFill>
                      <a:schemeClr val="accent1"/>
                    </a:solidFill>
                    <a:latin typeface="微软雅黑" panose="020B0503020204020204" pitchFamily="34" charset="-122"/>
                    <a:ea typeface="微软雅黑" panose="020B0503020204020204" pitchFamily="34" charset="-122"/>
                  </a:rPr>
                  <a:t>）谁来查隐患</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由不同层级、不同专业开展</a:t>
                </a:r>
              </a:p>
            </p:txBody>
          </p:sp>
        </p:grpSp>
        <p:grpSp>
          <p:nvGrpSpPr>
            <p:cNvPr id="18" name="组合 17"/>
            <p:cNvGrpSpPr/>
            <p:nvPr/>
          </p:nvGrpSpPr>
          <p:grpSpPr>
            <a:xfrm>
              <a:off x="1741712" y="3715381"/>
              <a:ext cx="8708574" cy="633810"/>
              <a:chOff x="2541222" y="2282825"/>
              <a:chExt cx="7109554" cy="996532"/>
            </a:xfrm>
            <a:grpFill/>
          </p:grpSpPr>
          <p:sp>
            <p:nvSpPr>
              <p:cNvPr id="19" name="圆角矩形 18"/>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3</a:t>
                </a:r>
                <a:r>
                  <a:rPr lang="zh-CN" altLang="en-US" sz="2400" b="1" dirty="0">
                    <a:solidFill>
                      <a:schemeClr val="accent1"/>
                    </a:solidFill>
                    <a:latin typeface="微软雅黑" panose="020B0503020204020204" pitchFamily="34" charset="-122"/>
                    <a:ea typeface="微软雅黑" panose="020B0503020204020204" pitchFamily="34" charset="-122"/>
                  </a:rPr>
                  <a:t>）如何处置隐患</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隐患原因分析、分级治理</a:t>
                </a:r>
              </a:p>
            </p:txBody>
          </p:sp>
        </p:grpSp>
        <p:grpSp>
          <p:nvGrpSpPr>
            <p:cNvPr id="21" name="组合 20"/>
            <p:cNvGrpSpPr/>
            <p:nvPr/>
          </p:nvGrpSpPr>
          <p:grpSpPr>
            <a:xfrm>
              <a:off x="1741712" y="4433959"/>
              <a:ext cx="8708574" cy="633810"/>
              <a:chOff x="2541222" y="2282825"/>
              <a:chExt cx="7109554" cy="996532"/>
            </a:xfrm>
            <a:grpFill/>
          </p:grpSpPr>
          <p:sp>
            <p:nvSpPr>
              <p:cNvPr id="22" name="圆角矩形 21"/>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4</a:t>
                </a:r>
                <a:r>
                  <a:rPr lang="zh-CN" altLang="en-US" sz="2400" b="1" dirty="0">
                    <a:solidFill>
                      <a:schemeClr val="accent1"/>
                    </a:solidFill>
                    <a:latin typeface="微软雅黑" panose="020B0503020204020204" pitchFamily="34" charset="-122"/>
                    <a:ea typeface="微软雅黑" panose="020B0503020204020204" pitchFamily="34" charset="-122"/>
                  </a:rPr>
                  <a:t>）隐患治理原则</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企业主体责任、法律约束</a:t>
                </a:r>
              </a:p>
            </p:txBody>
          </p:sp>
        </p:grpSp>
        <p:grpSp>
          <p:nvGrpSpPr>
            <p:cNvPr id="24" name="组合 23"/>
            <p:cNvGrpSpPr/>
            <p:nvPr/>
          </p:nvGrpSpPr>
          <p:grpSpPr>
            <a:xfrm>
              <a:off x="1741712" y="5139401"/>
              <a:ext cx="8708574" cy="633810"/>
              <a:chOff x="2541222" y="2282825"/>
              <a:chExt cx="7109554" cy="996532"/>
            </a:xfrm>
            <a:grpFill/>
          </p:grpSpPr>
          <p:sp>
            <p:nvSpPr>
              <p:cNvPr id="25" name="圆角矩形 24"/>
              <p:cNvSpPr/>
              <p:nvPr/>
            </p:nvSpPr>
            <p:spPr>
              <a:xfrm>
                <a:off x="2634941" y="2697323"/>
                <a:ext cx="6922118" cy="582034"/>
              </a:xfrm>
              <a:prstGeom prst="roundRect">
                <a:avLst>
                  <a:gd name="adj" fmla="val 6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2541222" y="2282825"/>
                <a:ext cx="7109554" cy="882872"/>
              </a:xfrm>
              <a:prstGeom prst="roundRect">
                <a:avLst>
                  <a:gd name="adj" fmla="val 4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5</a:t>
                </a:r>
                <a:r>
                  <a:rPr lang="zh-CN" altLang="en-US" sz="2400" b="1" dirty="0">
                    <a:solidFill>
                      <a:schemeClr val="accent1"/>
                    </a:solidFill>
                    <a:latin typeface="微软雅黑" panose="020B0503020204020204" pitchFamily="34" charset="-122"/>
                    <a:ea typeface="微软雅黑" panose="020B0503020204020204" pitchFamily="34" charset="-122"/>
                  </a:rPr>
                  <a:t>）隐患不治理的后果</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导致事故、受到处罚</a:t>
                </a:r>
              </a:p>
            </p:txBody>
          </p:sp>
        </p:gr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4180492" y="1529080"/>
            <a:ext cx="4692074" cy="661985"/>
            <a:chOff x="2057399" y="533400"/>
            <a:chExt cx="8077200" cy="661985"/>
          </a:xfrm>
          <a:solidFill>
            <a:schemeClr val="accent2">
              <a:lumMod val="20000"/>
              <a:lumOff val="80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安全生产事故隐患分类</a:t>
              </a:r>
            </a:p>
          </p:txBody>
        </p:sp>
      </p:grpSp>
      <p:grpSp>
        <p:nvGrpSpPr>
          <p:cNvPr id="17" name="组合 16"/>
          <p:cNvGrpSpPr/>
          <p:nvPr/>
        </p:nvGrpSpPr>
        <p:grpSpPr>
          <a:xfrm>
            <a:off x="5218429" y="2634274"/>
            <a:ext cx="2616200" cy="628333"/>
            <a:chOff x="4648200" y="3201671"/>
            <a:chExt cx="2616200" cy="628333"/>
          </a:xfrm>
          <a:solidFill>
            <a:schemeClr val="accent2">
              <a:lumMod val="20000"/>
              <a:lumOff val="80000"/>
            </a:schemeClr>
          </a:solidFill>
        </p:grpSpPr>
        <p:grpSp>
          <p:nvGrpSpPr>
            <p:cNvPr id="16" name="组合 15"/>
            <p:cNvGrpSpPr/>
            <p:nvPr/>
          </p:nvGrpSpPr>
          <p:grpSpPr>
            <a:xfrm flipH="1">
              <a:off x="6439432" y="3276600"/>
              <a:ext cx="824968" cy="553404"/>
              <a:chOff x="6553200" y="3276600"/>
              <a:chExt cx="824968" cy="553404"/>
            </a:xfrm>
            <a:grpFill/>
          </p:grpSpPr>
          <p:sp>
            <p:nvSpPr>
              <p:cNvPr id="14" name="任意多边形 13"/>
              <p:cNvSpPr/>
              <p:nvPr/>
            </p:nvSpPr>
            <p:spPr>
              <a:xfrm rot="5400000">
                <a:off x="6688982"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直角三角形 14"/>
              <p:cNvSpPr/>
              <p:nvPr/>
            </p:nvSpPr>
            <p:spPr>
              <a:xfrm flipH="1" flipV="1">
                <a:off x="7239000" y="3755075"/>
                <a:ext cx="139168" cy="7492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0" name="任意多边形 9"/>
            <p:cNvSpPr/>
            <p:nvPr/>
          </p:nvSpPr>
          <p:spPr>
            <a:xfrm rot="5400000">
              <a:off x="4783982"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334000" y="3201671"/>
              <a:ext cx="1244600" cy="5534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双体系</a:t>
              </a:r>
            </a:p>
          </p:txBody>
        </p:sp>
        <p:sp>
          <p:nvSpPr>
            <p:cNvPr id="13" name="直角三角形 12"/>
            <p:cNvSpPr/>
            <p:nvPr/>
          </p:nvSpPr>
          <p:spPr>
            <a:xfrm flipH="1" flipV="1">
              <a:off x="5334000" y="3755075"/>
              <a:ext cx="139168" cy="7492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611629" y="4272280"/>
            <a:ext cx="9829800" cy="2336800"/>
            <a:chOff x="1181099" y="2971800"/>
            <a:chExt cx="9829800" cy="2336800"/>
          </a:xfrm>
          <a:solidFill>
            <a:schemeClr val="accent2">
              <a:lumMod val="20000"/>
              <a:lumOff val="80000"/>
            </a:schemeClr>
          </a:solidFill>
        </p:grpSpPr>
        <p:grpSp>
          <p:nvGrpSpPr>
            <p:cNvPr id="30" name="组合 29"/>
            <p:cNvGrpSpPr/>
            <p:nvPr/>
          </p:nvGrpSpPr>
          <p:grpSpPr>
            <a:xfrm>
              <a:off x="1181099" y="2971800"/>
              <a:ext cx="9829800" cy="2336800"/>
              <a:chOff x="1219200" y="2971800"/>
              <a:chExt cx="9829800" cy="2336800"/>
            </a:xfrm>
            <a:grpFill/>
          </p:grpSpPr>
          <p:grpSp>
            <p:nvGrpSpPr>
              <p:cNvPr id="21" name="组合 20"/>
              <p:cNvGrpSpPr/>
              <p:nvPr/>
            </p:nvGrpSpPr>
            <p:grpSpPr>
              <a:xfrm>
                <a:off x="1219200" y="2971800"/>
                <a:ext cx="2133600" cy="2336800"/>
                <a:chOff x="762000" y="3124200"/>
                <a:chExt cx="2133600" cy="2336800"/>
              </a:xfrm>
              <a:grpFill/>
            </p:grpSpPr>
            <p:sp>
              <p:nvSpPr>
                <p:cNvPr id="20" name="矩形 19"/>
                <p:cNvSpPr/>
                <p:nvPr/>
              </p:nvSpPr>
              <p:spPr>
                <a:xfrm>
                  <a:off x="914400" y="3251200"/>
                  <a:ext cx="18288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31850" y="3187700"/>
                  <a:ext cx="19939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762000" y="3124200"/>
                  <a:ext cx="21336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隐患分类</a:t>
                  </a:r>
                </a:p>
              </p:txBody>
            </p:sp>
          </p:grpSp>
          <p:grpSp>
            <p:nvGrpSpPr>
              <p:cNvPr id="22" name="组合 21"/>
              <p:cNvGrpSpPr/>
              <p:nvPr/>
            </p:nvGrpSpPr>
            <p:grpSpPr>
              <a:xfrm>
                <a:off x="5067300" y="2971800"/>
                <a:ext cx="2133600" cy="2336800"/>
                <a:chOff x="762000" y="3124200"/>
                <a:chExt cx="2133600" cy="2336800"/>
              </a:xfrm>
              <a:grpFill/>
            </p:grpSpPr>
            <p:sp>
              <p:nvSpPr>
                <p:cNvPr id="23" name="矩形 22"/>
                <p:cNvSpPr/>
                <p:nvPr/>
              </p:nvSpPr>
              <p:spPr>
                <a:xfrm>
                  <a:off x="914400" y="3251200"/>
                  <a:ext cx="18288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831850" y="3187700"/>
                  <a:ext cx="19939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62000" y="3124200"/>
                  <a:ext cx="21336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基础管理</a:t>
                  </a:r>
                </a:p>
              </p:txBody>
            </p:sp>
          </p:grpSp>
          <p:grpSp>
            <p:nvGrpSpPr>
              <p:cNvPr id="26" name="组合 25"/>
              <p:cNvGrpSpPr/>
              <p:nvPr/>
            </p:nvGrpSpPr>
            <p:grpSpPr>
              <a:xfrm>
                <a:off x="8915400" y="2971800"/>
                <a:ext cx="2133600" cy="2336800"/>
                <a:chOff x="762000" y="3124200"/>
                <a:chExt cx="2133600" cy="2336800"/>
              </a:xfrm>
              <a:grpFill/>
            </p:grpSpPr>
            <p:sp>
              <p:nvSpPr>
                <p:cNvPr id="27" name="矩形 26"/>
                <p:cNvSpPr/>
                <p:nvPr/>
              </p:nvSpPr>
              <p:spPr>
                <a:xfrm>
                  <a:off x="914400" y="3251200"/>
                  <a:ext cx="18288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831850" y="3187700"/>
                  <a:ext cx="19939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762000" y="3124200"/>
                  <a:ext cx="2133600" cy="220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现场管理</a:t>
                  </a:r>
                </a:p>
              </p:txBody>
            </p:sp>
          </p:grpSp>
        </p:grpSp>
        <p:sp>
          <p:nvSpPr>
            <p:cNvPr id="31" name="矩形 30"/>
            <p:cNvSpPr/>
            <p:nvPr/>
          </p:nvSpPr>
          <p:spPr>
            <a:xfrm>
              <a:off x="7565736" y="3924300"/>
              <a:ext cx="914400" cy="304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rot="5400000">
              <a:off x="7565736" y="3924300"/>
              <a:ext cx="914400" cy="304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711862" y="3708400"/>
              <a:ext cx="914400" cy="736600"/>
              <a:chOff x="3711862" y="3619500"/>
              <a:chExt cx="914400" cy="736600"/>
            </a:xfrm>
            <a:grpFill/>
          </p:grpSpPr>
          <p:sp>
            <p:nvSpPr>
              <p:cNvPr id="35" name="矩形 34"/>
              <p:cNvSpPr/>
              <p:nvPr/>
            </p:nvSpPr>
            <p:spPr>
              <a:xfrm>
                <a:off x="3711862" y="3619500"/>
                <a:ext cx="914400" cy="304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3711862" y="4051300"/>
                <a:ext cx="914400" cy="304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4180492" y="1313815"/>
            <a:ext cx="4692074"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安全生产事故隐患分类</a:t>
              </a:r>
            </a:p>
          </p:txBody>
        </p:sp>
      </p:grpSp>
      <p:grpSp>
        <p:nvGrpSpPr>
          <p:cNvPr id="6" name="组合 5"/>
          <p:cNvGrpSpPr/>
          <p:nvPr/>
        </p:nvGrpSpPr>
        <p:grpSpPr>
          <a:xfrm>
            <a:off x="4868973" y="2419009"/>
            <a:ext cx="3315112" cy="628333"/>
            <a:chOff x="4298744" y="3201671"/>
            <a:chExt cx="3315112" cy="628333"/>
          </a:xfrm>
        </p:grpSpPr>
        <p:grpSp>
          <p:nvGrpSpPr>
            <p:cNvPr id="7" name="组合 6"/>
            <p:cNvGrpSpPr/>
            <p:nvPr/>
          </p:nvGrpSpPr>
          <p:grpSpPr>
            <a:xfrm flipH="1">
              <a:off x="6788888" y="3276600"/>
              <a:ext cx="824968" cy="553404"/>
              <a:chOff x="6203744" y="3276600"/>
              <a:chExt cx="824968" cy="553404"/>
            </a:xfrm>
          </p:grpSpPr>
          <p:sp>
            <p:nvSpPr>
              <p:cNvPr id="11" name="任意多边形 10"/>
              <p:cNvSpPr/>
              <p:nvPr/>
            </p:nvSpPr>
            <p:spPr>
              <a:xfrm rot="5400000">
                <a:off x="6339526"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直角三角形 11"/>
              <p:cNvSpPr/>
              <p:nvPr/>
            </p:nvSpPr>
            <p:spPr>
              <a:xfrm flipH="1" flipV="1">
                <a:off x="6889544" y="3755075"/>
                <a:ext cx="139168" cy="74929"/>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任意多边形 7"/>
            <p:cNvSpPr/>
            <p:nvPr/>
          </p:nvSpPr>
          <p:spPr>
            <a:xfrm rot="5400000">
              <a:off x="4434526"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987130" y="3201671"/>
              <a:ext cx="1938340" cy="553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第二部分</a:t>
              </a:r>
            </a:p>
          </p:txBody>
        </p:sp>
        <p:sp>
          <p:nvSpPr>
            <p:cNvPr id="10" name="直角三角形 9"/>
            <p:cNvSpPr/>
            <p:nvPr/>
          </p:nvSpPr>
          <p:spPr>
            <a:xfrm flipH="1" flipV="1">
              <a:off x="4984544" y="3755075"/>
              <a:ext cx="139168" cy="74929"/>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433830" y="3490551"/>
            <a:ext cx="10185400" cy="3429925"/>
            <a:chOff x="1003300" y="2632665"/>
            <a:chExt cx="10185400" cy="3429925"/>
          </a:xfrm>
        </p:grpSpPr>
        <p:grpSp>
          <p:nvGrpSpPr>
            <p:cNvPr id="13" name="组合 12"/>
            <p:cNvGrpSpPr/>
            <p:nvPr/>
          </p:nvGrpSpPr>
          <p:grpSpPr>
            <a:xfrm>
              <a:off x="1003300" y="2632665"/>
              <a:ext cx="10185400" cy="3429925"/>
              <a:chOff x="1003300" y="2589876"/>
              <a:chExt cx="10185400" cy="3429925"/>
            </a:xfrm>
          </p:grpSpPr>
          <p:grpSp>
            <p:nvGrpSpPr>
              <p:cNvPr id="14" name="组合 13"/>
              <p:cNvGrpSpPr/>
              <p:nvPr/>
            </p:nvGrpSpPr>
            <p:grpSpPr>
              <a:xfrm>
                <a:off x="1003300" y="3199476"/>
                <a:ext cx="10185400" cy="2820325"/>
                <a:chOff x="1003300" y="2295842"/>
                <a:chExt cx="10185400" cy="2820325"/>
              </a:xfrm>
            </p:grpSpPr>
            <p:sp>
              <p:nvSpPr>
                <p:cNvPr id="16" name="矩形 15"/>
                <p:cNvSpPr/>
                <p:nvPr/>
              </p:nvSpPr>
              <p:spPr>
                <a:xfrm>
                  <a:off x="1219200" y="2677766"/>
                  <a:ext cx="9753600" cy="24384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117600" y="2677766"/>
                  <a:ext cx="9956800" cy="23514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003300" y="2295842"/>
                  <a:ext cx="10185400" cy="26571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1003300" y="2589876"/>
                <a:ext cx="17399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隐患分类</a:t>
                </a:r>
              </a:p>
            </p:txBody>
          </p:sp>
        </p:grpSp>
        <p:sp>
          <p:nvSpPr>
            <p:cNvPr id="19" name="矩形 18"/>
            <p:cNvSpPr/>
            <p:nvPr/>
          </p:nvSpPr>
          <p:spPr>
            <a:xfrm>
              <a:off x="1003300" y="3429000"/>
              <a:ext cx="10185400"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根据隐患的分类原则，结合隐患排查实际工作情况，从现场操作方面对隐患进行分类，将隐患划分为基础管理和现场管理两部分。同时为了兼顾隐患的统计分析工作，了解隐患的分布情况，以便更有针对性的开展安全生产管理工作，制定相应的对策措施，将基础管理和现场管理又细分为</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24</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小类。</a:t>
              </a: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4653708" y="1520190"/>
            <a:ext cx="3315112" cy="628333"/>
            <a:chOff x="4298744" y="3201671"/>
            <a:chExt cx="3315112" cy="628333"/>
          </a:xfrm>
        </p:grpSpPr>
        <p:grpSp>
          <p:nvGrpSpPr>
            <p:cNvPr id="3" name="组合 2"/>
            <p:cNvGrpSpPr/>
            <p:nvPr/>
          </p:nvGrpSpPr>
          <p:grpSpPr>
            <a:xfrm flipH="1">
              <a:off x="6788888" y="3276600"/>
              <a:ext cx="824968" cy="553404"/>
              <a:chOff x="6203744" y="3276600"/>
              <a:chExt cx="824968" cy="553404"/>
            </a:xfrm>
          </p:grpSpPr>
          <p:sp>
            <p:nvSpPr>
              <p:cNvPr id="7" name="任意多边形 6"/>
              <p:cNvSpPr/>
              <p:nvPr/>
            </p:nvSpPr>
            <p:spPr>
              <a:xfrm rot="5400000">
                <a:off x="6339526"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直角三角形 7"/>
              <p:cNvSpPr/>
              <p:nvPr/>
            </p:nvSpPr>
            <p:spPr>
              <a:xfrm flipH="1" flipV="1">
                <a:off x="6889544" y="3755075"/>
                <a:ext cx="139168" cy="74929"/>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4" name="任意多边形 3"/>
            <p:cNvSpPr/>
            <p:nvPr/>
          </p:nvSpPr>
          <p:spPr>
            <a:xfrm rot="5400000">
              <a:off x="4434526" y="3140818"/>
              <a:ext cx="553404" cy="824968"/>
            </a:xfrm>
            <a:custGeom>
              <a:avLst/>
              <a:gdLst>
                <a:gd name="connsiteX0" fmla="*/ 0 w 553404"/>
                <a:gd name="connsiteY0" fmla="*/ 817130 h 824968"/>
                <a:gd name="connsiteX1" fmla="*/ 0 w 553404"/>
                <a:gd name="connsiteY1" fmla="*/ 0 h 824968"/>
                <a:gd name="connsiteX2" fmla="*/ 553404 w 553404"/>
                <a:gd name="connsiteY2" fmla="*/ 0 h 824968"/>
                <a:gd name="connsiteX3" fmla="*/ 553404 w 553404"/>
                <a:gd name="connsiteY3" fmla="*/ 824968 h 824968"/>
                <a:gd name="connsiteX4" fmla="*/ 274004 w 553404"/>
                <a:gd name="connsiteY4" fmla="*/ 419100 h 824968"/>
                <a:gd name="connsiteX5" fmla="*/ 0 w 553404"/>
                <a:gd name="connsiteY5" fmla="*/ 817130 h 82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4" h="824968">
                  <a:moveTo>
                    <a:pt x="0" y="817130"/>
                  </a:moveTo>
                  <a:lnTo>
                    <a:pt x="0" y="0"/>
                  </a:lnTo>
                  <a:lnTo>
                    <a:pt x="553404" y="0"/>
                  </a:lnTo>
                  <a:lnTo>
                    <a:pt x="553404" y="824968"/>
                  </a:lnTo>
                  <a:lnTo>
                    <a:pt x="274004" y="419100"/>
                  </a:lnTo>
                  <a:lnTo>
                    <a:pt x="0" y="8171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987130" y="3201671"/>
              <a:ext cx="1938340" cy="553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第二部分</a:t>
              </a:r>
            </a:p>
          </p:txBody>
        </p:sp>
        <p:sp>
          <p:nvSpPr>
            <p:cNvPr id="6" name="直角三角形 5"/>
            <p:cNvSpPr/>
            <p:nvPr/>
          </p:nvSpPr>
          <p:spPr>
            <a:xfrm flipH="1" flipV="1">
              <a:off x="4984544" y="3755075"/>
              <a:ext cx="139168" cy="74929"/>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3364863" y="2434590"/>
            <a:ext cx="589280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一、隐患排查治理内容</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基础管理类</a:t>
            </a:r>
          </a:p>
        </p:txBody>
      </p:sp>
      <p:grpSp>
        <p:nvGrpSpPr>
          <p:cNvPr id="17" name="组合 16"/>
          <p:cNvGrpSpPr/>
          <p:nvPr/>
        </p:nvGrpSpPr>
        <p:grpSpPr>
          <a:xfrm>
            <a:off x="1091564" y="4034790"/>
            <a:ext cx="10439400" cy="2499993"/>
            <a:chOff x="876299" y="3657599"/>
            <a:chExt cx="10439400" cy="2499993"/>
          </a:xfrm>
        </p:grpSpPr>
        <p:grpSp>
          <p:nvGrpSpPr>
            <p:cNvPr id="15" name="组合 14"/>
            <p:cNvGrpSpPr/>
            <p:nvPr/>
          </p:nvGrpSpPr>
          <p:grpSpPr>
            <a:xfrm>
              <a:off x="876299" y="3657599"/>
              <a:ext cx="10439400" cy="2499993"/>
              <a:chOff x="876299" y="3576003"/>
              <a:chExt cx="10439400" cy="2499993"/>
            </a:xfrm>
          </p:grpSpPr>
          <p:sp>
            <p:nvSpPr>
              <p:cNvPr id="14" name="矩形 13"/>
              <p:cNvSpPr/>
              <p:nvPr/>
            </p:nvSpPr>
            <p:spPr>
              <a:xfrm>
                <a:off x="1142998" y="3714430"/>
                <a:ext cx="9906002" cy="236156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990598" y="3714430"/>
                <a:ext cx="10210802" cy="228536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76299" y="3576003"/>
                <a:ext cx="10439400" cy="234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990598" y="3770626"/>
              <a:ext cx="10210802" cy="20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基础管理类隐患主要是针对生产经营单位资质证照、安全生产管理机构及人员、安全生产责任制、安全生产管理制度、安全操作规程、教育培训、安全生产管理档案、安全生产投入、应急救援、特种设备基础管理、职业卫生基础管理、相关方基础管理、其他基础管理等方面存在的缺陷。</a:t>
              </a: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64863" y="1860550"/>
            <a:ext cx="5892802"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二、隐患排查治理内容</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现场管理类</a:t>
            </a:r>
          </a:p>
        </p:txBody>
      </p:sp>
      <p:grpSp>
        <p:nvGrpSpPr>
          <p:cNvPr id="3" name="组合 2"/>
          <p:cNvGrpSpPr/>
          <p:nvPr/>
        </p:nvGrpSpPr>
        <p:grpSpPr>
          <a:xfrm>
            <a:off x="1091564" y="3460750"/>
            <a:ext cx="10439400" cy="2499993"/>
            <a:chOff x="876299" y="3657599"/>
            <a:chExt cx="10439400" cy="2499993"/>
          </a:xfrm>
          <a:solidFill>
            <a:schemeClr val="bg1">
              <a:lumMod val="95000"/>
            </a:schemeClr>
          </a:solidFill>
        </p:grpSpPr>
        <p:grpSp>
          <p:nvGrpSpPr>
            <p:cNvPr id="4" name="组合 3"/>
            <p:cNvGrpSpPr/>
            <p:nvPr/>
          </p:nvGrpSpPr>
          <p:grpSpPr>
            <a:xfrm>
              <a:off x="876299" y="3657599"/>
              <a:ext cx="10439400" cy="2499993"/>
              <a:chOff x="876299" y="3576003"/>
              <a:chExt cx="10439400" cy="2499993"/>
            </a:xfrm>
            <a:grpFill/>
          </p:grpSpPr>
          <p:sp>
            <p:nvSpPr>
              <p:cNvPr id="6" name="矩形 5"/>
              <p:cNvSpPr/>
              <p:nvPr/>
            </p:nvSpPr>
            <p:spPr>
              <a:xfrm>
                <a:off x="1142998" y="3714430"/>
                <a:ext cx="9906002" cy="23615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990598" y="3714430"/>
                <a:ext cx="10210802" cy="22853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76299" y="3576003"/>
                <a:ext cx="10439400" cy="23488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990598" y="3770626"/>
              <a:ext cx="10210802" cy="20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现场管理类隐患主要是针对特种设备现场管理、生产设备设施、场所环境、从业人员操作行为、消防安全、用电安全、职业卫生现场安全、有限空间现场安全、辅助动力系统、相关方现场管理、其他现场管理等方面存在的缺陷。</a:t>
              </a:r>
            </a:p>
          </p:txBody>
        </p:sp>
      </p:grpSp>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2641600" y="1212949"/>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rPr>
                <a:t>zzzz</a:t>
              </a:r>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5" name="矩形 4"/>
            <p:cNvSpPr/>
            <p:nvPr/>
          </p:nvSpPr>
          <p:spPr>
            <a:xfrm>
              <a:off x="2556006" y="0"/>
              <a:ext cx="7092108"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chemeClr val="accent1"/>
                  </a:solidFill>
                  <a:latin typeface="微软雅黑" panose="020B0503020204020204" pitchFamily="34" charset="-122"/>
                  <a:ea typeface="微软雅黑" panose="020B0503020204020204" pitchFamily="34" charset="-122"/>
                </a:rPr>
                <a:t>（二）隐患分级排查</a:t>
              </a:r>
            </a:p>
          </p:txBody>
        </p:sp>
      </p:grpSp>
      <p:grpSp>
        <p:nvGrpSpPr>
          <p:cNvPr id="6" name="组合 5"/>
          <p:cNvGrpSpPr/>
          <p:nvPr/>
        </p:nvGrpSpPr>
        <p:grpSpPr>
          <a:xfrm>
            <a:off x="421004" y="2147570"/>
            <a:ext cx="7247954" cy="661985"/>
            <a:chOff x="1815512" y="533400"/>
            <a:chExt cx="8144342" cy="661985"/>
          </a:xfrm>
        </p:grpSpPr>
        <p:sp>
          <p:nvSpPr>
            <p:cNvPr id="7" name="矩形 6"/>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矩形 7"/>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1815512"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1.  </a:t>
              </a:r>
              <a:r>
                <a:rPr lang="zh-CN" altLang="en-US" sz="2400" b="1" dirty="0">
                  <a:solidFill>
                    <a:schemeClr val="accent1"/>
                  </a:solidFill>
                  <a:latin typeface="微软雅黑" panose="020B0503020204020204" pitchFamily="34" charset="-122"/>
                  <a:ea typeface="微软雅黑" panose="020B0503020204020204" pitchFamily="34" charset="-122"/>
                </a:rPr>
                <a:t>根据企业组织机构设置情况，隐患排查可以为</a:t>
              </a:r>
            </a:p>
          </p:txBody>
        </p:sp>
      </p:grpSp>
      <p:grpSp>
        <p:nvGrpSpPr>
          <p:cNvPr id="32" name="组合 31"/>
          <p:cNvGrpSpPr/>
          <p:nvPr/>
        </p:nvGrpSpPr>
        <p:grpSpPr>
          <a:xfrm>
            <a:off x="1511161" y="3141345"/>
            <a:ext cx="10623828" cy="2095500"/>
            <a:chOff x="685800" y="2400300"/>
            <a:chExt cx="10623828" cy="2095500"/>
          </a:xfrm>
        </p:grpSpPr>
        <p:grpSp>
          <p:nvGrpSpPr>
            <p:cNvPr id="25" name="组合 24"/>
            <p:cNvGrpSpPr/>
            <p:nvPr/>
          </p:nvGrpSpPr>
          <p:grpSpPr>
            <a:xfrm>
              <a:off x="685800" y="2400300"/>
              <a:ext cx="1447800" cy="2095500"/>
              <a:chOff x="685800" y="2400300"/>
              <a:chExt cx="1447800" cy="2095500"/>
            </a:xfrm>
          </p:grpSpPr>
          <p:sp>
            <p:nvSpPr>
              <p:cNvPr id="20" name="矩形 19"/>
              <p:cNvSpPr/>
              <p:nvPr/>
            </p:nvSpPr>
            <p:spPr>
              <a:xfrm>
                <a:off x="908403" y="3886200"/>
                <a:ext cx="1002594"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773321" y="3763820"/>
                <a:ext cx="1272758" cy="6477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685800" y="2400300"/>
                <a:ext cx="1447800" cy="1943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公司级</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排查</a:t>
                </a:r>
              </a:p>
            </p:txBody>
          </p:sp>
        </p:grpSp>
        <p:grpSp>
          <p:nvGrpSpPr>
            <p:cNvPr id="26" name="组合 25"/>
            <p:cNvGrpSpPr/>
            <p:nvPr/>
          </p:nvGrpSpPr>
          <p:grpSpPr>
            <a:xfrm>
              <a:off x="2979807" y="2400300"/>
              <a:ext cx="1447800" cy="2095500"/>
              <a:chOff x="2979807" y="2400300"/>
              <a:chExt cx="1447800" cy="2095500"/>
            </a:xfrm>
          </p:grpSpPr>
          <p:sp>
            <p:nvSpPr>
              <p:cNvPr id="21" name="矩形 20"/>
              <p:cNvSpPr/>
              <p:nvPr/>
            </p:nvSpPr>
            <p:spPr>
              <a:xfrm>
                <a:off x="3202410" y="3886200"/>
                <a:ext cx="1002594"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6" name="矩形 15"/>
              <p:cNvSpPr/>
              <p:nvPr/>
            </p:nvSpPr>
            <p:spPr>
              <a:xfrm>
                <a:off x="3067328" y="3763820"/>
                <a:ext cx="1272758" cy="6477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矩形 10"/>
              <p:cNvSpPr/>
              <p:nvPr/>
            </p:nvSpPr>
            <p:spPr>
              <a:xfrm>
                <a:off x="2979807" y="2400300"/>
                <a:ext cx="1447800" cy="1943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专业级</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排查</a:t>
                </a:r>
              </a:p>
            </p:txBody>
          </p:sp>
        </p:grpSp>
        <p:grpSp>
          <p:nvGrpSpPr>
            <p:cNvPr id="27" name="组合 26"/>
            <p:cNvGrpSpPr/>
            <p:nvPr/>
          </p:nvGrpSpPr>
          <p:grpSpPr>
            <a:xfrm>
              <a:off x="5273814" y="2400300"/>
              <a:ext cx="1447800" cy="2095500"/>
              <a:chOff x="5273814" y="2400300"/>
              <a:chExt cx="1447800" cy="2095500"/>
            </a:xfrm>
          </p:grpSpPr>
          <p:sp>
            <p:nvSpPr>
              <p:cNvPr id="22" name="矩形 21"/>
              <p:cNvSpPr/>
              <p:nvPr/>
            </p:nvSpPr>
            <p:spPr>
              <a:xfrm>
                <a:off x="5496417" y="3886200"/>
                <a:ext cx="1002594"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5361335" y="3763820"/>
                <a:ext cx="1272758" cy="6477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2" name="矩形 11"/>
              <p:cNvSpPr/>
              <p:nvPr/>
            </p:nvSpPr>
            <p:spPr>
              <a:xfrm>
                <a:off x="5273814" y="2400300"/>
                <a:ext cx="1447800" cy="1943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车间级</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排查</a:t>
                </a:r>
              </a:p>
            </p:txBody>
          </p:sp>
        </p:grpSp>
        <p:grpSp>
          <p:nvGrpSpPr>
            <p:cNvPr id="28" name="组合 27"/>
            <p:cNvGrpSpPr/>
            <p:nvPr/>
          </p:nvGrpSpPr>
          <p:grpSpPr>
            <a:xfrm>
              <a:off x="7567821" y="2400300"/>
              <a:ext cx="1447800" cy="2095500"/>
              <a:chOff x="7567821" y="2400300"/>
              <a:chExt cx="1447800" cy="2095500"/>
            </a:xfrm>
          </p:grpSpPr>
          <p:sp>
            <p:nvSpPr>
              <p:cNvPr id="23" name="矩形 22"/>
              <p:cNvSpPr/>
              <p:nvPr/>
            </p:nvSpPr>
            <p:spPr>
              <a:xfrm>
                <a:off x="7790424" y="3886200"/>
                <a:ext cx="1002594"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7655342" y="3763820"/>
                <a:ext cx="1272758" cy="6477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p:nvSpPr>
            <p:spPr>
              <a:xfrm>
                <a:off x="7567821" y="2400300"/>
                <a:ext cx="1447800" cy="1943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岗位级</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排查</a:t>
                </a:r>
              </a:p>
            </p:txBody>
          </p:sp>
        </p:grpSp>
        <p:grpSp>
          <p:nvGrpSpPr>
            <p:cNvPr id="29" name="组合 28"/>
            <p:cNvGrpSpPr/>
            <p:nvPr/>
          </p:nvGrpSpPr>
          <p:grpSpPr>
            <a:xfrm>
              <a:off x="9861828" y="2400300"/>
              <a:ext cx="1447800" cy="2095500"/>
              <a:chOff x="9861828" y="2400300"/>
              <a:chExt cx="1447800" cy="2095500"/>
            </a:xfrm>
          </p:grpSpPr>
          <p:sp>
            <p:nvSpPr>
              <p:cNvPr id="24" name="矩形 23"/>
              <p:cNvSpPr/>
              <p:nvPr/>
            </p:nvSpPr>
            <p:spPr>
              <a:xfrm>
                <a:off x="10084431" y="3886200"/>
                <a:ext cx="1002594"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9949349" y="3763820"/>
                <a:ext cx="1272758" cy="6477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9861828" y="2400300"/>
                <a:ext cx="1447800" cy="1943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班组级</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排查</a:t>
                </a:r>
              </a:p>
            </p:txBody>
          </p:sp>
        </p:grpSp>
      </p:grpSp>
      <p:sp>
        <p:nvSpPr>
          <p:cNvPr id="31" name="矩形 30"/>
          <p:cNvSpPr/>
          <p:nvPr/>
        </p:nvSpPr>
        <p:spPr>
          <a:xfrm>
            <a:off x="1511548" y="5916638"/>
            <a:ext cx="10747514" cy="1015663"/>
          </a:xfrm>
          <a:prstGeom prst="rect">
            <a:avLst/>
          </a:prstGeom>
        </p:spPr>
        <p:txBody>
          <a:bodyPr wrap="square">
            <a:spAutoFit/>
          </a:bodyPr>
          <a:lstStyle/>
          <a:p>
            <a:pPr lvl="0" algn="ctr" fontAlgn="base">
              <a:lnSpc>
                <a:spcPct val="150000"/>
              </a:lnSpc>
              <a:spcBef>
                <a:spcPct val="0"/>
              </a:spcBef>
              <a:spcAft>
                <a:spcPct val="0"/>
              </a:spcAft>
              <a:defRPr/>
            </a:pPr>
            <a:r>
              <a:rPr kumimoji="1" lang="zh-CN" altLang="en-US" sz="2000" b="1" kern="0" noProof="1">
                <a:solidFill>
                  <a:schemeClr val="accent1"/>
                </a:solidFill>
                <a:latin typeface="微软雅黑" panose="020B0503020204020204" pitchFamily="34" charset="-122"/>
                <a:ea typeface="微软雅黑" panose="020B0503020204020204" pitchFamily="34" charset="-122"/>
              </a:rPr>
              <a:t>专门机构实施的检验检测手段实施隐患排查，企业可委托外部专业机构实施，如避雷系统检测、特种设备检测、煤气报警仪校准等。</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3966208" y="1318260"/>
            <a:ext cx="4546602"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2.  </a:t>
              </a:r>
              <a:r>
                <a:rPr lang="zh-CN" altLang="en-US" sz="2400" b="1" dirty="0">
                  <a:solidFill>
                    <a:schemeClr val="accent1"/>
                  </a:solidFill>
                  <a:latin typeface="微软雅黑" panose="020B0503020204020204" pitchFamily="34" charset="-122"/>
                  <a:ea typeface="微软雅黑" panose="020B0503020204020204" pitchFamily="34" charset="-122"/>
                </a:rPr>
                <a:t>分级隐患排查的内容</a:t>
              </a:r>
            </a:p>
          </p:txBody>
        </p:sp>
      </p:grpSp>
      <p:grpSp>
        <p:nvGrpSpPr>
          <p:cNvPr id="15" name="组合 14"/>
          <p:cNvGrpSpPr/>
          <p:nvPr/>
        </p:nvGrpSpPr>
        <p:grpSpPr>
          <a:xfrm>
            <a:off x="1515107" y="2537460"/>
            <a:ext cx="9448801" cy="1562657"/>
            <a:chOff x="1168400" y="1905000"/>
            <a:chExt cx="9448801" cy="1562657"/>
          </a:xfrm>
          <a:solidFill>
            <a:schemeClr val="bg1">
              <a:lumMod val="95000"/>
            </a:schemeClr>
          </a:solidFill>
        </p:grpSpPr>
        <p:sp>
          <p:nvSpPr>
            <p:cNvPr id="14" name="矩形 13"/>
            <p:cNvSpPr/>
            <p:nvPr/>
          </p:nvSpPr>
          <p:spPr>
            <a:xfrm>
              <a:off x="1450109" y="3109356"/>
              <a:ext cx="8885382" cy="358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p:nvSpPr>
          <p:spPr>
            <a:xfrm>
              <a:off x="1295399" y="3015377"/>
              <a:ext cx="9194802" cy="358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1168400" y="1905000"/>
              <a:ext cx="685800" cy="1383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公司级</a:t>
              </a:r>
            </a:p>
          </p:txBody>
        </p:sp>
        <p:sp>
          <p:nvSpPr>
            <p:cNvPr id="11" name="矩形 10"/>
            <p:cNvSpPr/>
            <p:nvPr/>
          </p:nvSpPr>
          <p:spPr>
            <a:xfrm>
              <a:off x="1854200" y="1905000"/>
              <a:ext cx="8763001" cy="1383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2" name="矩形 11"/>
            <p:cNvSpPr/>
            <p:nvPr/>
          </p:nvSpPr>
          <p:spPr>
            <a:xfrm>
              <a:off x="1981200" y="1939606"/>
              <a:ext cx="8534400" cy="12549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通常风险级别为一级风险点及其涵盖危险源，兼顾二级以下风险点及所涵盖危险源。</a:t>
              </a:r>
            </a:p>
          </p:txBody>
        </p:sp>
      </p:grpSp>
      <p:grpSp>
        <p:nvGrpSpPr>
          <p:cNvPr id="16" name="组合 15"/>
          <p:cNvGrpSpPr/>
          <p:nvPr/>
        </p:nvGrpSpPr>
        <p:grpSpPr>
          <a:xfrm>
            <a:off x="1515107" y="4531360"/>
            <a:ext cx="9448801" cy="2229189"/>
            <a:chOff x="1168400" y="1905000"/>
            <a:chExt cx="9448801" cy="1269852"/>
          </a:xfrm>
          <a:solidFill>
            <a:schemeClr val="bg1">
              <a:lumMod val="95000"/>
            </a:schemeClr>
          </a:solidFill>
        </p:grpSpPr>
        <p:sp>
          <p:nvSpPr>
            <p:cNvPr id="17" name="矩形 16"/>
            <p:cNvSpPr/>
            <p:nvPr/>
          </p:nvSpPr>
          <p:spPr>
            <a:xfrm>
              <a:off x="1450109" y="2816551"/>
              <a:ext cx="8885381" cy="358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1295400" y="2764557"/>
              <a:ext cx="9194802" cy="358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168400" y="1905001"/>
              <a:ext cx="685800" cy="11639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厂    级</a:t>
              </a:r>
            </a:p>
          </p:txBody>
        </p:sp>
        <p:sp>
          <p:nvSpPr>
            <p:cNvPr id="20" name="矩形 19"/>
            <p:cNvSpPr/>
            <p:nvPr/>
          </p:nvSpPr>
          <p:spPr>
            <a:xfrm>
              <a:off x="1854200" y="1905000"/>
              <a:ext cx="8763001" cy="11639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1981200" y="1939606"/>
              <a:ext cx="8534400" cy="1084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通常风险级别为一级和二级的风险点及涵盖危险源，兼顾三级以下风险点及所涵盖危险源。 一级和</a:t>
              </a:r>
              <a:r>
                <a:rPr lang="en-US" altLang="zh-CN" sz="2000" b="1" dirty="0">
                  <a:solidFill>
                    <a:schemeClr val="accent1"/>
                  </a:solidFill>
                  <a:latin typeface="微软雅黑" panose="020B0503020204020204" pitchFamily="34" charset="-122"/>
                  <a:ea typeface="微软雅黑" panose="020B0503020204020204" pitchFamily="34" charset="-122"/>
                </a:rPr>
                <a:t>I</a:t>
              </a:r>
              <a:r>
                <a:rPr lang="zh-CN" altLang="en-US" sz="2000" b="1" dirty="0">
                  <a:solidFill>
                    <a:schemeClr val="accent1"/>
                  </a:solidFill>
                  <a:latin typeface="微软雅黑" panose="020B0503020204020204" pitchFamily="34" charset="-122"/>
                  <a:ea typeface="微软雅黑" panose="020B0503020204020204" pitchFamily="34" charset="-122"/>
                </a:rPr>
                <a:t>二级风险点通常应包括重大危险源，风险点所产生的后果严重、易产生重大隐患的风险点，或后果不严重、但发生概率较高的风险点所涉及的危险源。</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1730372" y="1174742"/>
            <a:ext cx="9448801" cy="2648444"/>
            <a:chOff x="1168400" y="1904999"/>
            <a:chExt cx="9448801" cy="1508681"/>
          </a:xfrm>
        </p:grpSpPr>
        <p:sp>
          <p:nvSpPr>
            <p:cNvPr id="3" name="矩形 2"/>
            <p:cNvSpPr/>
            <p:nvPr/>
          </p:nvSpPr>
          <p:spPr>
            <a:xfrm>
              <a:off x="1450109" y="3055379"/>
              <a:ext cx="8885381" cy="3583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295400" y="3003386"/>
              <a:ext cx="9194802" cy="35830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168400" y="1905001"/>
              <a:ext cx="685800" cy="141073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专业级</a:t>
              </a:r>
            </a:p>
          </p:txBody>
        </p:sp>
        <p:sp>
          <p:nvSpPr>
            <p:cNvPr id="6" name="矩形 5"/>
            <p:cNvSpPr/>
            <p:nvPr/>
          </p:nvSpPr>
          <p:spPr>
            <a:xfrm>
              <a:off x="1854200" y="1905000"/>
              <a:ext cx="8763001" cy="1410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981200" y="1904999"/>
              <a:ext cx="8534400" cy="1410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专业管理直接管理或相关的活动、过程、装置、设施、设备、物料等风险点及所涵盖危险源，如供电专业的排查点可包括高压线路、高压配电、低压配电、低压固定线路、配电柜（箱）、接地系统、避雷系统、设备绝缘耐压（电机、电焊机、手持电动工具等）、临时用电、检维（抢）修等活动等风险点中的危险源。</a:t>
              </a:r>
            </a:p>
          </p:txBody>
        </p:sp>
      </p:grpSp>
      <p:grpSp>
        <p:nvGrpSpPr>
          <p:cNvPr id="8" name="组合 7"/>
          <p:cNvGrpSpPr/>
          <p:nvPr/>
        </p:nvGrpSpPr>
        <p:grpSpPr>
          <a:xfrm>
            <a:off x="1730372" y="4375150"/>
            <a:ext cx="9448801" cy="2648444"/>
            <a:chOff x="1168400" y="1904999"/>
            <a:chExt cx="9448801" cy="1508681"/>
          </a:xfrm>
        </p:grpSpPr>
        <p:sp>
          <p:nvSpPr>
            <p:cNvPr id="9" name="矩形 8"/>
            <p:cNvSpPr/>
            <p:nvPr/>
          </p:nvSpPr>
          <p:spPr>
            <a:xfrm>
              <a:off x="1450109" y="3055379"/>
              <a:ext cx="8885381" cy="3583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295400" y="3003386"/>
              <a:ext cx="9194802" cy="35830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168400" y="1905001"/>
              <a:ext cx="685800" cy="141073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车间级</a:t>
              </a:r>
            </a:p>
          </p:txBody>
        </p:sp>
        <p:sp>
          <p:nvSpPr>
            <p:cNvPr id="12" name="矩形 11"/>
            <p:cNvSpPr/>
            <p:nvPr/>
          </p:nvSpPr>
          <p:spPr>
            <a:xfrm>
              <a:off x="1854200" y="1905000"/>
              <a:ext cx="8763001" cy="1410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981200" y="1904999"/>
              <a:ext cx="8534400" cy="1410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基层单位管辖范围内所有的设施、设备、作业过程、人员（含外来人员）等风险点所涉及的危险源可设为排查点，包括在本区域内的公司级、专业级排查点，除专业能力或设备能力不足导致无法实施排查的危险源（如设备接地是否良好需接地电阻检测仪，可以由专业实施排查）外，可设为排查点。</a:t>
              </a: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1658617" y="2282190"/>
            <a:ext cx="9448801" cy="1630547"/>
            <a:chOff x="1168400" y="1905000"/>
            <a:chExt cx="9448801" cy="928837"/>
          </a:xfrm>
        </p:grpSpPr>
        <p:sp>
          <p:nvSpPr>
            <p:cNvPr id="3" name="矩形 2"/>
            <p:cNvSpPr/>
            <p:nvPr/>
          </p:nvSpPr>
          <p:spPr>
            <a:xfrm>
              <a:off x="1450109" y="2660210"/>
              <a:ext cx="8885381" cy="17362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295400" y="2614997"/>
              <a:ext cx="9194802" cy="18221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168400" y="1905001"/>
              <a:ext cx="685800" cy="8576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班组级</a:t>
              </a:r>
            </a:p>
          </p:txBody>
        </p:sp>
        <p:sp>
          <p:nvSpPr>
            <p:cNvPr id="6" name="矩形 5"/>
            <p:cNvSpPr/>
            <p:nvPr/>
          </p:nvSpPr>
          <p:spPr>
            <a:xfrm>
              <a:off x="1854200" y="1905000"/>
              <a:ext cx="8763001" cy="857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981199" y="1939606"/>
              <a:ext cx="8636001" cy="771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除专业能力或设备能力不足导致无法实施排查的危险源，将本班组内所有的设施、设备、作业过程、人员（含外来人员）等风险点所涉及的危险源可设为排查点。</a:t>
              </a:r>
            </a:p>
          </p:txBody>
        </p:sp>
      </p:grpSp>
      <p:grpSp>
        <p:nvGrpSpPr>
          <p:cNvPr id="8" name="组合 7"/>
          <p:cNvGrpSpPr/>
          <p:nvPr/>
        </p:nvGrpSpPr>
        <p:grpSpPr>
          <a:xfrm>
            <a:off x="1658617" y="4644390"/>
            <a:ext cx="9448801" cy="1630547"/>
            <a:chOff x="1168400" y="1905000"/>
            <a:chExt cx="9448801" cy="928837"/>
          </a:xfrm>
        </p:grpSpPr>
        <p:sp>
          <p:nvSpPr>
            <p:cNvPr id="9" name="矩形 8"/>
            <p:cNvSpPr/>
            <p:nvPr/>
          </p:nvSpPr>
          <p:spPr>
            <a:xfrm>
              <a:off x="1450109" y="2660210"/>
              <a:ext cx="8885381" cy="17362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295400" y="2614997"/>
              <a:ext cx="9194802" cy="18221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168400" y="1905001"/>
              <a:ext cx="685800" cy="85760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岗位级</a:t>
              </a:r>
            </a:p>
          </p:txBody>
        </p:sp>
        <p:sp>
          <p:nvSpPr>
            <p:cNvPr id="12" name="矩形 11"/>
            <p:cNvSpPr/>
            <p:nvPr/>
          </p:nvSpPr>
          <p:spPr>
            <a:xfrm>
              <a:off x="1854200" y="1905000"/>
              <a:ext cx="8763001" cy="857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981199" y="1939606"/>
              <a:ext cx="8636001" cy="771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除专业能力或设备能力不足导致无法实施排查的风险点，将本岗位内所有的设施、设备、作业过程、人员（含外来人员）等风险点所涉及的危险源应设为排查点。</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PA-矩形 53"/>
          <p:cNvSpPr/>
          <p:nvPr>
            <p:custDataLst>
              <p:tags r:id="rId1"/>
            </p:custDataLst>
          </p:nvPr>
        </p:nvSpPr>
        <p:spPr>
          <a:xfrm>
            <a:off x="215265" y="1707563"/>
            <a:ext cx="12192000" cy="3873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09295" y="2498725"/>
            <a:ext cx="11546205" cy="3178175"/>
            <a:chOff x="152400" y="1773238"/>
            <a:chExt cx="11347060" cy="2709862"/>
          </a:xfrm>
        </p:grpSpPr>
        <p:grpSp>
          <p:nvGrpSpPr>
            <p:cNvPr id="55" name="组合 57"/>
            <p:cNvGrpSpPr/>
            <p:nvPr/>
          </p:nvGrpSpPr>
          <p:grpSpPr>
            <a:xfrm>
              <a:off x="152400" y="1773238"/>
              <a:ext cx="6887296" cy="2709862"/>
              <a:chOff x="3022600" y="2533649"/>
              <a:chExt cx="6372488" cy="3225801"/>
            </a:xfrm>
          </p:grpSpPr>
          <p:sp>
            <p:nvSpPr>
              <p:cNvPr id="56" name="PA-任意多边形 3" descr="© INSCALE GmbH, 21.06.2010"/>
              <p:cNvSpPr>
                <a:spLocks noChangeArrowheads="1"/>
              </p:cNvSpPr>
              <p:nvPr>
                <p:custDataLst>
                  <p:tags r:id="rId4"/>
                </p:custDataLst>
              </p:nvPr>
            </p:nvSpPr>
            <p:spPr bwMode="auto">
              <a:xfrm>
                <a:off x="5214107" y="4327020"/>
                <a:ext cx="1370426" cy="204093"/>
              </a:xfrm>
              <a:custGeom>
                <a:avLst/>
                <a:gdLst>
                  <a:gd name="T0" fmla="*/ 1368425 w 1170"/>
                  <a:gd name="T1" fmla="*/ 0 h 224"/>
                  <a:gd name="T2" fmla="*/ 0 w 1170"/>
                  <a:gd name="T3" fmla="*/ 203200 h 224"/>
                  <a:gd name="T4" fmla="*/ 1368425 w 1170"/>
                  <a:gd name="T5" fmla="*/ 0 h 224"/>
                  <a:gd name="T6" fmla="*/ 0 60000 65536"/>
                  <a:gd name="T7" fmla="*/ 0 60000 65536"/>
                  <a:gd name="T8" fmla="*/ 0 60000 65536"/>
                </a:gdLst>
                <a:ahLst/>
                <a:cxnLst>
                  <a:cxn ang="T6">
                    <a:pos x="T0" y="T1"/>
                  </a:cxn>
                  <a:cxn ang="T7">
                    <a:pos x="T2" y="T3"/>
                  </a:cxn>
                  <a:cxn ang="T8">
                    <a:pos x="T4" y="T5"/>
                  </a:cxn>
                </a:cxnLst>
                <a:rect l="0" t="0" r="r" b="b"/>
                <a:pathLst>
                  <a:path w="1170" h="224">
                    <a:moveTo>
                      <a:pt x="1170" y="0"/>
                    </a:moveTo>
                    <a:lnTo>
                      <a:pt x="0" y="224"/>
                    </a:lnTo>
                    <a:lnTo>
                      <a:pt x="1170" y="0"/>
                    </a:lnTo>
                    <a:close/>
                  </a:path>
                </a:pathLst>
              </a:custGeom>
              <a:gradFill rotWithShape="1">
                <a:gsLst>
                  <a:gs pos="0">
                    <a:srgbClr val="C4C2C2"/>
                  </a:gs>
                  <a:gs pos="100000">
                    <a:srgbClr val="EBEAEA">
                      <a:alpha val="0"/>
                    </a:srgbClr>
                  </a:gs>
                </a:gsLst>
                <a:lin ang="54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57" name="PA-Line 4" descr="© INSCALE GmbH, 21.06.2010"/>
              <p:cNvSpPr>
                <a:spLocks noChangeShapeType="1"/>
              </p:cNvSpPr>
              <p:nvPr>
                <p:custDataLst>
                  <p:tags r:id="rId5"/>
                </p:custDataLst>
              </p:nvPr>
            </p:nvSpPr>
            <p:spPr bwMode="auto">
              <a:xfrm flipH="1">
                <a:off x="5214107" y="4327020"/>
                <a:ext cx="1370426" cy="204093"/>
              </a:xfrm>
              <a:prstGeom prst="line">
                <a:avLst/>
              </a:prstGeom>
              <a:no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nvGrpSpPr>
              <p:cNvPr id="58" name="组合 13"/>
              <p:cNvGrpSpPr/>
              <p:nvPr/>
            </p:nvGrpSpPr>
            <p:grpSpPr>
              <a:xfrm>
                <a:off x="3022600" y="4746544"/>
                <a:ext cx="4381545" cy="1012906"/>
                <a:chOff x="3022600" y="3855957"/>
                <a:chExt cx="4381545" cy="1012906"/>
              </a:xfrm>
            </p:grpSpPr>
            <p:sp>
              <p:nvSpPr>
                <p:cNvPr id="90" name="PA-任意多边形 12" descr="© INSCALE GmbH, 21.06.2010"/>
                <p:cNvSpPr>
                  <a:spLocks noChangeAspect="1" noChangeArrowheads="1"/>
                </p:cNvSpPr>
                <p:nvPr>
                  <p:custDataLst>
                    <p:tags r:id="rId28"/>
                  </p:custDataLst>
                </p:nvPr>
              </p:nvSpPr>
              <p:spPr bwMode="auto">
                <a:xfrm>
                  <a:off x="3022600" y="3939106"/>
                  <a:ext cx="2190038" cy="929757"/>
                </a:xfrm>
                <a:custGeom>
                  <a:avLst/>
                  <a:gdLst>
                    <a:gd name="T0" fmla="*/ 462505 w 1781"/>
                    <a:gd name="T1" fmla="*/ 0 h 988"/>
                    <a:gd name="T2" fmla="*/ 2190750 w 1781"/>
                    <a:gd name="T3" fmla="*/ 252342 h 988"/>
                    <a:gd name="T4" fmla="*/ 2190750 w 1781"/>
                    <a:gd name="T5" fmla="*/ 930275 h 988"/>
                    <a:gd name="T6" fmla="*/ 0 w 1781"/>
                    <a:gd name="T7" fmla="*/ 610140 h 988"/>
                    <a:gd name="T8" fmla="*/ 462505 w 1781"/>
                    <a:gd name="T9" fmla="*/ 0 h 9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1" h="988">
                      <a:moveTo>
                        <a:pt x="376" y="0"/>
                      </a:moveTo>
                      <a:lnTo>
                        <a:pt x="1781" y="268"/>
                      </a:lnTo>
                      <a:lnTo>
                        <a:pt x="1781" y="988"/>
                      </a:lnTo>
                      <a:lnTo>
                        <a:pt x="0" y="648"/>
                      </a:lnTo>
                      <a:lnTo>
                        <a:pt x="376"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91" name="PA-任意多边形 13" descr="© INSCALE GmbH, 21.06.2010"/>
                <p:cNvSpPr>
                  <a:spLocks noChangeAspect="1" noChangeArrowheads="1"/>
                </p:cNvSpPr>
                <p:nvPr>
                  <p:custDataLst>
                    <p:tags r:id="rId29"/>
                  </p:custDataLst>
                </p:nvPr>
              </p:nvSpPr>
              <p:spPr bwMode="auto">
                <a:xfrm>
                  <a:off x="5212638" y="3939106"/>
                  <a:ext cx="2191507" cy="929757"/>
                </a:xfrm>
                <a:custGeom>
                  <a:avLst/>
                  <a:gdLst>
                    <a:gd name="T0" fmla="*/ 1729757 w 1782"/>
                    <a:gd name="T1" fmla="*/ 0 h 988"/>
                    <a:gd name="T2" fmla="*/ 2192338 w 1782"/>
                    <a:gd name="T3" fmla="*/ 610140 h 988"/>
                    <a:gd name="T4" fmla="*/ 0 w 1782"/>
                    <a:gd name="T5" fmla="*/ 930275 h 988"/>
                    <a:gd name="T6" fmla="*/ 0 w 1782"/>
                    <a:gd name="T7" fmla="*/ 252342 h 988"/>
                    <a:gd name="T8" fmla="*/ 1729757 w 1782"/>
                    <a:gd name="T9" fmla="*/ 0 h 9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2" h="988">
                      <a:moveTo>
                        <a:pt x="1406" y="0"/>
                      </a:moveTo>
                      <a:lnTo>
                        <a:pt x="1782" y="648"/>
                      </a:lnTo>
                      <a:lnTo>
                        <a:pt x="0" y="988"/>
                      </a:lnTo>
                      <a:lnTo>
                        <a:pt x="0" y="268"/>
                      </a:lnTo>
                      <a:lnTo>
                        <a:pt x="1406" y="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92" name="PA-任意多边形 23" descr="© INSCALE GmbH, 21.06.2010"/>
                <p:cNvSpPr>
                  <a:spLocks noChangeAspect="1" noChangeArrowheads="1"/>
                </p:cNvSpPr>
                <p:nvPr>
                  <p:custDataLst>
                    <p:tags r:id="rId30"/>
                  </p:custDataLst>
                </p:nvPr>
              </p:nvSpPr>
              <p:spPr bwMode="auto">
                <a:xfrm>
                  <a:off x="3486753" y="3855957"/>
                  <a:ext cx="3453239" cy="334486"/>
                </a:xfrm>
                <a:custGeom>
                  <a:avLst/>
                  <a:gdLst>
                    <a:gd name="T0" fmla="*/ 0 w 2811"/>
                    <a:gd name="T1" fmla="*/ 84208 h 358"/>
                    <a:gd name="T2" fmla="*/ 575383 w 2811"/>
                    <a:gd name="T3" fmla="*/ 0 h 358"/>
                    <a:gd name="T4" fmla="*/ 1727379 w 2811"/>
                    <a:gd name="T5" fmla="*/ 166545 h 358"/>
                    <a:gd name="T6" fmla="*/ 2880605 w 2811"/>
                    <a:gd name="T7" fmla="*/ 0 h 358"/>
                    <a:gd name="T8" fmla="*/ 3455988 w 2811"/>
                    <a:gd name="T9" fmla="*/ 84208 h 358"/>
                    <a:gd name="T10" fmla="*/ 1727379 w 2811"/>
                    <a:gd name="T11" fmla="*/ 334962 h 358"/>
                    <a:gd name="T12" fmla="*/ 0 w 2811"/>
                    <a:gd name="T13" fmla="*/ 84208 h 3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11" h="358">
                      <a:moveTo>
                        <a:pt x="0" y="90"/>
                      </a:moveTo>
                      <a:lnTo>
                        <a:pt x="468" y="0"/>
                      </a:lnTo>
                      <a:lnTo>
                        <a:pt x="1405" y="178"/>
                      </a:lnTo>
                      <a:lnTo>
                        <a:pt x="2343" y="0"/>
                      </a:lnTo>
                      <a:lnTo>
                        <a:pt x="2811" y="90"/>
                      </a:lnTo>
                      <a:lnTo>
                        <a:pt x="1405" y="358"/>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93" name="PA-任意多边形 26" descr="© INSCALE GmbH, 21.06.2010"/>
                <p:cNvSpPr>
                  <a:spLocks noChangeAspect="1" noChangeArrowheads="1"/>
                </p:cNvSpPr>
                <p:nvPr>
                  <p:custDataLst>
                    <p:tags r:id="rId31"/>
                  </p:custDataLst>
                </p:nvPr>
              </p:nvSpPr>
              <p:spPr bwMode="auto">
                <a:xfrm>
                  <a:off x="3022600" y="4230128"/>
                  <a:ext cx="2190038" cy="638735"/>
                </a:xfrm>
                <a:custGeom>
                  <a:avLst/>
                  <a:gdLst>
                    <a:gd name="T0" fmla="*/ 0 w 1781"/>
                    <a:gd name="T1" fmla="*/ 318146 h 678"/>
                    <a:gd name="T2" fmla="*/ 2190750 w 1781"/>
                    <a:gd name="T3" fmla="*/ 0 h 678"/>
                    <a:gd name="T4" fmla="*/ 2190750 w 1781"/>
                    <a:gd name="T5" fmla="*/ 638175 h 678"/>
                    <a:gd name="T6" fmla="*/ 0 w 1781"/>
                    <a:gd name="T7" fmla="*/ 318146 h 6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1" h="678">
                      <a:moveTo>
                        <a:pt x="0" y="338"/>
                      </a:moveTo>
                      <a:lnTo>
                        <a:pt x="1781" y="0"/>
                      </a:lnTo>
                      <a:lnTo>
                        <a:pt x="1781" y="678"/>
                      </a:lnTo>
                      <a:lnTo>
                        <a:pt x="0" y="338"/>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94" name="PA-任意多边形 27" descr="© INSCALE GmbH, 21.06.2010"/>
                <p:cNvSpPr>
                  <a:spLocks noChangeAspect="1" noChangeArrowheads="1"/>
                </p:cNvSpPr>
                <p:nvPr>
                  <p:custDataLst>
                    <p:tags r:id="rId32"/>
                  </p:custDataLst>
                </p:nvPr>
              </p:nvSpPr>
              <p:spPr bwMode="auto">
                <a:xfrm>
                  <a:off x="5212638" y="4230128"/>
                  <a:ext cx="2191507" cy="638735"/>
                </a:xfrm>
                <a:custGeom>
                  <a:avLst/>
                  <a:gdLst>
                    <a:gd name="T0" fmla="*/ 0 w 1782"/>
                    <a:gd name="T1" fmla="*/ 0 h 678"/>
                    <a:gd name="T2" fmla="*/ 2192338 w 1782"/>
                    <a:gd name="T3" fmla="*/ 318146 h 678"/>
                    <a:gd name="T4" fmla="*/ 0 w 1782"/>
                    <a:gd name="T5" fmla="*/ 638175 h 678"/>
                    <a:gd name="T6" fmla="*/ 0 w 1782"/>
                    <a:gd name="T7" fmla="*/ 0 h 6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2" h="678">
                      <a:moveTo>
                        <a:pt x="0" y="0"/>
                      </a:moveTo>
                      <a:lnTo>
                        <a:pt x="1782" y="338"/>
                      </a:lnTo>
                      <a:lnTo>
                        <a:pt x="0" y="678"/>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59" name="组合 19"/>
              <p:cNvGrpSpPr/>
              <p:nvPr/>
            </p:nvGrpSpPr>
            <p:grpSpPr>
              <a:xfrm>
                <a:off x="3600450" y="3981450"/>
                <a:ext cx="3227388" cy="933450"/>
                <a:chOff x="3600450" y="3090863"/>
                <a:chExt cx="3227388" cy="933450"/>
              </a:xfrm>
            </p:grpSpPr>
            <p:grpSp>
              <p:nvGrpSpPr>
                <p:cNvPr id="84" name="组合 3"/>
                <p:cNvGrpSpPr/>
                <p:nvPr/>
              </p:nvGrpSpPr>
              <p:grpSpPr>
                <a:xfrm>
                  <a:off x="3600450" y="3090863"/>
                  <a:ext cx="3227388" cy="933450"/>
                  <a:chOff x="3600450" y="3090863"/>
                  <a:chExt cx="3227388" cy="933450"/>
                </a:xfrm>
              </p:grpSpPr>
              <p:sp>
                <p:nvSpPr>
                  <p:cNvPr id="86" name="PA-任意多边形 14" descr="© INSCALE GmbH, 21.06.2010"/>
                  <p:cNvSpPr>
                    <a:spLocks noChangeAspect="1" noChangeArrowheads="1"/>
                  </p:cNvSpPr>
                  <p:nvPr>
                    <p:custDataLst>
                      <p:tags r:id="rId24"/>
                    </p:custDataLst>
                  </p:nvPr>
                </p:nvSpPr>
                <p:spPr bwMode="auto">
                  <a:xfrm>
                    <a:off x="3599853" y="3173758"/>
                    <a:ext cx="1612784" cy="850387"/>
                  </a:xfrm>
                  <a:custGeom>
                    <a:avLst/>
                    <a:gdLst>
                      <a:gd name="T0" fmla="*/ 1612900 w 1311"/>
                      <a:gd name="T1" fmla="*/ 168289 h 900"/>
                      <a:gd name="T2" fmla="*/ 1612900 w 1311"/>
                      <a:gd name="T3" fmla="*/ 850900 h 900"/>
                      <a:gd name="T4" fmla="*/ 0 w 1311"/>
                      <a:gd name="T5" fmla="*/ 614539 h 900"/>
                      <a:gd name="T6" fmla="*/ 460126 w 1311"/>
                      <a:gd name="T7" fmla="*/ 0 h 900"/>
                      <a:gd name="T8" fmla="*/ 1612900 w 1311"/>
                      <a:gd name="T9" fmla="*/ 168289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1" h="900">
                        <a:moveTo>
                          <a:pt x="1311" y="178"/>
                        </a:moveTo>
                        <a:lnTo>
                          <a:pt x="1311" y="900"/>
                        </a:lnTo>
                        <a:lnTo>
                          <a:pt x="0" y="650"/>
                        </a:lnTo>
                        <a:lnTo>
                          <a:pt x="374" y="0"/>
                        </a:lnTo>
                        <a:lnTo>
                          <a:pt x="1311" y="178"/>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7" name="PA-任意多边形 15" descr="© INSCALE GmbH, 21.06.2010"/>
                  <p:cNvSpPr>
                    <a:spLocks noChangeAspect="1" noChangeArrowheads="1"/>
                  </p:cNvSpPr>
                  <p:nvPr>
                    <p:custDataLst>
                      <p:tags r:id="rId25"/>
                    </p:custDataLst>
                  </p:nvPr>
                </p:nvSpPr>
                <p:spPr bwMode="auto">
                  <a:xfrm>
                    <a:off x="5212638" y="3173758"/>
                    <a:ext cx="1614254" cy="850387"/>
                  </a:xfrm>
                  <a:custGeom>
                    <a:avLst/>
                    <a:gdLst>
                      <a:gd name="T0" fmla="*/ 0 w 1312"/>
                      <a:gd name="T1" fmla="*/ 168289 h 900"/>
                      <a:gd name="T2" fmla="*/ 0 w 1312"/>
                      <a:gd name="T3" fmla="*/ 850900 h 900"/>
                      <a:gd name="T4" fmla="*/ 1614488 w 1312"/>
                      <a:gd name="T5" fmla="*/ 614539 h 900"/>
                      <a:gd name="T6" fmla="*/ 1154260 w 1312"/>
                      <a:gd name="T7" fmla="*/ 0 h 900"/>
                      <a:gd name="T8" fmla="*/ 0 w 1312"/>
                      <a:gd name="T9" fmla="*/ 168289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2" h="900">
                        <a:moveTo>
                          <a:pt x="0" y="178"/>
                        </a:moveTo>
                        <a:lnTo>
                          <a:pt x="0" y="900"/>
                        </a:lnTo>
                        <a:lnTo>
                          <a:pt x="1312" y="650"/>
                        </a:lnTo>
                        <a:lnTo>
                          <a:pt x="938" y="0"/>
                        </a:lnTo>
                        <a:lnTo>
                          <a:pt x="0" y="178"/>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8" name="PA-任意多边形 24" descr="© INSCALE GmbH, 21.06.2010"/>
                  <p:cNvSpPr>
                    <a:spLocks noChangeAspect="1" noChangeArrowheads="1"/>
                  </p:cNvSpPr>
                  <p:nvPr>
                    <p:custDataLst>
                      <p:tags r:id="rId26"/>
                    </p:custDataLst>
                  </p:nvPr>
                </p:nvSpPr>
                <p:spPr bwMode="auto">
                  <a:xfrm>
                    <a:off x="4061068" y="3090609"/>
                    <a:ext cx="2306076" cy="251336"/>
                  </a:xfrm>
                  <a:custGeom>
                    <a:avLst/>
                    <a:gdLst>
                      <a:gd name="T0" fmla="*/ 0 w 1875"/>
                      <a:gd name="T1" fmla="*/ 84232 h 268"/>
                      <a:gd name="T2" fmla="*/ 579427 w 1875"/>
                      <a:gd name="T3" fmla="*/ 0 h 268"/>
                      <a:gd name="T4" fmla="*/ 1152704 w 1875"/>
                      <a:gd name="T5" fmla="*/ 82360 h 268"/>
                      <a:gd name="T6" fmla="*/ 1730901 w 1875"/>
                      <a:gd name="T7" fmla="*/ 1872 h 268"/>
                      <a:gd name="T8" fmla="*/ 2306638 w 1875"/>
                      <a:gd name="T9" fmla="*/ 84232 h 268"/>
                      <a:gd name="T10" fmla="*/ 1152704 w 1875"/>
                      <a:gd name="T11" fmla="*/ 250825 h 268"/>
                      <a:gd name="T12" fmla="*/ 0 w 1875"/>
                      <a:gd name="T13" fmla="*/ 84232 h 2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75" h="268">
                        <a:moveTo>
                          <a:pt x="0" y="90"/>
                        </a:moveTo>
                        <a:lnTo>
                          <a:pt x="471" y="0"/>
                        </a:lnTo>
                        <a:lnTo>
                          <a:pt x="937" y="88"/>
                        </a:lnTo>
                        <a:lnTo>
                          <a:pt x="1407" y="2"/>
                        </a:lnTo>
                        <a:lnTo>
                          <a:pt x="1875" y="90"/>
                        </a:lnTo>
                        <a:lnTo>
                          <a:pt x="937" y="268"/>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9" name="PA-任意多边形 29" descr="© INSCALE GmbH, 21.06.2010"/>
                  <p:cNvSpPr>
                    <a:spLocks noChangeAspect="1" noChangeArrowheads="1"/>
                  </p:cNvSpPr>
                  <p:nvPr>
                    <p:custDataLst>
                      <p:tags r:id="rId27"/>
                    </p:custDataLst>
                  </p:nvPr>
                </p:nvSpPr>
                <p:spPr bwMode="auto">
                  <a:xfrm>
                    <a:off x="5212638" y="3551708"/>
                    <a:ext cx="1614254" cy="472437"/>
                  </a:xfrm>
                  <a:custGeom>
                    <a:avLst/>
                    <a:gdLst>
                      <a:gd name="T0" fmla="*/ 0 w 1312"/>
                      <a:gd name="T1" fmla="*/ 0 h 500"/>
                      <a:gd name="T2" fmla="*/ 1614488 w 1312"/>
                      <a:gd name="T3" fmla="*/ 235744 h 500"/>
                      <a:gd name="T4" fmla="*/ 0 w 1312"/>
                      <a:gd name="T5" fmla="*/ 471488 h 500"/>
                      <a:gd name="T6" fmla="*/ 0 w 1312"/>
                      <a:gd name="T7" fmla="*/ 0 h 5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2" h="500">
                        <a:moveTo>
                          <a:pt x="0" y="0"/>
                        </a:moveTo>
                        <a:lnTo>
                          <a:pt x="1312" y="250"/>
                        </a:lnTo>
                        <a:lnTo>
                          <a:pt x="0" y="500"/>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sp>
              <p:nvSpPr>
                <p:cNvPr id="85" name="PA-任意多边形 28" descr="© INSCALE GmbH, 21.06.2010"/>
                <p:cNvSpPr>
                  <a:spLocks noChangeAspect="1" noChangeArrowheads="1"/>
                </p:cNvSpPr>
                <p:nvPr>
                  <p:custDataLst>
                    <p:tags r:id="rId23"/>
                  </p:custDataLst>
                </p:nvPr>
              </p:nvSpPr>
              <p:spPr bwMode="auto">
                <a:xfrm>
                  <a:off x="3599853" y="3551708"/>
                  <a:ext cx="1612784" cy="472437"/>
                </a:xfrm>
                <a:custGeom>
                  <a:avLst/>
                  <a:gdLst>
                    <a:gd name="T0" fmla="*/ 0 w 1311"/>
                    <a:gd name="T1" fmla="*/ 235744 h 500"/>
                    <a:gd name="T2" fmla="*/ 1612900 w 1311"/>
                    <a:gd name="T3" fmla="*/ 0 h 500"/>
                    <a:gd name="T4" fmla="*/ 1612900 w 1311"/>
                    <a:gd name="T5" fmla="*/ 471488 h 500"/>
                    <a:gd name="T6" fmla="*/ 0 w 1311"/>
                    <a:gd name="T7" fmla="*/ 235744 h 5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1" h="500">
                      <a:moveTo>
                        <a:pt x="0" y="250"/>
                      </a:moveTo>
                      <a:lnTo>
                        <a:pt x="1311" y="0"/>
                      </a:lnTo>
                      <a:lnTo>
                        <a:pt x="1311" y="500"/>
                      </a:lnTo>
                      <a:lnTo>
                        <a:pt x="0" y="250"/>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60" name="组合 26"/>
              <p:cNvGrpSpPr/>
              <p:nvPr/>
            </p:nvGrpSpPr>
            <p:grpSpPr>
              <a:xfrm>
                <a:off x="4175125" y="3219450"/>
                <a:ext cx="2074863" cy="844550"/>
                <a:chOff x="4175125" y="2328863"/>
                <a:chExt cx="2074863" cy="844550"/>
              </a:xfrm>
            </p:grpSpPr>
            <p:sp>
              <p:nvSpPr>
                <p:cNvPr id="78" name="PA-任意多边形 17" descr="© INSCALE GmbH, 21.06.2010"/>
                <p:cNvSpPr>
                  <a:spLocks noChangeAspect="1" noChangeArrowheads="1"/>
                </p:cNvSpPr>
                <p:nvPr>
                  <p:custDataLst>
                    <p:tags r:id="rId18"/>
                  </p:custDataLst>
                </p:nvPr>
              </p:nvSpPr>
              <p:spPr bwMode="auto">
                <a:xfrm>
                  <a:off x="5212637" y="2412189"/>
                  <a:ext cx="1038469" cy="761569"/>
                </a:xfrm>
                <a:custGeom>
                  <a:avLst/>
                  <a:gdLst>
                    <a:gd name="T0" fmla="*/ 0 w 844"/>
                    <a:gd name="T1" fmla="*/ 84562 h 811"/>
                    <a:gd name="T2" fmla="*/ 574818 w 844"/>
                    <a:gd name="T3" fmla="*/ 0 h 811"/>
                    <a:gd name="T4" fmla="*/ 1036638 w 844"/>
                    <a:gd name="T5" fmla="*/ 611667 h 811"/>
                    <a:gd name="T6" fmla="*/ 0 w 844"/>
                    <a:gd name="T7" fmla="*/ 762000 h 811"/>
                    <a:gd name="T8" fmla="*/ 0 w 844"/>
                    <a:gd name="T9" fmla="*/ 84562 h 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4" h="811">
                      <a:moveTo>
                        <a:pt x="0" y="90"/>
                      </a:moveTo>
                      <a:lnTo>
                        <a:pt x="468" y="0"/>
                      </a:lnTo>
                      <a:lnTo>
                        <a:pt x="844" y="651"/>
                      </a:lnTo>
                      <a:lnTo>
                        <a:pt x="0" y="811"/>
                      </a:lnTo>
                      <a:lnTo>
                        <a:pt x="0" y="9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nvGrpSpPr>
                <p:cNvPr id="79" name="组合 4"/>
                <p:cNvGrpSpPr/>
                <p:nvPr/>
              </p:nvGrpSpPr>
              <p:grpSpPr>
                <a:xfrm>
                  <a:off x="4175125" y="2328863"/>
                  <a:ext cx="2074863" cy="844550"/>
                  <a:chOff x="4175125" y="2328863"/>
                  <a:chExt cx="2074863" cy="844550"/>
                </a:xfrm>
              </p:grpSpPr>
              <p:sp>
                <p:nvSpPr>
                  <p:cNvPr id="80" name="PA-任意多边形 16" descr="© INSCALE GmbH, 21.06.2010"/>
                  <p:cNvSpPr>
                    <a:spLocks noChangeAspect="1" noChangeArrowheads="1"/>
                  </p:cNvSpPr>
                  <p:nvPr>
                    <p:custDataLst>
                      <p:tags r:id="rId19"/>
                    </p:custDataLst>
                  </p:nvPr>
                </p:nvSpPr>
                <p:spPr bwMode="auto">
                  <a:xfrm>
                    <a:off x="4175638" y="2412189"/>
                    <a:ext cx="1037000" cy="761569"/>
                  </a:xfrm>
                  <a:custGeom>
                    <a:avLst/>
                    <a:gdLst>
                      <a:gd name="T0" fmla="*/ 461844 w 843"/>
                      <a:gd name="T1" fmla="*/ 0 h 811"/>
                      <a:gd name="T2" fmla="*/ 1038225 w 843"/>
                      <a:gd name="T3" fmla="*/ 84562 h 811"/>
                      <a:gd name="T4" fmla="*/ 1038225 w 843"/>
                      <a:gd name="T5" fmla="*/ 762000 h 811"/>
                      <a:gd name="T6" fmla="*/ 0 w 843"/>
                      <a:gd name="T7" fmla="*/ 611667 h 811"/>
                      <a:gd name="T8" fmla="*/ 461844 w 843"/>
                      <a:gd name="T9" fmla="*/ 0 h 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3" h="811">
                        <a:moveTo>
                          <a:pt x="375" y="0"/>
                        </a:moveTo>
                        <a:lnTo>
                          <a:pt x="843" y="90"/>
                        </a:lnTo>
                        <a:lnTo>
                          <a:pt x="843" y="811"/>
                        </a:lnTo>
                        <a:lnTo>
                          <a:pt x="0" y="651"/>
                        </a:lnTo>
                        <a:lnTo>
                          <a:pt x="375"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1" name="PA-任意多边形 25" descr="© INSCALE GmbH, 21.06.2010"/>
                  <p:cNvSpPr>
                    <a:spLocks noChangeAspect="1" noChangeArrowheads="1"/>
                  </p:cNvSpPr>
                  <p:nvPr>
                    <p:custDataLst>
                      <p:tags r:id="rId20"/>
                    </p:custDataLst>
                  </p:nvPr>
                </p:nvSpPr>
                <p:spPr bwMode="auto">
                  <a:xfrm>
                    <a:off x="4638322" y="2329040"/>
                    <a:ext cx="1151569" cy="170077"/>
                  </a:xfrm>
                  <a:custGeom>
                    <a:avLst/>
                    <a:gdLst>
                      <a:gd name="T0" fmla="*/ 0 w 936"/>
                      <a:gd name="T1" fmla="*/ 84931 h 180"/>
                      <a:gd name="T2" fmla="*/ 575469 w 936"/>
                      <a:gd name="T3" fmla="*/ 0 h 180"/>
                      <a:gd name="T4" fmla="*/ 1150938 w 936"/>
                      <a:gd name="T5" fmla="*/ 84931 h 180"/>
                      <a:gd name="T6" fmla="*/ 575469 w 936"/>
                      <a:gd name="T7" fmla="*/ 169862 h 180"/>
                      <a:gd name="T8" fmla="*/ 0 w 936"/>
                      <a:gd name="T9" fmla="*/ 84931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6" h="180">
                        <a:moveTo>
                          <a:pt x="0" y="90"/>
                        </a:moveTo>
                        <a:lnTo>
                          <a:pt x="468" y="0"/>
                        </a:lnTo>
                        <a:lnTo>
                          <a:pt x="936" y="90"/>
                        </a:lnTo>
                        <a:lnTo>
                          <a:pt x="468" y="180"/>
                        </a:lnTo>
                        <a:lnTo>
                          <a:pt x="0" y="90"/>
                        </a:lnTo>
                        <a:close/>
                      </a:path>
                    </a:pathLst>
                  </a:custGeom>
                  <a:gradFill rotWithShape="1">
                    <a:gsLst>
                      <a:gs pos="0">
                        <a:srgbClr val="000000"/>
                      </a:gs>
                      <a:gs pos="100000">
                        <a:srgbClr val="4A4A4A"/>
                      </a:gs>
                    </a:gsLst>
                    <a:lin ang="270000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2" name="PA-任意多边形 30" descr="© INSCALE GmbH, 21.06.2010"/>
                  <p:cNvSpPr>
                    <a:spLocks noChangeAspect="1" noChangeArrowheads="1"/>
                  </p:cNvSpPr>
                  <p:nvPr>
                    <p:custDataLst>
                      <p:tags r:id="rId21"/>
                    </p:custDataLst>
                  </p:nvPr>
                </p:nvSpPr>
                <p:spPr bwMode="auto">
                  <a:xfrm>
                    <a:off x="4175638" y="2871399"/>
                    <a:ext cx="1037000" cy="302360"/>
                  </a:xfrm>
                  <a:custGeom>
                    <a:avLst/>
                    <a:gdLst>
                      <a:gd name="T0" fmla="*/ 0 w 843"/>
                      <a:gd name="T1" fmla="*/ 152548 h 322"/>
                      <a:gd name="T2" fmla="*/ 1038225 w 843"/>
                      <a:gd name="T3" fmla="*/ 0 h 322"/>
                      <a:gd name="T4" fmla="*/ 1038225 w 843"/>
                      <a:gd name="T5" fmla="*/ 303213 h 322"/>
                      <a:gd name="T6" fmla="*/ 0 w 843"/>
                      <a:gd name="T7" fmla="*/ 152548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3" h="322">
                        <a:moveTo>
                          <a:pt x="0" y="162"/>
                        </a:moveTo>
                        <a:lnTo>
                          <a:pt x="843" y="0"/>
                        </a:lnTo>
                        <a:lnTo>
                          <a:pt x="843" y="322"/>
                        </a:lnTo>
                        <a:lnTo>
                          <a:pt x="0" y="162"/>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83" name="PA-任意多边形 31" descr="© INSCALE GmbH, 21.06.2010"/>
                  <p:cNvSpPr>
                    <a:spLocks noChangeAspect="1" noChangeArrowheads="1"/>
                  </p:cNvSpPr>
                  <p:nvPr>
                    <p:custDataLst>
                      <p:tags r:id="rId22"/>
                    </p:custDataLst>
                  </p:nvPr>
                </p:nvSpPr>
                <p:spPr bwMode="auto">
                  <a:xfrm>
                    <a:off x="5212637" y="2871399"/>
                    <a:ext cx="1038469" cy="302360"/>
                  </a:xfrm>
                  <a:custGeom>
                    <a:avLst/>
                    <a:gdLst>
                      <a:gd name="T0" fmla="*/ 0 w 844"/>
                      <a:gd name="T1" fmla="*/ 0 h 322"/>
                      <a:gd name="T2" fmla="*/ 1036638 w 844"/>
                      <a:gd name="T3" fmla="*/ 152548 h 322"/>
                      <a:gd name="T4" fmla="*/ 0 w 844"/>
                      <a:gd name="T5" fmla="*/ 303213 h 322"/>
                      <a:gd name="T6" fmla="*/ 0 w 844"/>
                      <a:gd name="T7" fmla="*/ 0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4" h="322">
                        <a:moveTo>
                          <a:pt x="0" y="0"/>
                        </a:moveTo>
                        <a:lnTo>
                          <a:pt x="844" y="162"/>
                        </a:lnTo>
                        <a:lnTo>
                          <a:pt x="0" y="322"/>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grpSp>
            <p:nvGrpSpPr>
              <p:cNvPr id="61" name="组合 33"/>
              <p:cNvGrpSpPr/>
              <p:nvPr/>
            </p:nvGrpSpPr>
            <p:grpSpPr>
              <a:xfrm>
                <a:off x="4752975" y="2544763"/>
                <a:ext cx="923925" cy="674687"/>
                <a:chOff x="4752975" y="1654175"/>
                <a:chExt cx="923925" cy="674688"/>
              </a:xfrm>
            </p:grpSpPr>
            <p:sp>
              <p:nvSpPr>
                <p:cNvPr id="74" name="PA-任意多边形 18" descr="© INSCALE GmbH, 21.06.2010"/>
                <p:cNvSpPr>
                  <a:spLocks noChangeAspect="1" noChangeArrowheads="1"/>
                </p:cNvSpPr>
                <p:nvPr>
                  <p:custDataLst>
                    <p:tags r:id="rId14"/>
                  </p:custDataLst>
                </p:nvPr>
              </p:nvSpPr>
              <p:spPr bwMode="auto">
                <a:xfrm>
                  <a:off x="4752892" y="1654400"/>
                  <a:ext cx="459746" cy="674640"/>
                </a:xfrm>
                <a:custGeom>
                  <a:avLst/>
                  <a:gdLst>
                    <a:gd name="T0" fmla="*/ 460375 w 374"/>
                    <a:gd name="T1" fmla="*/ 0 h 718"/>
                    <a:gd name="T2" fmla="*/ 460375 w 374"/>
                    <a:gd name="T3" fmla="*/ 674688 h 718"/>
                    <a:gd name="T4" fmla="*/ 0 w 374"/>
                    <a:gd name="T5" fmla="*/ 607031 h 718"/>
                    <a:gd name="T6" fmla="*/ 460375 w 374"/>
                    <a:gd name="T7" fmla="*/ 0 h 7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 h="718">
                      <a:moveTo>
                        <a:pt x="374" y="0"/>
                      </a:moveTo>
                      <a:lnTo>
                        <a:pt x="374" y="718"/>
                      </a:lnTo>
                      <a:lnTo>
                        <a:pt x="0" y="646"/>
                      </a:lnTo>
                      <a:lnTo>
                        <a:pt x="374" y="0"/>
                      </a:lnTo>
                      <a:close/>
                    </a:path>
                  </a:pathLst>
                </a:custGeom>
                <a:solidFill>
                  <a:srgbClr val="7F7F7F"/>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75" name="PA-任意多边形 19" descr="© INSCALE GmbH, 21.06.2010"/>
                <p:cNvSpPr>
                  <a:spLocks noChangeAspect="1" noChangeArrowheads="1"/>
                </p:cNvSpPr>
                <p:nvPr>
                  <p:custDataLst>
                    <p:tags r:id="rId15"/>
                  </p:custDataLst>
                </p:nvPr>
              </p:nvSpPr>
              <p:spPr bwMode="auto">
                <a:xfrm>
                  <a:off x="5212638" y="1654400"/>
                  <a:ext cx="464153" cy="674640"/>
                </a:xfrm>
                <a:custGeom>
                  <a:avLst/>
                  <a:gdLst>
                    <a:gd name="T0" fmla="*/ 0 w 376"/>
                    <a:gd name="T1" fmla="*/ 0 h 718"/>
                    <a:gd name="T2" fmla="*/ 463550 w 376"/>
                    <a:gd name="T3" fmla="*/ 607031 h 718"/>
                    <a:gd name="T4" fmla="*/ 0 w 376"/>
                    <a:gd name="T5" fmla="*/ 674688 h 718"/>
                    <a:gd name="T6" fmla="*/ 0 w 376"/>
                    <a:gd name="T7" fmla="*/ 0 h 7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6" h="718">
                      <a:moveTo>
                        <a:pt x="0" y="0"/>
                      </a:moveTo>
                      <a:lnTo>
                        <a:pt x="376" y="646"/>
                      </a:lnTo>
                      <a:lnTo>
                        <a:pt x="0" y="718"/>
                      </a:lnTo>
                      <a:lnTo>
                        <a:pt x="0" y="0"/>
                      </a:lnTo>
                      <a:close/>
                    </a:path>
                  </a:pathLst>
                </a:custGeom>
                <a:gradFill rotWithShape="1">
                  <a:gsLst>
                    <a:gs pos="0">
                      <a:srgbClr val="DDDDDD"/>
                    </a:gs>
                    <a:gs pos="100000">
                      <a:srgbClr val="F5F5F5"/>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76" name="PA-任意多边形 32" descr="© INSCALE GmbH, 21.06.2010"/>
                <p:cNvSpPr>
                  <a:spLocks noChangeAspect="1" noChangeArrowheads="1"/>
                </p:cNvSpPr>
                <p:nvPr>
                  <p:custDataLst>
                    <p:tags r:id="rId16"/>
                  </p:custDataLst>
                </p:nvPr>
              </p:nvSpPr>
              <p:spPr bwMode="auto">
                <a:xfrm>
                  <a:off x="4752892" y="2196758"/>
                  <a:ext cx="459746" cy="132283"/>
                </a:xfrm>
                <a:custGeom>
                  <a:avLst/>
                  <a:gdLst>
                    <a:gd name="T0" fmla="*/ 0 w 374"/>
                    <a:gd name="T1" fmla="*/ 64954 h 142"/>
                    <a:gd name="T2" fmla="*/ 460375 w 374"/>
                    <a:gd name="T3" fmla="*/ 0 h 142"/>
                    <a:gd name="T4" fmla="*/ 460375 w 374"/>
                    <a:gd name="T5" fmla="*/ 131763 h 142"/>
                    <a:gd name="T6" fmla="*/ 0 w 374"/>
                    <a:gd name="T7" fmla="*/ 64954 h 1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 h="142">
                      <a:moveTo>
                        <a:pt x="0" y="70"/>
                      </a:moveTo>
                      <a:lnTo>
                        <a:pt x="374" y="0"/>
                      </a:lnTo>
                      <a:lnTo>
                        <a:pt x="374" y="142"/>
                      </a:lnTo>
                      <a:lnTo>
                        <a:pt x="0" y="70"/>
                      </a:lnTo>
                      <a:close/>
                    </a:path>
                  </a:pathLst>
                </a:custGeom>
                <a:solidFill>
                  <a:srgbClr val="4D4D4D"/>
                </a:soli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sp>
              <p:nvSpPr>
                <p:cNvPr id="77" name="PA-任意多边形 33" descr="© INSCALE GmbH, 21.06.2010"/>
                <p:cNvSpPr>
                  <a:spLocks noChangeAspect="1" noChangeArrowheads="1"/>
                </p:cNvSpPr>
                <p:nvPr>
                  <p:custDataLst>
                    <p:tags r:id="rId17"/>
                  </p:custDataLst>
                </p:nvPr>
              </p:nvSpPr>
              <p:spPr bwMode="auto">
                <a:xfrm>
                  <a:off x="5212638" y="2196758"/>
                  <a:ext cx="464153" cy="132283"/>
                </a:xfrm>
                <a:custGeom>
                  <a:avLst/>
                  <a:gdLst>
                    <a:gd name="T0" fmla="*/ 0 w 376"/>
                    <a:gd name="T1" fmla="*/ 0 h 142"/>
                    <a:gd name="T2" fmla="*/ 463550 w 376"/>
                    <a:gd name="T3" fmla="*/ 64954 h 142"/>
                    <a:gd name="T4" fmla="*/ 0 w 376"/>
                    <a:gd name="T5" fmla="*/ 131763 h 142"/>
                    <a:gd name="T6" fmla="*/ 0 w 376"/>
                    <a:gd name="T7" fmla="*/ 0 h 1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6" h="142">
                      <a:moveTo>
                        <a:pt x="0" y="0"/>
                      </a:moveTo>
                      <a:lnTo>
                        <a:pt x="376" y="70"/>
                      </a:lnTo>
                      <a:lnTo>
                        <a:pt x="0" y="142"/>
                      </a:lnTo>
                      <a:lnTo>
                        <a:pt x="0" y="0"/>
                      </a:lnTo>
                      <a:close/>
                    </a:path>
                  </a:pathLst>
                </a:custGeom>
                <a:gradFill rotWithShape="1">
                  <a:gsLst>
                    <a:gs pos="0">
                      <a:srgbClr val="C0C0C0"/>
                    </a:gs>
                    <a:gs pos="100000">
                      <a:srgbClr val="D9D9D9"/>
                    </a:gs>
                  </a:gsLst>
                  <a:lin ang="0" scaled="1"/>
                </a:gradFill>
                <a:ln>
                  <a:noFill/>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62" name="组合 38"/>
              <p:cNvGrpSpPr/>
              <p:nvPr/>
            </p:nvGrpSpPr>
            <p:grpSpPr>
              <a:xfrm>
                <a:off x="5788422" y="2533649"/>
                <a:ext cx="3606666" cy="587154"/>
                <a:chOff x="5788422" y="1643063"/>
                <a:chExt cx="3606666" cy="587153"/>
              </a:xfrm>
            </p:grpSpPr>
            <p:sp>
              <p:nvSpPr>
                <p:cNvPr id="72" name="PA-文本框 34"/>
                <p:cNvSpPr txBox="1">
                  <a:spLocks noChangeArrowheads="1"/>
                </p:cNvSpPr>
                <p:nvPr>
                  <p:custDataLst>
                    <p:tags r:id="rId12"/>
                  </p:custDataLst>
                </p:nvPr>
              </p:nvSpPr>
              <p:spPr bwMode="auto">
                <a:xfrm>
                  <a:off x="7918674" y="1643063"/>
                  <a:ext cx="1476414" cy="587153"/>
                </a:xfrm>
                <a:prstGeom prst="rect">
                  <a:avLst/>
                </a:prstGeom>
                <a:noFill/>
                <a:ln>
                  <a:noFill/>
                </a:ln>
              </p:spPr>
              <p:txBody>
                <a:bodyPr wrap="square"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lvl="0" algn="r" fontAlgn="base">
                    <a:spcBef>
                      <a:spcPct val="20000"/>
                    </a:spcBef>
                    <a:spcAft>
                      <a:spcPct val="0"/>
                    </a:spcAft>
                    <a:defRPr/>
                  </a:pPr>
                  <a:r>
                    <a:rPr kumimoji="1" lang="en-US" altLang="zh-CN" sz="2400" b="1" kern="0" dirty="0">
                      <a:latin typeface="微软雅黑" panose="020B0503020204020204" pitchFamily="34" charset="-122"/>
                      <a:ea typeface="微软雅黑" panose="020B0503020204020204" pitchFamily="34" charset="-122"/>
                    </a:rPr>
                    <a:t>I</a:t>
                  </a:r>
                  <a:r>
                    <a:rPr kumimoji="1" lang="zh-CN" altLang="en-US" sz="2400" b="1" kern="0" dirty="0">
                      <a:latin typeface="微软雅黑" panose="020B0503020204020204" pitchFamily="34" charset="-122"/>
                      <a:ea typeface="微软雅黑" panose="020B0503020204020204" pitchFamily="34" charset="-122"/>
                    </a:rPr>
                    <a:t>级风险点</a:t>
                  </a:r>
                </a:p>
              </p:txBody>
            </p:sp>
            <p:sp>
              <p:nvSpPr>
                <p:cNvPr id="73" name="PA-Line 37" descr="© INSCALE GmbH, 21.06.2010"/>
                <p:cNvSpPr>
                  <a:spLocks noChangeShapeType="1"/>
                </p:cNvSpPr>
                <p:nvPr>
                  <p:custDataLst>
                    <p:tags r:id="rId13"/>
                  </p:custDataLst>
                </p:nvPr>
              </p:nvSpPr>
              <p:spPr bwMode="auto">
                <a:xfrm>
                  <a:off x="5788422" y="2168412"/>
                  <a:ext cx="3509056"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63" name="组合 41"/>
              <p:cNvGrpSpPr/>
              <p:nvPr/>
            </p:nvGrpSpPr>
            <p:grpSpPr>
              <a:xfrm>
                <a:off x="6365677" y="3323564"/>
                <a:ext cx="3029410" cy="587153"/>
                <a:chOff x="6365677" y="2432976"/>
                <a:chExt cx="3029410" cy="587155"/>
              </a:xfrm>
            </p:grpSpPr>
            <p:sp>
              <p:nvSpPr>
                <p:cNvPr id="70" name="PA-文本框 35"/>
                <p:cNvSpPr txBox="1">
                  <a:spLocks noChangeArrowheads="1"/>
                </p:cNvSpPr>
                <p:nvPr>
                  <p:custDataLst>
                    <p:tags r:id="rId10"/>
                  </p:custDataLst>
                </p:nvPr>
              </p:nvSpPr>
              <p:spPr bwMode="auto">
                <a:xfrm>
                  <a:off x="7832380" y="2432976"/>
                  <a:ext cx="1562707" cy="587155"/>
                </a:xfrm>
                <a:prstGeom prst="rect">
                  <a:avLst/>
                </a:prstGeom>
                <a:noFill/>
                <a:ln>
                  <a:noFill/>
                </a:ln>
              </p:spPr>
              <p:txBody>
                <a:bodyPr wrap="square"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lvl="0" algn="r" fontAlgn="base">
                    <a:spcBef>
                      <a:spcPct val="20000"/>
                    </a:spcBef>
                    <a:spcAft>
                      <a:spcPct val="0"/>
                    </a:spcAft>
                    <a:defRPr/>
                  </a:pPr>
                  <a:r>
                    <a:rPr kumimoji="1" lang="en-US" altLang="zh-CN" sz="2400" b="1" kern="0" dirty="0">
                      <a:latin typeface="微软雅黑" panose="020B0503020204020204" pitchFamily="34" charset="-122"/>
                      <a:ea typeface="微软雅黑" panose="020B0503020204020204" pitchFamily="34" charset="-122"/>
                    </a:rPr>
                    <a:t>II</a:t>
                  </a:r>
                  <a:r>
                    <a:rPr kumimoji="1" lang="zh-CN" altLang="en-US" sz="2400" b="1" kern="0" dirty="0">
                      <a:latin typeface="微软雅黑" panose="020B0503020204020204" pitchFamily="34" charset="-122"/>
                      <a:ea typeface="微软雅黑" panose="020B0503020204020204" pitchFamily="34" charset="-122"/>
                    </a:rPr>
                    <a:t>级风险点</a:t>
                  </a:r>
                </a:p>
              </p:txBody>
            </p:sp>
            <p:sp>
              <p:nvSpPr>
                <p:cNvPr id="71" name="PA-Line 38" descr="© INSCALE GmbH, 21.06.2010"/>
                <p:cNvSpPr>
                  <a:spLocks noChangeShapeType="1"/>
                </p:cNvSpPr>
                <p:nvPr>
                  <p:custDataLst>
                    <p:tags r:id="rId11"/>
                  </p:custDataLst>
                </p:nvPr>
              </p:nvSpPr>
              <p:spPr bwMode="auto">
                <a:xfrm>
                  <a:off x="6365677" y="2986675"/>
                  <a:ext cx="2970725"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64" name="组合 44"/>
              <p:cNvGrpSpPr/>
              <p:nvPr/>
            </p:nvGrpSpPr>
            <p:grpSpPr>
              <a:xfrm>
                <a:off x="6942930" y="4053007"/>
                <a:ext cx="2452157" cy="587154"/>
                <a:chOff x="6942930" y="3162419"/>
                <a:chExt cx="2452157" cy="587154"/>
              </a:xfrm>
            </p:grpSpPr>
            <p:sp>
              <p:nvSpPr>
                <p:cNvPr id="68" name="PA-文本框 36"/>
                <p:cNvSpPr txBox="1">
                  <a:spLocks noChangeArrowheads="1"/>
                </p:cNvSpPr>
                <p:nvPr>
                  <p:custDataLst>
                    <p:tags r:id="rId8"/>
                  </p:custDataLst>
                </p:nvPr>
              </p:nvSpPr>
              <p:spPr bwMode="auto">
                <a:xfrm>
                  <a:off x="7777167" y="3162419"/>
                  <a:ext cx="1617920" cy="587154"/>
                </a:xfrm>
                <a:prstGeom prst="rect">
                  <a:avLst/>
                </a:prstGeom>
                <a:noFill/>
                <a:ln>
                  <a:noFill/>
                </a:ln>
              </p:spPr>
              <p:txBody>
                <a:bodyPr wrap="square"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lvl="0" algn="r" fontAlgn="base">
                    <a:spcBef>
                      <a:spcPct val="20000"/>
                    </a:spcBef>
                    <a:spcAft>
                      <a:spcPct val="0"/>
                    </a:spcAft>
                    <a:defRPr/>
                  </a:pPr>
                  <a:r>
                    <a:rPr kumimoji="1" lang="en-US" altLang="zh-CN" sz="2400" b="1" kern="0" dirty="0">
                      <a:latin typeface="微软雅黑" panose="020B0503020204020204" pitchFamily="34" charset="-122"/>
                      <a:ea typeface="微软雅黑" panose="020B0503020204020204" pitchFamily="34" charset="-122"/>
                    </a:rPr>
                    <a:t>III</a:t>
                  </a:r>
                  <a:r>
                    <a:rPr kumimoji="1" lang="zh-CN" altLang="en-US" sz="2400" b="1" kern="0" dirty="0">
                      <a:latin typeface="微软雅黑" panose="020B0503020204020204" pitchFamily="34" charset="-122"/>
                      <a:ea typeface="微软雅黑" panose="020B0503020204020204" pitchFamily="34" charset="-122"/>
                    </a:rPr>
                    <a:t>级风险点</a:t>
                  </a:r>
                </a:p>
              </p:txBody>
            </p:sp>
            <p:sp>
              <p:nvSpPr>
                <p:cNvPr id="69" name="PA-Line 39" descr="© INSCALE GmbH, 21.06.2010"/>
                <p:cNvSpPr>
                  <a:spLocks noChangeShapeType="1"/>
                </p:cNvSpPr>
                <p:nvPr>
                  <p:custDataLst>
                    <p:tags r:id="rId9"/>
                  </p:custDataLst>
                </p:nvPr>
              </p:nvSpPr>
              <p:spPr bwMode="auto">
                <a:xfrm>
                  <a:off x="6942930" y="3708554"/>
                  <a:ext cx="2393472"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nvGrpSpPr>
              <p:cNvPr id="65" name="组合 50"/>
              <p:cNvGrpSpPr/>
              <p:nvPr/>
            </p:nvGrpSpPr>
            <p:grpSpPr>
              <a:xfrm>
                <a:off x="7520183" y="4786230"/>
                <a:ext cx="1874903" cy="587153"/>
                <a:chOff x="7520183" y="3895642"/>
                <a:chExt cx="1874903" cy="587155"/>
              </a:xfrm>
            </p:grpSpPr>
            <p:sp>
              <p:nvSpPr>
                <p:cNvPr id="66" name="PA-文本框 42"/>
                <p:cNvSpPr txBox="1">
                  <a:spLocks noChangeArrowheads="1"/>
                </p:cNvSpPr>
                <p:nvPr>
                  <p:custDataLst>
                    <p:tags r:id="rId6"/>
                  </p:custDataLst>
                </p:nvPr>
              </p:nvSpPr>
              <p:spPr bwMode="auto">
                <a:xfrm>
                  <a:off x="7777167" y="3895642"/>
                  <a:ext cx="1617919" cy="587155"/>
                </a:xfrm>
                <a:prstGeom prst="rect">
                  <a:avLst/>
                </a:prstGeom>
                <a:noFill/>
                <a:ln>
                  <a:noFill/>
                </a:ln>
              </p:spPr>
              <p:txBody>
                <a:bodyPr wrap="square" lIns="105237" tIns="105237" rIns="84191" bIns="105237">
                  <a:spAutoFit/>
                </a:bodyPr>
                <a:lstStyle>
                  <a:lvl1pPr marL="177800" indent="-1778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1pPr>
                  <a:lvl2pPr marL="742950" indent="-28575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2pPr>
                  <a:lvl3pPr marL="11430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3pPr>
                  <a:lvl4pPr marL="16002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4pPr>
                  <a:lvl5pPr marL="2057400" indent="-228600" defTabSz="801370">
                    <a:buFont typeface="Arial" panose="020B0604020202020204" pitchFamily="34" charset="0"/>
                    <a:defRPr>
                      <a:solidFill>
                        <a:schemeClr val="tx1"/>
                      </a:solidFill>
                      <a:latin typeface="Arial" panose="020B0604020202020204" pitchFamily="34" charset="0"/>
                      <a:ea typeface="黑体" panose="02010609060101010101" pitchFamily="49" charset="-122"/>
                    </a:defRPr>
                  </a:lvl5pPr>
                  <a:lvl6pPr marL="25146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6pPr>
                  <a:lvl7pPr marL="29718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7pPr>
                  <a:lvl8pPr marL="34290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8pPr>
                  <a:lvl9pPr marL="3886200" indent="-228600" defTabSz="80137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黑体" panose="02010609060101010101" pitchFamily="49" charset="-122"/>
                    </a:defRPr>
                  </a:lvl9pPr>
                </a:lstStyle>
                <a:p>
                  <a:pPr lvl="0" algn="r" fontAlgn="base">
                    <a:spcBef>
                      <a:spcPct val="20000"/>
                    </a:spcBef>
                    <a:spcAft>
                      <a:spcPct val="0"/>
                    </a:spcAft>
                    <a:defRPr/>
                  </a:pPr>
                  <a:r>
                    <a:rPr kumimoji="1" lang="en-US" altLang="zh-CN" sz="2400" b="1" kern="0" dirty="0">
                      <a:latin typeface="微软雅黑" panose="020B0503020204020204" pitchFamily="34" charset="-122"/>
                      <a:ea typeface="微软雅黑" panose="020B0503020204020204" pitchFamily="34" charset="-122"/>
                    </a:rPr>
                    <a:t>IV</a:t>
                  </a:r>
                  <a:r>
                    <a:rPr kumimoji="1" lang="zh-CN" altLang="en-US" sz="2400" b="1" kern="0" dirty="0">
                      <a:latin typeface="微软雅黑" panose="020B0503020204020204" pitchFamily="34" charset="-122"/>
                      <a:ea typeface="微软雅黑" panose="020B0503020204020204" pitchFamily="34" charset="-122"/>
                    </a:rPr>
                    <a:t>级风险点</a:t>
                  </a:r>
                </a:p>
              </p:txBody>
            </p:sp>
            <p:sp>
              <p:nvSpPr>
                <p:cNvPr id="67" name="PA-Line 43" descr="© INSCALE GmbH, 21.06.2010"/>
                <p:cNvSpPr>
                  <a:spLocks noChangeShapeType="1"/>
                </p:cNvSpPr>
                <p:nvPr>
                  <p:custDataLst>
                    <p:tags r:id="rId7"/>
                  </p:custDataLst>
                </p:nvPr>
              </p:nvSpPr>
              <p:spPr bwMode="auto">
                <a:xfrm>
                  <a:off x="7520183" y="4439891"/>
                  <a:ext cx="1816218" cy="0"/>
                </a:xfrm>
                <a:prstGeom prst="line">
                  <a:avLst/>
                </a:prstGeom>
                <a:noFill/>
                <a:ln w="19050">
                  <a:solidFill>
                    <a:srgbClr val="868282"/>
                  </a:solidFill>
                  <a:prstDash val="sysDot"/>
                  <a:round/>
                </a:ln>
              </p:spPr>
              <p:txBody>
                <a:bodyPr lIns="106920" tIns="53457" rIns="106920" bIns="53457"/>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0" cap="none" spc="0" normalizeH="0" baseline="0" noProof="0">
                    <a:ln>
                      <a:noFill/>
                    </a:ln>
                    <a:solidFill>
                      <a:sysClr val="windowText" lastClr="000000"/>
                    </a:solidFill>
                    <a:effectLst/>
                    <a:uLnTx/>
                    <a:uFillTx/>
                    <a:latin typeface="Tahoma" panose="020B0604030504040204" pitchFamily="34" charset="0"/>
                    <a:ea typeface="宋体" pitchFamily="2" charset="-122"/>
                    <a:cs typeface="+mn-cs"/>
                  </a:endParaRPr>
                </a:p>
              </p:txBody>
            </p:sp>
          </p:grpSp>
        </p:grpSp>
        <p:sp>
          <p:nvSpPr>
            <p:cNvPr id="8" name="右中括号 7"/>
            <p:cNvSpPr/>
            <p:nvPr/>
          </p:nvSpPr>
          <p:spPr>
            <a:xfrm>
              <a:off x="6971145" y="1838325"/>
              <a:ext cx="174624" cy="441325"/>
            </a:xfrm>
            <a:prstGeom prst="rightBracket">
              <a:avLst>
                <a:gd name="adj" fmla="val 0"/>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矩形 8"/>
            <p:cNvSpPr/>
            <p:nvPr/>
          </p:nvSpPr>
          <p:spPr>
            <a:xfrm>
              <a:off x="7188631" y="1810543"/>
              <a:ext cx="990600"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公司级</a:t>
              </a:r>
            </a:p>
          </p:txBody>
        </p:sp>
        <p:sp>
          <p:nvSpPr>
            <p:cNvPr id="95" name="右中括号 94"/>
            <p:cNvSpPr/>
            <p:nvPr/>
          </p:nvSpPr>
          <p:spPr>
            <a:xfrm>
              <a:off x="8134781" y="1838325"/>
              <a:ext cx="174624" cy="1074736"/>
            </a:xfrm>
            <a:prstGeom prst="rightBracket">
              <a:avLst>
                <a:gd name="adj" fmla="val 0"/>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矩形 95"/>
            <p:cNvSpPr/>
            <p:nvPr/>
          </p:nvSpPr>
          <p:spPr>
            <a:xfrm>
              <a:off x="8349853" y="2163762"/>
              <a:ext cx="735880"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厂级</a:t>
              </a:r>
            </a:p>
          </p:txBody>
        </p:sp>
        <p:sp>
          <p:nvSpPr>
            <p:cNvPr id="97" name="右中括号 96"/>
            <p:cNvSpPr/>
            <p:nvPr/>
          </p:nvSpPr>
          <p:spPr>
            <a:xfrm>
              <a:off x="9125381" y="1838324"/>
              <a:ext cx="174624" cy="1670049"/>
            </a:xfrm>
            <a:prstGeom prst="rightBracket">
              <a:avLst>
                <a:gd name="adj" fmla="val 0"/>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矩形 97"/>
            <p:cNvSpPr/>
            <p:nvPr/>
          </p:nvSpPr>
          <p:spPr>
            <a:xfrm>
              <a:off x="9336415" y="2162173"/>
              <a:ext cx="1014561"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车间级</a:t>
              </a:r>
            </a:p>
          </p:txBody>
        </p:sp>
        <p:sp>
          <p:nvSpPr>
            <p:cNvPr id="99" name="矩形 98"/>
            <p:cNvSpPr/>
            <p:nvPr/>
          </p:nvSpPr>
          <p:spPr>
            <a:xfrm>
              <a:off x="9336415" y="2644726"/>
              <a:ext cx="1014561"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专业级</a:t>
              </a:r>
            </a:p>
          </p:txBody>
        </p:sp>
        <p:sp>
          <p:nvSpPr>
            <p:cNvPr id="100" name="右中括号 99"/>
            <p:cNvSpPr/>
            <p:nvPr/>
          </p:nvSpPr>
          <p:spPr>
            <a:xfrm>
              <a:off x="10279795" y="1838324"/>
              <a:ext cx="174624" cy="2284414"/>
            </a:xfrm>
            <a:prstGeom prst="rightBracket">
              <a:avLst>
                <a:gd name="adj" fmla="val 0"/>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1" name="矩形 100"/>
            <p:cNvSpPr/>
            <p:nvPr/>
          </p:nvSpPr>
          <p:spPr>
            <a:xfrm>
              <a:off x="10484899" y="2162173"/>
              <a:ext cx="1014561"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岗位级</a:t>
              </a:r>
            </a:p>
          </p:txBody>
        </p:sp>
        <p:sp>
          <p:nvSpPr>
            <p:cNvPr id="102" name="矩形 101"/>
            <p:cNvSpPr/>
            <p:nvPr/>
          </p:nvSpPr>
          <p:spPr>
            <a:xfrm>
              <a:off x="10484899" y="2644726"/>
              <a:ext cx="1014561" cy="51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班组级</a:t>
              </a:r>
            </a:p>
          </p:txBody>
        </p:sp>
      </p:grpSp>
      <p:sp>
        <p:nvSpPr>
          <p:cNvPr id="2" name="任意多边形 1"/>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p:nvPr>
            <p:custDataLst>
              <p:tags r:id="rId3"/>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24983" y="1390015"/>
            <a:ext cx="4546602"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3.  </a:t>
              </a:r>
              <a:r>
                <a:rPr lang="zh-CN" altLang="en-US" sz="2400" b="1" dirty="0">
                  <a:solidFill>
                    <a:schemeClr val="accent1"/>
                  </a:solidFill>
                  <a:latin typeface="微软雅黑" panose="020B0503020204020204" pitchFamily="34" charset="-122"/>
                  <a:ea typeface="微软雅黑" panose="020B0503020204020204" pitchFamily="34" charset="-122"/>
                </a:rPr>
                <a:t>隐患排查的对象</a:t>
              </a:r>
            </a:p>
          </p:txBody>
        </p:sp>
      </p:grpSp>
      <p:grpSp>
        <p:nvGrpSpPr>
          <p:cNvPr id="9" name="组合 8"/>
          <p:cNvGrpSpPr/>
          <p:nvPr/>
        </p:nvGrpSpPr>
        <p:grpSpPr>
          <a:xfrm>
            <a:off x="1111885" y="2761615"/>
            <a:ext cx="11049000" cy="4267200"/>
            <a:chOff x="609600" y="1905000"/>
            <a:chExt cx="11049000" cy="4267200"/>
          </a:xfrm>
          <a:solidFill>
            <a:schemeClr val="bg1">
              <a:lumMod val="95000"/>
            </a:schemeClr>
          </a:solidFill>
        </p:grpSpPr>
        <p:sp>
          <p:nvSpPr>
            <p:cNvPr id="6" name="矩形 5"/>
            <p:cNvSpPr/>
            <p:nvPr/>
          </p:nvSpPr>
          <p:spPr>
            <a:xfrm>
              <a:off x="609600" y="1905000"/>
              <a:ext cx="59436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“风险点、危险源”即为隐患排查的对象</a:t>
              </a:r>
            </a:p>
          </p:txBody>
        </p:sp>
        <p:sp>
          <p:nvSpPr>
            <p:cNvPr id="7" name="矩形 6"/>
            <p:cNvSpPr/>
            <p:nvPr/>
          </p:nvSpPr>
          <p:spPr>
            <a:xfrm>
              <a:off x="609600" y="2438400"/>
              <a:ext cx="11049000" cy="3733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矩形 7"/>
            <p:cNvSpPr/>
            <p:nvPr/>
          </p:nvSpPr>
          <p:spPr>
            <a:xfrm>
              <a:off x="685800" y="2438400"/>
              <a:ext cx="10972800" cy="3733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b="1" dirty="0">
                  <a:solidFill>
                    <a:schemeClr val="accent1"/>
                  </a:solidFill>
                  <a:latin typeface="微软雅黑" panose="020B0503020204020204" pitchFamily="34" charset="-122"/>
                  <a:ea typeface="微软雅黑" panose="020B0503020204020204" pitchFamily="34" charset="-122"/>
                </a:rPr>
                <a:t>a.</a:t>
              </a:r>
              <a:r>
                <a:rPr lang="zh-CN" altLang="en-US" sz="2400" b="1" dirty="0">
                  <a:solidFill>
                    <a:schemeClr val="accent1"/>
                  </a:solidFill>
                  <a:latin typeface="微软雅黑" panose="020B0503020204020204" pitchFamily="34" charset="-122"/>
                  <a:ea typeface="微软雅黑" panose="020B0503020204020204" pitchFamily="34" charset="-122"/>
                </a:rPr>
                <a:t>根据</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风险点基本信息表</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危险源识别、分析、评价表</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的“风险点”、“危险源”为隐患排查的对象，即“排查点”。</a:t>
              </a:r>
            </a:p>
            <a:p>
              <a:pPr>
                <a:lnSpc>
                  <a:spcPct val="150000"/>
                </a:lnSpc>
              </a:pPr>
              <a:r>
                <a:rPr lang="en-US" altLang="zh-CN" sz="2400" b="1" dirty="0">
                  <a:solidFill>
                    <a:schemeClr val="accent1"/>
                  </a:solidFill>
                  <a:latin typeface="微软雅黑" panose="020B0503020204020204" pitchFamily="34" charset="-122"/>
                  <a:ea typeface="微软雅黑" panose="020B0503020204020204" pitchFamily="34" charset="-122"/>
                </a:rPr>
                <a:t>b.</a:t>
              </a:r>
              <a:r>
                <a:rPr lang="zh-CN" altLang="en-US" sz="2400" b="1" dirty="0">
                  <a:solidFill>
                    <a:schemeClr val="accent1"/>
                  </a:solidFill>
                  <a:latin typeface="微软雅黑" panose="020B0503020204020204" pitchFamily="34" charset="-122"/>
                  <a:ea typeface="微软雅黑" panose="020B0503020204020204" pitchFamily="34" charset="-122"/>
                </a:rPr>
                <a:t>风险点明确了排查的方向，危险源明确排查的细节</a:t>
              </a:r>
            </a:p>
            <a:p>
              <a:pPr>
                <a:lnSpc>
                  <a:spcPct val="150000"/>
                </a:lnSpc>
              </a:pPr>
              <a:r>
                <a:rPr lang="en-US" altLang="zh-CN" sz="2400" b="1" dirty="0">
                  <a:solidFill>
                    <a:schemeClr val="accent1"/>
                  </a:solidFill>
                  <a:latin typeface="微软雅黑" panose="020B0503020204020204" pitchFamily="34" charset="-122"/>
                  <a:ea typeface="微软雅黑" panose="020B0503020204020204" pitchFamily="34" charset="-122"/>
                </a:rPr>
                <a:t>c.</a:t>
              </a:r>
              <a:r>
                <a:rPr lang="zh-CN" altLang="en-US" sz="2400" b="1" dirty="0">
                  <a:solidFill>
                    <a:schemeClr val="accent1"/>
                  </a:solidFill>
                  <a:latin typeface="微软雅黑" panose="020B0503020204020204" pitchFamily="34" charset="-122"/>
                  <a:ea typeface="微软雅黑" panose="020B0503020204020204" pitchFamily="34" charset="-122"/>
                </a:rPr>
                <a:t>该“排查点”是企业内分级排查和日常安全检查的关注点，各级安监部门进行监督检查时，也可参照企业上报的风险点、危险源，重点对一、二级风险点的控制情况进行监督检查。</a:t>
              </a:r>
            </a:p>
          </p:txBody>
        </p:sp>
      </p:grpSp>
      <p:sp>
        <p:nvSpPr>
          <p:cNvPr id="10" name="任意多边形 9"/>
          <p:cNvSpPr/>
          <p:nvPr>
            <p:custDataLst>
              <p:tags r:id="rId1"/>
            </p:custDataLst>
          </p:nvPr>
        </p:nvSpPr>
        <p:spPr>
          <a:xfrm>
            <a:off x="948690" y="107696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custDataLst>
              <p:tags r:id="rId1"/>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4"/>
          <p:cNvSpPr/>
          <p:nvPr>
            <p:custDataLst>
              <p:tags r:id="rId2"/>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grpSp>
        <p:nvGrpSpPr>
          <p:cNvPr id="2" name="组合 1"/>
          <p:cNvGrpSpPr/>
          <p:nvPr/>
        </p:nvGrpSpPr>
        <p:grpSpPr>
          <a:xfrm>
            <a:off x="4109718" y="1102995"/>
            <a:ext cx="4546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隐患排查周期</a:t>
              </a:r>
            </a:p>
          </p:txBody>
        </p:sp>
      </p:grpSp>
      <p:sp>
        <p:nvSpPr>
          <p:cNvPr id="6" name="矩形 5"/>
          <p:cNvSpPr/>
          <p:nvPr/>
        </p:nvSpPr>
        <p:spPr>
          <a:xfrm>
            <a:off x="744220" y="2082165"/>
            <a:ext cx="11277600" cy="6210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根据风险点特性及危险源风险确定检查周期（隐患排查的实施时间间隔），可能的周期包括</a:t>
            </a:r>
          </a:p>
        </p:txBody>
      </p:sp>
      <p:grpSp>
        <p:nvGrpSpPr>
          <p:cNvPr id="16" name="组合 15"/>
          <p:cNvGrpSpPr/>
          <p:nvPr/>
        </p:nvGrpSpPr>
        <p:grpSpPr>
          <a:xfrm>
            <a:off x="801368" y="3222234"/>
            <a:ext cx="11163300" cy="685800"/>
            <a:chOff x="571500" y="2378758"/>
            <a:chExt cx="11163300" cy="685800"/>
          </a:xfrm>
        </p:grpSpPr>
        <p:sp>
          <p:nvSpPr>
            <p:cNvPr id="7" name="矩形 6"/>
            <p:cNvSpPr/>
            <p:nvPr/>
          </p:nvSpPr>
          <p:spPr>
            <a:xfrm>
              <a:off x="57150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小时</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检</a:t>
              </a:r>
            </a:p>
          </p:txBody>
        </p:sp>
        <p:sp>
          <p:nvSpPr>
            <p:cNvPr id="8" name="矩形 7"/>
            <p:cNvSpPr/>
            <p:nvPr/>
          </p:nvSpPr>
          <p:spPr>
            <a:xfrm>
              <a:off x="249174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每班一检</a:t>
              </a:r>
            </a:p>
          </p:txBody>
        </p:sp>
        <p:sp>
          <p:nvSpPr>
            <p:cNvPr id="9" name="矩形 8"/>
            <p:cNvSpPr/>
            <p:nvPr/>
          </p:nvSpPr>
          <p:spPr>
            <a:xfrm>
              <a:off x="441198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每周一检</a:t>
              </a:r>
            </a:p>
          </p:txBody>
        </p:sp>
        <p:sp>
          <p:nvSpPr>
            <p:cNvPr id="10" name="矩形 9"/>
            <p:cNvSpPr/>
            <p:nvPr/>
          </p:nvSpPr>
          <p:spPr>
            <a:xfrm>
              <a:off x="633222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每月一检</a:t>
              </a:r>
            </a:p>
          </p:txBody>
        </p:sp>
        <p:sp>
          <p:nvSpPr>
            <p:cNvPr id="11" name="矩形 10"/>
            <p:cNvSpPr/>
            <p:nvPr/>
          </p:nvSpPr>
          <p:spPr>
            <a:xfrm>
              <a:off x="825246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每季一检</a:t>
              </a:r>
            </a:p>
          </p:txBody>
        </p:sp>
        <p:sp>
          <p:nvSpPr>
            <p:cNvPr id="15" name="矩形 14"/>
            <p:cNvSpPr/>
            <p:nvPr/>
          </p:nvSpPr>
          <p:spPr>
            <a:xfrm>
              <a:off x="10172700" y="2378758"/>
              <a:ext cx="15621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等</a:t>
              </a:r>
            </a:p>
          </p:txBody>
        </p:sp>
      </p:grpSp>
      <p:sp>
        <p:nvSpPr>
          <p:cNvPr id="17" name="矩形 16"/>
          <p:cNvSpPr/>
          <p:nvPr/>
        </p:nvSpPr>
        <p:spPr>
          <a:xfrm>
            <a:off x="801368" y="4427073"/>
            <a:ext cx="11163300" cy="5764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隐患排查周期可根据安全形式的变化、上级主管部门要求等情况，增加隐患排查的频次。</a:t>
            </a:r>
          </a:p>
        </p:txBody>
      </p:sp>
      <p:sp>
        <p:nvSpPr>
          <p:cNvPr id="18" name="矩形 17"/>
          <p:cNvSpPr/>
          <p:nvPr/>
        </p:nvSpPr>
        <p:spPr>
          <a:xfrm>
            <a:off x="801368" y="5522595"/>
            <a:ext cx="11163300" cy="12622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涉及季节性、节假日、检修、抢修、开停机等间断性出现的风险点、危险源，可针对其特点制定专项排查表。</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81473" y="980354"/>
            <a:ext cx="4546600" cy="673415"/>
            <a:chOff x="2057399" y="521970"/>
            <a:chExt cx="8077196" cy="67341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21970"/>
              <a:ext cx="8077196" cy="544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5.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隐患排查点分配的操作</a:t>
              </a:r>
            </a:p>
          </p:txBody>
        </p:sp>
      </p:grpSp>
      <p:grpSp>
        <p:nvGrpSpPr>
          <p:cNvPr id="6" name="组合 5"/>
          <p:cNvGrpSpPr/>
          <p:nvPr/>
        </p:nvGrpSpPr>
        <p:grpSpPr>
          <a:xfrm>
            <a:off x="854073" y="1717040"/>
            <a:ext cx="11201402" cy="1661794"/>
            <a:chOff x="876299" y="4495798"/>
            <a:chExt cx="10439400" cy="1661794"/>
          </a:xfrm>
        </p:grpSpPr>
        <p:grpSp>
          <p:nvGrpSpPr>
            <p:cNvPr id="7" name="组合 6"/>
            <p:cNvGrpSpPr/>
            <p:nvPr/>
          </p:nvGrpSpPr>
          <p:grpSpPr>
            <a:xfrm>
              <a:off x="876299" y="4495798"/>
              <a:ext cx="10439400" cy="1661794"/>
              <a:chOff x="876299" y="4414202"/>
              <a:chExt cx="10439400" cy="1661794"/>
            </a:xfrm>
          </p:grpSpPr>
          <p:sp>
            <p:nvSpPr>
              <p:cNvPr id="9" name="矩形 8"/>
              <p:cNvSpPr/>
              <p:nvPr/>
            </p:nvSpPr>
            <p:spPr>
              <a:xfrm>
                <a:off x="1142998" y="4414202"/>
                <a:ext cx="9906002" cy="16617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990598" y="4414202"/>
                <a:ext cx="10210802" cy="15855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76299" y="4414203"/>
                <a:ext cx="10439400" cy="1510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990598" y="4495799"/>
              <a:ext cx="10210802" cy="15106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如何将识别的风险点及危险源分配至公司级、专业级、车间、班组和岗位，形成各级别隐患排查对象，建议推荐使用下表所列格式，使用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Excel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表格的筛选功能进行筛选后汇总，形成各级别隐患排查表。</a:t>
              </a:r>
            </a:p>
          </p:txBody>
        </p:sp>
      </p:grpSp>
      <p:grpSp>
        <p:nvGrpSpPr>
          <p:cNvPr id="12" name="组合 11"/>
          <p:cNvGrpSpPr/>
          <p:nvPr/>
        </p:nvGrpSpPr>
        <p:grpSpPr>
          <a:xfrm>
            <a:off x="854073" y="3698240"/>
            <a:ext cx="11201402" cy="3261994"/>
            <a:chOff x="876299" y="2895598"/>
            <a:chExt cx="10439400" cy="3261994"/>
          </a:xfrm>
        </p:grpSpPr>
        <p:grpSp>
          <p:nvGrpSpPr>
            <p:cNvPr id="13" name="组合 12"/>
            <p:cNvGrpSpPr/>
            <p:nvPr/>
          </p:nvGrpSpPr>
          <p:grpSpPr>
            <a:xfrm>
              <a:off x="876299" y="2895598"/>
              <a:ext cx="10439400" cy="3261994"/>
              <a:chOff x="876299" y="2814002"/>
              <a:chExt cx="10439400" cy="3261994"/>
            </a:xfrm>
          </p:grpSpPr>
          <p:sp>
            <p:nvSpPr>
              <p:cNvPr id="15" name="矩形 14"/>
              <p:cNvSpPr/>
              <p:nvPr/>
            </p:nvSpPr>
            <p:spPr>
              <a:xfrm>
                <a:off x="1142998" y="4414202"/>
                <a:ext cx="9906002" cy="16617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90598" y="4414202"/>
                <a:ext cx="10210802" cy="15855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76299" y="2814002"/>
                <a:ext cx="10439400" cy="3110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990598" y="2895598"/>
              <a:ext cx="10210802"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具体步骤如下：</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将</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危险源识别、评价、控制措施表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中的作业活动、设备设施等风险点、危险源、风险等级信息复制到</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Excel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表中，增加“基层组织排查”、“专业组织排查”、“级排查”等栏，形成带有风险点信息的表格式的</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Excel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表，由体系建设工作小组成员组织相关层次人员实施，对各危险源逐条确定，所在列对应的风险（即：勾划“√”）选出来，在相应的周期确定排查周期。关于</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Excel</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表格的筛选操作实施，参见附件</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7</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。企业也可采用其他手段，实施隐患排查点的分配。</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8" name="任意多边形 1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7500" y="1452880"/>
            <a:ext cx="6226175" cy="3702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6.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筛选后汇总，形成各级别隐患排查表</a:t>
            </a:r>
          </a:p>
        </p:txBody>
      </p:sp>
      <p:pic>
        <p:nvPicPr>
          <p:cNvPr id="6" name="Picture 2"/>
          <p:cNvPicPr>
            <a:picLocks noChangeAspect="1"/>
          </p:cNvPicPr>
          <p:nvPr/>
        </p:nvPicPr>
        <p:blipFill>
          <a:blip r:embed="rId4"/>
          <a:stretch>
            <a:fillRect/>
          </a:stretch>
        </p:blipFill>
        <p:spPr>
          <a:xfrm>
            <a:off x="3242310" y="2101850"/>
            <a:ext cx="8438515" cy="4766945"/>
          </a:xfrm>
          <a:prstGeom prst="rect">
            <a:avLst/>
          </a:prstGeom>
          <a:noFill/>
          <a:ln w="9525">
            <a:noFill/>
          </a:ln>
        </p:spPr>
      </p:pic>
      <p:sp>
        <p:nvSpPr>
          <p:cNvPr id="8" name="矩形 7"/>
          <p:cNvSpPr/>
          <p:nvPr/>
        </p:nvSpPr>
        <p:spPr>
          <a:xfrm>
            <a:off x="1327150" y="2660011"/>
            <a:ext cx="609600" cy="3404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隐患排查点汇总</a:t>
            </a:r>
          </a:p>
        </p:txBody>
      </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8" name="任意多边形 1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98618" y="1739900"/>
            <a:ext cx="43688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7.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隐患排查的种类</a:t>
              </a:r>
            </a:p>
          </p:txBody>
        </p:sp>
      </p:grpSp>
      <p:grpSp>
        <p:nvGrpSpPr>
          <p:cNvPr id="26" name="组合 25"/>
          <p:cNvGrpSpPr/>
          <p:nvPr/>
        </p:nvGrpSpPr>
        <p:grpSpPr>
          <a:xfrm>
            <a:off x="972820" y="3873500"/>
            <a:ext cx="10820400" cy="2339339"/>
            <a:chOff x="685800" y="2209800"/>
            <a:chExt cx="10820400" cy="2339339"/>
          </a:xfrm>
        </p:grpSpPr>
        <p:grpSp>
          <p:nvGrpSpPr>
            <p:cNvPr id="21" name="组合 20"/>
            <p:cNvGrpSpPr/>
            <p:nvPr/>
          </p:nvGrpSpPr>
          <p:grpSpPr>
            <a:xfrm>
              <a:off x="685800" y="2209800"/>
              <a:ext cx="1752600" cy="2339339"/>
              <a:chOff x="685800" y="2209800"/>
              <a:chExt cx="1752600" cy="2339339"/>
            </a:xfrm>
          </p:grpSpPr>
          <p:sp>
            <p:nvSpPr>
              <p:cNvPr id="16" name="圆角矩形 15"/>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日常隐患</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排查</a:t>
                </a:r>
              </a:p>
            </p:txBody>
          </p:sp>
        </p:grpSp>
        <p:grpSp>
          <p:nvGrpSpPr>
            <p:cNvPr id="22" name="组合 21"/>
            <p:cNvGrpSpPr/>
            <p:nvPr/>
          </p:nvGrpSpPr>
          <p:grpSpPr>
            <a:xfrm>
              <a:off x="2952750" y="2209800"/>
              <a:ext cx="1752600" cy="2339339"/>
              <a:chOff x="2952750" y="2209800"/>
              <a:chExt cx="1752600" cy="2339339"/>
            </a:xfrm>
          </p:grpSpPr>
          <p:sp>
            <p:nvSpPr>
              <p:cNvPr id="17" name="圆角矩形 16"/>
              <p:cNvSpPr/>
              <p:nvPr/>
            </p:nvSpPr>
            <p:spPr>
              <a:xfrm>
                <a:off x="315753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307166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95275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b.</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综合性隐患排查</a:t>
                </a:r>
              </a:p>
            </p:txBody>
          </p:sp>
        </p:grpSp>
        <p:grpSp>
          <p:nvGrpSpPr>
            <p:cNvPr id="23" name="组合 22"/>
            <p:cNvGrpSpPr/>
            <p:nvPr/>
          </p:nvGrpSpPr>
          <p:grpSpPr>
            <a:xfrm>
              <a:off x="5219700" y="2209800"/>
              <a:ext cx="1752600" cy="2339339"/>
              <a:chOff x="5219700" y="2209800"/>
              <a:chExt cx="1752600" cy="2339339"/>
            </a:xfrm>
          </p:grpSpPr>
          <p:sp>
            <p:nvSpPr>
              <p:cNvPr id="18" name="圆角矩形 17"/>
              <p:cNvSpPr/>
              <p:nvPr/>
            </p:nvSpPr>
            <p:spPr>
              <a:xfrm>
                <a:off x="54244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53386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2197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c.</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专业性隐患排查</a:t>
                </a:r>
              </a:p>
            </p:txBody>
          </p:sp>
        </p:grpSp>
        <p:grpSp>
          <p:nvGrpSpPr>
            <p:cNvPr id="24" name="组合 23"/>
            <p:cNvGrpSpPr/>
            <p:nvPr/>
          </p:nvGrpSpPr>
          <p:grpSpPr>
            <a:xfrm>
              <a:off x="7486650" y="2209800"/>
              <a:ext cx="1752600" cy="2339339"/>
              <a:chOff x="7486650" y="2209800"/>
              <a:chExt cx="1752600" cy="2339339"/>
            </a:xfrm>
          </p:grpSpPr>
          <p:sp>
            <p:nvSpPr>
              <p:cNvPr id="19" name="圆角矩形 18"/>
              <p:cNvSpPr/>
              <p:nvPr/>
            </p:nvSpPr>
            <p:spPr>
              <a:xfrm>
                <a:off x="769143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760556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748665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d.</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季节性隐患排查</a:t>
                </a:r>
              </a:p>
            </p:txBody>
          </p:sp>
        </p:grpSp>
        <p:grpSp>
          <p:nvGrpSpPr>
            <p:cNvPr id="25" name="组合 24"/>
            <p:cNvGrpSpPr/>
            <p:nvPr/>
          </p:nvGrpSpPr>
          <p:grpSpPr>
            <a:xfrm>
              <a:off x="9753600" y="2209800"/>
              <a:ext cx="1752600" cy="2339339"/>
              <a:chOff x="9753600" y="2209800"/>
              <a:chExt cx="1752600" cy="2339339"/>
            </a:xfrm>
          </p:grpSpPr>
          <p:sp>
            <p:nvSpPr>
              <p:cNvPr id="20" name="圆角矩形 19"/>
              <p:cNvSpPr/>
              <p:nvPr/>
            </p:nvSpPr>
            <p:spPr>
              <a:xfrm>
                <a:off x="99583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98725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97536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重大活动及节假日前隐患排查等</a:t>
                </a:r>
              </a:p>
            </p:txBody>
          </p:sp>
        </p:gr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27" name="任意多边形 2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00375" y="854174"/>
            <a:ext cx="6908800" cy="907951"/>
            <a:chOff x="2171700" y="-6886"/>
            <a:chExt cx="7848600" cy="907951"/>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215265"/>
              <a:ext cx="7092108"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（三）排查结果的处理</a:t>
              </a:r>
            </a:p>
          </p:txBody>
        </p:sp>
      </p:grpSp>
      <p:grpSp>
        <p:nvGrpSpPr>
          <p:cNvPr id="6" name="组合 5"/>
          <p:cNvGrpSpPr/>
          <p:nvPr/>
        </p:nvGrpSpPr>
        <p:grpSpPr>
          <a:xfrm>
            <a:off x="4270373" y="1927860"/>
            <a:ext cx="4368802" cy="661985"/>
            <a:chOff x="2057399" y="533400"/>
            <a:chExt cx="8077200" cy="661985"/>
          </a:xfrm>
        </p:grpSpPr>
        <p:sp>
          <p:nvSpPr>
            <p:cNvPr id="7" name="矩形 6"/>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隐患分级</a:t>
              </a:r>
            </a:p>
          </p:txBody>
        </p:sp>
      </p:grpSp>
      <p:grpSp>
        <p:nvGrpSpPr>
          <p:cNvPr id="11" name="组合 10"/>
          <p:cNvGrpSpPr/>
          <p:nvPr/>
        </p:nvGrpSpPr>
        <p:grpSpPr>
          <a:xfrm>
            <a:off x="854074" y="3070861"/>
            <a:ext cx="11201402" cy="1654977"/>
            <a:chOff x="876299" y="4421019"/>
            <a:chExt cx="10439400" cy="1654977"/>
          </a:xfrm>
        </p:grpSpPr>
        <p:sp>
          <p:nvSpPr>
            <p:cNvPr id="13" name="矩形 12"/>
            <p:cNvSpPr/>
            <p:nvPr/>
          </p:nvSpPr>
          <p:spPr>
            <a:xfrm>
              <a:off x="1142998" y="4795202"/>
              <a:ext cx="9906002" cy="12807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990598" y="4795202"/>
              <a:ext cx="10210802" cy="12045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76299" y="4421019"/>
              <a:ext cx="10439400" cy="1503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zh-CN" altLang="en-US" sz="2400" b="1" dirty="0">
                  <a:solidFill>
                    <a:srgbClr val="4F81BD">
                      <a:lumMod val="75000"/>
                    </a:srgbClr>
                  </a:solidFill>
                  <a:latin typeface="微软雅黑" panose="020B0503020204020204" pitchFamily="34" charset="-122"/>
                  <a:ea typeface="微软雅黑" panose="020B0503020204020204" pitchFamily="34" charset="-122"/>
                </a:rPr>
                <a:t>按照隐患的危险程度，参照</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安全生产事故隐患排查治理暂行规定</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（安监总局令 第</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16</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号），可分为一般隐患、重大隐患两个等级。</a:t>
              </a:r>
            </a:p>
          </p:txBody>
        </p:sp>
      </p:grpSp>
      <p:grpSp>
        <p:nvGrpSpPr>
          <p:cNvPr id="23" name="组合 22"/>
          <p:cNvGrpSpPr/>
          <p:nvPr/>
        </p:nvGrpSpPr>
        <p:grpSpPr>
          <a:xfrm>
            <a:off x="854074" y="5284489"/>
            <a:ext cx="11201401" cy="1648024"/>
            <a:chOff x="1003300" y="4371777"/>
            <a:chExt cx="10185400" cy="1648024"/>
          </a:xfrm>
        </p:grpSpPr>
        <p:grpSp>
          <p:nvGrpSpPr>
            <p:cNvPr id="25" name="组合 24"/>
            <p:cNvGrpSpPr/>
            <p:nvPr/>
          </p:nvGrpSpPr>
          <p:grpSpPr>
            <a:xfrm>
              <a:off x="1003300" y="4981377"/>
              <a:ext cx="10185400" cy="1038424"/>
              <a:chOff x="1003300" y="4077743"/>
              <a:chExt cx="10185400" cy="1038424"/>
            </a:xfrm>
          </p:grpSpPr>
          <p:sp>
            <p:nvSpPr>
              <p:cNvPr id="27" name="矩形 26"/>
              <p:cNvSpPr/>
              <p:nvPr/>
            </p:nvSpPr>
            <p:spPr>
              <a:xfrm>
                <a:off x="1219200" y="4228873"/>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117600" y="4152672"/>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003300" y="4077743"/>
                <a:ext cx="10185400" cy="8752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是指易导致伤害事故发生且整改难度较小，在发现后能够立即整改排除的隐患。</a:t>
                </a:r>
              </a:p>
            </p:txBody>
          </p:sp>
        </p:grpSp>
        <p:sp>
          <p:nvSpPr>
            <p:cNvPr id="26" name="矩形 25"/>
            <p:cNvSpPr/>
            <p:nvPr/>
          </p:nvSpPr>
          <p:spPr>
            <a:xfrm>
              <a:off x="1003300" y="4371777"/>
              <a:ext cx="2259156"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一般事故隐患</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4074" y="2792730"/>
            <a:ext cx="11201401" cy="3248224"/>
            <a:chOff x="1003300" y="2771577"/>
            <a:chExt cx="10185400" cy="3248224"/>
          </a:xfrm>
        </p:grpSpPr>
        <p:grpSp>
          <p:nvGrpSpPr>
            <p:cNvPr id="3" name="组合 2"/>
            <p:cNvGrpSpPr/>
            <p:nvPr/>
          </p:nvGrpSpPr>
          <p:grpSpPr>
            <a:xfrm>
              <a:off x="1003300" y="3381177"/>
              <a:ext cx="10185400" cy="2638624"/>
              <a:chOff x="1003300" y="2477543"/>
              <a:chExt cx="10185400" cy="2638624"/>
            </a:xfrm>
          </p:grpSpPr>
          <p:sp>
            <p:nvSpPr>
              <p:cNvPr id="5" name="矩形 4"/>
              <p:cNvSpPr/>
              <p:nvPr/>
            </p:nvSpPr>
            <p:spPr>
              <a:xfrm>
                <a:off x="1219200" y="4228873"/>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17600" y="4152672"/>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03300" y="2477543"/>
                <a:ext cx="10185400" cy="24754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是指可能导致较大以上事故，即可能造成</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人以上死亡或者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人以上重伤或者</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1000</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万元以上直接经济损失的事故，且整改难度很大，应由公司协调或立项治理的隐患，或者需全部或核心生产部分停产停业，经过一段时间整改治理方能排除的隐患，或者因外部因素影响致使生产经营单位自身难以排除的隐患。</a:t>
                </a:r>
              </a:p>
            </p:txBody>
          </p:sp>
        </p:grpSp>
        <p:sp>
          <p:nvSpPr>
            <p:cNvPr id="4" name="矩形 3"/>
            <p:cNvSpPr/>
            <p:nvPr/>
          </p:nvSpPr>
          <p:spPr>
            <a:xfrm>
              <a:off x="1003300" y="2771577"/>
              <a:ext cx="2259156"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重大事故隐患</a:t>
              </a:r>
            </a:p>
          </p:txBody>
        </p:sp>
      </p:grpSp>
      <p:sp>
        <p:nvSpPr>
          <p:cNvPr id="8" name="矩形 7"/>
          <p:cNvSpPr/>
          <p:nvPr/>
        </p:nvSpPr>
        <p:spPr>
          <a:xfrm>
            <a:off x="5667373" y="1421130"/>
            <a:ext cx="1574802"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例子</a:t>
            </a:r>
          </a:p>
        </p:txBody>
      </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0373" y="955040"/>
            <a:ext cx="43688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隐患的判定标准（参考</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a:t>
              </a:r>
            </a:p>
          </p:txBody>
        </p:sp>
      </p:grpSp>
      <p:grpSp>
        <p:nvGrpSpPr>
          <p:cNvPr id="12" name="组合 11"/>
          <p:cNvGrpSpPr/>
          <p:nvPr/>
        </p:nvGrpSpPr>
        <p:grpSpPr>
          <a:xfrm>
            <a:off x="790575" y="2021840"/>
            <a:ext cx="11328400" cy="4914900"/>
            <a:chOff x="431800" y="1295400"/>
            <a:chExt cx="11328400" cy="4914900"/>
          </a:xfrm>
        </p:grpSpPr>
        <p:sp>
          <p:nvSpPr>
            <p:cNvPr id="11" name="矩形 10"/>
            <p:cNvSpPr/>
            <p:nvPr/>
          </p:nvSpPr>
          <p:spPr>
            <a:xfrm>
              <a:off x="800100" y="4914900"/>
              <a:ext cx="105918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0" name="矩形 9"/>
            <p:cNvSpPr/>
            <p:nvPr/>
          </p:nvSpPr>
          <p:spPr>
            <a:xfrm>
              <a:off x="609600" y="4813300"/>
              <a:ext cx="10972800" cy="1295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31800" y="1295400"/>
              <a:ext cx="11328400" cy="4724400"/>
              <a:chOff x="431800" y="1295400"/>
              <a:chExt cx="11328400" cy="4724400"/>
            </a:xfrm>
          </p:grpSpPr>
          <p:sp>
            <p:nvSpPr>
              <p:cNvPr id="6" name="矩形 5"/>
              <p:cNvSpPr/>
              <p:nvPr/>
            </p:nvSpPr>
            <p:spPr>
              <a:xfrm>
                <a:off x="431800" y="1295400"/>
                <a:ext cx="11328400" cy="12954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是否是隐患，应以该风险点中危险源的风险是否达到了企业“不可承受”的水平，即是否为“不可承受风险”。具体判定时应考虑以下方面</a:t>
                </a:r>
              </a:p>
            </p:txBody>
          </p:sp>
          <p:sp>
            <p:nvSpPr>
              <p:cNvPr id="8" name="矩形 7"/>
              <p:cNvSpPr/>
              <p:nvPr/>
            </p:nvSpPr>
            <p:spPr>
              <a:xfrm>
                <a:off x="431800" y="2590800"/>
                <a:ext cx="113284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违反法律、法规、规章、标准、规程、规范的要求；</a:t>
                </a: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不符合针对风险点制定的“典型控制措施”；</a:t>
                </a: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不符合主管部门及各级安全监管部门提出的特定要求；</a:t>
                </a: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不符合企业制定和管理制度、操作规程的要求；</a:t>
                </a: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违反企业采取的且证明有效的安全和职业卫生管理措施；</a:t>
                </a: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企业在安全管理方面的追求；</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其他</a:t>
                </a:r>
              </a:p>
            </p:txBody>
          </p:sp>
        </p:gr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7" name="任意多边形 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7899" y="1098550"/>
            <a:ext cx="6356985" cy="661985"/>
            <a:chOff x="2057399" y="533400"/>
            <a:chExt cx="8076851"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6851"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以下情况可直接判定为重大事故隐患</a:t>
              </a:r>
            </a:p>
          </p:txBody>
        </p:sp>
      </p:grpSp>
      <p:grpSp>
        <p:nvGrpSpPr>
          <p:cNvPr id="6" name="组合 5"/>
          <p:cNvGrpSpPr/>
          <p:nvPr/>
        </p:nvGrpSpPr>
        <p:grpSpPr>
          <a:xfrm>
            <a:off x="951409" y="1878330"/>
            <a:ext cx="11437260" cy="5014593"/>
            <a:chOff x="876299" y="1142999"/>
            <a:chExt cx="10439400" cy="5014593"/>
          </a:xfrm>
        </p:grpSpPr>
        <p:grpSp>
          <p:nvGrpSpPr>
            <p:cNvPr id="7" name="组合 6"/>
            <p:cNvGrpSpPr/>
            <p:nvPr/>
          </p:nvGrpSpPr>
          <p:grpSpPr>
            <a:xfrm>
              <a:off x="876299" y="1142999"/>
              <a:ext cx="10439400" cy="5014593"/>
              <a:chOff x="876299" y="1061403"/>
              <a:chExt cx="10439400" cy="5014593"/>
            </a:xfrm>
          </p:grpSpPr>
          <p:sp>
            <p:nvSpPr>
              <p:cNvPr id="9" name="矩形 8"/>
              <p:cNvSpPr/>
              <p:nvPr/>
            </p:nvSpPr>
            <p:spPr>
              <a:xfrm>
                <a:off x="1142998" y="3714430"/>
                <a:ext cx="9906002" cy="236156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990598" y="3714430"/>
                <a:ext cx="10210802" cy="228536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76299" y="1061403"/>
                <a:ext cx="10439400" cy="486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990598" y="1271584"/>
              <a:ext cx="10210802" cy="4571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新建、改建、扩建建设项目的安全生产设施、职业病防治设施未按照依法批准的设计组织施工。</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b) </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生产部门超能力、超强度或者超定员组织生产。</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c)</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风险评价出的不可承受的风险。</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d)</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易燃、可燃液体、气体储罐未按规定设置固定灭火、冷却设施。</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e)</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同一区域有两类以上特种设备、设施未按规定检测、检验或两种以上特种作业人员无证上岗。</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f)</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国家淘汰、禁止使用工艺、设备。</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g)</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重大危险源的主要设备及主要安全设施存在的隐患。</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h)</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人员密集场所（</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9</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人以上）重要的安全设施的隐患。</a:t>
              </a:r>
            </a:p>
            <a:p>
              <a:pPr>
                <a:lnSpc>
                  <a:spcPct val="150000"/>
                </a:lnSpc>
              </a:pPr>
              <a:r>
                <a:rPr lang="en-US" altLang="zh-CN" sz="2000" b="1" dirty="0" err="1">
                  <a:solidFill>
                    <a:schemeClr val="accent1">
                      <a:lumMod val="75000"/>
                    </a:schemeClr>
                  </a:solidFill>
                  <a:latin typeface="微软雅黑" panose="020B0503020204020204" pitchFamily="34" charset="-122"/>
                  <a:ea typeface="微软雅黑" panose="020B0503020204020204" pitchFamily="34" charset="-122"/>
                </a:rPr>
                <a:t>i</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因外部因素造成的难以整改的隐患。</a:t>
              </a:r>
            </a:p>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g)</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市级以上主管部门检查的隐患。</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2" name="任意多边形 11"/>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43018" y="811530"/>
            <a:ext cx="50800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隐患排查治理公示</a:t>
              </a:r>
            </a:p>
          </p:txBody>
        </p:sp>
      </p:grpSp>
      <p:grpSp>
        <p:nvGrpSpPr>
          <p:cNvPr id="6" name="组合 5"/>
          <p:cNvGrpSpPr/>
          <p:nvPr/>
        </p:nvGrpSpPr>
        <p:grpSpPr>
          <a:xfrm>
            <a:off x="718820" y="1443056"/>
            <a:ext cx="11471910" cy="5332691"/>
            <a:chOff x="431800" y="877609"/>
            <a:chExt cx="11471910" cy="5332691"/>
          </a:xfrm>
        </p:grpSpPr>
        <p:sp>
          <p:nvSpPr>
            <p:cNvPr id="7" name="矩形 6"/>
            <p:cNvSpPr/>
            <p:nvPr/>
          </p:nvSpPr>
          <p:spPr>
            <a:xfrm>
              <a:off x="800100" y="4914900"/>
              <a:ext cx="105918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609600" y="4813300"/>
              <a:ext cx="10972800" cy="1295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31800" y="877609"/>
              <a:ext cx="11471910" cy="5142191"/>
              <a:chOff x="431800" y="877609"/>
              <a:chExt cx="11471910" cy="5142191"/>
            </a:xfrm>
          </p:grpSpPr>
          <p:sp>
            <p:nvSpPr>
              <p:cNvPr id="10" name="矩形 9"/>
              <p:cNvSpPr/>
              <p:nvPr/>
            </p:nvSpPr>
            <p:spPr>
              <a:xfrm>
                <a:off x="575310" y="877609"/>
                <a:ext cx="11328400" cy="12179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公司应在厂区安全宣传橱窗或其它明显部位，对每次排查出的事故隐患进行公示，公示格式样表参见下表。</a:t>
                </a:r>
              </a:p>
            </p:txBody>
          </p:sp>
          <p:sp>
            <p:nvSpPr>
              <p:cNvPr id="11" name="矩形 10"/>
              <p:cNvSpPr/>
              <p:nvPr/>
            </p:nvSpPr>
            <p:spPr>
              <a:xfrm>
                <a:off x="431800" y="1972669"/>
                <a:ext cx="11328400" cy="4047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grpSp>
      <p:graphicFrame>
        <p:nvGraphicFramePr>
          <p:cNvPr id="12" name="表格 11"/>
          <p:cNvGraphicFramePr>
            <a:graphicFrameLocks noGrp="1"/>
          </p:cNvGraphicFramePr>
          <p:nvPr/>
        </p:nvGraphicFramePr>
        <p:xfrm>
          <a:off x="1103630" y="3061335"/>
          <a:ext cx="10575290" cy="3291840"/>
        </p:xfrm>
        <a:graphic>
          <a:graphicData uri="http://schemas.openxmlformats.org/drawingml/2006/table">
            <a:tbl>
              <a:tblPr/>
              <a:tblGrid>
                <a:gridCol w="998220">
                  <a:extLst>
                    <a:ext uri="{9D8B030D-6E8A-4147-A177-3AD203B41FA5}">
                      <a16:colId xmlns:a16="http://schemas.microsoft.com/office/drawing/2014/main" val="20000"/>
                    </a:ext>
                  </a:extLst>
                </a:gridCol>
                <a:gridCol w="245491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740535">
                  <a:extLst>
                    <a:ext uri="{9D8B030D-6E8A-4147-A177-3AD203B41FA5}">
                      <a16:colId xmlns:a16="http://schemas.microsoft.com/office/drawing/2014/main" val="20003"/>
                    </a:ext>
                  </a:extLst>
                </a:gridCol>
                <a:gridCol w="1425575">
                  <a:extLst>
                    <a:ext uri="{9D8B030D-6E8A-4147-A177-3AD203B41FA5}">
                      <a16:colId xmlns:a16="http://schemas.microsoft.com/office/drawing/2014/main" val="20004"/>
                    </a:ext>
                  </a:extLst>
                </a:gridCol>
                <a:gridCol w="1898650">
                  <a:extLst>
                    <a:ext uri="{9D8B030D-6E8A-4147-A177-3AD203B41FA5}">
                      <a16:colId xmlns:a16="http://schemas.microsoft.com/office/drawing/2014/main" val="20005"/>
                    </a:ext>
                  </a:extLst>
                </a:gridCol>
              </a:tblGrid>
              <a:tr h="822960">
                <a:tc gridSpan="6">
                  <a:txBody>
                    <a:bodyPr/>
                    <a:lstStyle/>
                    <a:p>
                      <a:pPr algn="ctr">
                        <a:lnSpc>
                          <a:spcPct val="150000"/>
                        </a:lnSpc>
                        <a:spcAft>
                          <a:spcPts val="0"/>
                        </a:spcAft>
                      </a:pPr>
                      <a:r>
                        <a:rPr lang="en-US" sz="1800" b="1" kern="100" dirty="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	</a:t>
                      </a:r>
                      <a:r>
                        <a:rPr lang="zh-CN" sz="1800" b="1" kern="100" dirty="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×××××××（企业名称）</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（年、月）隐患排查治理公示牌</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11480">
                <a:tc>
                  <a:txBody>
                    <a:bodyPr/>
                    <a:lstStyle/>
                    <a:p>
                      <a:pPr algn="ctr">
                        <a:lnSpc>
                          <a:spcPct val="150000"/>
                        </a:lnSpc>
                        <a:spcAft>
                          <a:spcPts val="0"/>
                        </a:spcAft>
                      </a:pPr>
                      <a:r>
                        <a:rPr lang="zh-CN" sz="1800" b="1" kern="10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序号</a:t>
                      </a: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zh-CN" sz="1800" b="1" kern="10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隐患内容</a:t>
                      </a: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所在区域</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zh-CN" sz="1800" b="1" kern="100" dirty="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整改要求</a:t>
                      </a: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zh-CN" sz="1800" b="1" kern="10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责任人</a:t>
                      </a: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r>
                        <a:rPr lang="zh-CN" sz="1800" b="1" kern="100">
                          <a:solidFill>
                            <a:schemeClr val="accent1">
                              <a:lumMod val="50000"/>
                            </a:schemeClr>
                          </a:solidFill>
                          <a:latin typeface="微软雅黑" panose="020B0503020204020204" pitchFamily="34" charset="-122"/>
                          <a:ea typeface="微软雅黑" panose="020B0503020204020204" pitchFamily="34" charset="-122"/>
                          <a:cs typeface="宋体" pitchFamily="2" charset="-122"/>
                        </a:rPr>
                        <a:t>完成时间</a:t>
                      </a: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11480">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1480">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11480">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1480">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11480">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0"/>
                        </a:spcAft>
                      </a:pPr>
                      <a:endParaRPr lang="zh-CN" sz="1800" b="1" kern="100" dirty="0">
                        <a:solidFill>
                          <a:schemeClr val="accent1">
                            <a:lumMod val="50000"/>
                          </a:schemeClr>
                        </a:solidFill>
                        <a:latin typeface="微软雅黑" panose="020B0503020204020204" pitchFamily="34" charset="-122"/>
                        <a:ea typeface="微软雅黑" panose="020B0503020204020204" pitchFamily="34" charset="-122"/>
                      </a:endParaRPr>
                    </a:p>
                  </a:txBody>
                  <a:tcPr marL="91464" marR="914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3" name="任意多边形 12"/>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6481" y="997684"/>
            <a:ext cx="10732146" cy="908050"/>
            <a:chOff x="-2171733" y="-6886"/>
            <a:chExt cx="12192033" cy="90805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171733" y="207744"/>
              <a:ext cx="7091874" cy="6934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（四）隐患分级治理</a:t>
              </a:r>
            </a:p>
          </p:txBody>
        </p:sp>
      </p:grpSp>
      <p:grpSp>
        <p:nvGrpSpPr>
          <p:cNvPr id="6" name="组合 5"/>
          <p:cNvGrpSpPr/>
          <p:nvPr/>
        </p:nvGrpSpPr>
        <p:grpSpPr>
          <a:xfrm>
            <a:off x="3771263" y="1986515"/>
            <a:ext cx="5080002" cy="661985"/>
            <a:chOff x="2057399" y="533400"/>
            <a:chExt cx="8077200" cy="661985"/>
          </a:xfrm>
        </p:grpSpPr>
        <p:sp>
          <p:nvSpPr>
            <p:cNvPr id="7" name="矩形 6"/>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隐患治理实行分级治理</a:t>
              </a:r>
            </a:p>
          </p:txBody>
        </p:sp>
      </p:grpSp>
      <p:grpSp>
        <p:nvGrpSpPr>
          <p:cNvPr id="43" name="组合 42"/>
          <p:cNvGrpSpPr/>
          <p:nvPr/>
        </p:nvGrpSpPr>
        <p:grpSpPr>
          <a:xfrm>
            <a:off x="647065" y="3366770"/>
            <a:ext cx="11328400" cy="2786873"/>
            <a:chOff x="431800" y="2133600"/>
            <a:chExt cx="11328400" cy="2786873"/>
          </a:xfrm>
        </p:grpSpPr>
        <p:grpSp>
          <p:nvGrpSpPr>
            <p:cNvPr id="10" name="组合 9"/>
            <p:cNvGrpSpPr/>
            <p:nvPr/>
          </p:nvGrpSpPr>
          <p:grpSpPr>
            <a:xfrm>
              <a:off x="431800" y="2133600"/>
              <a:ext cx="11328400" cy="2786873"/>
              <a:chOff x="431800" y="1672736"/>
              <a:chExt cx="11328400" cy="2786873"/>
            </a:xfrm>
          </p:grpSpPr>
          <p:sp>
            <p:nvSpPr>
              <p:cNvPr id="11" name="矩形 10"/>
              <p:cNvSpPr/>
              <p:nvPr/>
            </p:nvSpPr>
            <p:spPr>
              <a:xfrm>
                <a:off x="800100" y="3164209"/>
                <a:ext cx="105918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2" name="矩形 11"/>
              <p:cNvSpPr/>
              <p:nvPr/>
            </p:nvSpPr>
            <p:spPr>
              <a:xfrm>
                <a:off x="609600" y="3062609"/>
                <a:ext cx="10972800" cy="1295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31800" y="1672736"/>
                <a:ext cx="11328400" cy="2596373"/>
                <a:chOff x="431800" y="1672736"/>
                <a:chExt cx="11328400" cy="2596373"/>
              </a:xfrm>
            </p:grpSpPr>
            <p:sp>
              <p:nvSpPr>
                <p:cNvPr id="14" name="矩形 13"/>
                <p:cNvSpPr/>
                <p:nvPr/>
              </p:nvSpPr>
              <p:spPr>
                <a:xfrm>
                  <a:off x="431800" y="1672736"/>
                  <a:ext cx="11328400" cy="586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根据治理能力确定治理等级：</a:t>
                  </a:r>
                </a:p>
              </p:txBody>
            </p:sp>
            <p:sp>
              <p:nvSpPr>
                <p:cNvPr id="15" name="矩形 14"/>
                <p:cNvSpPr/>
                <p:nvPr/>
              </p:nvSpPr>
              <p:spPr>
                <a:xfrm>
                  <a:off x="431800" y="2259396"/>
                  <a:ext cx="11328400" cy="2009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614218" y="3288698"/>
              <a:ext cx="10954327" cy="872836"/>
              <a:chOff x="614218" y="3200400"/>
              <a:chExt cx="10954327" cy="872836"/>
            </a:xfrm>
          </p:grpSpPr>
          <p:grpSp>
            <p:nvGrpSpPr>
              <p:cNvPr id="37" name="组合 36"/>
              <p:cNvGrpSpPr/>
              <p:nvPr/>
            </p:nvGrpSpPr>
            <p:grpSpPr>
              <a:xfrm>
                <a:off x="614218" y="3200400"/>
                <a:ext cx="5288512" cy="872836"/>
                <a:chOff x="614218" y="3200400"/>
                <a:chExt cx="5288512" cy="872836"/>
              </a:xfrm>
            </p:grpSpPr>
            <p:sp>
              <p:nvSpPr>
                <p:cNvPr id="25" name="矩形 24"/>
                <p:cNvSpPr/>
                <p:nvPr/>
              </p:nvSpPr>
              <p:spPr>
                <a:xfrm>
                  <a:off x="4477038"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14218" y="3200400"/>
                  <a:ext cx="3399907" cy="872836"/>
                  <a:chOff x="614218" y="3200400"/>
                  <a:chExt cx="3399907" cy="872836"/>
                </a:xfrm>
              </p:grpSpPr>
              <p:sp>
                <p:nvSpPr>
                  <p:cNvPr id="24" name="矩形 23"/>
                  <p:cNvSpPr/>
                  <p:nvPr/>
                </p:nvSpPr>
                <p:spPr>
                  <a:xfrm>
                    <a:off x="2588433"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14218" y="3200400"/>
                    <a:ext cx="1511302" cy="872836"/>
                    <a:chOff x="614218" y="3200400"/>
                    <a:chExt cx="1511302" cy="872836"/>
                  </a:xfrm>
                </p:grpSpPr>
                <p:sp>
                  <p:nvSpPr>
                    <p:cNvPr id="23" name="矩形 22"/>
                    <p:cNvSpPr/>
                    <p:nvPr/>
                  </p:nvSpPr>
                  <p:spPr>
                    <a:xfrm>
                      <a:off x="699828"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6" name="矩形 15"/>
                    <p:cNvSpPr/>
                    <p:nvPr/>
                  </p:nvSpPr>
                  <p:spPr>
                    <a:xfrm>
                      <a:off x="614218"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岗位纠正</a:t>
                      </a:r>
                    </a:p>
                  </p:txBody>
                </p:sp>
              </p:grpSp>
              <p:sp>
                <p:nvSpPr>
                  <p:cNvPr id="18" name="矩形 17"/>
                  <p:cNvSpPr/>
                  <p:nvPr/>
                </p:nvSpPr>
                <p:spPr>
                  <a:xfrm>
                    <a:off x="2502823"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班组治理</a:t>
                    </a:r>
                  </a:p>
                </p:txBody>
              </p:sp>
            </p:grpSp>
            <p:sp>
              <p:nvSpPr>
                <p:cNvPr id="19" name="矩形 18"/>
                <p:cNvSpPr/>
                <p:nvPr/>
              </p:nvSpPr>
              <p:spPr>
                <a:xfrm>
                  <a:off x="4391428"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车间治理</a:t>
                  </a:r>
                </a:p>
              </p:txBody>
            </p:sp>
          </p:grpSp>
          <p:grpSp>
            <p:nvGrpSpPr>
              <p:cNvPr id="40" name="组合 39"/>
              <p:cNvGrpSpPr/>
              <p:nvPr/>
            </p:nvGrpSpPr>
            <p:grpSpPr>
              <a:xfrm>
                <a:off x="6280033" y="3200400"/>
                <a:ext cx="5288512" cy="872836"/>
                <a:chOff x="6280033" y="3200400"/>
                <a:chExt cx="5288512" cy="872836"/>
              </a:xfrm>
            </p:grpSpPr>
            <p:sp>
              <p:nvSpPr>
                <p:cNvPr id="28" name="矩形 27"/>
                <p:cNvSpPr/>
                <p:nvPr/>
              </p:nvSpPr>
              <p:spPr>
                <a:xfrm>
                  <a:off x="10142853"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280033" y="3200400"/>
                  <a:ext cx="3399907" cy="872836"/>
                  <a:chOff x="6280033" y="3200400"/>
                  <a:chExt cx="3399907" cy="872836"/>
                </a:xfrm>
              </p:grpSpPr>
              <p:sp>
                <p:nvSpPr>
                  <p:cNvPr id="27" name="矩形 26"/>
                  <p:cNvSpPr/>
                  <p:nvPr/>
                </p:nvSpPr>
                <p:spPr>
                  <a:xfrm>
                    <a:off x="8254248"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280033" y="3200400"/>
                    <a:ext cx="1511302" cy="872836"/>
                    <a:chOff x="6280033" y="3200400"/>
                    <a:chExt cx="1511302" cy="872836"/>
                  </a:xfrm>
                </p:grpSpPr>
                <p:sp>
                  <p:nvSpPr>
                    <p:cNvPr id="26" name="矩形 25"/>
                    <p:cNvSpPr/>
                    <p:nvPr/>
                  </p:nvSpPr>
                  <p:spPr>
                    <a:xfrm>
                      <a:off x="6365643" y="3302000"/>
                      <a:ext cx="1340082" cy="7712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0" name="矩形 19"/>
                    <p:cNvSpPr/>
                    <p:nvPr/>
                  </p:nvSpPr>
                  <p:spPr>
                    <a:xfrm>
                      <a:off x="6280033"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专业治理</a:t>
                      </a:r>
                    </a:p>
                  </p:txBody>
                </p:sp>
              </p:grpSp>
              <p:sp>
                <p:nvSpPr>
                  <p:cNvPr id="21" name="矩形 20"/>
                  <p:cNvSpPr/>
                  <p:nvPr/>
                </p:nvSpPr>
                <p:spPr>
                  <a:xfrm>
                    <a:off x="8168638"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厂级治理</a:t>
                    </a:r>
                  </a:p>
                </p:txBody>
              </p:sp>
            </p:grpSp>
            <p:sp>
              <p:nvSpPr>
                <p:cNvPr id="22" name="矩形 21"/>
                <p:cNvSpPr/>
                <p:nvPr/>
              </p:nvSpPr>
              <p:spPr>
                <a:xfrm>
                  <a:off x="10057243" y="3200400"/>
                  <a:ext cx="1511302" cy="7937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公司治理</a:t>
                  </a:r>
                </a:p>
              </p:txBody>
            </p:sp>
          </p:grpSp>
        </p:grpSp>
      </p:grpSp>
      <p:sp>
        <p:nvSpPr>
          <p:cNvPr id="42" name="矩形 41"/>
          <p:cNvSpPr/>
          <p:nvPr/>
        </p:nvSpPr>
        <p:spPr>
          <a:xfrm>
            <a:off x="589798" y="6664756"/>
            <a:ext cx="11709400" cy="664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由隐患发生单位确定治理责任人，如确认无能力实施治理，则应向公司申请实施专业治理或公司治理。</a:t>
            </a:r>
          </a:p>
        </p:txBody>
      </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86528" y="1600835"/>
            <a:ext cx="50800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一般事故隐患治理</a:t>
              </a:r>
            </a:p>
          </p:txBody>
        </p:sp>
      </p:grpSp>
      <p:grpSp>
        <p:nvGrpSpPr>
          <p:cNvPr id="7" name="组合 6"/>
          <p:cNvGrpSpPr/>
          <p:nvPr/>
        </p:nvGrpSpPr>
        <p:grpSpPr>
          <a:xfrm>
            <a:off x="925829" y="3595370"/>
            <a:ext cx="11201401" cy="2486224"/>
            <a:chOff x="1003300" y="1565452"/>
            <a:chExt cx="10185400" cy="2486224"/>
          </a:xfrm>
        </p:grpSpPr>
        <p:sp>
          <p:nvSpPr>
            <p:cNvPr id="9" name="矩形 8"/>
            <p:cNvSpPr/>
            <p:nvPr/>
          </p:nvSpPr>
          <p:spPr>
            <a:xfrm>
              <a:off x="1219200" y="3164382"/>
              <a:ext cx="9753600" cy="88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3088181"/>
              <a:ext cx="9956800" cy="876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1565452"/>
              <a:ext cx="10185400" cy="2399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一般事故隐患，被检查单位应当立即整改。不能立即整改的，应当采取有效的安全防范和监控措施，限期整改，或者将整改计划上报专业部门审批，按照批复意见进行整改。公司检查发现一般事故隐患，对较为严重的下发</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隐患整改指令书</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（见附件</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），对一般性问题下发</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安全督查记录</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（见附件</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）。厂、车间检查发现隐患可采用其他方式通知整改。 </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58283" y="1170305"/>
            <a:ext cx="50800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重大事故隐患的整改</a:t>
              </a:r>
            </a:p>
          </p:txBody>
        </p:sp>
      </p:grpSp>
      <p:grpSp>
        <p:nvGrpSpPr>
          <p:cNvPr id="6" name="组合 5"/>
          <p:cNvGrpSpPr/>
          <p:nvPr/>
        </p:nvGrpSpPr>
        <p:grpSpPr>
          <a:xfrm>
            <a:off x="997584" y="2137410"/>
            <a:ext cx="11201401" cy="4924624"/>
            <a:chOff x="1003300" y="-872948"/>
            <a:chExt cx="10185400" cy="4924624"/>
          </a:xfrm>
        </p:grpSpPr>
        <p:sp>
          <p:nvSpPr>
            <p:cNvPr id="7" name="矩形 6"/>
            <p:cNvSpPr/>
            <p:nvPr/>
          </p:nvSpPr>
          <p:spPr>
            <a:xfrm>
              <a:off x="1219200" y="3164382"/>
              <a:ext cx="9753600" cy="88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3088181"/>
              <a:ext cx="9956800" cy="876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872948"/>
              <a:ext cx="10185400" cy="4761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事故隐患，各单位应当及时向公司专业主管部门和安全管理部门报告，并由单位主要负责人组织制定重大事故隐患整改治理方案，。公司主管部门和安全管理部门接到重大事故隐患报告后，应及时组织研讨，确定治理方案，安排责任部门迅速整改实施，专业主管部门和安全管理部门负责实施监督。一般由检查单位下发</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重大事故隐患整改督办令</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。公司安全生产管理部门向政府安全监管部门报告。</a:t>
              </a:r>
            </a:p>
            <a:p>
              <a:pPr marL="342900" indent="-342900">
                <a:lnSpc>
                  <a:spcPct val="150000"/>
                </a:lnSpc>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针对不能立即整改，但有可能导致人身伤害或较大及以上事故经济损失的隐患，应立即制定临时防范措施和应急计划，并报告上一级主管部门，同时按操作规程和事故应急预案等进行紧急处理，必要时应停机（停工、停产）撤人。</a:t>
              </a:r>
            </a:p>
            <a:p>
              <a:pPr marL="342900" indent="-342900">
                <a:lnSpc>
                  <a:spcPct val="150000"/>
                </a:lnSpc>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所有的隐患排查治理情况均要按要求进行登记，纳入档案管理。</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事故隐患排查治理登记台账</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69338" y="1573530"/>
            <a:ext cx="11201402" cy="3707733"/>
            <a:chOff x="1003299" y="1247577"/>
            <a:chExt cx="10185401" cy="3707733"/>
          </a:xfrm>
          <a:noFill/>
        </p:grpSpPr>
        <p:grpSp>
          <p:nvGrpSpPr>
            <p:cNvPr id="7" name="组合 6"/>
            <p:cNvGrpSpPr/>
            <p:nvPr/>
          </p:nvGrpSpPr>
          <p:grpSpPr>
            <a:xfrm>
              <a:off x="1003300" y="1857177"/>
              <a:ext cx="10185400" cy="3098133"/>
              <a:chOff x="1003300" y="953543"/>
              <a:chExt cx="10185400" cy="3098133"/>
            </a:xfrm>
            <a:grpFill/>
          </p:grpSpPr>
          <p:sp>
            <p:nvSpPr>
              <p:cNvPr id="9" name="矩形 8"/>
              <p:cNvSpPr/>
              <p:nvPr/>
            </p:nvSpPr>
            <p:spPr>
              <a:xfrm>
                <a:off x="1219200" y="3164382"/>
                <a:ext cx="9753600" cy="8872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1117600" y="3088181"/>
                <a:ext cx="9956800" cy="8765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矩形 10"/>
              <p:cNvSpPr/>
              <p:nvPr/>
            </p:nvSpPr>
            <p:spPr>
              <a:xfrm>
                <a:off x="1003300" y="953543"/>
                <a:ext cx="10185400" cy="29349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1)  </a:t>
                </a:r>
                <a:r>
                  <a:rPr lang="zh-CN" altLang="en-US" sz="2000" b="1" dirty="0">
                    <a:solidFill>
                      <a:schemeClr val="accent1"/>
                    </a:solidFill>
                    <a:latin typeface="微软雅黑" panose="020B0503020204020204" pitchFamily="34" charset="-122"/>
                    <a:ea typeface="微软雅黑" panose="020B0503020204020204" pitchFamily="34" charset="-122"/>
                  </a:rPr>
                  <a:t>治理的目标和任务；</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2)  </a:t>
                </a:r>
                <a:r>
                  <a:rPr lang="zh-CN" altLang="en-US" sz="2000" b="1" dirty="0">
                    <a:solidFill>
                      <a:schemeClr val="accent1"/>
                    </a:solidFill>
                    <a:latin typeface="微软雅黑" panose="020B0503020204020204" pitchFamily="34" charset="-122"/>
                    <a:ea typeface="微软雅黑" panose="020B0503020204020204" pitchFamily="34" charset="-122"/>
                  </a:rPr>
                  <a:t>采取的方法和措施；</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3)  </a:t>
                </a:r>
                <a:r>
                  <a:rPr lang="zh-CN" altLang="en-US" sz="2000" b="1" dirty="0">
                    <a:solidFill>
                      <a:schemeClr val="accent1"/>
                    </a:solidFill>
                    <a:latin typeface="微软雅黑" panose="020B0503020204020204" pitchFamily="34" charset="-122"/>
                    <a:ea typeface="微软雅黑" panose="020B0503020204020204" pitchFamily="34" charset="-122"/>
                  </a:rPr>
                  <a:t>经费和物资的落实；</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4)  </a:t>
                </a:r>
                <a:r>
                  <a:rPr lang="zh-CN" altLang="en-US" sz="2000" b="1" dirty="0">
                    <a:solidFill>
                      <a:schemeClr val="accent1"/>
                    </a:solidFill>
                    <a:latin typeface="微软雅黑" panose="020B0503020204020204" pitchFamily="34" charset="-122"/>
                    <a:ea typeface="微软雅黑" panose="020B0503020204020204" pitchFamily="34" charset="-122"/>
                  </a:rPr>
                  <a:t>负责治理的单位和人员；</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5)  </a:t>
                </a:r>
                <a:r>
                  <a:rPr lang="zh-CN" altLang="en-US" sz="2000" b="1" dirty="0">
                    <a:solidFill>
                      <a:schemeClr val="accent1"/>
                    </a:solidFill>
                    <a:latin typeface="微软雅黑" panose="020B0503020204020204" pitchFamily="34" charset="-122"/>
                    <a:ea typeface="微软雅黑" panose="020B0503020204020204" pitchFamily="34" charset="-122"/>
                  </a:rPr>
                  <a:t>治理的时限和要求；</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6)</a:t>
                </a:r>
                <a:r>
                  <a:rPr lang="zh-CN" altLang="en-US" sz="2000" b="1" dirty="0">
                    <a:solidFill>
                      <a:schemeClr val="accent1"/>
                    </a:solidFill>
                    <a:latin typeface="微软雅黑" panose="020B0503020204020204" pitchFamily="34" charset="-122"/>
                    <a:ea typeface="微软雅黑" panose="020B0503020204020204" pitchFamily="34" charset="-122"/>
                  </a:rPr>
                  <a:t>　防止整改期间发生事故的安全措施。</a:t>
                </a:r>
              </a:p>
            </p:txBody>
          </p:sp>
        </p:grpSp>
        <p:sp>
          <p:nvSpPr>
            <p:cNvPr id="8" name="矩形 7"/>
            <p:cNvSpPr/>
            <p:nvPr/>
          </p:nvSpPr>
          <p:spPr>
            <a:xfrm>
              <a:off x="1003299" y="1247577"/>
              <a:ext cx="5716296" cy="609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重大事故隐患整改治理方案应包含以下内容：</a:t>
              </a:r>
            </a:p>
          </p:txBody>
        </p:sp>
      </p:grpSp>
      <p:sp>
        <p:nvSpPr>
          <p:cNvPr id="12" name="矩形 11"/>
          <p:cNvSpPr/>
          <p:nvPr/>
        </p:nvSpPr>
        <p:spPr>
          <a:xfrm>
            <a:off x="1323340" y="5916930"/>
            <a:ext cx="10693400" cy="646331"/>
          </a:xfrm>
          <a:prstGeom prst="rect">
            <a:avLst/>
          </a:prstGeom>
          <a:solidFill>
            <a:schemeClr val="bg1">
              <a:lumMod val="95000"/>
            </a:schemeClr>
          </a:solidFill>
        </p:spPr>
        <p:txBody>
          <a:bodyPr wrap="square">
            <a:spAutoFit/>
          </a:bodyPr>
          <a:lstStyle/>
          <a:p>
            <a:pPr lvl="0" indent="447675" algn="ctr" fontAlgn="base">
              <a:lnSpc>
                <a:spcPct val="150000"/>
              </a:lnSpc>
              <a:spcBef>
                <a:spcPct val="0"/>
              </a:spcBef>
              <a:spcAft>
                <a:spcPct val="0"/>
              </a:spcAft>
              <a:defRPr/>
            </a:pPr>
            <a:r>
              <a:rPr kumimoji="1" lang="zh-CN" altLang="en-US" sz="2400" b="1" kern="0" dirty="0">
                <a:solidFill>
                  <a:schemeClr val="accent1"/>
                </a:solidFill>
                <a:latin typeface="微软雅黑" panose="020B0503020204020204" pitchFamily="34" charset="-122"/>
                <a:ea typeface="微软雅黑" panose="020B0503020204020204" pitchFamily="34" charset="-122"/>
              </a:rPr>
              <a:t>对于简单易行的整改措施，也可参照一般事故隐患的整改要求实施。</a:t>
            </a:r>
          </a:p>
        </p:txBody>
      </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14773" y="2143125"/>
            <a:ext cx="50800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重大事故隐患的整改</a:t>
              </a:r>
            </a:p>
          </p:txBody>
        </p:sp>
      </p:grpSp>
      <p:grpSp>
        <p:nvGrpSpPr>
          <p:cNvPr id="6" name="组合 5"/>
          <p:cNvGrpSpPr/>
          <p:nvPr/>
        </p:nvGrpSpPr>
        <p:grpSpPr>
          <a:xfrm>
            <a:off x="854074" y="3895725"/>
            <a:ext cx="11201401" cy="1495624"/>
            <a:chOff x="1003300" y="2556052"/>
            <a:chExt cx="10185400" cy="1495624"/>
          </a:xfrm>
        </p:grpSpPr>
        <p:sp>
          <p:nvSpPr>
            <p:cNvPr id="7" name="矩形 6"/>
            <p:cNvSpPr/>
            <p:nvPr/>
          </p:nvSpPr>
          <p:spPr>
            <a:xfrm>
              <a:off x="1219200" y="3164382"/>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3088181"/>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2556052"/>
              <a:ext cx="10185400" cy="1332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对无法立即整改的事故隐患，隐患整改责任部门、车间须采取可靠的安全措施，涉及重大事故隐患还制定相应的应急预案或应急处置措施，落实监控责任，防止隐患发展为事故。</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85110" y="1356459"/>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71755"/>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（五）隐患治理验收</a:t>
              </a:r>
            </a:p>
          </p:txBody>
        </p:sp>
      </p:grpSp>
      <p:grpSp>
        <p:nvGrpSpPr>
          <p:cNvPr id="6" name="组合 5"/>
          <p:cNvGrpSpPr/>
          <p:nvPr/>
        </p:nvGrpSpPr>
        <p:grpSpPr>
          <a:xfrm>
            <a:off x="3699508" y="3003224"/>
            <a:ext cx="5080002" cy="661985"/>
            <a:chOff x="2057399" y="533400"/>
            <a:chExt cx="8077200" cy="661985"/>
          </a:xfrm>
        </p:grpSpPr>
        <p:sp>
          <p:nvSpPr>
            <p:cNvPr id="7" name="矩形 6"/>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一般事故隐患整改的验收</a:t>
              </a:r>
            </a:p>
          </p:txBody>
        </p:sp>
      </p:grpSp>
      <p:grpSp>
        <p:nvGrpSpPr>
          <p:cNvPr id="10" name="组合 9"/>
          <p:cNvGrpSpPr/>
          <p:nvPr/>
        </p:nvGrpSpPr>
        <p:grpSpPr>
          <a:xfrm>
            <a:off x="638809" y="4487545"/>
            <a:ext cx="11201401" cy="1974751"/>
            <a:chOff x="1003300" y="2076925"/>
            <a:chExt cx="10185400" cy="1974751"/>
          </a:xfrm>
        </p:grpSpPr>
        <p:sp>
          <p:nvSpPr>
            <p:cNvPr id="11" name="矩形 10"/>
            <p:cNvSpPr/>
            <p:nvPr/>
          </p:nvSpPr>
          <p:spPr>
            <a:xfrm>
              <a:off x="1219200" y="3164382"/>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117600" y="3088181"/>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003300" y="2076925"/>
              <a:ext cx="10185400" cy="1811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一般性事故隐患的效果验证由产权单位负责验收。公司下发</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隐患整改指令书</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或</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安全督查记录</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的，单位整改后分别由单位主要负责人或安全部门负责人签字复命，公司检查人员负责验证。公司和责任单位登记</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事故隐患排查治理登记台账</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71263" y="1995170"/>
            <a:ext cx="50800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重大事故隐患的整改验收</a:t>
              </a:r>
            </a:p>
          </p:txBody>
        </p:sp>
      </p:grpSp>
      <p:grpSp>
        <p:nvGrpSpPr>
          <p:cNvPr id="6" name="组合 5"/>
          <p:cNvGrpSpPr/>
          <p:nvPr/>
        </p:nvGrpSpPr>
        <p:grpSpPr>
          <a:xfrm>
            <a:off x="710564" y="3823970"/>
            <a:ext cx="11201401" cy="2355751"/>
            <a:chOff x="1003300" y="1695925"/>
            <a:chExt cx="10185400" cy="2355751"/>
          </a:xfrm>
        </p:grpSpPr>
        <p:sp>
          <p:nvSpPr>
            <p:cNvPr id="7" name="矩形 6"/>
            <p:cNvSpPr/>
            <p:nvPr/>
          </p:nvSpPr>
          <p:spPr>
            <a:xfrm>
              <a:off x="1219200" y="3164382"/>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3088181"/>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1695925"/>
              <a:ext cx="10185400" cy="2192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重大事故隐患由产权单位按照</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重大事故隐患整改督办令</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的要求进行复命，并由隐患排查主管部门组织相关部门、厂、车间相关专业人员进行验收，验收合格经主要负责人签字确认后向安全生产部备案。公司安全生产管理部门向政府安全监管部门报告隐患整改情况。</a:t>
              </a:r>
            </a:p>
            <a:p>
              <a:pPr marL="342900" indent="-342900">
                <a:lnSpc>
                  <a:spcPct val="150000"/>
                </a:lnSpc>
                <a:buFont typeface="Arial" panose="020B0604020202020204" pitchFamily="34" charset="0"/>
                <a:buChar cha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整改验收所使用的表格，可延用原有的表格和程序，也可重新自行设计。</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36520" y="1212949"/>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0"/>
              <a:ext cx="7092108"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（六）分析总结及结果处理</a:t>
              </a:r>
            </a:p>
          </p:txBody>
        </p:sp>
      </p:grpSp>
      <p:grpSp>
        <p:nvGrpSpPr>
          <p:cNvPr id="6" name="组合 5"/>
          <p:cNvGrpSpPr/>
          <p:nvPr/>
        </p:nvGrpSpPr>
        <p:grpSpPr>
          <a:xfrm>
            <a:off x="782319" y="1878330"/>
            <a:ext cx="11201401" cy="4870351"/>
            <a:chOff x="1003300" y="-818675"/>
            <a:chExt cx="10185400" cy="4870351"/>
          </a:xfrm>
        </p:grpSpPr>
        <p:sp>
          <p:nvSpPr>
            <p:cNvPr id="7" name="矩形 6"/>
            <p:cNvSpPr/>
            <p:nvPr/>
          </p:nvSpPr>
          <p:spPr>
            <a:xfrm>
              <a:off x="1219200" y="3164382"/>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3088181"/>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818675"/>
              <a:ext cx="10185400" cy="4707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）评价本次隐患排查是否覆盖了排查表风险点、危险源是否全面；</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）做出本次隐患排查治理工作的结论，填写隐患排查治理标准表格。</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）确定本次隐患排查发现：包括确定隐患清单、隐患级别以及分析隐患的分布（包括隐患所在单位和地点的分布、种类）等；</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4</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）向上级报送排查结果，最终应汇总到安全主管部门（公司）；</a:t>
              </a:r>
            </a:p>
            <a:p>
              <a:pP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5</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）对在隐患排查过程中，如发现的隐患所对应的排查点未在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隐患排查表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中体现（即未曾识别的“风险点、危险源”），应及时进行补充，并调整风险点、危险源信息，同时应调整</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危险源识别、风险评价表</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，增加、完善风险点、危险源信息，从而实现以隐患排查不断完善风险点、危险源信息的良性循环。</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4074" y="1344930"/>
            <a:ext cx="11201401" cy="1660062"/>
            <a:chOff x="1003300" y="3295248"/>
            <a:chExt cx="10185400" cy="1660062"/>
          </a:xfrm>
        </p:grpSpPr>
        <p:grpSp>
          <p:nvGrpSpPr>
            <p:cNvPr id="3" name="组合 2"/>
            <p:cNvGrpSpPr/>
            <p:nvPr/>
          </p:nvGrpSpPr>
          <p:grpSpPr>
            <a:xfrm>
              <a:off x="1003300" y="3904848"/>
              <a:ext cx="10185400" cy="1050462"/>
              <a:chOff x="1003300" y="3001214"/>
              <a:chExt cx="10185400" cy="1050462"/>
            </a:xfrm>
          </p:grpSpPr>
          <p:sp>
            <p:nvSpPr>
              <p:cNvPr id="5" name="矩形 4"/>
              <p:cNvSpPr/>
              <p:nvPr/>
            </p:nvSpPr>
            <p:spPr>
              <a:xfrm>
                <a:off x="1219200" y="3164382"/>
                <a:ext cx="9753600" cy="887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17600" y="3088181"/>
                <a:ext cx="9956800" cy="8765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03300" y="3001214"/>
                <a:ext cx="10185400" cy="8872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PDCA</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循环不是停留在一个水平上的循环，不断解决问题的过程就是水平逐步上升的过程。</a:t>
                </a:r>
              </a:p>
            </p:txBody>
          </p:sp>
        </p:grpSp>
        <p:sp>
          <p:nvSpPr>
            <p:cNvPr id="4" name="矩形 3"/>
            <p:cNvSpPr/>
            <p:nvPr/>
          </p:nvSpPr>
          <p:spPr>
            <a:xfrm>
              <a:off x="1003300" y="3295248"/>
              <a:ext cx="2259156"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阶梯式上升</a:t>
              </a:r>
            </a:p>
          </p:txBody>
        </p:sp>
      </p:grpSp>
      <p:pic>
        <p:nvPicPr>
          <p:cNvPr id="8" name="内容占位符 4" descr="image002.gif"/>
          <p:cNvPicPr>
            <a:picLocks noChangeAspect="1"/>
          </p:cNvPicPr>
          <p:nvPr/>
        </p:nvPicPr>
        <p:blipFill>
          <a:blip r:embed="rId4"/>
          <a:stretch>
            <a:fillRect/>
          </a:stretch>
        </p:blipFill>
        <p:spPr>
          <a:xfrm>
            <a:off x="3358356" y="3326130"/>
            <a:ext cx="6192837" cy="3575050"/>
          </a:xfrm>
          <a:prstGeom prst="rect">
            <a:avLst/>
          </a:prstGeom>
          <a:solidFill>
            <a:schemeClr val="accent1">
              <a:lumMod val="40000"/>
              <a:lumOff val="60000"/>
            </a:schemeClr>
          </a:solidFill>
          <a:ln w="9525">
            <a:noFill/>
          </a:ln>
        </p:spPr>
      </p:pic>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04  </a:t>
            </a:r>
            <a:r>
              <a:rPr lang="zh-CN" altLang="en-US" sz="3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隐患排查治理体系建设</a:t>
            </a:r>
          </a:p>
        </p:txBody>
      </p:sp>
      <p:sp>
        <p:nvSpPr>
          <p:cNvPr id="17" name="任意多边形 1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333750" y="2834640"/>
            <a:ext cx="9519285"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最佳实践安全管理</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259"/>
          <p:cNvSpPr>
            <a:spLocks noChangeArrowheads="1"/>
          </p:cNvSpPr>
          <p:nvPr/>
        </p:nvSpPr>
        <p:spPr bwMode="auto">
          <a:xfrm>
            <a:off x="190848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05</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41600" y="1428214"/>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195" y="71854"/>
              <a:ext cx="7091874"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一、个人微安全管理</a:t>
              </a:r>
            </a:p>
          </p:txBody>
        </p:sp>
      </p:grpSp>
      <p:grpSp>
        <p:nvGrpSpPr>
          <p:cNvPr id="6" name="组合 5"/>
          <p:cNvGrpSpPr/>
          <p:nvPr/>
        </p:nvGrpSpPr>
        <p:grpSpPr>
          <a:xfrm>
            <a:off x="4711065" y="3263900"/>
            <a:ext cx="3200400" cy="811095"/>
            <a:chOff x="1003300" y="3240580"/>
            <a:chExt cx="10185400" cy="811095"/>
          </a:xfrm>
        </p:grpSpPr>
        <p:sp>
          <p:nvSpPr>
            <p:cNvPr id="7" name="矩形 6"/>
            <p:cNvSpPr/>
            <p:nvPr/>
          </p:nvSpPr>
          <p:spPr>
            <a:xfrm>
              <a:off x="1219201" y="3240580"/>
              <a:ext cx="9753601" cy="8110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17600" y="3240581"/>
              <a:ext cx="9956800" cy="7241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03300" y="3240581"/>
              <a:ext cx="10185400" cy="6479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自我</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5</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秒法</a:t>
              </a:r>
            </a:p>
          </p:txBody>
        </p:sp>
      </p:grpSp>
      <p:grpSp>
        <p:nvGrpSpPr>
          <p:cNvPr id="10" name="组合 9"/>
          <p:cNvGrpSpPr/>
          <p:nvPr/>
        </p:nvGrpSpPr>
        <p:grpSpPr>
          <a:xfrm>
            <a:off x="4711065" y="4406900"/>
            <a:ext cx="3200400" cy="811095"/>
            <a:chOff x="1003300" y="3240580"/>
            <a:chExt cx="10185400" cy="811095"/>
          </a:xfrm>
        </p:grpSpPr>
        <p:sp>
          <p:nvSpPr>
            <p:cNvPr id="11" name="矩形 10"/>
            <p:cNvSpPr/>
            <p:nvPr/>
          </p:nvSpPr>
          <p:spPr>
            <a:xfrm>
              <a:off x="1219201" y="3240580"/>
              <a:ext cx="9753601" cy="8110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117600" y="3240581"/>
              <a:ext cx="9956800" cy="7241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003300" y="3240581"/>
              <a:ext cx="10185400" cy="6479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自我反思</a:t>
              </a:r>
            </a:p>
          </p:txBody>
        </p:sp>
      </p:grpSp>
      <p:grpSp>
        <p:nvGrpSpPr>
          <p:cNvPr id="14" name="组合 13"/>
          <p:cNvGrpSpPr/>
          <p:nvPr/>
        </p:nvGrpSpPr>
        <p:grpSpPr>
          <a:xfrm>
            <a:off x="4714875" y="5575300"/>
            <a:ext cx="3200400" cy="811095"/>
            <a:chOff x="890129" y="3240580"/>
            <a:chExt cx="10185400" cy="811095"/>
          </a:xfrm>
        </p:grpSpPr>
        <p:sp>
          <p:nvSpPr>
            <p:cNvPr id="15" name="矩形 14"/>
            <p:cNvSpPr/>
            <p:nvPr/>
          </p:nvSpPr>
          <p:spPr>
            <a:xfrm>
              <a:off x="1219201" y="3240580"/>
              <a:ext cx="9753601" cy="8110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117600" y="3240581"/>
              <a:ext cx="9956800" cy="7241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90129" y="3240581"/>
              <a:ext cx="10185400" cy="6479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微安全</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自行动</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8" name="任意多边形 1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77053" y="1542415"/>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STOP 5</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秒</a:t>
              </a:r>
            </a:p>
          </p:txBody>
        </p:sp>
      </p:grpSp>
      <p:grpSp>
        <p:nvGrpSpPr>
          <p:cNvPr id="23" name="组合 22"/>
          <p:cNvGrpSpPr/>
          <p:nvPr/>
        </p:nvGrpSpPr>
        <p:grpSpPr>
          <a:xfrm>
            <a:off x="1277620" y="3680460"/>
            <a:ext cx="1981200" cy="2451100"/>
            <a:chOff x="990600" y="2819400"/>
            <a:chExt cx="1981200" cy="2451100"/>
          </a:xfrm>
        </p:grpSpPr>
        <p:sp>
          <p:nvSpPr>
            <p:cNvPr id="19" name="矩形 18"/>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6" name="矩形 5"/>
            <p:cNvSpPr/>
            <p:nvPr/>
          </p:nvSpPr>
          <p:spPr>
            <a:xfrm>
              <a:off x="990600" y="2819400"/>
              <a:ext cx="1981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观察</a:t>
              </a:r>
            </a:p>
          </p:txBody>
        </p:sp>
        <p:sp>
          <p:nvSpPr>
            <p:cNvPr id="11" name="矩形 10"/>
            <p:cNvSpPr/>
            <p:nvPr/>
          </p:nvSpPr>
          <p:spPr>
            <a:xfrm>
              <a:off x="990600" y="3429000"/>
              <a:ext cx="1981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工作区域和周围环境</a:t>
              </a:r>
            </a:p>
          </p:txBody>
        </p:sp>
      </p:grpSp>
      <p:grpSp>
        <p:nvGrpSpPr>
          <p:cNvPr id="24" name="组合 23"/>
          <p:cNvGrpSpPr/>
          <p:nvPr/>
        </p:nvGrpSpPr>
        <p:grpSpPr>
          <a:xfrm>
            <a:off x="4020820" y="3680460"/>
            <a:ext cx="1981200" cy="2451100"/>
            <a:chOff x="3733800" y="2819400"/>
            <a:chExt cx="1981200" cy="2451100"/>
          </a:xfrm>
        </p:grpSpPr>
        <p:sp>
          <p:nvSpPr>
            <p:cNvPr id="20" name="矩形 19"/>
            <p:cNvSpPr/>
            <p:nvPr/>
          </p:nvSpPr>
          <p:spPr>
            <a:xfrm>
              <a:off x="39576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6" name="矩形 15"/>
            <p:cNvSpPr/>
            <p:nvPr/>
          </p:nvSpPr>
          <p:spPr>
            <a:xfrm>
              <a:off x="38481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7" name="矩形 6"/>
            <p:cNvSpPr/>
            <p:nvPr/>
          </p:nvSpPr>
          <p:spPr>
            <a:xfrm>
              <a:off x="3733800" y="2819400"/>
              <a:ext cx="1981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思考</a:t>
              </a:r>
            </a:p>
          </p:txBody>
        </p:sp>
        <p:sp>
          <p:nvSpPr>
            <p:cNvPr id="12" name="矩形 11"/>
            <p:cNvSpPr/>
            <p:nvPr/>
          </p:nvSpPr>
          <p:spPr>
            <a:xfrm>
              <a:off x="3733800" y="3429000"/>
              <a:ext cx="1981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整个作业的步骤</a:t>
              </a:r>
            </a:p>
          </p:txBody>
        </p:sp>
      </p:grpSp>
      <p:grpSp>
        <p:nvGrpSpPr>
          <p:cNvPr id="25" name="组合 24"/>
          <p:cNvGrpSpPr/>
          <p:nvPr/>
        </p:nvGrpSpPr>
        <p:grpSpPr>
          <a:xfrm>
            <a:off x="6764020" y="3680460"/>
            <a:ext cx="1981200" cy="2451100"/>
            <a:chOff x="6477000" y="2819400"/>
            <a:chExt cx="1981200" cy="2451100"/>
          </a:xfrm>
        </p:grpSpPr>
        <p:sp>
          <p:nvSpPr>
            <p:cNvPr id="21" name="矩形 20"/>
            <p:cNvSpPr/>
            <p:nvPr/>
          </p:nvSpPr>
          <p:spPr>
            <a:xfrm>
              <a:off x="67008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7" name="矩形 16"/>
            <p:cNvSpPr/>
            <p:nvPr/>
          </p:nvSpPr>
          <p:spPr>
            <a:xfrm>
              <a:off x="65913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6477000" y="2819400"/>
              <a:ext cx="1981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评估</a:t>
              </a:r>
            </a:p>
          </p:txBody>
        </p:sp>
        <p:sp>
          <p:nvSpPr>
            <p:cNvPr id="13" name="矩形 12"/>
            <p:cNvSpPr/>
            <p:nvPr/>
          </p:nvSpPr>
          <p:spPr>
            <a:xfrm>
              <a:off x="6477000" y="3429000"/>
              <a:ext cx="1981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对自己和他人有什么危险及后果</a:t>
              </a:r>
            </a:p>
          </p:txBody>
        </p:sp>
      </p:grpSp>
      <p:grpSp>
        <p:nvGrpSpPr>
          <p:cNvPr id="26" name="组合 25"/>
          <p:cNvGrpSpPr/>
          <p:nvPr/>
        </p:nvGrpSpPr>
        <p:grpSpPr>
          <a:xfrm>
            <a:off x="9507220" y="3680460"/>
            <a:ext cx="1981200" cy="2451100"/>
            <a:chOff x="9220200" y="2819400"/>
            <a:chExt cx="1981200" cy="2451100"/>
          </a:xfrm>
        </p:grpSpPr>
        <p:sp>
          <p:nvSpPr>
            <p:cNvPr id="22" name="矩形 21"/>
            <p:cNvSpPr/>
            <p:nvPr/>
          </p:nvSpPr>
          <p:spPr>
            <a:xfrm>
              <a:off x="94440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8" name="矩形 17"/>
            <p:cNvSpPr/>
            <p:nvPr/>
          </p:nvSpPr>
          <p:spPr>
            <a:xfrm>
              <a:off x="93345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9220200" y="2819400"/>
              <a:ext cx="1981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计划</a:t>
              </a:r>
            </a:p>
          </p:txBody>
        </p:sp>
        <p:sp>
          <p:nvSpPr>
            <p:cNvPr id="14" name="矩形 13"/>
            <p:cNvSpPr/>
            <p:nvPr/>
          </p:nvSpPr>
          <p:spPr>
            <a:xfrm>
              <a:off x="9220200" y="3429000"/>
              <a:ext cx="1981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对策采取、风险受控</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51660" y="2353310"/>
            <a:ext cx="9982200" cy="2689225"/>
            <a:chOff x="990600" y="2581275"/>
            <a:chExt cx="9982200" cy="2689225"/>
          </a:xfrm>
        </p:grpSpPr>
        <p:sp>
          <p:nvSpPr>
            <p:cNvPr id="3" name="矩形 2"/>
            <p:cNvSpPr/>
            <p:nvPr/>
          </p:nvSpPr>
          <p:spPr>
            <a:xfrm>
              <a:off x="1250154" y="4648200"/>
              <a:ext cx="9453564"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4" name="矩形 3"/>
            <p:cNvSpPr/>
            <p:nvPr/>
          </p:nvSpPr>
          <p:spPr>
            <a:xfrm>
              <a:off x="1104899" y="4572000"/>
              <a:ext cx="9744075"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5" name="矩形 4"/>
            <p:cNvSpPr/>
            <p:nvPr/>
          </p:nvSpPr>
          <p:spPr>
            <a:xfrm>
              <a:off x="990600" y="2581275"/>
              <a:ext cx="1981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目的</a:t>
              </a:r>
            </a:p>
          </p:txBody>
        </p:sp>
        <p:sp>
          <p:nvSpPr>
            <p:cNvPr id="6" name="矩形 5"/>
            <p:cNvSpPr/>
            <p:nvPr/>
          </p:nvSpPr>
          <p:spPr>
            <a:xfrm>
              <a:off x="990600" y="3190875"/>
              <a:ext cx="9982200" cy="1914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员工在工作前、作业中及工作后进行主动的观察和思考，逐渐养成习惯，提高自主 安全意识。</a:t>
              </a:r>
            </a:p>
            <a:p>
              <a:pPr marL="342900" indent="-342900">
                <a:lnSpc>
                  <a:spcPct val="150000"/>
                </a:lnSpc>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5</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秒”更应理解为有意识的短暂的思考和习惯，而不是简单的“停一下”再去工作。</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92318" y="1685925"/>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自我反思</a:t>
              </a:r>
            </a:p>
          </p:txBody>
        </p:sp>
      </p:grpSp>
      <p:grpSp>
        <p:nvGrpSpPr>
          <p:cNvPr id="6" name="组合 5"/>
          <p:cNvGrpSpPr/>
          <p:nvPr/>
        </p:nvGrpSpPr>
        <p:grpSpPr>
          <a:xfrm>
            <a:off x="2649220" y="3895725"/>
            <a:ext cx="1981200" cy="2451100"/>
            <a:chOff x="990600" y="2819400"/>
            <a:chExt cx="1981200" cy="2451100"/>
          </a:xfrm>
        </p:grpSpPr>
        <p:sp>
          <p:nvSpPr>
            <p:cNvPr id="7" name="矩形 6"/>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你周围其他人的作业是否安全？</a:t>
              </a:r>
            </a:p>
          </p:txBody>
        </p:sp>
      </p:grpSp>
      <p:grpSp>
        <p:nvGrpSpPr>
          <p:cNvPr id="11" name="组合 10"/>
          <p:cNvGrpSpPr/>
          <p:nvPr/>
        </p:nvGrpSpPr>
        <p:grpSpPr>
          <a:xfrm>
            <a:off x="5392420" y="3895725"/>
            <a:ext cx="1981200" cy="2451100"/>
            <a:chOff x="3733800" y="2819400"/>
            <a:chExt cx="1981200" cy="2451100"/>
          </a:xfrm>
        </p:grpSpPr>
        <p:sp>
          <p:nvSpPr>
            <p:cNvPr id="12" name="矩形 11"/>
            <p:cNvSpPr/>
            <p:nvPr/>
          </p:nvSpPr>
          <p:spPr>
            <a:xfrm>
              <a:off x="39576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3" name="矩形 12"/>
            <p:cNvSpPr/>
            <p:nvPr/>
          </p:nvSpPr>
          <p:spPr>
            <a:xfrm>
              <a:off x="38481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4" name="矩形 13"/>
            <p:cNvSpPr/>
            <p:nvPr/>
          </p:nvSpPr>
          <p:spPr>
            <a:xfrm>
              <a:off x="37338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有哪些隐患？</a:t>
              </a:r>
            </a:p>
          </p:txBody>
        </p:sp>
      </p:grpSp>
      <p:grpSp>
        <p:nvGrpSpPr>
          <p:cNvPr id="16" name="组合 15"/>
          <p:cNvGrpSpPr/>
          <p:nvPr/>
        </p:nvGrpSpPr>
        <p:grpSpPr>
          <a:xfrm>
            <a:off x="8173720" y="3895725"/>
            <a:ext cx="1981200" cy="2451100"/>
            <a:chOff x="6477000" y="2819400"/>
            <a:chExt cx="1981200" cy="2451100"/>
          </a:xfrm>
        </p:grpSpPr>
        <p:sp>
          <p:nvSpPr>
            <p:cNvPr id="17" name="矩形 16"/>
            <p:cNvSpPr/>
            <p:nvPr/>
          </p:nvSpPr>
          <p:spPr>
            <a:xfrm>
              <a:off x="67008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8" name="矩形 17"/>
            <p:cNvSpPr/>
            <p:nvPr/>
          </p:nvSpPr>
          <p:spPr>
            <a:xfrm>
              <a:off x="65913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9" name="矩形 18"/>
            <p:cNvSpPr/>
            <p:nvPr/>
          </p:nvSpPr>
          <p:spPr>
            <a:xfrm>
              <a:off x="64770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回想你的作业情况是否用危险经历？</a:t>
              </a:r>
            </a:p>
          </p:txBody>
        </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7583" y="1470660"/>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微安全 自行动</a:t>
              </a:r>
            </a:p>
          </p:txBody>
        </p:sp>
      </p:grpSp>
      <p:grpSp>
        <p:nvGrpSpPr>
          <p:cNvPr id="15" name="组合 14"/>
          <p:cNvGrpSpPr/>
          <p:nvPr/>
        </p:nvGrpSpPr>
        <p:grpSpPr>
          <a:xfrm>
            <a:off x="1403191" y="2807335"/>
            <a:ext cx="10390186" cy="4032250"/>
            <a:chOff x="1143000" y="1946275"/>
            <a:chExt cx="10390186" cy="4032250"/>
          </a:xfrm>
        </p:grpSpPr>
        <p:grpSp>
          <p:nvGrpSpPr>
            <p:cNvPr id="6" name="组合 5"/>
            <p:cNvGrpSpPr/>
            <p:nvPr/>
          </p:nvGrpSpPr>
          <p:grpSpPr>
            <a:xfrm>
              <a:off x="1143000" y="2819400"/>
              <a:ext cx="1981200" cy="2451100"/>
              <a:chOff x="990600" y="2819400"/>
              <a:chExt cx="1981200" cy="2451100"/>
            </a:xfrm>
          </p:grpSpPr>
          <p:sp>
            <p:nvSpPr>
              <p:cNvPr id="7" name="矩形 6"/>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发现、解决</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、报告</a:t>
                </a:r>
              </a:p>
            </p:txBody>
          </p:sp>
        </p:grpSp>
        <p:grpSp>
          <p:nvGrpSpPr>
            <p:cNvPr id="10" name="组合 9"/>
            <p:cNvGrpSpPr/>
            <p:nvPr/>
          </p:nvGrpSpPr>
          <p:grpSpPr>
            <a:xfrm>
              <a:off x="3505200" y="2819400"/>
              <a:ext cx="1981200" cy="2451100"/>
              <a:chOff x="3733800" y="2819400"/>
              <a:chExt cx="1981200" cy="2451100"/>
            </a:xfrm>
          </p:grpSpPr>
          <p:sp>
            <p:nvSpPr>
              <p:cNvPr id="11" name="矩形 10"/>
              <p:cNvSpPr/>
              <p:nvPr/>
            </p:nvSpPr>
            <p:spPr>
              <a:xfrm>
                <a:off x="39576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2" name="矩形 11"/>
              <p:cNvSpPr/>
              <p:nvPr/>
            </p:nvSpPr>
            <p:spPr>
              <a:xfrm>
                <a:off x="38481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3" name="矩形 12"/>
              <p:cNvSpPr/>
              <p:nvPr/>
            </p:nvSpPr>
            <p:spPr>
              <a:xfrm>
                <a:off x="37338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拍摄或记录</a:t>
                </a:r>
              </a:p>
            </p:txBody>
          </p:sp>
        </p:grpSp>
        <p:pic>
          <p:nvPicPr>
            <p:cNvPr id="14" name="Picture 2" descr="http://img1.imgtn.bdimg.com/it/u=4018759239,2552387990&amp;fm=21&amp;gp=0.jpg"/>
            <p:cNvPicPr>
              <a:picLocks noChangeAspect="1"/>
            </p:cNvPicPr>
            <p:nvPr/>
          </p:nvPicPr>
          <p:blipFill>
            <a:blip r:embed="rId4"/>
            <a:stretch>
              <a:fillRect/>
            </a:stretch>
          </p:blipFill>
          <p:spPr>
            <a:xfrm>
              <a:off x="6162674" y="1946275"/>
              <a:ext cx="5370512" cy="4032250"/>
            </a:xfrm>
            <a:prstGeom prst="rect">
              <a:avLst/>
            </a:prstGeom>
            <a:noFill/>
            <a:ln w="9525">
              <a:noFill/>
            </a:ln>
          </p:spPr>
        </p:pic>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6" name="任意多边形 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43885" y="1356459"/>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0"/>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二、每日安全员</a:t>
              </a:r>
            </a:p>
          </p:txBody>
        </p:sp>
      </p:grpSp>
      <p:pic>
        <p:nvPicPr>
          <p:cNvPr id="6" name="图片 10246"/>
          <p:cNvPicPr>
            <a:picLocks noChangeAspect="1"/>
          </p:cNvPicPr>
          <p:nvPr/>
        </p:nvPicPr>
        <p:blipFill>
          <a:blip r:embed="rId4"/>
          <a:stretch>
            <a:fillRect/>
          </a:stretch>
        </p:blipFill>
        <p:spPr>
          <a:xfrm>
            <a:off x="834072" y="2658745"/>
            <a:ext cx="11528425" cy="4440238"/>
          </a:xfrm>
          <a:prstGeom prst="rect">
            <a:avLst/>
          </a:prstGeom>
          <a:noFill/>
          <a:ln w="9525">
            <a:noFill/>
          </a:ln>
        </p:spPr>
      </p:pic>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6" name="任意多边形 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7"/>
          <p:cNvPicPr>
            <a:picLocks noChangeAspect="1"/>
          </p:cNvPicPr>
          <p:nvPr/>
        </p:nvPicPr>
        <p:blipFill>
          <a:blip r:embed="rId4"/>
          <a:srcRect l="12500" t="8980" r="14557" b="5965"/>
          <a:stretch>
            <a:fillRect/>
          </a:stretch>
        </p:blipFill>
        <p:spPr>
          <a:xfrm>
            <a:off x="1233805" y="953135"/>
            <a:ext cx="11101070" cy="6259830"/>
          </a:xfrm>
          <a:prstGeom prst="rect">
            <a:avLst/>
          </a:prstGeom>
          <a:noFill/>
          <a:ln w="9525">
            <a:noFill/>
          </a:ln>
        </p:spPr>
      </p:pic>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6" name="任意多边形 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763395" y="6028121"/>
            <a:ext cx="9239250" cy="457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655076" y="5944463"/>
            <a:ext cx="9455888" cy="457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544320" y="2331697"/>
            <a:ext cx="9677400" cy="3981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1544320" y="1645897"/>
            <a:ext cx="2781300" cy="685800"/>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亲情式安全管理</a:t>
            </a:r>
          </a:p>
        </p:txBody>
      </p:sp>
      <p:grpSp>
        <p:nvGrpSpPr>
          <p:cNvPr id="28" name="组合 27"/>
          <p:cNvGrpSpPr/>
          <p:nvPr/>
        </p:nvGrpSpPr>
        <p:grpSpPr>
          <a:xfrm>
            <a:off x="1728470" y="2626996"/>
            <a:ext cx="9315450" cy="1600200"/>
            <a:chOff x="1441450" y="1981200"/>
            <a:chExt cx="9315450" cy="1600201"/>
          </a:xfrm>
        </p:grpSpPr>
        <p:grpSp>
          <p:nvGrpSpPr>
            <p:cNvPr id="27" name="组合 26"/>
            <p:cNvGrpSpPr/>
            <p:nvPr/>
          </p:nvGrpSpPr>
          <p:grpSpPr>
            <a:xfrm>
              <a:off x="1441450" y="1981200"/>
              <a:ext cx="2222500" cy="1600201"/>
              <a:chOff x="2540000" y="1981200"/>
              <a:chExt cx="1343025" cy="1600201"/>
            </a:xfrm>
          </p:grpSpPr>
          <p:sp>
            <p:nvSpPr>
              <p:cNvPr id="5" name="矩形 4"/>
              <p:cNvSpPr/>
              <p:nvPr/>
            </p:nvSpPr>
            <p:spPr>
              <a:xfrm>
                <a:off x="25400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安全标语</a:t>
                </a:r>
              </a:p>
            </p:txBody>
          </p:sp>
          <p:sp>
            <p:nvSpPr>
              <p:cNvPr id="17" name="矩形 16"/>
              <p:cNvSpPr/>
              <p:nvPr/>
            </p:nvSpPr>
            <p:spPr>
              <a:xfrm>
                <a:off x="25400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805767" y="1981200"/>
              <a:ext cx="2222500" cy="1600201"/>
              <a:chOff x="4114800" y="1981200"/>
              <a:chExt cx="1343025" cy="1600201"/>
            </a:xfrm>
          </p:grpSpPr>
          <p:sp>
            <p:nvSpPr>
              <p:cNvPr id="6" name="矩形 5"/>
              <p:cNvSpPr/>
              <p:nvPr/>
            </p:nvSpPr>
            <p:spPr>
              <a:xfrm>
                <a:off x="41148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安全承诺</a:t>
                </a:r>
              </a:p>
            </p:txBody>
          </p:sp>
          <p:sp>
            <p:nvSpPr>
              <p:cNvPr id="18" name="矩形 17"/>
              <p:cNvSpPr/>
              <p:nvPr/>
            </p:nvSpPr>
            <p:spPr>
              <a:xfrm>
                <a:off x="41148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70084" y="1981200"/>
              <a:ext cx="2222500" cy="1600201"/>
              <a:chOff x="5689600" y="1981200"/>
              <a:chExt cx="1343025" cy="1600201"/>
            </a:xfrm>
          </p:grpSpPr>
          <p:sp>
            <p:nvSpPr>
              <p:cNvPr id="7" name="矩形 6"/>
              <p:cNvSpPr/>
              <p:nvPr/>
            </p:nvSpPr>
            <p:spPr>
              <a:xfrm>
                <a:off x="56896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安全宣誓</a:t>
                </a:r>
              </a:p>
            </p:txBody>
          </p:sp>
          <p:sp>
            <p:nvSpPr>
              <p:cNvPr id="19" name="矩形 18"/>
              <p:cNvSpPr/>
              <p:nvPr/>
            </p:nvSpPr>
            <p:spPr>
              <a:xfrm>
                <a:off x="56896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534400" y="1981200"/>
              <a:ext cx="2222500" cy="1600201"/>
              <a:chOff x="7264400" y="1981200"/>
              <a:chExt cx="1343025" cy="1600201"/>
            </a:xfrm>
          </p:grpSpPr>
          <p:sp>
            <p:nvSpPr>
              <p:cNvPr id="8" name="矩形 7"/>
              <p:cNvSpPr/>
              <p:nvPr/>
            </p:nvSpPr>
            <p:spPr>
              <a:xfrm>
                <a:off x="72644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家庭安全活动日</a:t>
                </a:r>
              </a:p>
            </p:txBody>
          </p:sp>
          <p:sp>
            <p:nvSpPr>
              <p:cNvPr id="20" name="矩形 19"/>
              <p:cNvSpPr/>
              <p:nvPr/>
            </p:nvSpPr>
            <p:spPr>
              <a:xfrm>
                <a:off x="72644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29" name="组合 28"/>
          <p:cNvGrpSpPr/>
          <p:nvPr/>
        </p:nvGrpSpPr>
        <p:grpSpPr>
          <a:xfrm>
            <a:off x="1728470" y="4446971"/>
            <a:ext cx="9315450" cy="1600200"/>
            <a:chOff x="1441450" y="1981200"/>
            <a:chExt cx="9315450" cy="1600201"/>
          </a:xfrm>
        </p:grpSpPr>
        <p:grpSp>
          <p:nvGrpSpPr>
            <p:cNvPr id="30" name="组合 29"/>
            <p:cNvGrpSpPr/>
            <p:nvPr/>
          </p:nvGrpSpPr>
          <p:grpSpPr>
            <a:xfrm>
              <a:off x="1441450" y="1981200"/>
              <a:ext cx="2222500" cy="1600201"/>
              <a:chOff x="2540000" y="1981200"/>
              <a:chExt cx="1343025" cy="1600201"/>
            </a:xfrm>
          </p:grpSpPr>
          <p:sp>
            <p:nvSpPr>
              <p:cNvPr id="40" name="矩形 39"/>
              <p:cNvSpPr/>
              <p:nvPr/>
            </p:nvSpPr>
            <p:spPr>
              <a:xfrm>
                <a:off x="25400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亲情寄语</a:t>
                </a:r>
              </a:p>
            </p:txBody>
          </p:sp>
          <p:sp>
            <p:nvSpPr>
              <p:cNvPr id="41" name="矩形 40"/>
              <p:cNvSpPr/>
              <p:nvPr/>
            </p:nvSpPr>
            <p:spPr>
              <a:xfrm>
                <a:off x="25400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5</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805767" y="1981200"/>
              <a:ext cx="2222500" cy="1600201"/>
              <a:chOff x="4114800" y="1981200"/>
              <a:chExt cx="1343025" cy="1600201"/>
            </a:xfrm>
          </p:grpSpPr>
          <p:sp>
            <p:nvSpPr>
              <p:cNvPr id="38" name="矩形 37"/>
              <p:cNvSpPr/>
              <p:nvPr/>
            </p:nvSpPr>
            <p:spPr>
              <a:xfrm>
                <a:off x="41148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作业现场</a:t>
                </a:r>
              </a:p>
            </p:txBody>
          </p:sp>
          <p:sp>
            <p:nvSpPr>
              <p:cNvPr id="39" name="矩形 38"/>
              <p:cNvSpPr/>
              <p:nvPr/>
            </p:nvSpPr>
            <p:spPr>
              <a:xfrm>
                <a:off x="41148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6</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170084" y="1981200"/>
              <a:ext cx="2222500" cy="1600201"/>
              <a:chOff x="5689600" y="1981200"/>
              <a:chExt cx="1343025" cy="1600201"/>
            </a:xfrm>
          </p:grpSpPr>
          <p:sp>
            <p:nvSpPr>
              <p:cNvPr id="36" name="矩形 35"/>
              <p:cNvSpPr/>
              <p:nvPr/>
            </p:nvSpPr>
            <p:spPr>
              <a:xfrm>
                <a:off x="56896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安全培训、会议</a:t>
                </a:r>
              </a:p>
            </p:txBody>
          </p:sp>
          <p:sp>
            <p:nvSpPr>
              <p:cNvPr id="37" name="矩形 36"/>
              <p:cNvSpPr/>
              <p:nvPr/>
            </p:nvSpPr>
            <p:spPr>
              <a:xfrm>
                <a:off x="56896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7</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534400" y="1981200"/>
              <a:ext cx="2222500" cy="1600201"/>
              <a:chOff x="7264400" y="1981200"/>
              <a:chExt cx="1343025" cy="1600201"/>
            </a:xfrm>
          </p:grpSpPr>
          <p:sp>
            <p:nvSpPr>
              <p:cNvPr id="34" name="矩形 33"/>
              <p:cNvSpPr/>
              <p:nvPr/>
            </p:nvSpPr>
            <p:spPr>
              <a:xfrm>
                <a:off x="7264400" y="2590802"/>
                <a:ext cx="1343025" cy="9905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融入安全文化</a:t>
                </a:r>
              </a:p>
            </p:txBody>
          </p:sp>
          <p:sp>
            <p:nvSpPr>
              <p:cNvPr id="35" name="矩形 34"/>
              <p:cNvSpPr/>
              <p:nvPr/>
            </p:nvSpPr>
            <p:spPr>
              <a:xfrm>
                <a:off x="7264400" y="1981200"/>
                <a:ext cx="1343025" cy="60960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8</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2" name="任意多边形 1"/>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8620" y="1069439"/>
            <a:ext cx="6908800" cy="824430"/>
            <a:chOff x="2171700" y="-6886"/>
            <a:chExt cx="7848600" cy="824430"/>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rPr>
                <a:t>zzzz</a:t>
              </a:r>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5" name="矩形 4"/>
            <p:cNvSpPr/>
            <p:nvPr/>
          </p:nvSpPr>
          <p:spPr>
            <a:xfrm>
              <a:off x="2556006" y="0"/>
              <a:ext cx="7092108"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chemeClr val="accent1"/>
                  </a:solidFill>
                  <a:latin typeface="微软雅黑" panose="020B0503020204020204" pitchFamily="34" charset="-122"/>
                  <a:ea typeface="微软雅黑" panose="020B0503020204020204" pitchFamily="34" charset="-122"/>
                </a:rPr>
                <a:t>三</a:t>
              </a:r>
              <a:r>
                <a:rPr lang="en-US" altLang="zh-CN" sz="2800" b="1" dirty="0">
                  <a:solidFill>
                    <a:schemeClr val="accent1"/>
                  </a:solidFill>
                  <a:latin typeface="微软雅黑" panose="020B0503020204020204" pitchFamily="34" charset="-122"/>
                  <a:ea typeface="微软雅黑" panose="020B0503020204020204" pitchFamily="34" charset="-122"/>
                </a:rPr>
                <a:t>.</a:t>
              </a:r>
              <a:r>
                <a:rPr lang="zh-CN" altLang="en-US" sz="2800" b="1" dirty="0">
                  <a:solidFill>
                    <a:schemeClr val="accent1"/>
                  </a:solidFill>
                  <a:latin typeface="微软雅黑" panose="020B0503020204020204" pitchFamily="34" charset="-122"/>
                  <a:ea typeface="微软雅黑" panose="020B0503020204020204" pitchFamily="34" charset="-122"/>
                </a:rPr>
                <a:t>什么是</a:t>
              </a:r>
              <a:r>
                <a:rPr lang="en-US" altLang="zh-CN" sz="2800" b="1" dirty="0">
                  <a:solidFill>
                    <a:schemeClr val="accent1"/>
                  </a:solidFill>
                  <a:latin typeface="微软雅黑" panose="020B0503020204020204" pitchFamily="34" charset="-122"/>
                  <a:ea typeface="微软雅黑" panose="020B0503020204020204" pitchFamily="34" charset="-122"/>
                </a:rPr>
                <a:t>KYT</a:t>
              </a:r>
            </a:p>
          </p:txBody>
        </p:sp>
      </p:grpSp>
      <p:grpSp>
        <p:nvGrpSpPr>
          <p:cNvPr id="29" name="组合 28"/>
          <p:cNvGrpSpPr/>
          <p:nvPr/>
        </p:nvGrpSpPr>
        <p:grpSpPr>
          <a:xfrm>
            <a:off x="717232" y="1779045"/>
            <a:ext cx="11331576" cy="2452687"/>
            <a:chOff x="430212" y="1814513"/>
            <a:chExt cx="11331576" cy="2452687"/>
          </a:xfrm>
        </p:grpSpPr>
        <p:grpSp>
          <p:nvGrpSpPr>
            <p:cNvPr id="20" name="组合 19"/>
            <p:cNvGrpSpPr/>
            <p:nvPr/>
          </p:nvGrpSpPr>
          <p:grpSpPr>
            <a:xfrm>
              <a:off x="430212" y="2424113"/>
              <a:ext cx="11331576" cy="1843087"/>
              <a:chOff x="990600" y="3427413"/>
              <a:chExt cx="9982200" cy="1843087"/>
            </a:xfrm>
          </p:grpSpPr>
          <p:sp>
            <p:nvSpPr>
              <p:cNvPr id="21" name="矩形 20"/>
              <p:cNvSpPr/>
              <p:nvPr/>
            </p:nvSpPr>
            <p:spPr>
              <a:xfrm>
                <a:off x="1250154" y="4648200"/>
                <a:ext cx="9453564"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1104899" y="4572000"/>
                <a:ext cx="9744075"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990600" y="3427413"/>
                <a:ext cx="9982200" cy="167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是针对生产特点和作业全过程，以危险因素为对象，以作业班组为团队开展的一项安全教育和训练活动，它是一种群众性的“自主管理”活动，目的是控制作业过程中的危险，预测和预防可能出现的事故。</a:t>
                </a:r>
              </a:p>
            </p:txBody>
          </p:sp>
        </p:grpSp>
        <p:sp>
          <p:nvSpPr>
            <p:cNvPr id="28" name="矩形 27"/>
            <p:cNvSpPr/>
            <p:nvPr/>
          </p:nvSpPr>
          <p:spPr>
            <a:xfrm>
              <a:off x="430212" y="1814513"/>
              <a:ext cx="19812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释义</a:t>
              </a:r>
            </a:p>
          </p:txBody>
        </p:sp>
      </p:grpSp>
      <p:sp>
        <p:nvSpPr>
          <p:cNvPr id="42" name="矩形 41"/>
          <p:cNvSpPr/>
          <p:nvPr/>
        </p:nvSpPr>
        <p:spPr>
          <a:xfrm>
            <a:off x="717232" y="5598795"/>
            <a:ext cx="3532188"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危险</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不安全的状态</a:t>
            </a:r>
          </a:p>
        </p:txBody>
      </p:sp>
      <p:sp>
        <p:nvSpPr>
          <p:cNvPr id="43" name="矩形 42"/>
          <p:cNvSpPr/>
          <p:nvPr/>
        </p:nvSpPr>
        <p:spPr>
          <a:xfrm>
            <a:off x="4622260" y="5598795"/>
            <a:ext cx="3532188"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预知</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预先掌握</a:t>
            </a:r>
          </a:p>
        </p:txBody>
      </p:sp>
      <p:sp>
        <p:nvSpPr>
          <p:cNvPr id="44" name="矩形 43"/>
          <p:cNvSpPr/>
          <p:nvPr/>
        </p:nvSpPr>
        <p:spPr>
          <a:xfrm>
            <a:off x="8516620" y="5598795"/>
            <a:ext cx="3532188"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训练</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训练有素</a:t>
            </a:r>
          </a:p>
        </p:txBody>
      </p:sp>
      <p:cxnSp>
        <p:nvCxnSpPr>
          <p:cNvPr id="46" name="直接箭头连接符 45"/>
          <p:cNvCxnSpPr/>
          <p:nvPr/>
        </p:nvCxnSpPr>
        <p:spPr>
          <a:xfrm flipH="1">
            <a:off x="2412841" y="5296718"/>
            <a:ext cx="3137694" cy="30207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6269609" y="5262337"/>
            <a:ext cx="59055" cy="33655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endCxn id="44" idx="0"/>
          </p:cNvCxnSpPr>
          <p:nvPr/>
        </p:nvCxnSpPr>
        <p:spPr>
          <a:xfrm>
            <a:off x="7145655" y="5368473"/>
            <a:ext cx="3137694" cy="30207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926747" y="4155623"/>
            <a:ext cx="2805104" cy="1123950"/>
            <a:chOff x="1239048" y="1204687"/>
            <a:chExt cx="2805104" cy="1123950"/>
          </a:xfrm>
        </p:grpSpPr>
        <p:sp>
          <p:nvSpPr>
            <p:cNvPr id="6" name="矩形 5"/>
            <p:cNvSpPr/>
            <p:nvPr/>
          </p:nvSpPr>
          <p:spPr>
            <a:xfrm>
              <a:off x="1239048" y="1204687"/>
              <a:ext cx="2805104" cy="1106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b="1" spc="1000" dirty="0">
                  <a:solidFill>
                    <a:schemeClr val="accent1"/>
                  </a:solidFill>
                  <a:latin typeface="微软雅黑" panose="020B0503020204020204" pitchFamily="34" charset="-122"/>
                  <a:ea typeface="微软雅黑" panose="020B0503020204020204" pitchFamily="34" charset="-122"/>
                </a:rPr>
                <a:t>KYT</a:t>
              </a:r>
            </a:p>
          </p:txBody>
        </p:sp>
        <p:cxnSp>
          <p:nvCxnSpPr>
            <p:cNvPr id="10" name="直接连接符 9"/>
            <p:cNvCxnSpPr/>
            <p:nvPr/>
          </p:nvCxnSpPr>
          <p:spPr>
            <a:xfrm>
              <a:off x="2281100" y="2328637"/>
              <a:ext cx="659966"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531366" y="2328637"/>
              <a:ext cx="659966"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036316" y="2328637"/>
              <a:ext cx="659966"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1" name="Rectangle 29"/>
          <p:cNvSpPr/>
          <p:nvPr/>
        </p:nvSpPr>
        <p:spPr>
          <a:xfrm>
            <a:off x="1306766" y="6693299"/>
            <a:ext cx="10163175" cy="461665"/>
          </a:xfrm>
          <a:prstGeom prst="rect">
            <a:avLst/>
          </a:prstGeom>
          <a:noFill/>
          <a:ln w="9525">
            <a:noFill/>
          </a:ln>
        </p:spPr>
        <p:txBody>
          <a:bodyPr>
            <a:spAutoFit/>
          </a:bodyPr>
          <a:lstStyle/>
          <a:p>
            <a:pPr lvl="0" algn="ctr"/>
            <a:r>
              <a:rPr lang="zh-CN" altLang="en-US" sz="2400" b="1" dirty="0">
                <a:solidFill>
                  <a:schemeClr val="accent1"/>
                </a:solidFill>
                <a:latin typeface="微软雅黑" panose="020B0503020204020204" pitchFamily="34" charset="-122"/>
                <a:ea typeface="微软雅黑" panose="020B0503020204020204" pitchFamily="34" charset="-122"/>
              </a:rPr>
              <a:t>“</a:t>
            </a:r>
            <a:r>
              <a:rPr lang="en-US" altLang="zh-CN" sz="2400" b="1" dirty="0">
                <a:solidFill>
                  <a:schemeClr val="accent1"/>
                </a:solidFill>
                <a:latin typeface="微软雅黑" panose="020B0503020204020204" pitchFamily="34" charset="-122"/>
                <a:ea typeface="微软雅黑" panose="020B0503020204020204" pitchFamily="34" charset="-122"/>
              </a:rPr>
              <a:t>O</a:t>
            </a:r>
            <a:r>
              <a:rPr lang="zh-CN" altLang="en-US" sz="2400" b="1" dirty="0">
                <a:solidFill>
                  <a:schemeClr val="accent1"/>
                </a:solidFill>
                <a:latin typeface="微软雅黑" panose="020B0503020204020204" pitchFamily="34" charset="-122"/>
                <a:ea typeface="微软雅黑" panose="020B0503020204020204" pitchFamily="34" charset="-122"/>
              </a:rPr>
              <a:t>灾害”的支柱。</a:t>
            </a:r>
          </a:p>
        </p:txBody>
      </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7" name="任意多边形 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7" name="任意多边形 6"/>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4879338" y="911545"/>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（一）</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KYT</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活动导向</a:t>
              </a:r>
            </a:p>
          </p:txBody>
        </p:sp>
      </p:grpSp>
      <p:grpSp>
        <p:nvGrpSpPr>
          <p:cNvPr id="6" name="组合 5"/>
          <p:cNvGrpSpPr/>
          <p:nvPr/>
        </p:nvGrpSpPr>
        <p:grpSpPr>
          <a:xfrm>
            <a:off x="1564640" y="2183130"/>
            <a:ext cx="9982200" cy="1384300"/>
            <a:chOff x="990600" y="3886200"/>
            <a:chExt cx="9982200" cy="1384300"/>
          </a:xfrm>
        </p:grpSpPr>
        <p:sp>
          <p:nvSpPr>
            <p:cNvPr id="8" name="矩形 7"/>
            <p:cNvSpPr/>
            <p:nvPr/>
          </p:nvSpPr>
          <p:spPr>
            <a:xfrm>
              <a:off x="1250154" y="4648200"/>
              <a:ext cx="9453564"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1104899" y="4572000"/>
              <a:ext cx="9744075"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0" name="矩形 9"/>
            <p:cNvSpPr/>
            <p:nvPr/>
          </p:nvSpPr>
          <p:spPr>
            <a:xfrm>
              <a:off x="990600" y="3886200"/>
              <a:ext cx="9982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活动目的</a:t>
              </a:r>
            </a:p>
          </p:txBody>
        </p:sp>
        <p:sp>
          <p:nvSpPr>
            <p:cNvPr id="11" name="矩形 10"/>
            <p:cNvSpPr/>
            <p:nvPr/>
          </p:nvSpPr>
          <p:spPr>
            <a:xfrm>
              <a:off x="990600" y="4495800"/>
              <a:ext cx="9982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提高员工对危险的感受性、对作业的注意力及解决问题的能力</a:t>
              </a:r>
            </a:p>
          </p:txBody>
        </p:sp>
      </p:grpSp>
      <p:grpSp>
        <p:nvGrpSpPr>
          <p:cNvPr id="12" name="组合 11"/>
          <p:cNvGrpSpPr/>
          <p:nvPr/>
        </p:nvGrpSpPr>
        <p:grpSpPr>
          <a:xfrm>
            <a:off x="1564640" y="3707130"/>
            <a:ext cx="9982200" cy="1384300"/>
            <a:chOff x="990600" y="3886200"/>
            <a:chExt cx="9982200" cy="1384300"/>
          </a:xfrm>
        </p:grpSpPr>
        <p:sp>
          <p:nvSpPr>
            <p:cNvPr id="13" name="矩形 12"/>
            <p:cNvSpPr/>
            <p:nvPr/>
          </p:nvSpPr>
          <p:spPr>
            <a:xfrm>
              <a:off x="1250154" y="4648200"/>
              <a:ext cx="9453564"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4" name="矩形 13"/>
            <p:cNvSpPr/>
            <p:nvPr/>
          </p:nvSpPr>
          <p:spPr>
            <a:xfrm>
              <a:off x="1104899" y="4572000"/>
              <a:ext cx="9744075"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990600" y="3886200"/>
              <a:ext cx="9982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活动对象</a:t>
              </a:r>
            </a:p>
          </p:txBody>
        </p:sp>
        <p:sp>
          <p:nvSpPr>
            <p:cNvPr id="16" name="矩形 15"/>
            <p:cNvSpPr/>
            <p:nvPr/>
          </p:nvSpPr>
          <p:spPr>
            <a:xfrm>
              <a:off x="990600" y="4495800"/>
              <a:ext cx="9982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潜在的危险行为或危险因素</a:t>
              </a:r>
            </a:p>
          </p:txBody>
        </p:sp>
      </p:grpSp>
      <p:grpSp>
        <p:nvGrpSpPr>
          <p:cNvPr id="17" name="组合 16"/>
          <p:cNvGrpSpPr/>
          <p:nvPr/>
        </p:nvGrpSpPr>
        <p:grpSpPr>
          <a:xfrm>
            <a:off x="1564640" y="5231130"/>
            <a:ext cx="9982200" cy="1384300"/>
            <a:chOff x="990600" y="3886200"/>
            <a:chExt cx="9982200" cy="1384300"/>
          </a:xfrm>
        </p:grpSpPr>
        <p:sp>
          <p:nvSpPr>
            <p:cNvPr id="18" name="矩形 17"/>
            <p:cNvSpPr/>
            <p:nvPr/>
          </p:nvSpPr>
          <p:spPr>
            <a:xfrm>
              <a:off x="1250154" y="4648200"/>
              <a:ext cx="9453564"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9" name="矩形 18"/>
            <p:cNvSpPr/>
            <p:nvPr/>
          </p:nvSpPr>
          <p:spPr>
            <a:xfrm>
              <a:off x="1104899" y="4572000"/>
              <a:ext cx="9744075"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0" name="矩形 19"/>
            <p:cNvSpPr/>
            <p:nvPr/>
          </p:nvSpPr>
          <p:spPr>
            <a:xfrm>
              <a:off x="990600" y="3886200"/>
              <a:ext cx="99822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活动单元</a:t>
              </a:r>
            </a:p>
          </p:txBody>
        </p:sp>
        <p:sp>
          <p:nvSpPr>
            <p:cNvPr id="21" name="矩形 20"/>
            <p:cNvSpPr/>
            <p:nvPr/>
          </p:nvSpPr>
          <p:spPr>
            <a:xfrm>
              <a:off x="990600" y="4495800"/>
              <a:ext cx="9982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班组或作业小组</a:t>
              </a:r>
            </a:p>
          </p:txBody>
        </p:sp>
      </p:gr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28811" y="1348979"/>
            <a:ext cx="1595437"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活动原则</a:t>
            </a:r>
          </a:p>
        </p:txBody>
      </p:sp>
      <p:grpSp>
        <p:nvGrpSpPr>
          <p:cNvPr id="18" name="组合 17"/>
          <p:cNvGrpSpPr/>
          <p:nvPr/>
        </p:nvGrpSpPr>
        <p:grpSpPr>
          <a:xfrm>
            <a:off x="1230630" y="3003550"/>
            <a:ext cx="10591800" cy="3209925"/>
            <a:chOff x="990600" y="2286000"/>
            <a:chExt cx="10591800" cy="3209925"/>
          </a:xfrm>
          <a:solidFill>
            <a:schemeClr val="bg1">
              <a:lumMod val="95000"/>
            </a:schemeClr>
          </a:solidFill>
        </p:grpSpPr>
        <p:grpSp>
          <p:nvGrpSpPr>
            <p:cNvPr id="13" name="组合 12"/>
            <p:cNvGrpSpPr/>
            <p:nvPr/>
          </p:nvGrpSpPr>
          <p:grpSpPr>
            <a:xfrm>
              <a:off x="990600" y="2286000"/>
              <a:ext cx="3795713" cy="3209925"/>
              <a:chOff x="1395412" y="2743200"/>
              <a:chExt cx="3795713" cy="3209925"/>
            </a:xfrm>
            <a:grpFill/>
          </p:grpSpPr>
          <p:grpSp>
            <p:nvGrpSpPr>
              <p:cNvPr id="5" name="组合 4"/>
              <p:cNvGrpSpPr/>
              <p:nvPr/>
            </p:nvGrpSpPr>
            <p:grpSpPr>
              <a:xfrm>
                <a:off x="1981200" y="2743200"/>
                <a:ext cx="3209925" cy="3209925"/>
                <a:chOff x="838200" y="1676400"/>
                <a:chExt cx="3209925" cy="3209925"/>
              </a:xfrm>
              <a:grpFill/>
            </p:grpSpPr>
            <p:sp>
              <p:nvSpPr>
                <p:cNvPr id="2" name="直角三角形 1"/>
                <p:cNvSpPr/>
                <p:nvPr/>
              </p:nvSpPr>
              <p:spPr>
                <a:xfrm flipH="1">
                  <a:off x="838200" y="1676400"/>
                  <a:ext cx="3209925" cy="320992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2">
                        <a:lumMod val="75000"/>
                      </a:schemeClr>
                    </a:solidFill>
                    <a:latin typeface="微软雅黑" panose="020B0503020204020204" pitchFamily="34" charset="-122"/>
                    <a:ea typeface="微软雅黑" panose="020B0503020204020204" pitchFamily="34" charset="-122"/>
                  </a:endParaRPr>
                </a:p>
                <a:p>
                  <a:pPr algn="ctr"/>
                  <a:endParaRPr lang="en-US" altLang="zh-CN" b="1" dirty="0">
                    <a:solidFill>
                      <a:schemeClr val="tx2">
                        <a:lumMod val="7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2">
                          <a:lumMod val="75000"/>
                        </a:schemeClr>
                      </a:solidFill>
                      <a:latin typeface="微软雅黑" panose="020B0503020204020204" pitchFamily="34" charset="-122"/>
                      <a:ea typeface="微软雅黑" panose="020B0503020204020204" pitchFamily="34" charset="-122"/>
                    </a:rPr>
                    <a:t>预防</a:t>
                  </a:r>
                </a:p>
              </p:txBody>
            </p:sp>
            <p:sp>
              <p:nvSpPr>
                <p:cNvPr id="4" name="直角三角形 3"/>
                <p:cNvSpPr/>
                <p:nvPr/>
              </p:nvSpPr>
              <p:spPr>
                <a:xfrm flipH="1">
                  <a:off x="1838325" y="1676401"/>
                  <a:ext cx="2209799" cy="22097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2">
                        <a:lumMod val="7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2">
                          <a:lumMod val="75000"/>
                        </a:schemeClr>
                      </a:solidFill>
                      <a:latin typeface="微软雅黑" panose="020B0503020204020204" pitchFamily="34" charset="-122"/>
                      <a:ea typeface="微软雅黑" panose="020B0503020204020204" pitchFamily="34" charset="-122"/>
                    </a:rPr>
                    <a:t>先行</a:t>
                  </a:r>
                </a:p>
              </p:txBody>
            </p:sp>
            <p:sp>
              <p:nvSpPr>
                <p:cNvPr id="3" name="直角三角形 2"/>
                <p:cNvSpPr/>
                <p:nvPr/>
              </p:nvSpPr>
              <p:spPr>
                <a:xfrm flipH="1">
                  <a:off x="2752725" y="1676401"/>
                  <a:ext cx="1295399" cy="1295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2">
                          <a:lumMod val="75000"/>
                        </a:schemeClr>
                      </a:solidFill>
                      <a:latin typeface="微软雅黑" panose="020B0503020204020204" pitchFamily="34" charset="-122"/>
                      <a:ea typeface="微软雅黑" panose="020B0503020204020204" pitchFamily="34" charset="-122"/>
                    </a:rPr>
                    <a:t>参与</a:t>
                  </a:r>
                </a:p>
              </p:txBody>
            </p:sp>
          </p:grpSp>
          <p:sp>
            <p:nvSpPr>
              <p:cNvPr id="7" name="矩形 6"/>
              <p:cNvSpPr/>
              <p:nvPr/>
            </p:nvSpPr>
            <p:spPr>
              <a:xfrm>
                <a:off x="1395412" y="4799009"/>
                <a:ext cx="561975"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1</a:t>
                </a:r>
              </a:p>
            </p:txBody>
          </p:sp>
          <p:sp>
            <p:nvSpPr>
              <p:cNvPr id="8" name="矩形 7"/>
              <p:cNvSpPr/>
              <p:nvPr/>
            </p:nvSpPr>
            <p:spPr>
              <a:xfrm>
                <a:off x="2395536" y="3798884"/>
                <a:ext cx="561975"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2</a:t>
                </a:r>
              </a:p>
            </p:txBody>
          </p:sp>
          <p:sp>
            <p:nvSpPr>
              <p:cNvPr id="9" name="矩形 8"/>
              <p:cNvSpPr/>
              <p:nvPr/>
            </p:nvSpPr>
            <p:spPr>
              <a:xfrm>
                <a:off x="3309936" y="2884484"/>
                <a:ext cx="561975"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3</a:t>
                </a:r>
              </a:p>
            </p:txBody>
          </p:sp>
          <p:cxnSp>
            <p:nvCxnSpPr>
              <p:cNvPr id="11" name="直接箭头连接符 10"/>
              <p:cNvCxnSpPr/>
              <p:nvPr/>
            </p:nvCxnSpPr>
            <p:spPr>
              <a:xfrm flipV="1">
                <a:off x="1936283" y="5071267"/>
                <a:ext cx="609600" cy="60960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V="1">
                <a:off x="2898308" y="4147342"/>
                <a:ext cx="609600" cy="609600"/>
              </a:xfrm>
              <a:prstGeom prst="straightConnector1">
                <a:avLst/>
              </a:prstGeom>
              <a:grpFill/>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457824" y="2286000"/>
              <a:ext cx="6124576" cy="3209925"/>
              <a:chOff x="1003300" y="2076925"/>
              <a:chExt cx="10185400" cy="1974751"/>
            </a:xfrm>
            <a:grpFill/>
          </p:grpSpPr>
          <p:sp>
            <p:nvSpPr>
              <p:cNvPr id="15" name="矩形 14"/>
              <p:cNvSpPr/>
              <p:nvPr/>
            </p:nvSpPr>
            <p:spPr>
              <a:xfrm>
                <a:off x="1219200" y="3164382"/>
                <a:ext cx="9753600" cy="8872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117601" y="3128269"/>
                <a:ext cx="9956801" cy="8765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003300" y="2076925"/>
                <a:ext cx="10185400" cy="18751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发动员工积极参与现场安全改善，增强自觉意识和能力。</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发现问题、隐患立即解决，并建立持续改善的机制。</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 将预防放在各项工作的首位，将技术措施置于预防的优先。</a:t>
                </a:r>
              </a:p>
            </p:txBody>
          </p:sp>
        </p:grpSp>
      </p:grpSp>
      <p:sp>
        <p:nvSpPr>
          <p:cNvPr id="65" name="任意多边形 64"/>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0" name="任意多边形 9"/>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35828" y="1198565"/>
            <a:ext cx="3581402"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基本方法</a:t>
              </a:r>
            </a:p>
          </p:txBody>
        </p:sp>
      </p:grpSp>
      <p:sp>
        <p:nvSpPr>
          <p:cNvPr id="6" name="Rectangle 4"/>
          <p:cNvSpPr/>
          <p:nvPr/>
        </p:nvSpPr>
        <p:spPr>
          <a:xfrm>
            <a:off x="1302067" y="2188666"/>
            <a:ext cx="10467975" cy="427038"/>
          </a:xfrm>
          <a:prstGeom prst="rect">
            <a:avLst/>
          </a:prstGeom>
          <a:solidFill>
            <a:schemeClr val="bg1">
              <a:lumMod val="95000"/>
            </a:schemeClr>
          </a:solidFill>
          <a:ln w="9525">
            <a:noFill/>
          </a:ln>
        </p:spPr>
        <p:txBody>
          <a:bodyPr>
            <a:spAutoFit/>
          </a:bodyPr>
          <a:lstStyle/>
          <a:p>
            <a:pPr lvl="0" algn="ctr" eaLnBrk="1" hangingPunct="1"/>
            <a:r>
              <a:rPr lang="en-US" altLang="zh-CN" sz="2200" dirty="0">
                <a:solidFill>
                  <a:schemeClr val="accent1"/>
                </a:solidFill>
                <a:latin typeface="微软雅黑" panose="020B0503020204020204" pitchFamily="34" charset="-122"/>
                <a:ea typeface="微软雅黑" panose="020B0503020204020204" pitchFamily="34" charset="-122"/>
              </a:rPr>
              <a:t>——</a:t>
            </a:r>
            <a:r>
              <a:rPr lang="zh-CN" altLang="en-US" sz="2200" dirty="0">
                <a:solidFill>
                  <a:schemeClr val="accent1"/>
                </a:solidFill>
                <a:latin typeface="微软雅黑" panose="020B0503020204020204" pitchFamily="34" charset="-122"/>
                <a:ea typeface="微软雅黑" panose="020B0503020204020204" pitchFamily="34" charset="-122"/>
              </a:rPr>
              <a:t>选定图片或以工作中的某个情景，领导介绍内容</a:t>
            </a:r>
            <a:r>
              <a:rPr lang="en-US" altLang="zh-CN" sz="2200" dirty="0">
                <a:solidFill>
                  <a:schemeClr val="accent1"/>
                </a:solidFill>
                <a:latin typeface="微软雅黑" panose="020B0503020204020204" pitchFamily="34" charset="-122"/>
                <a:ea typeface="微软雅黑" panose="020B0503020204020204" pitchFamily="34" charset="-122"/>
              </a:rPr>
              <a:t>,</a:t>
            </a:r>
            <a:r>
              <a:rPr lang="zh-CN" altLang="en-US" sz="2200" dirty="0">
                <a:solidFill>
                  <a:schemeClr val="accent1"/>
                </a:solidFill>
                <a:latin typeface="微软雅黑" panose="020B0503020204020204" pitchFamily="34" charset="-122"/>
                <a:ea typeface="微软雅黑" panose="020B0503020204020204" pitchFamily="34" charset="-122"/>
              </a:rPr>
              <a:t>大家分析</a:t>
            </a:r>
          </a:p>
        </p:txBody>
      </p:sp>
      <p:sp>
        <p:nvSpPr>
          <p:cNvPr id="7" name="Rectangle 5"/>
          <p:cNvSpPr>
            <a:spLocks noChangeArrowheads="1"/>
          </p:cNvSpPr>
          <p:nvPr/>
        </p:nvSpPr>
        <p:spPr bwMode="auto">
          <a:xfrm>
            <a:off x="1302067" y="2927350"/>
            <a:ext cx="1117600" cy="457200"/>
          </a:xfrm>
          <a:prstGeom prst="rect">
            <a:avLst/>
          </a:prstGeom>
          <a:solidFill>
            <a:schemeClr val="bg1">
              <a:lumMod val="95000"/>
            </a:schemeClr>
          </a:solidFill>
          <a:ln w="9525" cmpd="sng">
            <a:solidFill>
              <a:schemeClr val="tx1"/>
            </a:solid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导入 </a:t>
            </a:r>
          </a:p>
        </p:txBody>
      </p:sp>
      <p:sp>
        <p:nvSpPr>
          <p:cNvPr id="8" name="Rectangle 6"/>
          <p:cNvSpPr>
            <a:spLocks noChangeArrowheads="1"/>
          </p:cNvSpPr>
          <p:nvPr/>
        </p:nvSpPr>
        <p:spPr bwMode="auto">
          <a:xfrm>
            <a:off x="2640330" y="2927350"/>
            <a:ext cx="5775325" cy="457200"/>
          </a:xfrm>
          <a:prstGeom prst="rect">
            <a:avLst/>
          </a:prstGeom>
          <a:solidFill>
            <a:schemeClr val="bg1">
              <a:lumMod val="95000"/>
            </a:schemeClr>
          </a:solidFill>
          <a:ln w="9525" cmpd="sng">
            <a:solidFill>
              <a:schemeClr val="tx1"/>
            </a:solid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排队</a:t>
            </a: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a:t>
            </a:r>
            <a:r>
              <a:rPr kumimoji="0" lang="zh-CN" alt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报号</a:t>
            </a: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a:t>
            </a:r>
            <a:r>
              <a:rPr kumimoji="0" lang="zh-CN" alt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相互问候</a:t>
            </a: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a:t>
            </a:r>
            <a:r>
              <a:rPr kumimoji="0" lang="zh-CN" alt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健康确认</a:t>
            </a:r>
          </a:p>
        </p:txBody>
      </p:sp>
      <p:sp>
        <p:nvSpPr>
          <p:cNvPr id="9" name="AutoShape 7"/>
          <p:cNvSpPr>
            <a:spLocks noChangeArrowheads="1"/>
          </p:cNvSpPr>
          <p:nvPr/>
        </p:nvSpPr>
        <p:spPr bwMode="auto">
          <a:xfrm>
            <a:off x="1302067" y="3536950"/>
            <a:ext cx="1117600"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1R</a:t>
            </a:r>
          </a:p>
        </p:txBody>
      </p:sp>
      <p:sp>
        <p:nvSpPr>
          <p:cNvPr id="10" name="AutoShape 8"/>
          <p:cNvSpPr>
            <a:spLocks noChangeArrowheads="1"/>
          </p:cNvSpPr>
          <p:nvPr/>
        </p:nvSpPr>
        <p:spPr bwMode="auto">
          <a:xfrm>
            <a:off x="1302067" y="4146550"/>
            <a:ext cx="1117600"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2R</a:t>
            </a:r>
          </a:p>
        </p:txBody>
      </p:sp>
      <p:sp>
        <p:nvSpPr>
          <p:cNvPr id="11" name="AutoShape 9"/>
          <p:cNvSpPr>
            <a:spLocks noChangeArrowheads="1"/>
          </p:cNvSpPr>
          <p:nvPr/>
        </p:nvSpPr>
        <p:spPr bwMode="auto">
          <a:xfrm>
            <a:off x="1302067" y="4756150"/>
            <a:ext cx="1117600"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3R</a:t>
            </a:r>
          </a:p>
        </p:txBody>
      </p:sp>
      <p:sp>
        <p:nvSpPr>
          <p:cNvPr id="12" name="AutoShape 10"/>
          <p:cNvSpPr>
            <a:spLocks noChangeArrowheads="1"/>
          </p:cNvSpPr>
          <p:nvPr/>
        </p:nvSpPr>
        <p:spPr bwMode="auto">
          <a:xfrm>
            <a:off x="1302067" y="5365750"/>
            <a:ext cx="1117600"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180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rPr>
              <a:t>4R</a:t>
            </a:r>
          </a:p>
        </p:txBody>
      </p:sp>
      <p:sp>
        <p:nvSpPr>
          <p:cNvPr id="13" name="AutoShape 11"/>
          <p:cNvSpPr>
            <a:spLocks noChangeArrowheads="1"/>
          </p:cNvSpPr>
          <p:nvPr/>
        </p:nvSpPr>
        <p:spPr bwMode="auto">
          <a:xfrm>
            <a:off x="2640330" y="3536950"/>
            <a:ext cx="5775325"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lvl="0" algn="ctr" eaLnBrk="1" hangingPunct="1"/>
            <a:r>
              <a:rPr lang="zh-CN" altLang="en-US" dirty="0">
                <a:solidFill>
                  <a:schemeClr val="accent1"/>
                </a:solidFill>
                <a:latin typeface="微软雅黑" panose="020B0503020204020204" pitchFamily="34" charset="-122"/>
                <a:ea typeface="微软雅黑" panose="020B0503020204020204" pitchFamily="34" charset="-122"/>
              </a:rPr>
              <a:t>存在什么样的潜在危险因素（掌握现状） </a:t>
            </a:r>
          </a:p>
        </p:txBody>
      </p:sp>
      <p:sp>
        <p:nvSpPr>
          <p:cNvPr id="14" name="AutoShape 12"/>
          <p:cNvSpPr>
            <a:spLocks noChangeArrowheads="1"/>
          </p:cNvSpPr>
          <p:nvPr/>
        </p:nvSpPr>
        <p:spPr bwMode="auto">
          <a:xfrm>
            <a:off x="2640330" y="4146550"/>
            <a:ext cx="5775325"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lvl="0" algn="ctr" eaLnBrk="1" hangingPunct="1"/>
            <a:r>
              <a:rPr lang="zh-CN" altLang="en-US" dirty="0">
                <a:solidFill>
                  <a:schemeClr val="accent1"/>
                </a:solidFill>
                <a:latin typeface="微软雅黑" panose="020B0503020204020204" pitchFamily="34" charset="-122"/>
                <a:ea typeface="微软雅黑" panose="020B0503020204020204" pitchFamily="34" charset="-122"/>
              </a:rPr>
              <a:t>哪种危险是最主要的（追求根本） </a:t>
            </a:r>
          </a:p>
        </p:txBody>
      </p:sp>
      <p:sp>
        <p:nvSpPr>
          <p:cNvPr id="15" name="AutoShape 13"/>
          <p:cNvSpPr>
            <a:spLocks noChangeArrowheads="1"/>
          </p:cNvSpPr>
          <p:nvPr/>
        </p:nvSpPr>
        <p:spPr bwMode="auto">
          <a:xfrm>
            <a:off x="2640330" y="4756150"/>
            <a:ext cx="5775325"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lvl="0" algn="ctr" eaLnBrk="1" hangingPunct="1"/>
            <a:r>
              <a:rPr lang="zh-CN" altLang="en-US" dirty="0">
                <a:solidFill>
                  <a:schemeClr val="accent1"/>
                </a:solidFill>
                <a:latin typeface="微软雅黑" panose="020B0503020204020204" pitchFamily="34" charset="-122"/>
                <a:ea typeface="微软雅黑" panose="020B0503020204020204" pitchFamily="34" charset="-122"/>
              </a:rPr>
              <a:t>如果是你怎么做（找出对策） </a:t>
            </a:r>
          </a:p>
        </p:txBody>
      </p:sp>
      <p:sp>
        <p:nvSpPr>
          <p:cNvPr id="16" name="AutoShape 14"/>
          <p:cNvSpPr>
            <a:spLocks noChangeArrowheads="1"/>
          </p:cNvSpPr>
          <p:nvPr/>
        </p:nvSpPr>
        <p:spPr bwMode="auto">
          <a:xfrm>
            <a:off x="2640330" y="5365750"/>
            <a:ext cx="5775325" cy="457200"/>
          </a:xfrm>
          <a:prstGeom prst="roundRect">
            <a:avLst>
              <a:gd name="adj" fmla="val 16667"/>
            </a:avLst>
          </a:prstGeom>
          <a:solidFill>
            <a:schemeClr val="bg1">
              <a:lumMod val="95000"/>
            </a:schemeClr>
          </a:solidFill>
          <a:ln w="9525" cap="rnd" cmpd="sng">
            <a:solidFill>
              <a:schemeClr val="tx1"/>
            </a:solidFill>
            <a:prstDash val="sysDot"/>
            <a:round/>
          </a:ln>
          <a:effectLst/>
        </p:spPr>
        <p:txBody>
          <a:bodyPr wrap="none" anchor="ctr"/>
          <a:lstStyle/>
          <a:p>
            <a:pPr lvl="0" algn="ctr" eaLnBrk="1" hangingPunct="1"/>
            <a:r>
              <a:rPr lang="zh-CN" altLang="en-US" dirty="0">
                <a:solidFill>
                  <a:schemeClr val="accent1"/>
                </a:solidFill>
                <a:latin typeface="微软雅黑" panose="020B0503020204020204" pitchFamily="34" charset="-122"/>
                <a:ea typeface="微软雅黑" panose="020B0503020204020204" pitchFamily="34" charset="-122"/>
              </a:rPr>
              <a:t>我们是这样做的（设定目标） </a:t>
            </a:r>
          </a:p>
        </p:txBody>
      </p:sp>
      <p:sp>
        <p:nvSpPr>
          <p:cNvPr id="17" name="AutoShape 15"/>
          <p:cNvSpPr/>
          <p:nvPr/>
        </p:nvSpPr>
        <p:spPr>
          <a:xfrm>
            <a:off x="1302067" y="6203950"/>
            <a:ext cx="1117600" cy="609600"/>
          </a:xfrm>
          <a:prstGeom prst="roundRect">
            <a:avLst>
              <a:gd name="adj" fmla="val 16667"/>
            </a:avLst>
          </a:prstGeom>
          <a:solidFill>
            <a:schemeClr val="bg1">
              <a:lumMod val="95000"/>
            </a:schemeClr>
          </a:solidFill>
          <a:ln w="9525" cap="rnd" cmpd="sng">
            <a:solidFill>
              <a:schemeClr val="tx1"/>
            </a:solidFill>
            <a:prstDash val="sysDot"/>
            <a:headEnd type="none" w="med" len="med"/>
            <a:tailEnd type="none" w="med" len="med"/>
          </a:ln>
          <a:effectLst/>
        </p:spPr>
        <p:txBody>
          <a:bodyPr wrap="none" anchor="ctr"/>
          <a:lstStyle/>
          <a:p>
            <a:pPr lvl="0" eaLnBrk="1" hangingPunct="1"/>
            <a:r>
              <a:rPr lang="en-US" altLang="zh-CN" sz="2400" dirty="0">
                <a:solidFill>
                  <a:schemeClr val="accent1"/>
                </a:solidFill>
                <a:latin typeface="微软雅黑" panose="020B0503020204020204" pitchFamily="34" charset="-122"/>
                <a:ea typeface="微软雅黑" panose="020B0503020204020204" pitchFamily="34" charset="-122"/>
              </a:rPr>
              <a:t> </a:t>
            </a:r>
            <a:r>
              <a:rPr lang="zh-CN" altLang="en-US" sz="2400" dirty="0">
                <a:solidFill>
                  <a:schemeClr val="accent1"/>
                </a:solidFill>
                <a:latin typeface="微软雅黑" panose="020B0503020204020204" pitchFamily="34" charset="-122"/>
                <a:ea typeface="微软雅黑" panose="020B0503020204020204" pitchFamily="34" charset="-122"/>
              </a:rPr>
              <a:t>评价 </a:t>
            </a:r>
          </a:p>
        </p:txBody>
      </p:sp>
      <p:sp>
        <p:nvSpPr>
          <p:cNvPr id="18" name="AutoShape 16"/>
          <p:cNvSpPr/>
          <p:nvPr/>
        </p:nvSpPr>
        <p:spPr>
          <a:xfrm>
            <a:off x="2640330" y="6203950"/>
            <a:ext cx="5775325" cy="609600"/>
          </a:xfrm>
          <a:prstGeom prst="roundRect">
            <a:avLst>
              <a:gd name="adj" fmla="val 16667"/>
            </a:avLst>
          </a:prstGeom>
          <a:solidFill>
            <a:schemeClr val="bg1">
              <a:lumMod val="95000"/>
            </a:schemeClr>
          </a:solidFill>
          <a:ln w="9525" cap="rnd" cmpd="sng">
            <a:solidFill>
              <a:schemeClr val="tx1"/>
            </a:solidFill>
            <a:prstDash val="sysDot"/>
            <a:headEnd type="none" w="med" len="med"/>
            <a:tailEnd type="none" w="med" len="med"/>
          </a:ln>
          <a:effectLst/>
        </p:spPr>
        <p:txBody>
          <a:bodyPr wrap="none" anchor="ctr"/>
          <a:lstStyle/>
          <a:p>
            <a:pPr lvl="0" algn="ctr" eaLnBrk="1" hangingPunct="1"/>
            <a:r>
              <a:rPr lang="zh-CN" altLang="en-US" sz="2400" dirty="0">
                <a:solidFill>
                  <a:schemeClr val="accent1"/>
                </a:solidFill>
                <a:latin typeface="微软雅黑" panose="020B0503020204020204" pitchFamily="34" charset="-122"/>
                <a:ea typeface="微软雅黑" panose="020B0503020204020204" pitchFamily="34" charset="-122"/>
              </a:rPr>
              <a:t>定期对行动目标执行情况进行评价！   </a:t>
            </a:r>
          </a:p>
        </p:txBody>
      </p:sp>
      <p:sp>
        <p:nvSpPr>
          <p:cNvPr id="19" name="Line 17"/>
          <p:cNvSpPr/>
          <p:nvPr/>
        </p:nvSpPr>
        <p:spPr>
          <a:xfrm flipH="1">
            <a:off x="2521267" y="3613150"/>
            <a:ext cx="11113" cy="2895600"/>
          </a:xfrm>
          <a:prstGeom prst="line">
            <a:avLst/>
          </a:prstGeom>
          <a:solidFill>
            <a:schemeClr val="bg1">
              <a:lumMod val="95000"/>
            </a:schemeClr>
          </a:solidFill>
          <a:ln w="38100" cap="flat" cmpd="sng">
            <a:solidFill>
              <a:srgbClr val="FF0000"/>
            </a:solidFill>
            <a:prstDash val="solid"/>
            <a:headEnd type="none" w="med" len="med"/>
            <a:tailEnd type="triangle" w="med" len="med"/>
          </a:ln>
        </p:spPr>
      </p:sp>
      <p:sp>
        <p:nvSpPr>
          <p:cNvPr id="20" name="Line 18"/>
          <p:cNvSpPr/>
          <p:nvPr/>
        </p:nvSpPr>
        <p:spPr>
          <a:xfrm flipV="1">
            <a:off x="997267" y="3689350"/>
            <a:ext cx="0" cy="2819400"/>
          </a:xfrm>
          <a:prstGeom prst="line">
            <a:avLst/>
          </a:prstGeom>
          <a:solidFill>
            <a:schemeClr val="bg1">
              <a:lumMod val="95000"/>
            </a:schemeClr>
          </a:solidFill>
          <a:ln w="38100" cap="flat" cmpd="sng">
            <a:solidFill>
              <a:srgbClr val="FF0000"/>
            </a:solidFill>
            <a:prstDash val="solid"/>
            <a:headEnd type="none" w="med" len="med"/>
            <a:tailEnd type="none" w="med" len="med"/>
          </a:ln>
        </p:spPr>
      </p:sp>
      <p:sp>
        <p:nvSpPr>
          <p:cNvPr id="21" name="Line 19"/>
          <p:cNvSpPr/>
          <p:nvPr/>
        </p:nvSpPr>
        <p:spPr>
          <a:xfrm>
            <a:off x="997267" y="6508750"/>
            <a:ext cx="304800" cy="0"/>
          </a:xfrm>
          <a:prstGeom prst="line">
            <a:avLst/>
          </a:prstGeom>
          <a:solidFill>
            <a:schemeClr val="bg1">
              <a:lumMod val="95000"/>
            </a:schemeClr>
          </a:solidFill>
          <a:ln w="38100" cap="flat" cmpd="sng">
            <a:solidFill>
              <a:srgbClr val="FF0000"/>
            </a:solidFill>
            <a:prstDash val="solid"/>
            <a:headEnd type="none" w="med" len="med"/>
            <a:tailEnd type="none" w="med" len="med"/>
          </a:ln>
        </p:spPr>
      </p:sp>
      <p:sp>
        <p:nvSpPr>
          <p:cNvPr id="22" name="Line 20"/>
          <p:cNvSpPr/>
          <p:nvPr/>
        </p:nvSpPr>
        <p:spPr>
          <a:xfrm>
            <a:off x="997267" y="3689350"/>
            <a:ext cx="304800" cy="0"/>
          </a:xfrm>
          <a:prstGeom prst="line">
            <a:avLst/>
          </a:prstGeom>
          <a:solidFill>
            <a:schemeClr val="bg1">
              <a:lumMod val="95000"/>
            </a:schemeClr>
          </a:solidFill>
          <a:ln w="38100" cap="flat" cmpd="sng">
            <a:solidFill>
              <a:srgbClr val="FF0000"/>
            </a:solidFill>
            <a:prstDash val="solid"/>
            <a:headEnd type="none" w="med" len="med"/>
            <a:tailEnd type="triangle" w="med" len="med"/>
          </a:ln>
        </p:spPr>
      </p:sp>
      <p:sp>
        <p:nvSpPr>
          <p:cNvPr id="23" name="Oval 22"/>
          <p:cNvSpPr/>
          <p:nvPr/>
        </p:nvSpPr>
        <p:spPr>
          <a:xfrm>
            <a:off x="8923655" y="3613150"/>
            <a:ext cx="3151187" cy="2895600"/>
          </a:xfrm>
          <a:prstGeom prst="ellipse">
            <a:avLst/>
          </a:prstGeom>
          <a:solidFill>
            <a:schemeClr val="accent3">
              <a:lumMod val="20000"/>
              <a:lumOff val="80000"/>
            </a:schemeClr>
          </a:solidFill>
          <a:ln w="9525">
            <a:noFill/>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nvGrpSpPr>
          <p:cNvPr id="24" name="Group 20"/>
          <p:cNvGrpSpPr/>
          <p:nvPr/>
        </p:nvGrpSpPr>
        <p:grpSpPr>
          <a:xfrm>
            <a:off x="9941242" y="3730625"/>
            <a:ext cx="1189038" cy="1389063"/>
            <a:chOff x="0" y="0"/>
            <a:chExt cx="960" cy="1680"/>
          </a:xfrm>
          <a:solidFill>
            <a:schemeClr val="accent3">
              <a:lumMod val="20000"/>
              <a:lumOff val="80000"/>
            </a:schemeClr>
          </a:solidFill>
        </p:grpSpPr>
        <p:sp>
          <p:nvSpPr>
            <p:cNvPr id="25" name="Oval 24"/>
            <p:cNvSpPr/>
            <p:nvPr/>
          </p:nvSpPr>
          <p:spPr>
            <a:xfrm>
              <a:off x="0" y="1344"/>
              <a:ext cx="960" cy="336"/>
            </a:xfrm>
            <a:prstGeom prst="ellipse">
              <a:avLst/>
            </a:prstGeom>
            <a:grpFill/>
            <a:ln w="9525">
              <a:noFill/>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nvGrpSpPr>
            <p:cNvPr id="26" name="Group 22"/>
            <p:cNvGrpSpPr/>
            <p:nvPr/>
          </p:nvGrpSpPr>
          <p:grpSpPr>
            <a:xfrm>
              <a:off x="144" y="0"/>
              <a:ext cx="768" cy="1488"/>
              <a:chOff x="0" y="0"/>
              <a:chExt cx="1064" cy="2256"/>
            </a:xfrm>
            <a:grpFill/>
          </p:grpSpPr>
          <p:grpSp>
            <p:nvGrpSpPr>
              <p:cNvPr id="27" name="Group 23"/>
              <p:cNvGrpSpPr/>
              <p:nvPr/>
            </p:nvGrpSpPr>
            <p:grpSpPr>
              <a:xfrm>
                <a:off x="0" y="0"/>
                <a:ext cx="1064" cy="2256"/>
                <a:chOff x="0" y="0"/>
                <a:chExt cx="1064" cy="2256"/>
              </a:xfrm>
              <a:grpFill/>
            </p:grpSpPr>
            <p:sp>
              <p:nvSpPr>
                <p:cNvPr id="51" name="Freeform 27"/>
                <p:cNvSpPr/>
                <p:nvPr/>
              </p:nvSpPr>
              <p:spPr>
                <a:xfrm>
                  <a:off x="528" y="2064"/>
                  <a:ext cx="384" cy="192"/>
                </a:xfrm>
                <a:custGeom>
                  <a:avLst/>
                  <a:gdLst>
                    <a:gd name="txL" fmla="*/ 0 w 824"/>
                    <a:gd name="txT" fmla="*/ 0 h 352"/>
                    <a:gd name="txR" fmla="*/ 824 w 824"/>
                    <a:gd name="txB" fmla="*/ 352 h 352"/>
                  </a:gdLst>
                  <a:ahLst/>
                  <a:cxnLst>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Lst>
                  <a:rect l="txL" t="txT" r="txR" b="txB"/>
                  <a:pathLst>
                    <a:path w="824" h="352">
                      <a:moveTo>
                        <a:pt x="72" y="64"/>
                      </a:moveTo>
                      <a:cubicBezTo>
                        <a:pt x="52" y="76"/>
                        <a:pt x="32" y="88"/>
                        <a:pt x="24" y="112"/>
                      </a:cubicBezTo>
                      <a:cubicBezTo>
                        <a:pt x="16" y="136"/>
                        <a:pt x="0" y="184"/>
                        <a:pt x="24" y="208"/>
                      </a:cubicBezTo>
                      <a:cubicBezTo>
                        <a:pt x="48" y="232"/>
                        <a:pt x="128" y="248"/>
                        <a:pt x="168" y="256"/>
                      </a:cubicBezTo>
                      <a:cubicBezTo>
                        <a:pt x="208" y="264"/>
                        <a:pt x="240" y="264"/>
                        <a:pt x="264" y="256"/>
                      </a:cubicBezTo>
                      <a:cubicBezTo>
                        <a:pt x="288" y="248"/>
                        <a:pt x="288" y="200"/>
                        <a:pt x="312" y="208"/>
                      </a:cubicBezTo>
                      <a:cubicBezTo>
                        <a:pt x="336" y="216"/>
                        <a:pt x="360" y="280"/>
                        <a:pt x="408" y="304"/>
                      </a:cubicBezTo>
                      <a:cubicBezTo>
                        <a:pt x="456" y="328"/>
                        <a:pt x="536" y="352"/>
                        <a:pt x="600" y="352"/>
                      </a:cubicBezTo>
                      <a:cubicBezTo>
                        <a:pt x="664" y="352"/>
                        <a:pt x="760" y="344"/>
                        <a:pt x="792" y="304"/>
                      </a:cubicBezTo>
                      <a:cubicBezTo>
                        <a:pt x="824" y="264"/>
                        <a:pt x="824" y="152"/>
                        <a:pt x="792" y="112"/>
                      </a:cubicBezTo>
                      <a:cubicBezTo>
                        <a:pt x="760" y="72"/>
                        <a:pt x="672" y="72"/>
                        <a:pt x="600" y="64"/>
                      </a:cubicBezTo>
                      <a:cubicBezTo>
                        <a:pt x="528" y="56"/>
                        <a:pt x="424" y="72"/>
                        <a:pt x="360" y="64"/>
                      </a:cubicBezTo>
                      <a:cubicBezTo>
                        <a:pt x="296" y="56"/>
                        <a:pt x="264" y="24"/>
                        <a:pt x="216" y="16"/>
                      </a:cubicBezTo>
                      <a:cubicBezTo>
                        <a:pt x="168" y="8"/>
                        <a:pt x="96" y="0"/>
                        <a:pt x="72" y="16"/>
                      </a:cubicBezTo>
                      <a:cubicBezTo>
                        <a:pt x="48" y="32"/>
                        <a:pt x="60" y="72"/>
                        <a:pt x="72" y="112"/>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2" name="Freeform 28"/>
                <p:cNvSpPr/>
                <p:nvPr/>
              </p:nvSpPr>
              <p:spPr>
                <a:xfrm>
                  <a:off x="0" y="2016"/>
                  <a:ext cx="432" cy="192"/>
                </a:xfrm>
                <a:custGeom>
                  <a:avLst/>
                  <a:gdLst>
                    <a:gd name="txL" fmla="*/ 0 w 760"/>
                    <a:gd name="txT" fmla="*/ 0 h 304"/>
                    <a:gd name="txR" fmla="*/ 760 w 760"/>
                    <a:gd name="txB" fmla="*/ 304 h 304"/>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760" h="304">
                      <a:moveTo>
                        <a:pt x="472" y="16"/>
                      </a:moveTo>
                      <a:cubicBezTo>
                        <a:pt x="448" y="8"/>
                        <a:pt x="432" y="0"/>
                        <a:pt x="424" y="16"/>
                      </a:cubicBezTo>
                      <a:cubicBezTo>
                        <a:pt x="416" y="32"/>
                        <a:pt x="432" y="88"/>
                        <a:pt x="424" y="112"/>
                      </a:cubicBezTo>
                      <a:cubicBezTo>
                        <a:pt x="416" y="136"/>
                        <a:pt x="400" y="160"/>
                        <a:pt x="376" y="160"/>
                      </a:cubicBezTo>
                      <a:cubicBezTo>
                        <a:pt x="352" y="160"/>
                        <a:pt x="320" y="128"/>
                        <a:pt x="280" y="112"/>
                      </a:cubicBezTo>
                      <a:cubicBezTo>
                        <a:pt x="240" y="96"/>
                        <a:pt x="176" y="64"/>
                        <a:pt x="136" y="64"/>
                      </a:cubicBezTo>
                      <a:cubicBezTo>
                        <a:pt x="96" y="64"/>
                        <a:pt x="56" y="80"/>
                        <a:pt x="40" y="112"/>
                      </a:cubicBezTo>
                      <a:cubicBezTo>
                        <a:pt x="24" y="144"/>
                        <a:pt x="0" y="224"/>
                        <a:pt x="40" y="256"/>
                      </a:cubicBezTo>
                      <a:cubicBezTo>
                        <a:pt x="80" y="288"/>
                        <a:pt x="224" y="304"/>
                        <a:pt x="280" y="304"/>
                      </a:cubicBezTo>
                      <a:cubicBezTo>
                        <a:pt x="336" y="304"/>
                        <a:pt x="352" y="256"/>
                        <a:pt x="376" y="256"/>
                      </a:cubicBezTo>
                      <a:cubicBezTo>
                        <a:pt x="400" y="256"/>
                        <a:pt x="368" y="304"/>
                        <a:pt x="424" y="304"/>
                      </a:cubicBezTo>
                      <a:cubicBezTo>
                        <a:pt x="480" y="304"/>
                        <a:pt x="664" y="296"/>
                        <a:pt x="712" y="256"/>
                      </a:cubicBezTo>
                      <a:cubicBezTo>
                        <a:pt x="760" y="216"/>
                        <a:pt x="736" y="96"/>
                        <a:pt x="712" y="64"/>
                      </a:cubicBezTo>
                      <a:cubicBezTo>
                        <a:pt x="688" y="32"/>
                        <a:pt x="608" y="72"/>
                        <a:pt x="568" y="64"/>
                      </a:cubicBezTo>
                      <a:cubicBezTo>
                        <a:pt x="528" y="56"/>
                        <a:pt x="496" y="24"/>
                        <a:pt x="472" y="1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53" name="Group 26"/>
                <p:cNvGrpSpPr/>
                <p:nvPr/>
              </p:nvGrpSpPr>
              <p:grpSpPr>
                <a:xfrm>
                  <a:off x="24" y="0"/>
                  <a:ext cx="1040" cy="2136"/>
                  <a:chOff x="0" y="0"/>
                  <a:chExt cx="1040" cy="2136"/>
                </a:xfrm>
                <a:grpFill/>
              </p:grpSpPr>
              <p:sp>
                <p:nvSpPr>
                  <p:cNvPr id="54" name="Freeform 30"/>
                  <p:cNvSpPr/>
                  <p:nvPr/>
                </p:nvSpPr>
                <p:spPr>
                  <a:xfrm>
                    <a:off x="840" y="0"/>
                    <a:ext cx="200" cy="256"/>
                  </a:xfrm>
                  <a:custGeom>
                    <a:avLst/>
                    <a:gdLst>
                      <a:gd name="txL" fmla="*/ 0 w 552"/>
                      <a:gd name="txT" fmla="*/ 0 h 840"/>
                      <a:gd name="txR" fmla="*/ 552 w 552"/>
                      <a:gd name="txB" fmla="*/ 840 h 84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52" h="840">
                        <a:moveTo>
                          <a:pt x="56" y="784"/>
                        </a:moveTo>
                        <a:cubicBezTo>
                          <a:pt x="32" y="752"/>
                          <a:pt x="104" y="672"/>
                          <a:pt x="104" y="640"/>
                        </a:cubicBezTo>
                        <a:cubicBezTo>
                          <a:pt x="104" y="608"/>
                          <a:pt x="72" y="616"/>
                          <a:pt x="56" y="592"/>
                        </a:cubicBezTo>
                        <a:cubicBezTo>
                          <a:pt x="40" y="568"/>
                          <a:pt x="0" y="544"/>
                          <a:pt x="8" y="496"/>
                        </a:cubicBezTo>
                        <a:cubicBezTo>
                          <a:pt x="16" y="448"/>
                          <a:pt x="64" y="336"/>
                          <a:pt x="104" y="304"/>
                        </a:cubicBezTo>
                        <a:cubicBezTo>
                          <a:pt x="144" y="272"/>
                          <a:pt x="216" y="344"/>
                          <a:pt x="248" y="304"/>
                        </a:cubicBezTo>
                        <a:cubicBezTo>
                          <a:pt x="280" y="264"/>
                          <a:pt x="272" y="112"/>
                          <a:pt x="296" y="64"/>
                        </a:cubicBezTo>
                        <a:cubicBezTo>
                          <a:pt x="320" y="16"/>
                          <a:pt x="368" y="0"/>
                          <a:pt x="392" y="16"/>
                        </a:cubicBezTo>
                        <a:cubicBezTo>
                          <a:pt x="416" y="32"/>
                          <a:pt x="440" y="104"/>
                          <a:pt x="440" y="160"/>
                        </a:cubicBezTo>
                        <a:cubicBezTo>
                          <a:pt x="440" y="216"/>
                          <a:pt x="384" y="320"/>
                          <a:pt x="392" y="352"/>
                        </a:cubicBezTo>
                        <a:cubicBezTo>
                          <a:pt x="400" y="384"/>
                          <a:pt x="464" y="336"/>
                          <a:pt x="488" y="352"/>
                        </a:cubicBezTo>
                        <a:cubicBezTo>
                          <a:pt x="512" y="368"/>
                          <a:pt x="528" y="416"/>
                          <a:pt x="536" y="448"/>
                        </a:cubicBezTo>
                        <a:cubicBezTo>
                          <a:pt x="544" y="480"/>
                          <a:pt x="552" y="504"/>
                          <a:pt x="536" y="544"/>
                        </a:cubicBezTo>
                        <a:cubicBezTo>
                          <a:pt x="520" y="584"/>
                          <a:pt x="480" y="656"/>
                          <a:pt x="440" y="688"/>
                        </a:cubicBezTo>
                        <a:cubicBezTo>
                          <a:pt x="400" y="720"/>
                          <a:pt x="328" y="712"/>
                          <a:pt x="296" y="736"/>
                        </a:cubicBezTo>
                        <a:cubicBezTo>
                          <a:pt x="264" y="760"/>
                          <a:pt x="288" y="824"/>
                          <a:pt x="248" y="832"/>
                        </a:cubicBezTo>
                        <a:cubicBezTo>
                          <a:pt x="208" y="840"/>
                          <a:pt x="80" y="816"/>
                          <a:pt x="56" y="78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55" name="Group 28"/>
                  <p:cNvGrpSpPr/>
                  <p:nvPr/>
                </p:nvGrpSpPr>
                <p:grpSpPr>
                  <a:xfrm>
                    <a:off x="0" y="192"/>
                    <a:ext cx="944" cy="1944"/>
                    <a:chOff x="0" y="0"/>
                    <a:chExt cx="944" cy="1944"/>
                  </a:xfrm>
                  <a:grpFill/>
                </p:grpSpPr>
                <p:sp>
                  <p:nvSpPr>
                    <p:cNvPr id="56" name="Freeform 32"/>
                    <p:cNvSpPr/>
                    <p:nvPr/>
                  </p:nvSpPr>
                  <p:spPr>
                    <a:xfrm>
                      <a:off x="576" y="0"/>
                      <a:ext cx="368" cy="600"/>
                    </a:xfrm>
                    <a:custGeom>
                      <a:avLst/>
                      <a:gdLst>
                        <a:gd name="txL" fmla="*/ 0 w 368"/>
                        <a:gd name="txT" fmla="*/ 0 h 600"/>
                        <a:gd name="txR" fmla="*/ 368 w 368"/>
                        <a:gd name="txB" fmla="*/ 600 h 600"/>
                      </a:gdLst>
                      <a:ahLst/>
                      <a:cxnLst>
                        <a:cxn ang="0">
                          <a:pos x="216" y="48"/>
                        </a:cxn>
                        <a:cxn ang="0">
                          <a:pos x="120" y="192"/>
                        </a:cxn>
                        <a:cxn ang="0">
                          <a:pos x="24" y="384"/>
                        </a:cxn>
                        <a:cxn ang="0">
                          <a:pos x="24" y="576"/>
                        </a:cxn>
                        <a:cxn ang="0">
                          <a:pos x="168" y="528"/>
                        </a:cxn>
                        <a:cxn ang="0">
                          <a:pos x="264" y="240"/>
                        </a:cxn>
                        <a:cxn ang="0">
                          <a:pos x="360" y="48"/>
                        </a:cxn>
                        <a:cxn ang="0">
                          <a:pos x="312" y="48"/>
                        </a:cxn>
                        <a:cxn ang="0">
                          <a:pos x="264" y="0"/>
                        </a:cxn>
                        <a:cxn ang="0">
                          <a:pos x="216" y="48"/>
                        </a:cxn>
                      </a:cxnLst>
                      <a:rect l="txL" t="txT" r="txR" b="txB"/>
                      <a:pathLst>
                        <a:path w="368" h="600">
                          <a:moveTo>
                            <a:pt x="216" y="48"/>
                          </a:moveTo>
                          <a:cubicBezTo>
                            <a:pt x="192" y="80"/>
                            <a:pt x="152" y="136"/>
                            <a:pt x="120" y="192"/>
                          </a:cubicBezTo>
                          <a:cubicBezTo>
                            <a:pt x="88" y="248"/>
                            <a:pt x="40" y="320"/>
                            <a:pt x="24" y="384"/>
                          </a:cubicBezTo>
                          <a:cubicBezTo>
                            <a:pt x="8" y="448"/>
                            <a:pt x="0" y="552"/>
                            <a:pt x="24" y="576"/>
                          </a:cubicBezTo>
                          <a:cubicBezTo>
                            <a:pt x="48" y="600"/>
                            <a:pt x="128" y="584"/>
                            <a:pt x="168" y="528"/>
                          </a:cubicBezTo>
                          <a:cubicBezTo>
                            <a:pt x="208" y="472"/>
                            <a:pt x="232" y="320"/>
                            <a:pt x="264" y="240"/>
                          </a:cubicBezTo>
                          <a:cubicBezTo>
                            <a:pt x="296" y="160"/>
                            <a:pt x="352" y="80"/>
                            <a:pt x="360" y="48"/>
                          </a:cubicBezTo>
                          <a:cubicBezTo>
                            <a:pt x="368" y="16"/>
                            <a:pt x="328" y="56"/>
                            <a:pt x="312" y="48"/>
                          </a:cubicBezTo>
                          <a:cubicBezTo>
                            <a:pt x="296" y="40"/>
                            <a:pt x="280" y="0"/>
                            <a:pt x="264" y="0"/>
                          </a:cubicBezTo>
                          <a:cubicBezTo>
                            <a:pt x="248" y="0"/>
                            <a:pt x="240" y="16"/>
                            <a:pt x="216" y="48"/>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7" name="Freeform 33"/>
                    <p:cNvSpPr/>
                    <p:nvPr/>
                  </p:nvSpPr>
                  <p:spPr>
                    <a:xfrm>
                      <a:off x="0" y="320"/>
                      <a:ext cx="624" cy="808"/>
                    </a:xfrm>
                    <a:custGeom>
                      <a:avLst/>
                      <a:gdLst>
                        <a:gd name="txL" fmla="*/ 0 w 624"/>
                        <a:gd name="txT" fmla="*/ 0 h 808"/>
                        <a:gd name="txR" fmla="*/ 624 w 624"/>
                        <a:gd name="txB" fmla="*/ 808 h 808"/>
                      </a:gdLst>
                      <a:ahLst/>
                      <a:cxnLst>
                        <a:cxn ang="0">
                          <a:pos x="312" y="112"/>
                        </a:cxn>
                        <a:cxn ang="0">
                          <a:pos x="264" y="112"/>
                        </a:cxn>
                        <a:cxn ang="0">
                          <a:pos x="216" y="160"/>
                        </a:cxn>
                        <a:cxn ang="0">
                          <a:pos x="168" y="160"/>
                        </a:cxn>
                        <a:cxn ang="0">
                          <a:pos x="120" y="208"/>
                        </a:cxn>
                        <a:cxn ang="0">
                          <a:pos x="72" y="352"/>
                        </a:cxn>
                        <a:cxn ang="0">
                          <a:pos x="24" y="736"/>
                        </a:cxn>
                        <a:cxn ang="0">
                          <a:pos x="24" y="784"/>
                        </a:cxn>
                        <a:cxn ang="0">
                          <a:pos x="168" y="784"/>
                        </a:cxn>
                        <a:cxn ang="0">
                          <a:pos x="168" y="736"/>
                        </a:cxn>
                        <a:cxn ang="0">
                          <a:pos x="168" y="496"/>
                        </a:cxn>
                        <a:cxn ang="0">
                          <a:pos x="216" y="208"/>
                        </a:cxn>
                        <a:cxn ang="0">
                          <a:pos x="168" y="160"/>
                        </a:cxn>
                        <a:cxn ang="0">
                          <a:pos x="264" y="208"/>
                        </a:cxn>
                        <a:cxn ang="0">
                          <a:pos x="312" y="304"/>
                        </a:cxn>
                        <a:cxn ang="0">
                          <a:pos x="552" y="304"/>
                        </a:cxn>
                        <a:cxn ang="0">
                          <a:pos x="600" y="208"/>
                        </a:cxn>
                        <a:cxn ang="0">
                          <a:pos x="600" y="16"/>
                        </a:cxn>
                        <a:cxn ang="0">
                          <a:pos x="456" y="112"/>
                        </a:cxn>
                        <a:cxn ang="0">
                          <a:pos x="264" y="112"/>
                        </a:cxn>
                      </a:cxnLst>
                      <a:rect l="txL" t="txT" r="txR" b="txB"/>
                      <a:pathLst>
                        <a:path w="624" h="808">
                          <a:moveTo>
                            <a:pt x="312" y="112"/>
                          </a:moveTo>
                          <a:cubicBezTo>
                            <a:pt x="296" y="108"/>
                            <a:pt x="280" y="104"/>
                            <a:pt x="264" y="112"/>
                          </a:cubicBezTo>
                          <a:cubicBezTo>
                            <a:pt x="248" y="120"/>
                            <a:pt x="232" y="152"/>
                            <a:pt x="216" y="160"/>
                          </a:cubicBezTo>
                          <a:cubicBezTo>
                            <a:pt x="200" y="168"/>
                            <a:pt x="184" y="152"/>
                            <a:pt x="168" y="160"/>
                          </a:cubicBezTo>
                          <a:cubicBezTo>
                            <a:pt x="152" y="168"/>
                            <a:pt x="136" y="176"/>
                            <a:pt x="120" y="208"/>
                          </a:cubicBezTo>
                          <a:cubicBezTo>
                            <a:pt x="104" y="240"/>
                            <a:pt x="88" y="264"/>
                            <a:pt x="72" y="352"/>
                          </a:cubicBezTo>
                          <a:cubicBezTo>
                            <a:pt x="56" y="440"/>
                            <a:pt x="32" y="664"/>
                            <a:pt x="24" y="736"/>
                          </a:cubicBezTo>
                          <a:cubicBezTo>
                            <a:pt x="16" y="808"/>
                            <a:pt x="0" y="776"/>
                            <a:pt x="24" y="784"/>
                          </a:cubicBezTo>
                          <a:cubicBezTo>
                            <a:pt x="48" y="792"/>
                            <a:pt x="144" y="792"/>
                            <a:pt x="168" y="784"/>
                          </a:cubicBezTo>
                          <a:cubicBezTo>
                            <a:pt x="192" y="776"/>
                            <a:pt x="168" y="784"/>
                            <a:pt x="168" y="736"/>
                          </a:cubicBezTo>
                          <a:cubicBezTo>
                            <a:pt x="168" y="688"/>
                            <a:pt x="160" y="584"/>
                            <a:pt x="168" y="496"/>
                          </a:cubicBezTo>
                          <a:cubicBezTo>
                            <a:pt x="176" y="408"/>
                            <a:pt x="216" y="264"/>
                            <a:pt x="216" y="208"/>
                          </a:cubicBezTo>
                          <a:cubicBezTo>
                            <a:pt x="216" y="152"/>
                            <a:pt x="160" y="160"/>
                            <a:pt x="168" y="160"/>
                          </a:cubicBezTo>
                          <a:cubicBezTo>
                            <a:pt x="176" y="160"/>
                            <a:pt x="240" y="184"/>
                            <a:pt x="264" y="208"/>
                          </a:cubicBezTo>
                          <a:cubicBezTo>
                            <a:pt x="288" y="232"/>
                            <a:pt x="264" y="288"/>
                            <a:pt x="312" y="304"/>
                          </a:cubicBezTo>
                          <a:cubicBezTo>
                            <a:pt x="360" y="320"/>
                            <a:pt x="504" y="320"/>
                            <a:pt x="552" y="304"/>
                          </a:cubicBezTo>
                          <a:cubicBezTo>
                            <a:pt x="600" y="288"/>
                            <a:pt x="592" y="256"/>
                            <a:pt x="600" y="208"/>
                          </a:cubicBezTo>
                          <a:cubicBezTo>
                            <a:pt x="608" y="160"/>
                            <a:pt x="624" y="32"/>
                            <a:pt x="600" y="16"/>
                          </a:cubicBezTo>
                          <a:cubicBezTo>
                            <a:pt x="576" y="0"/>
                            <a:pt x="512" y="96"/>
                            <a:pt x="456" y="112"/>
                          </a:cubicBezTo>
                          <a:cubicBezTo>
                            <a:pt x="400" y="128"/>
                            <a:pt x="332" y="120"/>
                            <a:pt x="264" y="112"/>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8" name="Freeform 34"/>
                    <p:cNvSpPr/>
                    <p:nvPr/>
                  </p:nvSpPr>
                  <p:spPr>
                    <a:xfrm>
                      <a:off x="56" y="328"/>
                      <a:ext cx="752" cy="1616"/>
                    </a:xfrm>
                    <a:custGeom>
                      <a:avLst/>
                      <a:gdLst>
                        <a:gd name="txL" fmla="*/ 0 w 752"/>
                        <a:gd name="txT" fmla="*/ 0 h 1616"/>
                        <a:gd name="txR" fmla="*/ 752 w 752"/>
                        <a:gd name="txB" fmla="*/ 1616 h 1616"/>
                      </a:gdLst>
                      <a:ahLst/>
                      <a:cxnLst>
                        <a:cxn ang="0">
                          <a:pos x="112" y="152"/>
                        </a:cxn>
                        <a:cxn ang="0">
                          <a:pos x="160" y="200"/>
                        </a:cxn>
                        <a:cxn ang="0">
                          <a:pos x="112" y="392"/>
                        </a:cxn>
                        <a:cxn ang="0">
                          <a:pos x="112" y="776"/>
                        </a:cxn>
                        <a:cxn ang="0">
                          <a:pos x="16" y="776"/>
                        </a:cxn>
                        <a:cxn ang="0">
                          <a:pos x="16" y="968"/>
                        </a:cxn>
                        <a:cxn ang="0">
                          <a:pos x="16" y="1160"/>
                        </a:cxn>
                        <a:cxn ang="0">
                          <a:pos x="64" y="1400"/>
                        </a:cxn>
                        <a:cxn ang="0">
                          <a:pos x="64" y="1544"/>
                        </a:cxn>
                        <a:cxn ang="0">
                          <a:pos x="256" y="1592"/>
                        </a:cxn>
                        <a:cxn ang="0">
                          <a:pos x="352" y="1544"/>
                        </a:cxn>
                        <a:cxn ang="0">
                          <a:pos x="352" y="1304"/>
                        </a:cxn>
                        <a:cxn ang="0">
                          <a:pos x="352" y="1064"/>
                        </a:cxn>
                        <a:cxn ang="0">
                          <a:pos x="400" y="968"/>
                        </a:cxn>
                        <a:cxn ang="0">
                          <a:pos x="448" y="1448"/>
                        </a:cxn>
                        <a:cxn ang="0">
                          <a:pos x="496" y="1592"/>
                        </a:cxn>
                        <a:cxn ang="0">
                          <a:pos x="640" y="1592"/>
                        </a:cxn>
                        <a:cxn ang="0">
                          <a:pos x="736" y="1544"/>
                        </a:cxn>
                        <a:cxn ang="0">
                          <a:pos x="736" y="1208"/>
                        </a:cxn>
                        <a:cxn ang="0">
                          <a:pos x="736" y="1064"/>
                        </a:cxn>
                        <a:cxn ang="0">
                          <a:pos x="688" y="632"/>
                        </a:cxn>
                        <a:cxn ang="0">
                          <a:pos x="688" y="296"/>
                        </a:cxn>
                        <a:cxn ang="0">
                          <a:pos x="736" y="200"/>
                        </a:cxn>
                        <a:cxn ang="0">
                          <a:pos x="688" y="152"/>
                        </a:cxn>
                        <a:cxn ang="0">
                          <a:pos x="640" y="248"/>
                        </a:cxn>
                        <a:cxn ang="0">
                          <a:pos x="544" y="248"/>
                        </a:cxn>
                        <a:cxn ang="0">
                          <a:pos x="544" y="104"/>
                        </a:cxn>
                        <a:cxn ang="0">
                          <a:pos x="544" y="8"/>
                        </a:cxn>
                        <a:cxn ang="0">
                          <a:pos x="544" y="56"/>
                        </a:cxn>
                        <a:cxn ang="0">
                          <a:pos x="496" y="56"/>
                        </a:cxn>
                        <a:cxn ang="0">
                          <a:pos x="496" y="200"/>
                        </a:cxn>
                        <a:cxn ang="0">
                          <a:pos x="496" y="296"/>
                        </a:cxn>
                        <a:cxn ang="0">
                          <a:pos x="400" y="296"/>
                        </a:cxn>
                        <a:cxn ang="0">
                          <a:pos x="352" y="296"/>
                        </a:cxn>
                        <a:cxn ang="0">
                          <a:pos x="256" y="296"/>
                        </a:cxn>
                        <a:cxn ang="0">
                          <a:pos x="208" y="104"/>
                        </a:cxn>
                        <a:cxn ang="0">
                          <a:pos x="112" y="152"/>
                        </a:cxn>
                      </a:cxnLst>
                      <a:rect l="txL" t="txT" r="txR" b="txB"/>
                      <a:pathLst>
                        <a:path w="752" h="1616">
                          <a:moveTo>
                            <a:pt x="112" y="152"/>
                          </a:moveTo>
                          <a:cubicBezTo>
                            <a:pt x="104" y="168"/>
                            <a:pt x="160" y="160"/>
                            <a:pt x="160" y="200"/>
                          </a:cubicBezTo>
                          <a:cubicBezTo>
                            <a:pt x="160" y="240"/>
                            <a:pt x="120" y="296"/>
                            <a:pt x="112" y="392"/>
                          </a:cubicBezTo>
                          <a:cubicBezTo>
                            <a:pt x="104" y="488"/>
                            <a:pt x="128" y="712"/>
                            <a:pt x="112" y="776"/>
                          </a:cubicBezTo>
                          <a:cubicBezTo>
                            <a:pt x="96" y="840"/>
                            <a:pt x="32" y="744"/>
                            <a:pt x="16" y="776"/>
                          </a:cubicBezTo>
                          <a:cubicBezTo>
                            <a:pt x="0" y="808"/>
                            <a:pt x="16" y="904"/>
                            <a:pt x="16" y="968"/>
                          </a:cubicBezTo>
                          <a:cubicBezTo>
                            <a:pt x="16" y="1032"/>
                            <a:pt x="8" y="1088"/>
                            <a:pt x="16" y="1160"/>
                          </a:cubicBezTo>
                          <a:cubicBezTo>
                            <a:pt x="24" y="1232"/>
                            <a:pt x="56" y="1336"/>
                            <a:pt x="64" y="1400"/>
                          </a:cubicBezTo>
                          <a:cubicBezTo>
                            <a:pt x="72" y="1464"/>
                            <a:pt x="32" y="1512"/>
                            <a:pt x="64" y="1544"/>
                          </a:cubicBezTo>
                          <a:cubicBezTo>
                            <a:pt x="96" y="1576"/>
                            <a:pt x="208" y="1592"/>
                            <a:pt x="256" y="1592"/>
                          </a:cubicBezTo>
                          <a:cubicBezTo>
                            <a:pt x="304" y="1592"/>
                            <a:pt x="336" y="1592"/>
                            <a:pt x="352" y="1544"/>
                          </a:cubicBezTo>
                          <a:cubicBezTo>
                            <a:pt x="368" y="1496"/>
                            <a:pt x="352" y="1384"/>
                            <a:pt x="352" y="1304"/>
                          </a:cubicBezTo>
                          <a:cubicBezTo>
                            <a:pt x="352" y="1224"/>
                            <a:pt x="344" y="1120"/>
                            <a:pt x="352" y="1064"/>
                          </a:cubicBezTo>
                          <a:cubicBezTo>
                            <a:pt x="360" y="1008"/>
                            <a:pt x="384" y="904"/>
                            <a:pt x="400" y="968"/>
                          </a:cubicBezTo>
                          <a:cubicBezTo>
                            <a:pt x="416" y="1032"/>
                            <a:pt x="432" y="1344"/>
                            <a:pt x="448" y="1448"/>
                          </a:cubicBezTo>
                          <a:cubicBezTo>
                            <a:pt x="464" y="1552"/>
                            <a:pt x="464" y="1568"/>
                            <a:pt x="496" y="1592"/>
                          </a:cubicBezTo>
                          <a:cubicBezTo>
                            <a:pt x="528" y="1616"/>
                            <a:pt x="600" y="1600"/>
                            <a:pt x="640" y="1592"/>
                          </a:cubicBezTo>
                          <a:cubicBezTo>
                            <a:pt x="680" y="1584"/>
                            <a:pt x="720" y="1608"/>
                            <a:pt x="736" y="1544"/>
                          </a:cubicBezTo>
                          <a:cubicBezTo>
                            <a:pt x="752" y="1480"/>
                            <a:pt x="736" y="1288"/>
                            <a:pt x="736" y="1208"/>
                          </a:cubicBezTo>
                          <a:cubicBezTo>
                            <a:pt x="736" y="1128"/>
                            <a:pt x="744" y="1160"/>
                            <a:pt x="736" y="1064"/>
                          </a:cubicBezTo>
                          <a:cubicBezTo>
                            <a:pt x="728" y="968"/>
                            <a:pt x="696" y="760"/>
                            <a:pt x="688" y="632"/>
                          </a:cubicBezTo>
                          <a:cubicBezTo>
                            <a:pt x="680" y="504"/>
                            <a:pt x="680" y="368"/>
                            <a:pt x="688" y="296"/>
                          </a:cubicBezTo>
                          <a:cubicBezTo>
                            <a:pt x="696" y="224"/>
                            <a:pt x="736" y="224"/>
                            <a:pt x="736" y="200"/>
                          </a:cubicBezTo>
                          <a:cubicBezTo>
                            <a:pt x="736" y="176"/>
                            <a:pt x="704" y="144"/>
                            <a:pt x="688" y="152"/>
                          </a:cubicBezTo>
                          <a:cubicBezTo>
                            <a:pt x="672" y="160"/>
                            <a:pt x="664" y="232"/>
                            <a:pt x="640" y="248"/>
                          </a:cubicBezTo>
                          <a:cubicBezTo>
                            <a:pt x="616" y="264"/>
                            <a:pt x="560" y="272"/>
                            <a:pt x="544" y="248"/>
                          </a:cubicBezTo>
                          <a:cubicBezTo>
                            <a:pt x="528" y="224"/>
                            <a:pt x="544" y="144"/>
                            <a:pt x="544" y="104"/>
                          </a:cubicBezTo>
                          <a:cubicBezTo>
                            <a:pt x="544" y="64"/>
                            <a:pt x="544" y="16"/>
                            <a:pt x="544" y="8"/>
                          </a:cubicBezTo>
                          <a:cubicBezTo>
                            <a:pt x="544" y="0"/>
                            <a:pt x="552" y="48"/>
                            <a:pt x="544" y="56"/>
                          </a:cubicBezTo>
                          <a:cubicBezTo>
                            <a:pt x="536" y="64"/>
                            <a:pt x="504" y="32"/>
                            <a:pt x="496" y="56"/>
                          </a:cubicBezTo>
                          <a:cubicBezTo>
                            <a:pt x="488" y="80"/>
                            <a:pt x="496" y="160"/>
                            <a:pt x="496" y="200"/>
                          </a:cubicBezTo>
                          <a:cubicBezTo>
                            <a:pt x="496" y="240"/>
                            <a:pt x="512" y="280"/>
                            <a:pt x="496" y="296"/>
                          </a:cubicBezTo>
                          <a:cubicBezTo>
                            <a:pt x="480" y="312"/>
                            <a:pt x="424" y="296"/>
                            <a:pt x="400" y="296"/>
                          </a:cubicBezTo>
                          <a:cubicBezTo>
                            <a:pt x="376" y="296"/>
                            <a:pt x="376" y="296"/>
                            <a:pt x="352" y="296"/>
                          </a:cubicBezTo>
                          <a:cubicBezTo>
                            <a:pt x="328" y="296"/>
                            <a:pt x="280" y="328"/>
                            <a:pt x="256" y="296"/>
                          </a:cubicBezTo>
                          <a:cubicBezTo>
                            <a:pt x="232" y="264"/>
                            <a:pt x="232" y="128"/>
                            <a:pt x="208" y="104"/>
                          </a:cubicBezTo>
                          <a:cubicBezTo>
                            <a:pt x="184" y="80"/>
                            <a:pt x="120" y="136"/>
                            <a:pt x="112" y="15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9" name="Freeform 35"/>
                    <p:cNvSpPr/>
                    <p:nvPr/>
                  </p:nvSpPr>
                  <p:spPr>
                    <a:xfrm>
                      <a:off x="24" y="1056"/>
                      <a:ext cx="160" cy="152"/>
                    </a:xfrm>
                    <a:custGeom>
                      <a:avLst/>
                      <a:gdLst>
                        <a:gd name="txL" fmla="*/ 0 w 512"/>
                        <a:gd name="txT" fmla="*/ 0 h 512"/>
                        <a:gd name="txR" fmla="*/ 512 w 512"/>
                        <a:gd name="txB" fmla="*/ 512 h 51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12" h="512">
                          <a:moveTo>
                            <a:pt x="112" y="56"/>
                          </a:moveTo>
                          <a:cubicBezTo>
                            <a:pt x="144" y="0"/>
                            <a:pt x="168" y="96"/>
                            <a:pt x="208" y="104"/>
                          </a:cubicBezTo>
                          <a:cubicBezTo>
                            <a:pt x="248" y="112"/>
                            <a:pt x="320" y="104"/>
                            <a:pt x="352" y="104"/>
                          </a:cubicBezTo>
                          <a:cubicBezTo>
                            <a:pt x="384" y="104"/>
                            <a:pt x="384" y="88"/>
                            <a:pt x="400" y="104"/>
                          </a:cubicBezTo>
                          <a:cubicBezTo>
                            <a:pt x="416" y="120"/>
                            <a:pt x="432" y="168"/>
                            <a:pt x="448" y="200"/>
                          </a:cubicBezTo>
                          <a:cubicBezTo>
                            <a:pt x="464" y="232"/>
                            <a:pt x="488" y="264"/>
                            <a:pt x="496" y="296"/>
                          </a:cubicBezTo>
                          <a:cubicBezTo>
                            <a:pt x="504" y="328"/>
                            <a:pt x="512" y="384"/>
                            <a:pt x="496" y="392"/>
                          </a:cubicBezTo>
                          <a:cubicBezTo>
                            <a:pt x="480" y="400"/>
                            <a:pt x="424" y="368"/>
                            <a:pt x="400" y="344"/>
                          </a:cubicBezTo>
                          <a:cubicBezTo>
                            <a:pt x="376" y="320"/>
                            <a:pt x="368" y="232"/>
                            <a:pt x="352" y="248"/>
                          </a:cubicBezTo>
                          <a:cubicBezTo>
                            <a:pt x="336" y="264"/>
                            <a:pt x="328" y="400"/>
                            <a:pt x="304" y="440"/>
                          </a:cubicBezTo>
                          <a:cubicBezTo>
                            <a:pt x="280" y="480"/>
                            <a:pt x="256" y="488"/>
                            <a:pt x="208" y="488"/>
                          </a:cubicBezTo>
                          <a:cubicBezTo>
                            <a:pt x="160" y="488"/>
                            <a:pt x="32" y="512"/>
                            <a:pt x="16" y="440"/>
                          </a:cubicBezTo>
                          <a:cubicBezTo>
                            <a:pt x="0" y="368"/>
                            <a:pt x="80" y="112"/>
                            <a:pt x="112" y="5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grpSp>
          </p:grpSp>
          <p:grpSp>
            <p:nvGrpSpPr>
              <p:cNvPr id="28" name="Group 33"/>
              <p:cNvGrpSpPr/>
              <p:nvPr/>
            </p:nvGrpSpPr>
            <p:grpSpPr>
              <a:xfrm>
                <a:off x="48" y="0"/>
                <a:ext cx="728" cy="672"/>
                <a:chOff x="0" y="0"/>
                <a:chExt cx="920" cy="912"/>
              </a:xfrm>
              <a:grpFill/>
            </p:grpSpPr>
            <p:sp>
              <p:nvSpPr>
                <p:cNvPr id="34" name="Freeform 37"/>
                <p:cNvSpPr/>
                <p:nvPr/>
              </p:nvSpPr>
              <p:spPr>
                <a:xfrm>
                  <a:off x="0" y="432"/>
                  <a:ext cx="296" cy="416"/>
                </a:xfrm>
                <a:custGeom>
                  <a:avLst/>
                  <a:gdLst>
                    <a:gd name="txL" fmla="*/ 0 w 296"/>
                    <a:gd name="txT" fmla="*/ 0 h 416"/>
                    <a:gd name="txR" fmla="*/ 296 w 296"/>
                    <a:gd name="txB" fmla="*/ 416 h 416"/>
                  </a:gdLst>
                  <a:ahLst/>
                  <a:cxnLst>
                    <a:cxn ang="0">
                      <a:pos x="104" y="0"/>
                    </a:cxn>
                    <a:cxn ang="0">
                      <a:pos x="104" y="48"/>
                    </a:cxn>
                    <a:cxn ang="0">
                      <a:pos x="8" y="96"/>
                    </a:cxn>
                    <a:cxn ang="0">
                      <a:pos x="56" y="144"/>
                    </a:cxn>
                    <a:cxn ang="0">
                      <a:pos x="56" y="240"/>
                    </a:cxn>
                    <a:cxn ang="0">
                      <a:pos x="152" y="240"/>
                    </a:cxn>
                    <a:cxn ang="0">
                      <a:pos x="152" y="336"/>
                    </a:cxn>
                    <a:cxn ang="0">
                      <a:pos x="200" y="336"/>
                    </a:cxn>
                    <a:cxn ang="0">
                      <a:pos x="200" y="384"/>
                    </a:cxn>
                    <a:cxn ang="0">
                      <a:pos x="248" y="384"/>
                    </a:cxn>
                    <a:cxn ang="0">
                      <a:pos x="296" y="384"/>
                    </a:cxn>
                    <a:cxn ang="0">
                      <a:pos x="248" y="192"/>
                    </a:cxn>
                    <a:cxn ang="0">
                      <a:pos x="248" y="96"/>
                    </a:cxn>
                    <a:cxn ang="0">
                      <a:pos x="248" y="48"/>
                    </a:cxn>
                    <a:cxn ang="0">
                      <a:pos x="104" y="0"/>
                    </a:cxn>
                  </a:cxnLst>
                  <a:rect l="txL" t="txT" r="txR" b="txB"/>
                  <a:pathLst>
                    <a:path w="296" h="416">
                      <a:moveTo>
                        <a:pt x="104" y="0"/>
                      </a:moveTo>
                      <a:cubicBezTo>
                        <a:pt x="80" y="0"/>
                        <a:pt x="120" y="32"/>
                        <a:pt x="104" y="48"/>
                      </a:cubicBezTo>
                      <a:cubicBezTo>
                        <a:pt x="88" y="64"/>
                        <a:pt x="16" y="80"/>
                        <a:pt x="8" y="96"/>
                      </a:cubicBezTo>
                      <a:cubicBezTo>
                        <a:pt x="0" y="112"/>
                        <a:pt x="48" y="120"/>
                        <a:pt x="56" y="144"/>
                      </a:cubicBezTo>
                      <a:cubicBezTo>
                        <a:pt x="64" y="168"/>
                        <a:pt x="40" y="224"/>
                        <a:pt x="56" y="240"/>
                      </a:cubicBezTo>
                      <a:cubicBezTo>
                        <a:pt x="72" y="256"/>
                        <a:pt x="136" y="224"/>
                        <a:pt x="152" y="240"/>
                      </a:cubicBezTo>
                      <a:cubicBezTo>
                        <a:pt x="168" y="256"/>
                        <a:pt x="144" y="320"/>
                        <a:pt x="152" y="336"/>
                      </a:cubicBezTo>
                      <a:cubicBezTo>
                        <a:pt x="160" y="352"/>
                        <a:pt x="192" y="328"/>
                        <a:pt x="200" y="336"/>
                      </a:cubicBezTo>
                      <a:cubicBezTo>
                        <a:pt x="208" y="344"/>
                        <a:pt x="192" y="376"/>
                        <a:pt x="200" y="384"/>
                      </a:cubicBezTo>
                      <a:cubicBezTo>
                        <a:pt x="208" y="392"/>
                        <a:pt x="232" y="384"/>
                        <a:pt x="248" y="384"/>
                      </a:cubicBezTo>
                      <a:cubicBezTo>
                        <a:pt x="264" y="384"/>
                        <a:pt x="296" y="416"/>
                        <a:pt x="296" y="384"/>
                      </a:cubicBezTo>
                      <a:cubicBezTo>
                        <a:pt x="296" y="352"/>
                        <a:pt x="256" y="240"/>
                        <a:pt x="248" y="192"/>
                      </a:cubicBezTo>
                      <a:cubicBezTo>
                        <a:pt x="240" y="144"/>
                        <a:pt x="248" y="120"/>
                        <a:pt x="248" y="96"/>
                      </a:cubicBezTo>
                      <a:cubicBezTo>
                        <a:pt x="248" y="72"/>
                        <a:pt x="272" y="64"/>
                        <a:pt x="248" y="48"/>
                      </a:cubicBezTo>
                      <a:cubicBezTo>
                        <a:pt x="224" y="32"/>
                        <a:pt x="128" y="0"/>
                        <a:pt x="104" y="0"/>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35" name="Group 35"/>
                <p:cNvGrpSpPr/>
                <p:nvPr/>
              </p:nvGrpSpPr>
              <p:grpSpPr>
                <a:xfrm>
                  <a:off x="56" y="0"/>
                  <a:ext cx="864" cy="912"/>
                  <a:chOff x="0" y="0"/>
                  <a:chExt cx="864" cy="912"/>
                </a:xfrm>
                <a:grpFill/>
              </p:grpSpPr>
              <p:grpSp>
                <p:nvGrpSpPr>
                  <p:cNvPr id="40" name="Group 36"/>
                  <p:cNvGrpSpPr/>
                  <p:nvPr/>
                </p:nvGrpSpPr>
                <p:grpSpPr>
                  <a:xfrm>
                    <a:off x="96" y="384"/>
                    <a:ext cx="672" cy="528"/>
                    <a:chOff x="0" y="0"/>
                    <a:chExt cx="672" cy="528"/>
                  </a:xfrm>
                  <a:grpFill/>
                </p:grpSpPr>
                <p:sp>
                  <p:nvSpPr>
                    <p:cNvPr id="42" name="Freeform 40"/>
                    <p:cNvSpPr/>
                    <p:nvPr/>
                  </p:nvSpPr>
                  <p:spPr>
                    <a:xfrm>
                      <a:off x="0" y="0"/>
                      <a:ext cx="672" cy="528"/>
                    </a:xfrm>
                    <a:custGeom>
                      <a:avLst/>
                      <a:gdLst>
                        <a:gd name="txL" fmla="*/ 0 w 736"/>
                        <a:gd name="txT" fmla="*/ 0 h 512"/>
                        <a:gd name="txR" fmla="*/ 736 w 736"/>
                        <a:gd name="txB" fmla="*/ 512 h 512"/>
                      </a:gdLst>
                      <a:ahLst/>
                      <a:cxnLst>
                        <a:cxn ang="0">
                          <a:pos x="11" y="135"/>
                        </a:cxn>
                        <a:cxn ang="0">
                          <a:pos x="11" y="253"/>
                        </a:cxn>
                        <a:cxn ang="0">
                          <a:pos x="7" y="253"/>
                        </a:cxn>
                        <a:cxn ang="0">
                          <a:pos x="5" y="253"/>
                        </a:cxn>
                        <a:cxn ang="0">
                          <a:pos x="0" y="372"/>
                        </a:cxn>
                        <a:cxn ang="0">
                          <a:pos x="5" y="485"/>
                        </a:cxn>
                        <a:cxn ang="0">
                          <a:pos x="7" y="485"/>
                        </a:cxn>
                        <a:cxn ang="0">
                          <a:pos x="5" y="485"/>
                        </a:cxn>
                        <a:cxn ang="0">
                          <a:pos x="7" y="843"/>
                        </a:cxn>
                        <a:cxn ang="0">
                          <a:pos x="24" y="1189"/>
                        </a:cxn>
                        <a:cxn ang="0">
                          <a:pos x="34" y="1189"/>
                        </a:cxn>
                        <a:cxn ang="0">
                          <a:pos x="44" y="843"/>
                        </a:cxn>
                        <a:cxn ang="0">
                          <a:pos x="52" y="485"/>
                        </a:cxn>
                        <a:cxn ang="0">
                          <a:pos x="52" y="253"/>
                        </a:cxn>
                        <a:cxn ang="0">
                          <a:pos x="44" y="372"/>
                        </a:cxn>
                        <a:cxn ang="0">
                          <a:pos x="48" y="253"/>
                        </a:cxn>
                        <a:cxn ang="0">
                          <a:pos x="48" y="8"/>
                        </a:cxn>
                        <a:cxn ang="0">
                          <a:pos x="31" y="135"/>
                        </a:cxn>
                        <a:cxn ang="0">
                          <a:pos x="11" y="135"/>
                        </a:cxn>
                      </a:cxnLst>
                      <a:rect l="txL" t="txT" r="txR" b="txB"/>
                      <a:pathLst>
                        <a:path w="736" h="512">
                          <a:moveTo>
                            <a:pt x="144" y="56"/>
                          </a:moveTo>
                          <a:cubicBezTo>
                            <a:pt x="96" y="64"/>
                            <a:pt x="152" y="96"/>
                            <a:pt x="144" y="104"/>
                          </a:cubicBezTo>
                          <a:cubicBezTo>
                            <a:pt x="136" y="112"/>
                            <a:pt x="112" y="104"/>
                            <a:pt x="96" y="104"/>
                          </a:cubicBezTo>
                          <a:cubicBezTo>
                            <a:pt x="80" y="104"/>
                            <a:pt x="64" y="96"/>
                            <a:pt x="48" y="104"/>
                          </a:cubicBezTo>
                          <a:cubicBezTo>
                            <a:pt x="32" y="112"/>
                            <a:pt x="0" y="136"/>
                            <a:pt x="0" y="152"/>
                          </a:cubicBezTo>
                          <a:cubicBezTo>
                            <a:pt x="0" y="168"/>
                            <a:pt x="32" y="192"/>
                            <a:pt x="48" y="200"/>
                          </a:cubicBezTo>
                          <a:cubicBezTo>
                            <a:pt x="64" y="208"/>
                            <a:pt x="96" y="200"/>
                            <a:pt x="96" y="200"/>
                          </a:cubicBezTo>
                          <a:cubicBezTo>
                            <a:pt x="96" y="200"/>
                            <a:pt x="48" y="176"/>
                            <a:pt x="48" y="200"/>
                          </a:cubicBezTo>
                          <a:cubicBezTo>
                            <a:pt x="48" y="224"/>
                            <a:pt x="48" y="296"/>
                            <a:pt x="96" y="344"/>
                          </a:cubicBezTo>
                          <a:cubicBezTo>
                            <a:pt x="144" y="392"/>
                            <a:pt x="272" y="464"/>
                            <a:pt x="336" y="488"/>
                          </a:cubicBezTo>
                          <a:cubicBezTo>
                            <a:pt x="400" y="512"/>
                            <a:pt x="432" y="512"/>
                            <a:pt x="480" y="488"/>
                          </a:cubicBezTo>
                          <a:cubicBezTo>
                            <a:pt x="528" y="464"/>
                            <a:pt x="584" y="392"/>
                            <a:pt x="624" y="344"/>
                          </a:cubicBezTo>
                          <a:cubicBezTo>
                            <a:pt x="664" y="296"/>
                            <a:pt x="704" y="240"/>
                            <a:pt x="720" y="200"/>
                          </a:cubicBezTo>
                          <a:cubicBezTo>
                            <a:pt x="736" y="160"/>
                            <a:pt x="736" y="112"/>
                            <a:pt x="720" y="104"/>
                          </a:cubicBezTo>
                          <a:cubicBezTo>
                            <a:pt x="704" y="96"/>
                            <a:pt x="632" y="152"/>
                            <a:pt x="624" y="152"/>
                          </a:cubicBezTo>
                          <a:cubicBezTo>
                            <a:pt x="616" y="152"/>
                            <a:pt x="664" y="128"/>
                            <a:pt x="672" y="104"/>
                          </a:cubicBezTo>
                          <a:cubicBezTo>
                            <a:pt x="680" y="80"/>
                            <a:pt x="712" y="16"/>
                            <a:pt x="672" y="8"/>
                          </a:cubicBezTo>
                          <a:cubicBezTo>
                            <a:pt x="632" y="0"/>
                            <a:pt x="520" y="48"/>
                            <a:pt x="432" y="56"/>
                          </a:cubicBezTo>
                          <a:cubicBezTo>
                            <a:pt x="344" y="64"/>
                            <a:pt x="192" y="48"/>
                            <a:pt x="144" y="5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43" name="Group 38"/>
                    <p:cNvGrpSpPr/>
                    <p:nvPr/>
                  </p:nvGrpSpPr>
                  <p:grpSpPr>
                    <a:xfrm>
                      <a:off x="192" y="144"/>
                      <a:ext cx="288" cy="336"/>
                      <a:chOff x="0" y="0"/>
                      <a:chExt cx="288" cy="336"/>
                    </a:xfrm>
                    <a:grpFill/>
                  </p:grpSpPr>
                  <p:grpSp>
                    <p:nvGrpSpPr>
                      <p:cNvPr id="44" name="Group 39"/>
                      <p:cNvGrpSpPr/>
                      <p:nvPr/>
                    </p:nvGrpSpPr>
                    <p:grpSpPr>
                      <a:xfrm>
                        <a:off x="0" y="0"/>
                        <a:ext cx="288" cy="144"/>
                        <a:chOff x="0" y="0"/>
                        <a:chExt cx="288" cy="144"/>
                      </a:xfrm>
                      <a:grpFill/>
                    </p:grpSpPr>
                    <p:sp>
                      <p:nvSpPr>
                        <p:cNvPr id="46" name="Oval 43"/>
                        <p:cNvSpPr/>
                        <p:nvPr/>
                      </p:nvSpPr>
                      <p:spPr>
                        <a:xfrm>
                          <a:off x="0" y="0"/>
                          <a:ext cx="144" cy="144"/>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nvGrpSpPr>
                        <p:cNvPr id="47" name="Group 41"/>
                        <p:cNvGrpSpPr/>
                        <p:nvPr/>
                      </p:nvGrpSpPr>
                      <p:grpSpPr>
                        <a:xfrm>
                          <a:off x="144" y="0"/>
                          <a:ext cx="144" cy="144"/>
                          <a:chOff x="0" y="0"/>
                          <a:chExt cx="144" cy="144"/>
                        </a:xfrm>
                        <a:grpFill/>
                      </p:grpSpPr>
                      <p:sp>
                        <p:nvSpPr>
                          <p:cNvPr id="49" name="Oval 45"/>
                          <p:cNvSpPr/>
                          <p:nvPr/>
                        </p:nvSpPr>
                        <p:spPr>
                          <a:xfrm>
                            <a:off x="0" y="0"/>
                            <a:ext cx="144" cy="144"/>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50" name="Oval 46"/>
                          <p:cNvSpPr/>
                          <p:nvPr/>
                        </p:nvSpPr>
                        <p:spPr>
                          <a:xfrm>
                            <a:off x="0" y="48"/>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sp>
                      <p:nvSpPr>
                        <p:cNvPr id="48" name="Oval 47"/>
                        <p:cNvSpPr/>
                        <p:nvPr/>
                      </p:nvSpPr>
                      <p:spPr>
                        <a:xfrm>
                          <a:off x="96" y="48"/>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sp>
                    <p:nvSpPr>
                      <p:cNvPr id="45" name="Oval 48"/>
                      <p:cNvSpPr/>
                      <p:nvPr/>
                    </p:nvSpPr>
                    <p:spPr>
                      <a:xfrm>
                        <a:off x="96" y="144"/>
                        <a:ext cx="96" cy="192"/>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grpSp>
              <p:sp>
                <p:nvSpPr>
                  <p:cNvPr id="41" name="Freeform 49"/>
                  <p:cNvSpPr/>
                  <p:nvPr/>
                </p:nvSpPr>
                <p:spPr>
                  <a:xfrm>
                    <a:off x="0" y="0"/>
                    <a:ext cx="864" cy="480"/>
                  </a:xfrm>
                  <a:custGeom>
                    <a:avLst/>
                    <a:gdLst>
                      <a:gd name="txL" fmla="*/ 0 w 888"/>
                      <a:gd name="txT" fmla="*/ 0 h 488"/>
                      <a:gd name="txR" fmla="*/ 888 w 888"/>
                      <a:gd name="txB" fmla="*/ 488 h 488"/>
                    </a:gdLst>
                    <a:ahLst/>
                    <a:cxnLst>
                      <a:cxn ang="0">
                        <a:pos x="169" y="8"/>
                      </a:cxn>
                      <a:cxn ang="0">
                        <a:pos x="257" y="8"/>
                      </a:cxn>
                      <a:cxn ang="0">
                        <a:pos x="323" y="30"/>
                      </a:cxn>
                      <a:cxn ang="0">
                        <a:pos x="342" y="152"/>
                      </a:cxn>
                      <a:cxn ang="0">
                        <a:pos x="342" y="212"/>
                      </a:cxn>
                      <a:cxn ang="0">
                        <a:pos x="386" y="244"/>
                      </a:cxn>
                      <a:cxn ang="0">
                        <a:pos x="364" y="271"/>
                      </a:cxn>
                      <a:cxn ang="0">
                        <a:pos x="169" y="303"/>
                      </a:cxn>
                      <a:cxn ang="0">
                        <a:pos x="18" y="271"/>
                      </a:cxn>
                      <a:cxn ang="0">
                        <a:pos x="62" y="212"/>
                      </a:cxn>
                      <a:cxn ang="0">
                        <a:pos x="62" y="30"/>
                      </a:cxn>
                      <a:cxn ang="0">
                        <a:pos x="193" y="8"/>
                      </a:cxn>
                    </a:cxnLst>
                    <a:rect l="txL" t="txT" r="txR" b="txB"/>
                    <a:pathLst>
                      <a:path w="888" h="488">
                        <a:moveTo>
                          <a:pt x="376" y="8"/>
                        </a:moveTo>
                        <a:cubicBezTo>
                          <a:pt x="444" y="4"/>
                          <a:pt x="512" y="0"/>
                          <a:pt x="568" y="8"/>
                        </a:cubicBezTo>
                        <a:cubicBezTo>
                          <a:pt x="624" y="16"/>
                          <a:pt x="680" y="16"/>
                          <a:pt x="712" y="56"/>
                        </a:cubicBezTo>
                        <a:cubicBezTo>
                          <a:pt x="744" y="96"/>
                          <a:pt x="752" y="200"/>
                          <a:pt x="760" y="248"/>
                        </a:cubicBezTo>
                        <a:cubicBezTo>
                          <a:pt x="768" y="296"/>
                          <a:pt x="744" y="320"/>
                          <a:pt x="760" y="344"/>
                        </a:cubicBezTo>
                        <a:cubicBezTo>
                          <a:pt x="776" y="368"/>
                          <a:pt x="848" y="376"/>
                          <a:pt x="856" y="392"/>
                        </a:cubicBezTo>
                        <a:cubicBezTo>
                          <a:pt x="864" y="408"/>
                          <a:pt x="888" y="424"/>
                          <a:pt x="808" y="440"/>
                        </a:cubicBezTo>
                        <a:cubicBezTo>
                          <a:pt x="728" y="456"/>
                          <a:pt x="504" y="488"/>
                          <a:pt x="376" y="488"/>
                        </a:cubicBezTo>
                        <a:cubicBezTo>
                          <a:pt x="248" y="488"/>
                          <a:pt x="80" y="464"/>
                          <a:pt x="40" y="440"/>
                        </a:cubicBezTo>
                        <a:cubicBezTo>
                          <a:pt x="0" y="416"/>
                          <a:pt x="120" y="408"/>
                          <a:pt x="136" y="344"/>
                        </a:cubicBezTo>
                        <a:cubicBezTo>
                          <a:pt x="152" y="280"/>
                          <a:pt x="88" y="112"/>
                          <a:pt x="136" y="56"/>
                        </a:cubicBezTo>
                        <a:cubicBezTo>
                          <a:pt x="184" y="0"/>
                          <a:pt x="304" y="4"/>
                          <a:pt x="424" y="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sp>
              <p:nvSpPr>
                <p:cNvPr id="36" name="Freeform 50"/>
                <p:cNvSpPr/>
                <p:nvPr/>
              </p:nvSpPr>
              <p:spPr>
                <a:xfrm>
                  <a:off x="720" y="416"/>
                  <a:ext cx="152" cy="208"/>
                </a:xfrm>
                <a:custGeom>
                  <a:avLst/>
                  <a:gdLst>
                    <a:gd name="txL" fmla="*/ 0 w 168"/>
                    <a:gd name="txT" fmla="*/ 0 h 168"/>
                    <a:gd name="txR" fmla="*/ 168 w 168"/>
                    <a:gd name="txB" fmla="*/ 168 h 168"/>
                  </a:gdLst>
                  <a:ahLst/>
                  <a:cxnLst>
                    <a:cxn ang="0">
                      <a:pos x="5" y="7846"/>
                    </a:cxn>
                    <a:cxn ang="0">
                      <a:pos x="5" y="55009"/>
                    </a:cxn>
                    <a:cxn ang="0">
                      <a:pos x="5" y="31345"/>
                    </a:cxn>
                    <a:cxn ang="0">
                      <a:pos x="5" y="31345"/>
                    </a:cxn>
                    <a:cxn ang="0">
                      <a:pos x="5" y="12564"/>
                    </a:cxn>
                    <a:cxn ang="0">
                      <a:pos x="9" y="7846"/>
                    </a:cxn>
                    <a:cxn ang="0">
                      <a:pos x="5" y="31345"/>
                    </a:cxn>
                  </a:cxnLst>
                  <a:rect l="txL" t="txT" r="txR" b="txB"/>
                  <a:pathLst>
                    <a:path w="168" h="168">
                      <a:moveTo>
                        <a:pt x="8" y="16"/>
                      </a:moveTo>
                      <a:cubicBezTo>
                        <a:pt x="4" y="60"/>
                        <a:pt x="0" y="104"/>
                        <a:pt x="8" y="112"/>
                      </a:cubicBezTo>
                      <a:cubicBezTo>
                        <a:pt x="16" y="120"/>
                        <a:pt x="40" y="72"/>
                        <a:pt x="56" y="64"/>
                      </a:cubicBezTo>
                      <a:cubicBezTo>
                        <a:pt x="72" y="56"/>
                        <a:pt x="96" y="48"/>
                        <a:pt x="104" y="64"/>
                      </a:cubicBezTo>
                      <a:cubicBezTo>
                        <a:pt x="112" y="80"/>
                        <a:pt x="96" y="168"/>
                        <a:pt x="104" y="160"/>
                      </a:cubicBezTo>
                      <a:cubicBezTo>
                        <a:pt x="112" y="152"/>
                        <a:pt x="168" y="32"/>
                        <a:pt x="152" y="16"/>
                      </a:cubicBezTo>
                      <a:cubicBezTo>
                        <a:pt x="136" y="0"/>
                        <a:pt x="72" y="32"/>
                        <a:pt x="8" y="64"/>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7" name="Freeform 51"/>
                <p:cNvSpPr/>
                <p:nvPr/>
              </p:nvSpPr>
              <p:spPr>
                <a:xfrm>
                  <a:off x="392" y="480"/>
                  <a:ext cx="96" cy="96"/>
                </a:xfrm>
                <a:custGeom>
                  <a:avLst/>
                  <a:gdLst>
                    <a:gd name="txL" fmla="*/ 0 w 96"/>
                    <a:gd name="txT" fmla="*/ 0 h 96"/>
                    <a:gd name="txR" fmla="*/ 96 w 96"/>
                    <a:gd name="txB" fmla="*/ 96 h 96"/>
                  </a:gdLst>
                  <a:ahLst/>
                  <a:cxnLst>
                    <a:cxn ang="0">
                      <a:pos x="0" y="0"/>
                    </a:cxn>
                    <a:cxn ang="0">
                      <a:pos x="48" y="48"/>
                    </a:cxn>
                    <a:cxn ang="0">
                      <a:pos x="96" y="96"/>
                    </a:cxn>
                  </a:cxnLst>
                  <a:rect l="txL" t="txT" r="txR" b="txB"/>
                  <a:pathLst>
                    <a:path w="96" h="96">
                      <a:moveTo>
                        <a:pt x="0" y="0"/>
                      </a:moveTo>
                      <a:cubicBezTo>
                        <a:pt x="16" y="16"/>
                        <a:pt x="32" y="32"/>
                        <a:pt x="48" y="48"/>
                      </a:cubicBezTo>
                      <a:cubicBezTo>
                        <a:pt x="64" y="64"/>
                        <a:pt x="80" y="80"/>
                        <a:pt x="96" y="96"/>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8" name="Freeform 52"/>
                <p:cNvSpPr/>
                <p:nvPr/>
              </p:nvSpPr>
              <p:spPr>
                <a:xfrm>
                  <a:off x="488" y="480"/>
                  <a:ext cx="96" cy="56"/>
                </a:xfrm>
                <a:custGeom>
                  <a:avLst/>
                  <a:gdLst>
                    <a:gd name="txL" fmla="*/ 0 w 96"/>
                    <a:gd name="txT" fmla="*/ 0 h 56"/>
                    <a:gd name="txR" fmla="*/ 96 w 96"/>
                    <a:gd name="txB" fmla="*/ 56 h 56"/>
                  </a:gdLst>
                  <a:ahLst/>
                  <a:cxnLst>
                    <a:cxn ang="0">
                      <a:pos x="0" y="56"/>
                    </a:cxn>
                    <a:cxn ang="0">
                      <a:pos x="48" y="8"/>
                    </a:cxn>
                    <a:cxn ang="0">
                      <a:pos x="96" y="8"/>
                    </a:cxn>
                  </a:cxnLst>
                  <a:rect l="txL" t="txT" r="txR" b="txB"/>
                  <a:pathLst>
                    <a:path w="96" h="56">
                      <a:moveTo>
                        <a:pt x="0" y="56"/>
                      </a:moveTo>
                      <a:cubicBezTo>
                        <a:pt x="16" y="36"/>
                        <a:pt x="32" y="16"/>
                        <a:pt x="48" y="8"/>
                      </a:cubicBezTo>
                      <a:cubicBezTo>
                        <a:pt x="64" y="0"/>
                        <a:pt x="80" y="4"/>
                        <a:pt x="96" y="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9" name="Oval 53"/>
                <p:cNvSpPr/>
                <p:nvPr/>
              </p:nvSpPr>
              <p:spPr>
                <a:xfrm>
                  <a:off x="200" y="528"/>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grpSp>
            <p:nvGrpSpPr>
              <p:cNvPr id="29" name="Group 51"/>
              <p:cNvGrpSpPr/>
              <p:nvPr/>
            </p:nvGrpSpPr>
            <p:grpSpPr>
              <a:xfrm>
                <a:off x="288" y="1008"/>
                <a:ext cx="288" cy="288"/>
                <a:chOff x="0" y="0"/>
                <a:chExt cx="712" cy="784"/>
              </a:xfrm>
              <a:grpFill/>
            </p:grpSpPr>
            <p:sp>
              <p:nvSpPr>
                <p:cNvPr id="31" name="Freeform 55"/>
                <p:cNvSpPr/>
                <p:nvPr/>
              </p:nvSpPr>
              <p:spPr>
                <a:xfrm>
                  <a:off x="0" y="96"/>
                  <a:ext cx="712" cy="688"/>
                </a:xfrm>
                <a:custGeom>
                  <a:avLst/>
                  <a:gdLst>
                    <a:gd name="txL" fmla="*/ 0 w 712"/>
                    <a:gd name="txT" fmla="*/ 0 h 688"/>
                    <a:gd name="txR" fmla="*/ 712 w 712"/>
                    <a:gd name="txB" fmla="*/ 688 h 688"/>
                  </a:gdLst>
                  <a:ahLst/>
                  <a:cxnLst>
                    <a:cxn ang="0">
                      <a:pos x="56" y="104"/>
                    </a:cxn>
                    <a:cxn ang="0">
                      <a:pos x="56" y="200"/>
                    </a:cxn>
                    <a:cxn ang="0">
                      <a:pos x="8" y="296"/>
                    </a:cxn>
                    <a:cxn ang="0">
                      <a:pos x="104" y="392"/>
                    </a:cxn>
                    <a:cxn ang="0">
                      <a:pos x="296" y="632"/>
                    </a:cxn>
                    <a:cxn ang="0">
                      <a:pos x="440" y="632"/>
                    </a:cxn>
                    <a:cxn ang="0">
                      <a:pos x="680" y="296"/>
                    </a:cxn>
                    <a:cxn ang="0">
                      <a:pos x="632" y="104"/>
                    </a:cxn>
                    <a:cxn ang="0">
                      <a:pos x="536" y="104"/>
                    </a:cxn>
                    <a:cxn ang="0">
                      <a:pos x="296" y="8"/>
                    </a:cxn>
                    <a:cxn ang="0">
                      <a:pos x="200" y="56"/>
                    </a:cxn>
                    <a:cxn ang="0">
                      <a:pos x="56" y="104"/>
                    </a:cxn>
                  </a:cxnLst>
                  <a:rect l="txL" t="txT" r="txR" b="txB"/>
                  <a:pathLst>
                    <a:path w="712" h="688">
                      <a:moveTo>
                        <a:pt x="56" y="104"/>
                      </a:moveTo>
                      <a:cubicBezTo>
                        <a:pt x="32" y="128"/>
                        <a:pt x="64" y="168"/>
                        <a:pt x="56" y="200"/>
                      </a:cubicBezTo>
                      <a:cubicBezTo>
                        <a:pt x="48" y="232"/>
                        <a:pt x="0" y="264"/>
                        <a:pt x="8" y="296"/>
                      </a:cubicBezTo>
                      <a:cubicBezTo>
                        <a:pt x="16" y="328"/>
                        <a:pt x="56" y="336"/>
                        <a:pt x="104" y="392"/>
                      </a:cubicBezTo>
                      <a:cubicBezTo>
                        <a:pt x="152" y="448"/>
                        <a:pt x="240" y="592"/>
                        <a:pt x="296" y="632"/>
                      </a:cubicBezTo>
                      <a:cubicBezTo>
                        <a:pt x="352" y="672"/>
                        <a:pt x="376" y="688"/>
                        <a:pt x="440" y="632"/>
                      </a:cubicBezTo>
                      <a:cubicBezTo>
                        <a:pt x="504" y="576"/>
                        <a:pt x="648" y="384"/>
                        <a:pt x="680" y="296"/>
                      </a:cubicBezTo>
                      <a:cubicBezTo>
                        <a:pt x="712" y="208"/>
                        <a:pt x="656" y="136"/>
                        <a:pt x="632" y="104"/>
                      </a:cubicBezTo>
                      <a:cubicBezTo>
                        <a:pt x="608" y="72"/>
                        <a:pt x="592" y="120"/>
                        <a:pt x="536" y="104"/>
                      </a:cubicBezTo>
                      <a:cubicBezTo>
                        <a:pt x="480" y="88"/>
                        <a:pt x="352" y="16"/>
                        <a:pt x="296" y="8"/>
                      </a:cubicBezTo>
                      <a:cubicBezTo>
                        <a:pt x="240" y="0"/>
                        <a:pt x="240" y="40"/>
                        <a:pt x="200" y="56"/>
                      </a:cubicBezTo>
                      <a:cubicBezTo>
                        <a:pt x="160" y="72"/>
                        <a:pt x="80" y="80"/>
                        <a:pt x="56" y="10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2" name="Freeform 56"/>
                <p:cNvSpPr/>
                <p:nvPr/>
              </p:nvSpPr>
              <p:spPr>
                <a:xfrm>
                  <a:off x="0" y="0"/>
                  <a:ext cx="696" cy="216"/>
                </a:xfrm>
                <a:custGeom>
                  <a:avLst/>
                  <a:gdLst>
                    <a:gd name="txL" fmla="*/ 0 w 648"/>
                    <a:gd name="txT" fmla="*/ 0 h 216"/>
                    <a:gd name="txR" fmla="*/ 648 w 648"/>
                    <a:gd name="txB" fmla="*/ 216 h 216"/>
                  </a:gdLst>
                  <a:ahLst/>
                  <a:cxnLst>
                    <a:cxn ang="0">
                      <a:pos x="259" y="56"/>
                    </a:cxn>
                    <a:cxn ang="0">
                      <a:pos x="1784" y="8"/>
                    </a:cxn>
                    <a:cxn ang="0">
                      <a:pos x="3311" y="8"/>
                    </a:cxn>
                    <a:cxn ang="0">
                      <a:pos x="4828" y="56"/>
                    </a:cxn>
                    <a:cxn ang="0">
                      <a:pos x="4828" y="104"/>
                    </a:cxn>
                    <a:cxn ang="0">
                      <a:pos x="4828" y="200"/>
                    </a:cxn>
                    <a:cxn ang="0">
                      <a:pos x="2923" y="152"/>
                    </a:cxn>
                    <a:cxn ang="0">
                      <a:pos x="1396" y="152"/>
                    </a:cxn>
                    <a:cxn ang="0">
                      <a:pos x="259" y="200"/>
                    </a:cxn>
                    <a:cxn ang="0">
                      <a:pos x="259" y="56"/>
                    </a:cxn>
                  </a:cxnLst>
                  <a:rect l="txL" t="txT" r="txR" b="txB"/>
                  <a:pathLst>
                    <a:path w="648" h="216">
                      <a:moveTo>
                        <a:pt x="32" y="56"/>
                      </a:moveTo>
                      <a:cubicBezTo>
                        <a:pt x="64" y="24"/>
                        <a:pt x="160" y="16"/>
                        <a:pt x="224" y="8"/>
                      </a:cubicBezTo>
                      <a:cubicBezTo>
                        <a:pt x="288" y="0"/>
                        <a:pt x="352" y="0"/>
                        <a:pt x="416" y="8"/>
                      </a:cubicBezTo>
                      <a:cubicBezTo>
                        <a:pt x="480" y="16"/>
                        <a:pt x="576" y="40"/>
                        <a:pt x="608" y="56"/>
                      </a:cubicBezTo>
                      <a:cubicBezTo>
                        <a:pt x="640" y="72"/>
                        <a:pt x="608" y="80"/>
                        <a:pt x="608" y="104"/>
                      </a:cubicBezTo>
                      <a:cubicBezTo>
                        <a:pt x="608" y="128"/>
                        <a:pt x="648" y="192"/>
                        <a:pt x="608" y="200"/>
                      </a:cubicBezTo>
                      <a:cubicBezTo>
                        <a:pt x="568" y="208"/>
                        <a:pt x="440" y="160"/>
                        <a:pt x="368" y="152"/>
                      </a:cubicBezTo>
                      <a:cubicBezTo>
                        <a:pt x="296" y="144"/>
                        <a:pt x="232" y="144"/>
                        <a:pt x="176" y="152"/>
                      </a:cubicBezTo>
                      <a:cubicBezTo>
                        <a:pt x="120" y="160"/>
                        <a:pt x="56" y="216"/>
                        <a:pt x="32" y="200"/>
                      </a:cubicBezTo>
                      <a:cubicBezTo>
                        <a:pt x="8" y="184"/>
                        <a:pt x="0" y="88"/>
                        <a:pt x="32" y="5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3" name="Oval 57"/>
                <p:cNvSpPr/>
                <p:nvPr/>
              </p:nvSpPr>
              <p:spPr>
                <a:xfrm>
                  <a:off x="288" y="0"/>
                  <a:ext cx="96" cy="96"/>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sp>
            <p:nvSpPr>
              <p:cNvPr id="30" name="Freeform 58"/>
              <p:cNvSpPr/>
              <p:nvPr/>
            </p:nvSpPr>
            <p:spPr>
              <a:xfrm>
                <a:off x="48" y="1200"/>
                <a:ext cx="96" cy="48"/>
              </a:xfrm>
              <a:custGeom>
                <a:avLst/>
                <a:gdLst>
                  <a:gd name="txL" fmla="*/ 0 w 96"/>
                  <a:gd name="txT" fmla="*/ 0 h 48"/>
                  <a:gd name="txR" fmla="*/ 96 w 96"/>
                  <a:gd name="txB" fmla="*/ 48 h 48"/>
                </a:gdLst>
                <a:ahLst/>
                <a:cxnLst>
                  <a:cxn ang="0">
                    <a:pos x="0" y="48"/>
                  </a:cxn>
                  <a:cxn ang="0">
                    <a:pos x="48" y="0"/>
                  </a:cxn>
                  <a:cxn ang="0">
                    <a:pos x="96" y="48"/>
                  </a:cxn>
                </a:cxnLst>
                <a:rect l="txL" t="txT" r="txR" b="txB"/>
                <a:pathLst>
                  <a:path w="96" h="48">
                    <a:moveTo>
                      <a:pt x="0" y="48"/>
                    </a:moveTo>
                    <a:cubicBezTo>
                      <a:pt x="16" y="24"/>
                      <a:pt x="32" y="0"/>
                      <a:pt x="48" y="0"/>
                    </a:cubicBezTo>
                    <a:cubicBezTo>
                      <a:pt x="64" y="0"/>
                      <a:pt x="88" y="40"/>
                      <a:pt x="96" y="4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grpSp>
      <p:grpSp>
        <p:nvGrpSpPr>
          <p:cNvPr id="60" name="Group 56"/>
          <p:cNvGrpSpPr/>
          <p:nvPr/>
        </p:nvGrpSpPr>
        <p:grpSpPr>
          <a:xfrm>
            <a:off x="10449242" y="4264025"/>
            <a:ext cx="1249363" cy="1863725"/>
            <a:chOff x="0" y="0"/>
            <a:chExt cx="1008" cy="2256"/>
          </a:xfrm>
          <a:solidFill>
            <a:schemeClr val="accent3">
              <a:lumMod val="20000"/>
              <a:lumOff val="80000"/>
            </a:schemeClr>
          </a:solidFill>
        </p:grpSpPr>
        <p:grpSp>
          <p:nvGrpSpPr>
            <p:cNvPr id="61" name="Group 57"/>
            <p:cNvGrpSpPr/>
            <p:nvPr/>
          </p:nvGrpSpPr>
          <p:grpSpPr>
            <a:xfrm rot="281027">
              <a:off x="624" y="0"/>
              <a:ext cx="240" cy="672"/>
              <a:chOff x="0" y="0"/>
              <a:chExt cx="288" cy="768"/>
            </a:xfrm>
            <a:grpFill/>
          </p:grpSpPr>
          <p:sp>
            <p:nvSpPr>
              <p:cNvPr id="87" name="Freeform 61"/>
              <p:cNvSpPr/>
              <p:nvPr/>
            </p:nvSpPr>
            <p:spPr>
              <a:xfrm>
                <a:off x="96" y="0"/>
                <a:ext cx="192" cy="344"/>
              </a:xfrm>
              <a:custGeom>
                <a:avLst/>
                <a:gdLst>
                  <a:gd name="txL" fmla="*/ 0 w 960"/>
                  <a:gd name="txT" fmla="*/ 0 h 1592"/>
                  <a:gd name="txR" fmla="*/ 960 w 960"/>
                  <a:gd name="txB" fmla="*/ 1592 h 159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960" h="1592">
                    <a:moveTo>
                      <a:pt x="240" y="1496"/>
                    </a:moveTo>
                    <a:cubicBezTo>
                      <a:pt x="200" y="1456"/>
                      <a:pt x="224" y="1408"/>
                      <a:pt x="192" y="1352"/>
                    </a:cubicBezTo>
                    <a:cubicBezTo>
                      <a:pt x="160" y="1296"/>
                      <a:pt x="72" y="1224"/>
                      <a:pt x="48" y="1160"/>
                    </a:cubicBezTo>
                    <a:cubicBezTo>
                      <a:pt x="24" y="1096"/>
                      <a:pt x="0" y="1040"/>
                      <a:pt x="48" y="968"/>
                    </a:cubicBezTo>
                    <a:cubicBezTo>
                      <a:pt x="96" y="896"/>
                      <a:pt x="296" y="848"/>
                      <a:pt x="336" y="728"/>
                    </a:cubicBezTo>
                    <a:cubicBezTo>
                      <a:pt x="376" y="608"/>
                      <a:pt x="264" y="368"/>
                      <a:pt x="288" y="248"/>
                    </a:cubicBezTo>
                    <a:cubicBezTo>
                      <a:pt x="312" y="128"/>
                      <a:pt x="424" y="0"/>
                      <a:pt x="480" y="8"/>
                    </a:cubicBezTo>
                    <a:cubicBezTo>
                      <a:pt x="536" y="16"/>
                      <a:pt x="600" y="152"/>
                      <a:pt x="624" y="296"/>
                    </a:cubicBezTo>
                    <a:cubicBezTo>
                      <a:pt x="648" y="440"/>
                      <a:pt x="592" y="776"/>
                      <a:pt x="624" y="872"/>
                    </a:cubicBezTo>
                    <a:cubicBezTo>
                      <a:pt x="656" y="968"/>
                      <a:pt x="760" y="824"/>
                      <a:pt x="816" y="872"/>
                    </a:cubicBezTo>
                    <a:cubicBezTo>
                      <a:pt x="872" y="920"/>
                      <a:pt x="960" y="1080"/>
                      <a:pt x="960" y="1160"/>
                    </a:cubicBezTo>
                    <a:cubicBezTo>
                      <a:pt x="960" y="1240"/>
                      <a:pt x="872" y="1296"/>
                      <a:pt x="816" y="1352"/>
                    </a:cubicBezTo>
                    <a:cubicBezTo>
                      <a:pt x="760" y="1408"/>
                      <a:pt x="688" y="1456"/>
                      <a:pt x="624" y="1496"/>
                    </a:cubicBezTo>
                    <a:cubicBezTo>
                      <a:pt x="560" y="1536"/>
                      <a:pt x="496" y="1592"/>
                      <a:pt x="432" y="1592"/>
                    </a:cubicBezTo>
                    <a:cubicBezTo>
                      <a:pt x="368" y="1592"/>
                      <a:pt x="280" y="1536"/>
                      <a:pt x="240" y="149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88" name="Freeform 62"/>
              <p:cNvSpPr/>
              <p:nvPr/>
            </p:nvSpPr>
            <p:spPr>
              <a:xfrm>
                <a:off x="0" y="240"/>
                <a:ext cx="288" cy="528"/>
              </a:xfrm>
              <a:custGeom>
                <a:avLst/>
                <a:gdLst>
                  <a:gd name="txL" fmla="*/ 0 w 440"/>
                  <a:gd name="txT" fmla="*/ 0 h 640"/>
                  <a:gd name="txR" fmla="*/ 440 w 440"/>
                  <a:gd name="txB" fmla="*/ 640 h 640"/>
                </a:gdLst>
                <a:ahLst/>
                <a:cxnLst>
                  <a:cxn ang="0">
                    <a:pos x="1" y="2"/>
                  </a:cxn>
                  <a:cxn ang="0">
                    <a:pos x="1" y="2"/>
                  </a:cxn>
                  <a:cxn ang="0">
                    <a:pos x="1" y="2"/>
                  </a:cxn>
                  <a:cxn ang="0">
                    <a:pos x="1" y="2"/>
                  </a:cxn>
                  <a:cxn ang="0">
                    <a:pos x="1" y="2"/>
                  </a:cxn>
                  <a:cxn ang="0">
                    <a:pos x="1" y="2"/>
                  </a:cxn>
                  <a:cxn ang="0">
                    <a:pos x="1" y="2"/>
                  </a:cxn>
                  <a:cxn ang="0">
                    <a:pos x="1" y="2"/>
                  </a:cxn>
                </a:cxnLst>
                <a:rect l="txL" t="txT" r="txR" b="txB"/>
                <a:pathLst>
                  <a:path w="440" h="640">
                    <a:moveTo>
                      <a:pt x="176" y="32"/>
                    </a:moveTo>
                    <a:cubicBezTo>
                      <a:pt x="200" y="0"/>
                      <a:pt x="232" y="72"/>
                      <a:pt x="272" y="80"/>
                    </a:cubicBezTo>
                    <a:cubicBezTo>
                      <a:pt x="312" y="88"/>
                      <a:pt x="392" y="40"/>
                      <a:pt x="416" y="80"/>
                    </a:cubicBezTo>
                    <a:cubicBezTo>
                      <a:pt x="440" y="120"/>
                      <a:pt x="432" y="232"/>
                      <a:pt x="416" y="320"/>
                    </a:cubicBezTo>
                    <a:cubicBezTo>
                      <a:pt x="400" y="408"/>
                      <a:pt x="384" y="576"/>
                      <a:pt x="320" y="608"/>
                    </a:cubicBezTo>
                    <a:cubicBezTo>
                      <a:pt x="256" y="640"/>
                      <a:pt x="64" y="568"/>
                      <a:pt x="32" y="512"/>
                    </a:cubicBezTo>
                    <a:cubicBezTo>
                      <a:pt x="0" y="456"/>
                      <a:pt x="104" y="352"/>
                      <a:pt x="128" y="272"/>
                    </a:cubicBezTo>
                    <a:cubicBezTo>
                      <a:pt x="152" y="192"/>
                      <a:pt x="152" y="64"/>
                      <a:pt x="176" y="3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grpSp>
          <p:nvGrpSpPr>
            <p:cNvPr id="62" name="Group 60"/>
            <p:cNvGrpSpPr/>
            <p:nvPr/>
          </p:nvGrpSpPr>
          <p:grpSpPr>
            <a:xfrm>
              <a:off x="0" y="384"/>
              <a:ext cx="1008" cy="1872"/>
              <a:chOff x="0" y="0"/>
              <a:chExt cx="1008" cy="1872"/>
            </a:xfrm>
            <a:grpFill/>
          </p:grpSpPr>
          <p:sp>
            <p:nvSpPr>
              <p:cNvPr id="63" name="Oval 64"/>
              <p:cNvSpPr/>
              <p:nvPr/>
            </p:nvSpPr>
            <p:spPr>
              <a:xfrm>
                <a:off x="96" y="1488"/>
                <a:ext cx="912" cy="384"/>
              </a:xfrm>
              <a:prstGeom prst="ellipse">
                <a:avLst/>
              </a:prstGeom>
              <a:grpFill/>
              <a:ln w="9525">
                <a:noFill/>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nvGrpSpPr>
              <p:cNvPr id="64" name="Group 62"/>
              <p:cNvGrpSpPr/>
              <p:nvPr/>
            </p:nvGrpSpPr>
            <p:grpSpPr>
              <a:xfrm>
                <a:off x="0" y="0"/>
                <a:ext cx="864" cy="1680"/>
                <a:chOff x="0" y="0"/>
                <a:chExt cx="1056" cy="1920"/>
              </a:xfrm>
              <a:grpFill/>
            </p:grpSpPr>
            <p:sp>
              <p:nvSpPr>
                <p:cNvPr id="65" name="Freeform 66"/>
                <p:cNvSpPr/>
                <p:nvPr/>
              </p:nvSpPr>
              <p:spPr>
                <a:xfrm>
                  <a:off x="0" y="240"/>
                  <a:ext cx="144" cy="144"/>
                </a:xfrm>
                <a:custGeom>
                  <a:avLst/>
                  <a:gdLst>
                    <a:gd name="txL" fmla="*/ 0 w 696"/>
                    <a:gd name="txT" fmla="*/ 0 h 768"/>
                    <a:gd name="txR" fmla="*/ 696 w 696"/>
                    <a:gd name="txB" fmla="*/ 768 h 76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96" h="768">
                      <a:moveTo>
                        <a:pt x="352" y="712"/>
                      </a:moveTo>
                      <a:cubicBezTo>
                        <a:pt x="284" y="692"/>
                        <a:pt x="216" y="672"/>
                        <a:pt x="160" y="616"/>
                      </a:cubicBezTo>
                      <a:cubicBezTo>
                        <a:pt x="104" y="560"/>
                        <a:pt x="32" y="448"/>
                        <a:pt x="16" y="376"/>
                      </a:cubicBezTo>
                      <a:cubicBezTo>
                        <a:pt x="0" y="304"/>
                        <a:pt x="8" y="208"/>
                        <a:pt x="64" y="184"/>
                      </a:cubicBezTo>
                      <a:cubicBezTo>
                        <a:pt x="120" y="160"/>
                        <a:pt x="304" y="256"/>
                        <a:pt x="352" y="232"/>
                      </a:cubicBezTo>
                      <a:cubicBezTo>
                        <a:pt x="400" y="208"/>
                        <a:pt x="336" y="72"/>
                        <a:pt x="352" y="40"/>
                      </a:cubicBezTo>
                      <a:cubicBezTo>
                        <a:pt x="368" y="8"/>
                        <a:pt x="416" y="0"/>
                        <a:pt x="448" y="40"/>
                      </a:cubicBezTo>
                      <a:cubicBezTo>
                        <a:pt x="480" y="80"/>
                        <a:pt x="512" y="216"/>
                        <a:pt x="544" y="280"/>
                      </a:cubicBezTo>
                      <a:cubicBezTo>
                        <a:pt x="576" y="344"/>
                        <a:pt x="616" y="400"/>
                        <a:pt x="640" y="424"/>
                      </a:cubicBezTo>
                      <a:cubicBezTo>
                        <a:pt x="664" y="448"/>
                        <a:pt x="696" y="384"/>
                        <a:pt x="688" y="424"/>
                      </a:cubicBezTo>
                      <a:cubicBezTo>
                        <a:pt x="680" y="464"/>
                        <a:pt x="608" y="608"/>
                        <a:pt x="592" y="664"/>
                      </a:cubicBezTo>
                      <a:cubicBezTo>
                        <a:pt x="576" y="720"/>
                        <a:pt x="640" y="752"/>
                        <a:pt x="592" y="760"/>
                      </a:cubicBezTo>
                      <a:cubicBezTo>
                        <a:pt x="544" y="768"/>
                        <a:pt x="424" y="740"/>
                        <a:pt x="304" y="712"/>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66" name="Group 64"/>
                <p:cNvGrpSpPr/>
                <p:nvPr/>
              </p:nvGrpSpPr>
              <p:grpSpPr>
                <a:xfrm>
                  <a:off x="48" y="0"/>
                  <a:ext cx="1008" cy="1920"/>
                  <a:chOff x="0" y="0"/>
                  <a:chExt cx="1008" cy="1920"/>
                </a:xfrm>
                <a:grpFill/>
              </p:grpSpPr>
              <p:grpSp>
                <p:nvGrpSpPr>
                  <p:cNvPr id="67" name="Group 65"/>
                  <p:cNvGrpSpPr/>
                  <p:nvPr/>
                </p:nvGrpSpPr>
                <p:grpSpPr>
                  <a:xfrm>
                    <a:off x="0" y="0"/>
                    <a:ext cx="1008" cy="1920"/>
                    <a:chOff x="0" y="0"/>
                    <a:chExt cx="1008" cy="1920"/>
                  </a:xfrm>
                  <a:grpFill/>
                </p:grpSpPr>
                <p:sp>
                  <p:nvSpPr>
                    <p:cNvPr id="69" name="Freeform 69"/>
                    <p:cNvSpPr/>
                    <p:nvPr/>
                  </p:nvSpPr>
                  <p:spPr>
                    <a:xfrm>
                      <a:off x="672" y="1104"/>
                      <a:ext cx="232" cy="672"/>
                    </a:xfrm>
                    <a:custGeom>
                      <a:avLst/>
                      <a:gdLst>
                        <a:gd name="txL" fmla="*/ 0 w 232"/>
                        <a:gd name="txT" fmla="*/ 0 h 672"/>
                        <a:gd name="txR" fmla="*/ 232 w 232"/>
                        <a:gd name="txB" fmla="*/ 672 h 672"/>
                      </a:gdLst>
                      <a:ahLst/>
                      <a:cxnLst>
                        <a:cxn ang="0">
                          <a:pos x="208" y="72"/>
                        </a:cxn>
                        <a:cxn ang="0">
                          <a:pos x="160" y="120"/>
                        </a:cxn>
                        <a:cxn ang="0">
                          <a:pos x="160" y="264"/>
                        </a:cxn>
                        <a:cxn ang="0">
                          <a:pos x="208" y="552"/>
                        </a:cxn>
                        <a:cxn ang="0">
                          <a:pos x="208" y="648"/>
                        </a:cxn>
                        <a:cxn ang="0">
                          <a:pos x="64" y="648"/>
                        </a:cxn>
                        <a:cxn ang="0">
                          <a:pos x="16" y="504"/>
                        </a:cxn>
                        <a:cxn ang="0">
                          <a:pos x="16" y="168"/>
                        </a:cxn>
                        <a:cxn ang="0">
                          <a:pos x="112" y="24"/>
                        </a:cxn>
                        <a:cxn ang="0">
                          <a:pos x="208" y="24"/>
                        </a:cxn>
                        <a:cxn ang="0">
                          <a:pos x="208" y="72"/>
                        </a:cxn>
                      </a:cxnLst>
                      <a:rect l="txL" t="txT" r="txR" b="txB"/>
                      <a:pathLst>
                        <a:path w="232" h="672">
                          <a:moveTo>
                            <a:pt x="208" y="72"/>
                          </a:moveTo>
                          <a:cubicBezTo>
                            <a:pt x="200" y="88"/>
                            <a:pt x="168" y="88"/>
                            <a:pt x="160" y="120"/>
                          </a:cubicBezTo>
                          <a:cubicBezTo>
                            <a:pt x="152" y="152"/>
                            <a:pt x="152" y="192"/>
                            <a:pt x="160" y="264"/>
                          </a:cubicBezTo>
                          <a:cubicBezTo>
                            <a:pt x="168" y="336"/>
                            <a:pt x="200" y="488"/>
                            <a:pt x="208" y="552"/>
                          </a:cubicBezTo>
                          <a:cubicBezTo>
                            <a:pt x="216" y="616"/>
                            <a:pt x="232" y="632"/>
                            <a:pt x="208" y="648"/>
                          </a:cubicBezTo>
                          <a:cubicBezTo>
                            <a:pt x="184" y="664"/>
                            <a:pt x="96" y="672"/>
                            <a:pt x="64" y="648"/>
                          </a:cubicBezTo>
                          <a:cubicBezTo>
                            <a:pt x="32" y="624"/>
                            <a:pt x="24" y="584"/>
                            <a:pt x="16" y="504"/>
                          </a:cubicBezTo>
                          <a:cubicBezTo>
                            <a:pt x="8" y="424"/>
                            <a:pt x="0" y="248"/>
                            <a:pt x="16" y="168"/>
                          </a:cubicBezTo>
                          <a:cubicBezTo>
                            <a:pt x="32" y="88"/>
                            <a:pt x="80" y="48"/>
                            <a:pt x="112" y="24"/>
                          </a:cubicBezTo>
                          <a:cubicBezTo>
                            <a:pt x="144" y="0"/>
                            <a:pt x="192" y="16"/>
                            <a:pt x="208" y="24"/>
                          </a:cubicBezTo>
                          <a:cubicBezTo>
                            <a:pt x="224" y="32"/>
                            <a:pt x="216" y="56"/>
                            <a:pt x="208" y="7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70" name="Group 67"/>
                    <p:cNvGrpSpPr/>
                    <p:nvPr/>
                  </p:nvGrpSpPr>
                  <p:grpSpPr>
                    <a:xfrm>
                      <a:off x="0" y="0"/>
                      <a:ext cx="1008" cy="1920"/>
                      <a:chOff x="0" y="0"/>
                      <a:chExt cx="1008" cy="1920"/>
                    </a:xfrm>
                    <a:grpFill/>
                  </p:grpSpPr>
                  <p:sp>
                    <p:nvSpPr>
                      <p:cNvPr id="71" name="Freeform 71"/>
                      <p:cNvSpPr/>
                      <p:nvPr/>
                    </p:nvSpPr>
                    <p:spPr>
                      <a:xfrm>
                        <a:off x="528" y="1680"/>
                        <a:ext cx="336" cy="192"/>
                      </a:xfrm>
                      <a:custGeom>
                        <a:avLst/>
                        <a:gdLst>
                          <a:gd name="txL" fmla="*/ 0 w 696"/>
                          <a:gd name="txT" fmla="*/ 0 h 320"/>
                          <a:gd name="txR" fmla="*/ 696 w 696"/>
                          <a:gd name="txB" fmla="*/ 320 h 320"/>
                        </a:gdLst>
                        <a:ahLst/>
                        <a:cxnLst>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Lst>
                        <a:rect l="txL" t="txT" r="txR" b="txB"/>
                        <a:pathLst>
                          <a:path w="696" h="320">
                            <a:moveTo>
                              <a:pt x="56" y="304"/>
                            </a:moveTo>
                            <a:cubicBezTo>
                              <a:pt x="0" y="288"/>
                              <a:pt x="8" y="248"/>
                              <a:pt x="8" y="208"/>
                            </a:cubicBezTo>
                            <a:cubicBezTo>
                              <a:pt x="8" y="168"/>
                              <a:pt x="24" y="88"/>
                              <a:pt x="56" y="64"/>
                            </a:cubicBezTo>
                            <a:cubicBezTo>
                              <a:pt x="88" y="40"/>
                              <a:pt x="160" y="56"/>
                              <a:pt x="200" y="64"/>
                            </a:cubicBezTo>
                            <a:cubicBezTo>
                              <a:pt x="240" y="72"/>
                              <a:pt x="264" y="104"/>
                              <a:pt x="296" y="112"/>
                            </a:cubicBezTo>
                            <a:cubicBezTo>
                              <a:pt x="328" y="120"/>
                              <a:pt x="368" y="128"/>
                              <a:pt x="392" y="112"/>
                            </a:cubicBezTo>
                            <a:cubicBezTo>
                              <a:pt x="416" y="96"/>
                              <a:pt x="424" y="32"/>
                              <a:pt x="440" y="16"/>
                            </a:cubicBezTo>
                            <a:cubicBezTo>
                              <a:pt x="456" y="0"/>
                              <a:pt x="464" y="8"/>
                              <a:pt x="488" y="16"/>
                            </a:cubicBezTo>
                            <a:cubicBezTo>
                              <a:pt x="512" y="24"/>
                              <a:pt x="552" y="56"/>
                              <a:pt x="584" y="64"/>
                            </a:cubicBezTo>
                            <a:cubicBezTo>
                              <a:pt x="616" y="72"/>
                              <a:pt x="664" y="48"/>
                              <a:pt x="680" y="64"/>
                            </a:cubicBezTo>
                            <a:cubicBezTo>
                              <a:pt x="696" y="80"/>
                              <a:pt x="688" y="136"/>
                              <a:pt x="680" y="160"/>
                            </a:cubicBezTo>
                            <a:cubicBezTo>
                              <a:pt x="672" y="184"/>
                              <a:pt x="632" y="192"/>
                              <a:pt x="632" y="208"/>
                            </a:cubicBezTo>
                            <a:cubicBezTo>
                              <a:pt x="632" y="224"/>
                              <a:pt x="680" y="240"/>
                              <a:pt x="680" y="256"/>
                            </a:cubicBezTo>
                            <a:cubicBezTo>
                              <a:pt x="680" y="272"/>
                              <a:pt x="672" y="296"/>
                              <a:pt x="632" y="304"/>
                            </a:cubicBezTo>
                            <a:cubicBezTo>
                              <a:pt x="592" y="312"/>
                              <a:pt x="480" y="312"/>
                              <a:pt x="440" y="304"/>
                            </a:cubicBezTo>
                            <a:cubicBezTo>
                              <a:pt x="400" y="296"/>
                              <a:pt x="408" y="256"/>
                              <a:pt x="392" y="256"/>
                            </a:cubicBezTo>
                            <a:cubicBezTo>
                              <a:pt x="376" y="256"/>
                              <a:pt x="400" y="296"/>
                              <a:pt x="344" y="304"/>
                            </a:cubicBezTo>
                            <a:cubicBezTo>
                              <a:pt x="288" y="312"/>
                              <a:pt x="112" y="320"/>
                              <a:pt x="56" y="30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2" name="Freeform 72"/>
                      <p:cNvSpPr/>
                      <p:nvPr/>
                    </p:nvSpPr>
                    <p:spPr>
                      <a:xfrm>
                        <a:off x="432" y="384"/>
                        <a:ext cx="528" cy="1440"/>
                      </a:xfrm>
                      <a:custGeom>
                        <a:avLst/>
                        <a:gdLst>
                          <a:gd name="txL" fmla="*/ 0 w 584"/>
                          <a:gd name="txT" fmla="*/ 0 h 1584"/>
                          <a:gd name="txR" fmla="*/ 584 w 584"/>
                          <a:gd name="txB" fmla="*/ 1584 h 1584"/>
                        </a:gdLst>
                        <a:ahLst/>
                        <a:cxnLst>
                          <a:cxn ang="0">
                            <a:pos x="5" y="28"/>
                          </a:cxn>
                          <a:cxn ang="0">
                            <a:pos x="5" y="37"/>
                          </a:cxn>
                          <a:cxn ang="0">
                            <a:pos x="5" y="40"/>
                          </a:cxn>
                          <a:cxn ang="0">
                            <a:pos x="5" y="45"/>
                          </a:cxn>
                          <a:cxn ang="0">
                            <a:pos x="5" y="51"/>
                          </a:cxn>
                          <a:cxn ang="0">
                            <a:pos x="5" y="64"/>
                          </a:cxn>
                          <a:cxn ang="0">
                            <a:pos x="5" y="71"/>
                          </a:cxn>
                          <a:cxn ang="0">
                            <a:pos x="5" y="82"/>
                          </a:cxn>
                          <a:cxn ang="0">
                            <a:pos x="5" y="86"/>
                          </a:cxn>
                          <a:cxn ang="0">
                            <a:pos x="8" y="96"/>
                          </a:cxn>
                          <a:cxn ang="0">
                            <a:pos x="16" y="100"/>
                          </a:cxn>
                          <a:cxn ang="0">
                            <a:pos x="16" y="96"/>
                          </a:cxn>
                          <a:cxn ang="0">
                            <a:pos x="19" y="82"/>
                          </a:cxn>
                          <a:cxn ang="0">
                            <a:pos x="19" y="64"/>
                          </a:cxn>
                          <a:cxn ang="0">
                            <a:pos x="29" y="51"/>
                          </a:cxn>
                          <a:cxn ang="0">
                            <a:pos x="29" y="40"/>
                          </a:cxn>
                          <a:cxn ang="0">
                            <a:pos x="31" y="31"/>
                          </a:cxn>
                          <a:cxn ang="0">
                            <a:pos x="29" y="15"/>
                          </a:cxn>
                          <a:cxn ang="0">
                            <a:pos x="29" y="5"/>
                          </a:cxn>
                          <a:cxn ang="0">
                            <a:pos x="13" y="0"/>
                          </a:cxn>
                          <a:cxn ang="0">
                            <a:pos x="8" y="5"/>
                          </a:cxn>
                          <a:cxn ang="0">
                            <a:pos x="8" y="15"/>
                          </a:cxn>
                          <a:cxn ang="0">
                            <a:pos x="5" y="18"/>
                          </a:cxn>
                          <a:cxn ang="0">
                            <a:pos x="5" y="28"/>
                          </a:cxn>
                        </a:cxnLst>
                        <a:rect l="txL" t="txT" r="txR" b="txB"/>
                        <a:pathLst>
                          <a:path w="584" h="1584">
                            <a:moveTo>
                              <a:pt x="56" y="432"/>
                            </a:moveTo>
                            <a:cubicBezTo>
                              <a:pt x="56" y="480"/>
                              <a:pt x="56" y="544"/>
                              <a:pt x="56" y="576"/>
                            </a:cubicBezTo>
                            <a:cubicBezTo>
                              <a:pt x="56" y="608"/>
                              <a:pt x="64" y="600"/>
                              <a:pt x="56" y="624"/>
                            </a:cubicBezTo>
                            <a:cubicBezTo>
                              <a:pt x="48" y="648"/>
                              <a:pt x="16" y="688"/>
                              <a:pt x="8" y="720"/>
                            </a:cubicBezTo>
                            <a:cubicBezTo>
                              <a:pt x="0" y="752"/>
                              <a:pt x="0" y="768"/>
                              <a:pt x="8" y="816"/>
                            </a:cubicBezTo>
                            <a:cubicBezTo>
                              <a:pt x="16" y="864"/>
                              <a:pt x="48" y="952"/>
                              <a:pt x="56" y="1008"/>
                            </a:cubicBezTo>
                            <a:cubicBezTo>
                              <a:pt x="64" y="1064"/>
                              <a:pt x="48" y="1104"/>
                              <a:pt x="56" y="1152"/>
                            </a:cubicBezTo>
                            <a:cubicBezTo>
                              <a:pt x="64" y="1200"/>
                              <a:pt x="96" y="1256"/>
                              <a:pt x="104" y="1296"/>
                            </a:cubicBezTo>
                            <a:cubicBezTo>
                              <a:pt x="112" y="1336"/>
                              <a:pt x="96" y="1352"/>
                              <a:pt x="104" y="1392"/>
                            </a:cubicBezTo>
                            <a:cubicBezTo>
                              <a:pt x="112" y="1432"/>
                              <a:pt x="120" y="1504"/>
                              <a:pt x="152" y="1536"/>
                            </a:cubicBezTo>
                            <a:cubicBezTo>
                              <a:pt x="184" y="1568"/>
                              <a:pt x="272" y="1584"/>
                              <a:pt x="296" y="1584"/>
                            </a:cubicBezTo>
                            <a:cubicBezTo>
                              <a:pt x="320" y="1584"/>
                              <a:pt x="288" y="1584"/>
                              <a:pt x="296" y="1536"/>
                            </a:cubicBezTo>
                            <a:cubicBezTo>
                              <a:pt x="304" y="1488"/>
                              <a:pt x="336" y="1384"/>
                              <a:pt x="344" y="1296"/>
                            </a:cubicBezTo>
                            <a:cubicBezTo>
                              <a:pt x="352" y="1208"/>
                              <a:pt x="312" y="1088"/>
                              <a:pt x="344" y="1008"/>
                            </a:cubicBezTo>
                            <a:cubicBezTo>
                              <a:pt x="376" y="928"/>
                              <a:pt x="504" y="880"/>
                              <a:pt x="536" y="816"/>
                            </a:cubicBezTo>
                            <a:cubicBezTo>
                              <a:pt x="568" y="752"/>
                              <a:pt x="528" y="680"/>
                              <a:pt x="536" y="624"/>
                            </a:cubicBezTo>
                            <a:cubicBezTo>
                              <a:pt x="544" y="568"/>
                              <a:pt x="584" y="544"/>
                              <a:pt x="584" y="480"/>
                            </a:cubicBezTo>
                            <a:cubicBezTo>
                              <a:pt x="584" y="416"/>
                              <a:pt x="544" y="312"/>
                              <a:pt x="536" y="240"/>
                            </a:cubicBezTo>
                            <a:cubicBezTo>
                              <a:pt x="528" y="168"/>
                              <a:pt x="584" y="88"/>
                              <a:pt x="536" y="48"/>
                            </a:cubicBezTo>
                            <a:cubicBezTo>
                              <a:pt x="488" y="8"/>
                              <a:pt x="312" y="0"/>
                              <a:pt x="248" y="0"/>
                            </a:cubicBezTo>
                            <a:cubicBezTo>
                              <a:pt x="184" y="0"/>
                              <a:pt x="168" y="8"/>
                              <a:pt x="152" y="48"/>
                            </a:cubicBezTo>
                            <a:cubicBezTo>
                              <a:pt x="136" y="88"/>
                              <a:pt x="168" y="200"/>
                              <a:pt x="152" y="240"/>
                            </a:cubicBezTo>
                            <a:cubicBezTo>
                              <a:pt x="136" y="280"/>
                              <a:pt x="72" y="256"/>
                              <a:pt x="56" y="288"/>
                            </a:cubicBezTo>
                            <a:cubicBezTo>
                              <a:pt x="40" y="320"/>
                              <a:pt x="56" y="384"/>
                              <a:pt x="56" y="43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73" name="Group 70"/>
                      <p:cNvGrpSpPr/>
                      <p:nvPr/>
                    </p:nvGrpSpPr>
                    <p:grpSpPr>
                      <a:xfrm>
                        <a:off x="384" y="0"/>
                        <a:ext cx="624" cy="544"/>
                        <a:chOff x="0" y="0"/>
                        <a:chExt cx="624" cy="544"/>
                      </a:xfrm>
                      <a:grpFill/>
                    </p:grpSpPr>
                    <p:sp>
                      <p:nvSpPr>
                        <p:cNvPr id="80" name="Freeform 74"/>
                        <p:cNvSpPr/>
                        <p:nvPr/>
                      </p:nvSpPr>
                      <p:spPr>
                        <a:xfrm>
                          <a:off x="240" y="240"/>
                          <a:ext cx="384" cy="288"/>
                        </a:xfrm>
                        <a:custGeom>
                          <a:avLst/>
                          <a:gdLst>
                            <a:gd name="txL" fmla="*/ 0 w 408"/>
                            <a:gd name="txT" fmla="*/ 0 h 320"/>
                            <a:gd name="txR" fmla="*/ 408 w 408"/>
                            <a:gd name="txB" fmla="*/ 320 h 320"/>
                          </a:gdLst>
                          <a:ahLst/>
                          <a:cxnLst>
                            <a:cxn ang="0">
                              <a:pos x="11" y="5"/>
                            </a:cxn>
                            <a:cxn ang="0">
                              <a:pos x="11" y="8"/>
                            </a:cxn>
                            <a:cxn ang="0">
                              <a:pos x="11" y="12"/>
                            </a:cxn>
                            <a:cxn ang="0">
                              <a:pos x="20" y="14"/>
                            </a:cxn>
                            <a:cxn ang="0">
                              <a:pos x="28" y="14"/>
                            </a:cxn>
                            <a:cxn ang="0">
                              <a:pos x="36" y="12"/>
                            </a:cxn>
                            <a:cxn ang="0">
                              <a:pos x="53" y="14"/>
                            </a:cxn>
                            <a:cxn ang="0">
                              <a:pos x="69" y="10"/>
                            </a:cxn>
                            <a:cxn ang="0">
                              <a:pos x="61" y="5"/>
                            </a:cxn>
                            <a:cxn ang="0">
                              <a:pos x="61" y="5"/>
                            </a:cxn>
                            <a:cxn ang="0">
                              <a:pos x="28" y="5"/>
                            </a:cxn>
                            <a:cxn ang="0">
                              <a:pos x="8" y="5"/>
                            </a:cxn>
                            <a:cxn ang="0">
                              <a:pos x="11" y="5"/>
                            </a:cxn>
                          </a:cxnLst>
                          <a:rect l="txL" t="txT" r="txR" b="txB"/>
                          <a:pathLst>
                            <a:path w="408" h="320">
                              <a:moveTo>
                                <a:pt x="64" y="24"/>
                              </a:moveTo>
                              <a:cubicBezTo>
                                <a:pt x="72" y="48"/>
                                <a:pt x="64" y="128"/>
                                <a:pt x="64" y="168"/>
                              </a:cubicBezTo>
                              <a:cubicBezTo>
                                <a:pt x="64" y="208"/>
                                <a:pt x="56" y="240"/>
                                <a:pt x="64" y="264"/>
                              </a:cubicBezTo>
                              <a:cubicBezTo>
                                <a:pt x="72" y="288"/>
                                <a:pt x="96" y="304"/>
                                <a:pt x="112" y="312"/>
                              </a:cubicBezTo>
                              <a:cubicBezTo>
                                <a:pt x="128" y="320"/>
                                <a:pt x="144" y="320"/>
                                <a:pt x="160" y="312"/>
                              </a:cubicBezTo>
                              <a:cubicBezTo>
                                <a:pt x="176" y="304"/>
                                <a:pt x="184" y="264"/>
                                <a:pt x="208" y="264"/>
                              </a:cubicBezTo>
                              <a:cubicBezTo>
                                <a:pt x="232" y="264"/>
                                <a:pt x="272" y="320"/>
                                <a:pt x="304" y="312"/>
                              </a:cubicBezTo>
                              <a:cubicBezTo>
                                <a:pt x="336" y="304"/>
                                <a:pt x="392" y="256"/>
                                <a:pt x="400" y="216"/>
                              </a:cubicBezTo>
                              <a:cubicBezTo>
                                <a:pt x="408" y="176"/>
                                <a:pt x="360" y="104"/>
                                <a:pt x="352" y="72"/>
                              </a:cubicBezTo>
                              <a:cubicBezTo>
                                <a:pt x="344" y="40"/>
                                <a:pt x="384" y="32"/>
                                <a:pt x="352" y="24"/>
                              </a:cubicBezTo>
                              <a:cubicBezTo>
                                <a:pt x="320" y="16"/>
                                <a:pt x="216" y="24"/>
                                <a:pt x="160" y="24"/>
                              </a:cubicBezTo>
                              <a:cubicBezTo>
                                <a:pt x="104" y="24"/>
                                <a:pt x="32" y="24"/>
                                <a:pt x="16" y="24"/>
                              </a:cubicBezTo>
                              <a:cubicBezTo>
                                <a:pt x="0" y="24"/>
                                <a:pt x="56" y="0"/>
                                <a:pt x="64" y="2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81" name="Freeform 75"/>
                        <p:cNvSpPr/>
                        <p:nvPr/>
                      </p:nvSpPr>
                      <p:spPr>
                        <a:xfrm>
                          <a:off x="0" y="240"/>
                          <a:ext cx="480" cy="304"/>
                        </a:xfrm>
                        <a:custGeom>
                          <a:avLst/>
                          <a:gdLst>
                            <a:gd name="txL" fmla="*/ 0 w 552"/>
                            <a:gd name="txT" fmla="*/ 0 h 416"/>
                            <a:gd name="txR" fmla="*/ 552 w 552"/>
                            <a:gd name="txB" fmla="*/ 416 h 416"/>
                          </a:gdLst>
                          <a:ahLst/>
                          <a:cxnLst>
                            <a:cxn ang="0">
                              <a:pos x="3" y="1"/>
                            </a:cxn>
                            <a:cxn ang="0">
                              <a:pos x="3" y="1"/>
                            </a:cxn>
                            <a:cxn ang="0">
                              <a:pos x="3" y="1"/>
                            </a:cxn>
                            <a:cxn ang="0">
                              <a:pos x="3" y="1"/>
                            </a:cxn>
                            <a:cxn ang="0">
                              <a:pos x="3" y="1"/>
                            </a:cxn>
                            <a:cxn ang="0">
                              <a:pos x="4" y="1"/>
                            </a:cxn>
                            <a:cxn ang="0">
                              <a:pos x="7" y="1"/>
                            </a:cxn>
                            <a:cxn ang="0">
                              <a:pos x="8" y="1"/>
                            </a:cxn>
                            <a:cxn ang="0">
                              <a:pos x="8" y="1"/>
                            </a:cxn>
                            <a:cxn ang="0">
                              <a:pos x="9" y="1"/>
                            </a:cxn>
                            <a:cxn ang="0">
                              <a:pos x="9" y="1"/>
                            </a:cxn>
                            <a:cxn ang="0">
                              <a:pos x="9" y="1"/>
                            </a:cxn>
                            <a:cxn ang="0">
                              <a:pos x="9" y="1"/>
                            </a:cxn>
                            <a:cxn ang="0">
                              <a:pos x="8" y="1"/>
                            </a:cxn>
                            <a:cxn ang="0">
                              <a:pos x="8" y="1"/>
                            </a:cxn>
                            <a:cxn ang="0">
                              <a:pos x="3" y="1"/>
                            </a:cxn>
                          </a:cxnLst>
                          <a:rect l="txL" t="txT" r="txR" b="txB"/>
                          <a:pathLst>
                            <a:path w="552" h="416">
                              <a:moveTo>
                                <a:pt x="112" y="16"/>
                              </a:moveTo>
                              <a:cubicBezTo>
                                <a:pt x="40" y="32"/>
                                <a:pt x="32" y="88"/>
                                <a:pt x="16" y="112"/>
                              </a:cubicBezTo>
                              <a:cubicBezTo>
                                <a:pt x="0" y="136"/>
                                <a:pt x="0" y="144"/>
                                <a:pt x="16" y="160"/>
                              </a:cubicBezTo>
                              <a:cubicBezTo>
                                <a:pt x="32" y="176"/>
                                <a:pt x="96" y="184"/>
                                <a:pt x="112" y="208"/>
                              </a:cubicBezTo>
                              <a:cubicBezTo>
                                <a:pt x="128" y="232"/>
                                <a:pt x="88" y="280"/>
                                <a:pt x="112" y="304"/>
                              </a:cubicBezTo>
                              <a:cubicBezTo>
                                <a:pt x="136" y="328"/>
                                <a:pt x="208" y="336"/>
                                <a:pt x="256" y="352"/>
                              </a:cubicBezTo>
                              <a:cubicBezTo>
                                <a:pt x="304" y="368"/>
                                <a:pt x="368" y="416"/>
                                <a:pt x="400" y="400"/>
                              </a:cubicBezTo>
                              <a:cubicBezTo>
                                <a:pt x="432" y="384"/>
                                <a:pt x="440" y="288"/>
                                <a:pt x="448" y="256"/>
                              </a:cubicBezTo>
                              <a:cubicBezTo>
                                <a:pt x="456" y="224"/>
                                <a:pt x="440" y="208"/>
                                <a:pt x="448" y="208"/>
                              </a:cubicBezTo>
                              <a:cubicBezTo>
                                <a:pt x="456" y="208"/>
                                <a:pt x="480" y="256"/>
                                <a:pt x="496" y="256"/>
                              </a:cubicBezTo>
                              <a:cubicBezTo>
                                <a:pt x="512" y="256"/>
                                <a:pt x="536" y="224"/>
                                <a:pt x="544" y="208"/>
                              </a:cubicBezTo>
                              <a:cubicBezTo>
                                <a:pt x="552" y="192"/>
                                <a:pt x="552" y="176"/>
                                <a:pt x="544" y="160"/>
                              </a:cubicBezTo>
                              <a:cubicBezTo>
                                <a:pt x="536" y="144"/>
                                <a:pt x="512" y="128"/>
                                <a:pt x="496" y="112"/>
                              </a:cubicBezTo>
                              <a:cubicBezTo>
                                <a:pt x="480" y="96"/>
                                <a:pt x="456" y="80"/>
                                <a:pt x="448" y="64"/>
                              </a:cubicBezTo>
                              <a:cubicBezTo>
                                <a:pt x="440" y="48"/>
                                <a:pt x="504" y="24"/>
                                <a:pt x="448" y="16"/>
                              </a:cubicBezTo>
                              <a:cubicBezTo>
                                <a:pt x="392" y="8"/>
                                <a:pt x="184" y="0"/>
                                <a:pt x="112" y="1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82" name="Oval 76"/>
                        <p:cNvSpPr/>
                        <p:nvPr/>
                      </p:nvSpPr>
                      <p:spPr>
                        <a:xfrm>
                          <a:off x="384" y="336"/>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83" name="Oval 77"/>
                        <p:cNvSpPr/>
                        <p:nvPr/>
                      </p:nvSpPr>
                      <p:spPr>
                        <a:xfrm>
                          <a:off x="144" y="240"/>
                          <a:ext cx="96" cy="96"/>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84" name="Oval 78"/>
                        <p:cNvSpPr/>
                        <p:nvPr/>
                      </p:nvSpPr>
                      <p:spPr>
                        <a:xfrm>
                          <a:off x="144" y="288"/>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85" name="Freeform 79"/>
                        <p:cNvSpPr/>
                        <p:nvPr/>
                      </p:nvSpPr>
                      <p:spPr>
                        <a:xfrm>
                          <a:off x="0" y="0"/>
                          <a:ext cx="624" cy="304"/>
                        </a:xfrm>
                        <a:custGeom>
                          <a:avLst/>
                          <a:gdLst>
                            <a:gd name="txL" fmla="*/ 0 w 1056"/>
                            <a:gd name="txT" fmla="*/ 0 h 600"/>
                            <a:gd name="txR" fmla="*/ 1056 w 1056"/>
                            <a:gd name="txB" fmla="*/ 600 h 600"/>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1056" h="600">
                              <a:moveTo>
                                <a:pt x="224" y="496"/>
                              </a:moveTo>
                              <a:cubicBezTo>
                                <a:pt x="144" y="500"/>
                                <a:pt x="64" y="504"/>
                                <a:pt x="32" y="496"/>
                              </a:cubicBezTo>
                              <a:cubicBezTo>
                                <a:pt x="0" y="488"/>
                                <a:pt x="16" y="464"/>
                                <a:pt x="32" y="448"/>
                              </a:cubicBezTo>
                              <a:cubicBezTo>
                                <a:pt x="48" y="432"/>
                                <a:pt x="112" y="440"/>
                                <a:pt x="128" y="400"/>
                              </a:cubicBezTo>
                              <a:cubicBezTo>
                                <a:pt x="144" y="360"/>
                                <a:pt x="120" y="264"/>
                                <a:pt x="128" y="208"/>
                              </a:cubicBezTo>
                              <a:cubicBezTo>
                                <a:pt x="136" y="152"/>
                                <a:pt x="136" y="96"/>
                                <a:pt x="176" y="64"/>
                              </a:cubicBezTo>
                              <a:cubicBezTo>
                                <a:pt x="216" y="32"/>
                                <a:pt x="312" y="24"/>
                                <a:pt x="368" y="16"/>
                              </a:cubicBezTo>
                              <a:cubicBezTo>
                                <a:pt x="424" y="8"/>
                                <a:pt x="464" y="16"/>
                                <a:pt x="512" y="16"/>
                              </a:cubicBezTo>
                              <a:cubicBezTo>
                                <a:pt x="560" y="16"/>
                                <a:pt x="584" y="0"/>
                                <a:pt x="656" y="16"/>
                              </a:cubicBezTo>
                              <a:cubicBezTo>
                                <a:pt x="728" y="32"/>
                                <a:pt x="880" y="64"/>
                                <a:pt x="944" y="112"/>
                              </a:cubicBezTo>
                              <a:cubicBezTo>
                                <a:pt x="1008" y="160"/>
                                <a:pt x="1032" y="248"/>
                                <a:pt x="1040" y="304"/>
                              </a:cubicBezTo>
                              <a:cubicBezTo>
                                <a:pt x="1048" y="360"/>
                                <a:pt x="1000" y="416"/>
                                <a:pt x="992" y="448"/>
                              </a:cubicBezTo>
                              <a:cubicBezTo>
                                <a:pt x="984" y="480"/>
                                <a:pt x="984" y="480"/>
                                <a:pt x="992" y="496"/>
                              </a:cubicBezTo>
                              <a:cubicBezTo>
                                <a:pt x="1000" y="512"/>
                                <a:pt x="1032" y="528"/>
                                <a:pt x="1040" y="544"/>
                              </a:cubicBezTo>
                              <a:cubicBezTo>
                                <a:pt x="1048" y="560"/>
                                <a:pt x="1056" y="584"/>
                                <a:pt x="1040" y="592"/>
                              </a:cubicBezTo>
                              <a:cubicBezTo>
                                <a:pt x="1024" y="600"/>
                                <a:pt x="1000" y="600"/>
                                <a:pt x="944" y="592"/>
                              </a:cubicBezTo>
                              <a:cubicBezTo>
                                <a:pt x="888" y="584"/>
                                <a:pt x="832" y="560"/>
                                <a:pt x="704" y="544"/>
                              </a:cubicBezTo>
                              <a:cubicBezTo>
                                <a:pt x="576" y="528"/>
                                <a:pt x="376" y="512"/>
                                <a:pt x="176" y="496"/>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86" name="Line 80"/>
                        <p:cNvSpPr/>
                        <p:nvPr/>
                      </p:nvSpPr>
                      <p:spPr>
                        <a:xfrm rot="863406">
                          <a:off x="145" y="426"/>
                          <a:ext cx="96" cy="0"/>
                        </a:xfrm>
                        <a:prstGeom prst="line">
                          <a:avLst/>
                        </a:prstGeom>
                        <a:grpFill/>
                        <a:ln w="9525" cap="flat" cmpd="sng">
                          <a:solidFill>
                            <a:schemeClr val="tx1"/>
                          </a:solidFill>
                          <a:prstDash val="solid"/>
                          <a:headEnd type="none" w="med" len="med"/>
                          <a:tailEnd type="none" w="med" len="med"/>
                        </a:ln>
                      </p:spPr>
                    </p:sp>
                  </p:grpSp>
                  <p:sp>
                    <p:nvSpPr>
                      <p:cNvPr id="74" name="Freeform 81"/>
                      <p:cNvSpPr/>
                      <p:nvPr/>
                    </p:nvSpPr>
                    <p:spPr>
                      <a:xfrm>
                        <a:off x="0" y="336"/>
                        <a:ext cx="680" cy="384"/>
                      </a:xfrm>
                      <a:custGeom>
                        <a:avLst/>
                        <a:gdLst>
                          <a:gd name="txL" fmla="*/ 0 w 928"/>
                          <a:gd name="txT" fmla="*/ 0 h 504"/>
                          <a:gd name="txR" fmla="*/ 928 w 928"/>
                          <a:gd name="txB" fmla="*/ 504 h 504"/>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txL" t="txT" r="txR" b="txB"/>
                        <a:pathLst>
                          <a:path w="928" h="504">
                            <a:moveTo>
                              <a:pt x="248" y="56"/>
                            </a:moveTo>
                            <a:cubicBezTo>
                              <a:pt x="288" y="80"/>
                              <a:pt x="392" y="136"/>
                              <a:pt x="440" y="152"/>
                            </a:cubicBezTo>
                            <a:cubicBezTo>
                              <a:pt x="488" y="168"/>
                              <a:pt x="512" y="144"/>
                              <a:pt x="536" y="152"/>
                            </a:cubicBezTo>
                            <a:cubicBezTo>
                              <a:pt x="560" y="160"/>
                              <a:pt x="544" y="192"/>
                              <a:pt x="584" y="200"/>
                            </a:cubicBezTo>
                            <a:cubicBezTo>
                              <a:pt x="624" y="208"/>
                              <a:pt x="728" y="200"/>
                              <a:pt x="776" y="200"/>
                            </a:cubicBezTo>
                            <a:cubicBezTo>
                              <a:pt x="824" y="200"/>
                              <a:pt x="848" y="184"/>
                              <a:pt x="872" y="200"/>
                            </a:cubicBezTo>
                            <a:cubicBezTo>
                              <a:pt x="896" y="216"/>
                              <a:pt x="912" y="264"/>
                              <a:pt x="920" y="296"/>
                            </a:cubicBezTo>
                            <a:cubicBezTo>
                              <a:pt x="928" y="328"/>
                              <a:pt x="928" y="360"/>
                              <a:pt x="920" y="392"/>
                            </a:cubicBezTo>
                            <a:cubicBezTo>
                              <a:pt x="912" y="424"/>
                              <a:pt x="896" y="472"/>
                              <a:pt x="872" y="488"/>
                            </a:cubicBezTo>
                            <a:cubicBezTo>
                              <a:pt x="848" y="504"/>
                              <a:pt x="824" y="504"/>
                              <a:pt x="776" y="488"/>
                            </a:cubicBezTo>
                            <a:cubicBezTo>
                              <a:pt x="728" y="472"/>
                              <a:pt x="648" y="416"/>
                              <a:pt x="584" y="392"/>
                            </a:cubicBezTo>
                            <a:cubicBezTo>
                              <a:pt x="520" y="368"/>
                              <a:pt x="480" y="392"/>
                              <a:pt x="392" y="344"/>
                            </a:cubicBezTo>
                            <a:cubicBezTo>
                              <a:pt x="304" y="296"/>
                              <a:pt x="112" y="152"/>
                              <a:pt x="56" y="104"/>
                            </a:cubicBezTo>
                            <a:cubicBezTo>
                              <a:pt x="0" y="56"/>
                              <a:pt x="48" y="72"/>
                              <a:pt x="56" y="56"/>
                            </a:cubicBezTo>
                            <a:cubicBezTo>
                              <a:pt x="64" y="40"/>
                              <a:pt x="80" y="16"/>
                              <a:pt x="104" y="8"/>
                            </a:cubicBezTo>
                            <a:cubicBezTo>
                              <a:pt x="128" y="0"/>
                              <a:pt x="176" y="0"/>
                              <a:pt x="200" y="8"/>
                            </a:cubicBezTo>
                            <a:cubicBezTo>
                              <a:pt x="224" y="16"/>
                              <a:pt x="208" y="32"/>
                              <a:pt x="248" y="5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5" name="Freeform 82"/>
                      <p:cNvSpPr/>
                      <p:nvPr/>
                    </p:nvSpPr>
                    <p:spPr>
                      <a:xfrm>
                        <a:off x="336" y="1728"/>
                        <a:ext cx="336" cy="192"/>
                      </a:xfrm>
                      <a:custGeom>
                        <a:avLst/>
                        <a:gdLst>
                          <a:gd name="txL" fmla="*/ 0 w 696"/>
                          <a:gd name="txT" fmla="*/ 0 h 320"/>
                          <a:gd name="txR" fmla="*/ 696 w 696"/>
                          <a:gd name="txB" fmla="*/ 320 h 320"/>
                        </a:gdLst>
                        <a:ahLst/>
                        <a:cxnLst>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Lst>
                        <a:rect l="txL" t="txT" r="txR" b="txB"/>
                        <a:pathLst>
                          <a:path w="696" h="320">
                            <a:moveTo>
                              <a:pt x="56" y="304"/>
                            </a:moveTo>
                            <a:cubicBezTo>
                              <a:pt x="0" y="288"/>
                              <a:pt x="8" y="248"/>
                              <a:pt x="8" y="208"/>
                            </a:cubicBezTo>
                            <a:cubicBezTo>
                              <a:pt x="8" y="168"/>
                              <a:pt x="24" y="88"/>
                              <a:pt x="56" y="64"/>
                            </a:cubicBezTo>
                            <a:cubicBezTo>
                              <a:pt x="88" y="40"/>
                              <a:pt x="160" y="56"/>
                              <a:pt x="200" y="64"/>
                            </a:cubicBezTo>
                            <a:cubicBezTo>
                              <a:pt x="240" y="72"/>
                              <a:pt x="264" y="104"/>
                              <a:pt x="296" y="112"/>
                            </a:cubicBezTo>
                            <a:cubicBezTo>
                              <a:pt x="328" y="120"/>
                              <a:pt x="368" y="128"/>
                              <a:pt x="392" y="112"/>
                            </a:cubicBezTo>
                            <a:cubicBezTo>
                              <a:pt x="416" y="96"/>
                              <a:pt x="424" y="32"/>
                              <a:pt x="440" y="16"/>
                            </a:cubicBezTo>
                            <a:cubicBezTo>
                              <a:pt x="456" y="0"/>
                              <a:pt x="464" y="8"/>
                              <a:pt x="488" y="16"/>
                            </a:cubicBezTo>
                            <a:cubicBezTo>
                              <a:pt x="512" y="24"/>
                              <a:pt x="552" y="56"/>
                              <a:pt x="584" y="64"/>
                            </a:cubicBezTo>
                            <a:cubicBezTo>
                              <a:pt x="616" y="72"/>
                              <a:pt x="664" y="48"/>
                              <a:pt x="680" y="64"/>
                            </a:cubicBezTo>
                            <a:cubicBezTo>
                              <a:pt x="696" y="80"/>
                              <a:pt x="688" y="136"/>
                              <a:pt x="680" y="160"/>
                            </a:cubicBezTo>
                            <a:cubicBezTo>
                              <a:pt x="672" y="184"/>
                              <a:pt x="632" y="192"/>
                              <a:pt x="632" y="208"/>
                            </a:cubicBezTo>
                            <a:cubicBezTo>
                              <a:pt x="632" y="224"/>
                              <a:pt x="680" y="240"/>
                              <a:pt x="680" y="256"/>
                            </a:cubicBezTo>
                            <a:cubicBezTo>
                              <a:pt x="680" y="272"/>
                              <a:pt x="672" y="296"/>
                              <a:pt x="632" y="304"/>
                            </a:cubicBezTo>
                            <a:cubicBezTo>
                              <a:pt x="592" y="312"/>
                              <a:pt x="480" y="312"/>
                              <a:pt x="440" y="304"/>
                            </a:cubicBezTo>
                            <a:cubicBezTo>
                              <a:pt x="400" y="296"/>
                              <a:pt x="408" y="256"/>
                              <a:pt x="392" y="256"/>
                            </a:cubicBezTo>
                            <a:cubicBezTo>
                              <a:pt x="376" y="256"/>
                              <a:pt x="400" y="296"/>
                              <a:pt x="344" y="304"/>
                            </a:cubicBezTo>
                            <a:cubicBezTo>
                              <a:pt x="288" y="312"/>
                              <a:pt x="112" y="320"/>
                              <a:pt x="56" y="30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76" name="Group 80"/>
                      <p:cNvGrpSpPr/>
                      <p:nvPr/>
                    </p:nvGrpSpPr>
                    <p:grpSpPr>
                      <a:xfrm>
                        <a:off x="432" y="768"/>
                        <a:ext cx="192" cy="240"/>
                        <a:chOff x="0" y="0"/>
                        <a:chExt cx="600" cy="824"/>
                      </a:xfrm>
                      <a:grpFill/>
                    </p:grpSpPr>
                    <p:sp>
                      <p:nvSpPr>
                        <p:cNvPr id="77" name="Freeform 84"/>
                        <p:cNvSpPr/>
                        <p:nvPr/>
                      </p:nvSpPr>
                      <p:spPr>
                        <a:xfrm>
                          <a:off x="48" y="192"/>
                          <a:ext cx="552" cy="632"/>
                        </a:xfrm>
                        <a:custGeom>
                          <a:avLst/>
                          <a:gdLst>
                            <a:gd name="txL" fmla="*/ 0 w 552"/>
                            <a:gd name="txT" fmla="*/ 0 h 632"/>
                            <a:gd name="txR" fmla="*/ 552 w 552"/>
                            <a:gd name="txB" fmla="*/ 632 h 632"/>
                          </a:gdLst>
                          <a:ahLst/>
                          <a:cxnLst>
                            <a:cxn ang="0">
                              <a:pos x="0" y="0"/>
                            </a:cxn>
                            <a:cxn ang="0">
                              <a:pos x="48" y="144"/>
                            </a:cxn>
                            <a:cxn ang="0">
                              <a:pos x="48" y="288"/>
                            </a:cxn>
                            <a:cxn ang="0">
                              <a:pos x="96" y="576"/>
                            </a:cxn>
                            <a:cxn ang="0">
                              <a:pos x="144" y="624"/>
                            </a:cxn>
                            <a:cxn ang="0">
                              <a:pos x="384" y="528"/>
                            </a:cxn>
                            <a:cxn ang="0">
                              <a:pos x="528" y="384"/>
                            </a:cxn>
                            <a:cxn ang="0">
                              <a:pos x="528" y="336"/>
                            </a:cxn>
                            <a:cxn ang="0">
                              <a:pos x="480" y="192"/>
                            </a:cxn>
                            <a:cxn ang="0">
                              <a:pos x="528" y="48"/>
                            </a:cxn>
                          </a:cxnLst>
                          <a:rect l="txL" t="txT" r="txR" b="txB"/>
                          <a:pathLst>
                            <a:path w="552" h="632">
                              <a:moveTo>
                                <a:pt x="0" y="0"/>
                              </a:moveTo>
                              <a:cubicBezTo>
                                <a:pt x="20" y="48"/>
                                <a:pt x="40" y="96"/>
                                <a:pt x="48" y="144"/>
                              </a:cubicBezTo>
                              <a:cubicBezTo>
                                <a:pt x="56" y="192"/>
                                <a:pt x="40" y="216"/>
                                <a:pt x="48" y="288"/>
                              </a:cubicBezTo>
                              <a:cubicBezTo>
                                <a:pt x="56" y="360"/>
                                <a:pt x="80" y="520"/>
                                <a:pt x="96" y="576"/>
                              </a:cubicBezTo>
                              <a:cubicBezTo>
                                <a:pt x="112" y="632"/>
                                <a:pt x="96" y="632"/>
                                <a:pt x="144" y="624"/>
                              </a:cubicBezTo>
                              <a:cubicBezTo>
                                <a:pt x="192" y="616"/>
                                <a:pt x="320" y="568"/>
                                <a:pt x="384" y="528"/>
                              </a:cubicBezTo>
                              <a:cubicBezTo>
                                <a:pt x="448" y="488"/>
                                <a:pt x="504" y="416"/>
                                <a:pt x="528" y="384"/>
                              </a:cubicBezTo>
                              <a:cubicBezTo>
                                <a:pt x="552" y="352"/>
                                <a:pt x="536" y="368"/>
                                <a:pt x="528" y="336"/>
                              </a:cubicBezTo>
                              <a:cubicBezTo>
                                <a:pt x="520" y="304"/>
                                <a:pt x="480" y="240"/>
                                <a:pt x="480" y="192"/>
                              </a:cubicBezTo>
                              <a:cubicBezTo>
                                <a:pt x="480" y="144"/>
                                <a:pt x="504" y="96"/>
                                <a:pt x="528" y="4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8" name="Freeform 85"/>
                        <p:cNvSpPr/>
                        <p:nvPr/>
                      </p:nvSpPr>
                      <p:spPr>
                        <a:xfrm>
                          <a:off x="0" y="0"/>
                          <a:ext cx="592" cy="296"/>
                        </a:xfrm>
                        <a:custGeom>
                          <a:avLst/>
                          <a:gdLst>
                            <a:gd name="txL" fmla="*/ 0 w 592"/>
                            <a:gd name="txT" fmla="*/ 0 h 296"/>
                            <a:gd name="txR" fmla="*/ 592 w 592"/>
                            <a:gd name="txB" fmla="*/ 296 h 296"/>
                          </a:gdLst>
                          <a:ahLst/>
                          <a:cxnLst>
                            <a:cxn ang="0">
                              <a:pos x="48" y="32"/>
                            </a:cxn>
                            <a:cxn ang="0">
                              <a:pos x="48" y="224"/>
                            </a:cxn>
                            <a:cxn ang="0">
                              <a:pos x="288" y="224"/>
                            </a:cxn>
                            <a:cxn ang="0">
                              <a:pos x="480" y="272"/>
                            </a:cxn>
                            <a:cxn ang="0">
                              <a:pos x="576" y="272"/>
                            </a:cxn>
                            <a:cxn ang="0">
                              <a:pos x="576" y="128"/>
                            </a:cxn>
                            <a:cxn ang="0">
                              <a:pos x="528" y="128"/>
                            </a:cxn>
                            <a:cxn ang="0">
                              <a:pos x="336" y="32"/>
                            </a:cxn>
                            <a:cxn ang="0">
                              <a:pos x="48" y="32"/>
                            </a:cxn>
                          </a:cxnLst>
                          <a:rect l="txL" t="txT" r="txR" b="txB"/>
                          <a:pathLst>
                            <a:path w="592" h="296">
                              <a:moveTo>
                                <a:pt x="48" y="32"/>
                              </a:moveTo>
                              <a:cubicBezTo>
                                <a:pt x="0" y="64"/>
                                <a:pt x="8" y="192"/>
                                <a:pt x="48" y="224"/>
                              </a:cubicBezTo>
                              <a:cubicBezTo>
                                <a:pt x="88" y="256"/>
                                <a:pt x="216" y="216"/>
                                <a:pt x="288" y="224"/>
                              </a:cubicBezTo>
                              <a:cubicBezTo>
                                <a:pt x="360" y="232"/>
                                <a:pt x="432" y="264"/>
                                <a:pt x="480" y="272"/>
                              </a:cubicBezTo>
                              <a:cubicBezTo>
                                <a:pt x="528" y="280"/>
                                <a:pt x="560" y="296"/>
                                <a:pt x="576" y="272"/>
                              </a:cubicBezTo>
                              <a:cubicBezTo>
                                <a:pt x="592" y="248"/>
                                <a:pt x="584" y="152"/>
                                <a:pt x="576" y="128"/>
                              </a:cubicBezTo>
                              <a:cubicBezTo>
                                <a:pt x="568" y="104"/>
                                <a:pt x="568" y="144"/>
                                <a:pt x="528" y="128"/>
                              </a:cubicBezTo>
                              <a:cubicBezTo>
                                <a:pt x="488" y="112"/>
                                <a:pt x="416" y="48"/>
                                <a:pt x="336" y="32"/>
                              </a:cubicBezTo>
                              <a:cubicBezTo>
                                <a:pt x="256" y="16"/>
                                <a:pt x="96" y="0"/>
                                <a:pt x="48" y="3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9" name="Oval 86"/>
                        <p:cNvSpPr/>
                        <p:nvPr/>
                      </p:nvSpPr>
                      <p:spPr>
                        <a:xfrm>
                          <a:off x="48" y="48"/>
                          <a:ext cx="48" cy="144"/>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grpSp>
              </p:grpSp>
              <p:sp>
                <p:nvSpPr>
                  <p:cNvPr id="68" name="Freeform 87"/>
                  <p:cNvSpPr/>
                  <p:nvPr/>
                </p:nvSpPr>
                <p:spPr>
                  <a:xfrm>
                    <a:off x="48" y="376"/>
                    <a:ext cx="96" cy="56"/>
                  </a:xfrm>
                  <a:custGeom>
                    <a:avLst/>
                    <a:gdLst>
                      <a:gd name="txL" fmla="*/ 0 w 96"/>
                      <a:gd name="txT" fmla="*/ 0 h 56"/>
                      <a:gd name="txR" fmla="*/ 96 w 96"/>
                      <a:gd name="txB" fmla="*/ 56 h 56"/>
                    </a:gdLst>
                    <a:ahLst/>
                    <a:cxnLst>
                      <a:cxn ang="0">
                        <a:pos x="0" y="56"/>
                      </a:cxn>
                      <a:cxn ang="0">
                        <a:pos x="48" y="8"/>
                      </a:cxn>
                      <a:cxn ang="0">
                        <a:pos x="96" y="8"/>
                      </a:cxn>
                    </a:cxnLst>
                    <a:rect l="txL" t="txT" r="txR" b="txB"/>
                    <a:pathLst>
                      <a:path w="96" h="56">
                        <a:moveTo>
                          <a:pt x="0" y="56"/>
                        </a:moveTo>
                        <a:cubicBezTo>
                          <a:pt x="16" y="36"/>
                          <a:pt x="32" y="16"/>
                          <a:pt x="48" y="8"/>
                        </a:cubicBezTo>
                        <a:cubicBezTo>
                          <a:pt x="64" y="0"/>
                          <a:pt x="80" y="4"/>
                          <a:pt x="96" y="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grpSp>
        </p:grpSp>
      </p:grpSp>
      <p:grpSp>
        <p:nvGrpSpPr>
          <p:cNvPr id="89" name="Group 85"/>
          <p:cNvGrpSpPr/>
          <p:nvPr/>
        </p:nvGrpSpPr>
        <p:grpSpPr>
          <a:xfrm>
            <a:off x="9126855" y="4264025"/>
            <a:ext cx="1368425" cy="1784350"/>
            <a:chOff x="0" y="0"/>
            <a:chExt cx="1104" cy="2160"/>
          </a:xfrm>
          <a:solidFill>
            <a:schemeClr val="accent3">
              <a:lumMod val="20000"/>
              <a:lumOff val="80000"/>
            </a:schemeClr>
          </a:solidFill>
        </p:grpSpPr>
        <p:sp>
          <p:nvSpPr>
            <p:cNvPr id="90" name="Oval 89"/>
            <p:cNvSpPr/>
            <p:nvPr/>
          </p:nvSpPr>
          <p:spPr>
            <a:xfrm>
              <a:off x="0" y="1680"/>
              <a:ext cx="1104" cy="480"/>
            </a:xfrm>
            <a:prstGeom prst="ellipse">
              <a:avLst/>
            </a:prstGeom>
            <a:grpFill/>
            <a:ln w="9525">
              <a:noFill/>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nvGrpSpPr>
            <p:cNvPr id="91" name="Group 87"/>
            <p:cNvGrpSpPr/>
            <p:nvPr/>
          </p:nvGrpSpPr>
          <p:grpSpPr>
            <a:xfrm>
              <a:off x="288" y="0"/>
              <a:ext cx="816" cy="1968"/>
              <a:chOff x="0" y="0"/>
              <a:chExt cx="1056" cy="2496"/>
            </a:xfrm>
            <a:grpFill/>
          </p:grpSpPr>
          <p:sp>
            <p:nvSpPr>
              <p:cNvPr id="92" name="Freeform 91"/>
              <p:cNvSpPr/>
              <p:nvPr/>
            </p:nvSpPr>
            <p:spPr>
              <a:xfrm>
                <a:off x="336" y="2112"/>
                <a:ext cx="456" cy="240"/>
              </a:xfrm>
              <a:custGeom>
                <a:avLst/>
                <a:gdLst>
                  <a:gd name="txL" fmla="*/ 0 w 1216"/>
                  <a:gd name="txT" fmla="*/ 0 h 640"/>
                  <a:gd name="txR" fmla="*/ 1216 w 1216"/>
                  <a:gd name="txB" fmla="*/ 640 h 64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216" h="640">
                    <a:moveTo>
                      <a:pt x="24" y="96"/>
                    </a:moveTo>
                    <a:cubicBezTo>
                      <a:pt x="0" y="112"/>
                      <a:pt x="16" y="160"/>
                      <a:pt x="24" y="192"/>
                    </a:cubicBezTo>
                    <a:cubicBezTo>
                      <a:pt x="32" y="224"/>
                      <a:pt x="64" y="248"/>
                      <a:pt x="72" y="288"/>
                    </a:cubicBezTo>
                    <a:cubicBezTo>
                      <a:pt x="80" y="328"/>
                      <a:pt x="80" y="400"/>
                      <a:pt x="72" y="432"/>
                    </a:cubicBezTo>
                    <a:cubicBezTo>
                      <a:pt x="64" y="464"/>
                      <a:pt x="32" y="464"/>
                      <a:pt x="24" y="480"/>
                    </a:cubicBezTo>
                    <a:cubicBezTo>
                      <a:pt x="16" y="496"/>
                      <a:pt x="16" y="504"/>
                      <a:pt x="24" y="528"/>
                    </a:cubicBezTo>
                    <a:cubicBezTo>
                      <a:pt x="32" y="552"/>
                      <a:pt x="24" y="608"/>
                      <a:pt x="72" y="624"/>
                    </a:cubicBezTo>
                    <a:cubicBezTo>
                      <a:pt x="120" y="640"/>
                      <a:pt x="248" y="640"/>
                      <a:pt x="312" y="624"/>
                    </a:cubicBezTo>
                    <a:cubicBezTo>
                      <a:pt x="376" y="608"/>
                      <a:pt x="392" y="528"/>
                      <a:pt x="456" y="528"/>
                    </a:cubicBezTo>
                    <a:cubicBezTo>
                      <a:pt x="520" y="528"/>
                      <a:pt x="584" y="616"/>
                      <a:pt x="696" y="624"/>
                    </a:cubicBezTo>
                    <a:cubicBezTo>
                      <a:pt x="808" y="632"/>
                      <a:pt x="1048" y="640"/>
                      <a:pt x="1128" y="576"/>
                    </a:cubicBezTo>
                    <a:cubicBezTo>
                      <a:pt x="1208" y="512"/>
                      <a:pt x="1216" y="304"/>
                      <a:pt x="1176" y="240"/>
                    </a:cubicBezTo>
                    <a:cubicBezTo>
                      <a:pt x="1136" y="176"/>
                      <a:pt x="976" y="184"/>
                      <a:pt x="888" y="192"/>
                    </a:cubicBezTo>
                    <a:cubicBezTo>
                      <a:pt x="800" y="200"/>
                      <a:pt x="704" y="296"/>
                      <a:pt x="648" y="288"/>
                    </a:cubicBezTo>
                    <a:cubicBezTo>
                      <a:pt x="592" y="280"/>
                      <a:pt x="560" y="184"/>
                      <a:pt x="552" y="144"/>
                    </a:cubicBezTo>
                    <a:cubicBezTo>
                      <a:pt x="544" y="104"/>
                      <a:pt x="592" y="72"/>
                      <a:pt x="600" y="48"/>
                    </a:cubicBezTo>
                    <a:cubicBezTo>
                      <a:pt x="608" y="24"/>
                      <a:pt x="648" y="0"/>
                      <a:pt x="600" y="0"/>
                    </a:cubicBezTo>
                    <a:cubicBezTo>
                      <a:pt x="552" y="0"/>
                      <a:pt x="384" y="32"/>
                      <a:pt x="312" y="48"/>
                    </a:cubicBezTo>
                    <a:cubicBezTo>
                      <a:pt x="240" y="64"/>
                      <a:pt x="216" y="88"/>
                      <a:pt x="168" y="96"/>
                    </a:cubicBezTo>
                    <a:cubicBezTo>
                      <a:pt x="120" y="104"/>
                      <a:pt x="48" y="80"/>
                      <a:pt x="24" y="9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3" name="Freeform 92"/>
              <p:cNvSpPr/>
              <p:nvPr/>
            </p:nvSpPr>
            <p:spPr>
              <a:xfrm>
                <a:off x="96" y="2256"/>
                <a:ext cx="456" cy="240"/>
              </a:xfrm>
              <a:custGeom>
                <a:avLst/>
                <a:gdLst>
                  <a:gd name="txL" fmla="*/ 0 w 1216"/>
                  <a:gd name="txT" fmla="*/ 0 h 640"/>
                  <a:gd name="txR" fmla="*/ 1216 w 1216"/>
                  <a:gd name="txB" fmla="*/ 640 h 64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216" h="640">
                    <a:moveTo>
                      <a:pt x="24" y="96"/>
                    </a:moveTo>
                    <a:cubicBezTo>
                      <a:pt x="0" y="112"/>
                      <a:pt x="16" y="160"/>
                      <a:pt x="24" y="192"/>
                    </a:cubicBezTo>
                    <a:cubicBezTo>
                      <a:pt x="32" y="224"/>
                      <a:pt x="64" y="248"/>
                      <a:pt x="72" y="288"/>
                    </a:cubicBezTo>
                    <a:cubicBezTo>
                      <a:pt x="80" y="328"/>
                      <a:pt x="80" y="400"/>
                      <a:pt x="72" y="432"/>
                    </a:cubicBezTo>
                    <a:cubicBezTo>
                      <a:pt x="64" y="464"/>
                      <a:pt x="32" y="464"/>
                      <a:pt x="24" y="480"/>
                    </a:cubicBezTo>
                    <a:cubicBezTo>
                      <a:pt x="16" y="496"/>
                      <a:pt x="16" y="504"/>
                      <a:pt x="24" y="528"/>
                    </a:cubicBezTo>
                    <a:cubicBezTo>
                      <a:pt x="32" y="552"/>
                      <a:pt x="24" y="608"/>
                      <a:pt x="72" y="624"/>
                    </a:cubicBezTo>
                    <a:cubicBezTo>
                      <a:pt x="120" y="640"/>
                      <a:pt x="248" y="640"/>
                      <a:pt x="312" y="624"/>
                    </a:cubicBezTo>
                    <a:cubicBezTo>
                      <a:pt x="376" y="608"/>
                      <a:pt x="392" y="528"/>
                      <a:pt x="456" y="528"/>
                    </a:cubicBezTo>
                    <a:cubicBezTo>
                      <a:pt x="520" y="528"/>
                      <a:pt x="584" y="616"/>
                      <a:pt x="696" y="624"/>
                    </a:cubicBezTo>
                    <a:cubicBezTo>
                      <a:pt x="808" y="632"/>
                      <a:pt x="1048" y="640"/>
                      <a:pt x="1128" y="576"/>
                    </a:cubicBezTo>
                    <a:cubicBezTo>
                      <a:pt x="1208" y="512"/>
                      <a:pt x="1216" y="304"/>
                      <a:pt x="1176" y="240"/>
                    </a:cubicBezTo>
                    <a:cubicBezTo>
                      <a:pt x="1136" y="176"/>
                      <a:pt x="976" y="184"/>
                      <a:pt x="888" y="192"/>
                    </a:cubicBezTo>
                    <a:cubicBezTo>
                      <a:pt x="800" y="200"/>
                      <a:pt x="704" y="296"/>
                      <a:pt x="648" y="288"/>
                    </a:cubicBezTo>
                    <a:cubicBezTo>
                      <a:pt x="592" y="280"/>
                      <a:pt x="560" y="184"/>
                      <a:pt x="552" y="144"/>
                    </a:cubicBezTo>
                    <a:cubicBezTo>
                      <a:pt x="544" y="104"/>
                      <a:pt x="592" y="72"/>
                      <a:pt x="600" y="48"/>
                    </a:cubicBezTo>
                    <a:cubicBezTo>
                      <a:pt x="608" y="24"/>
                      <a:pt x="648" y="0"/>
                      <a:pt x="600" y="0"/>
                    </a:cubicBezTo>
                    <a:cubicBezTo>
                      <a:pt x="552" y="0"/>
                      <a:pt x="384" y="32"/>
                      <a:pt x="312" y="48"/>
                    </a:cubicBezTo>
                    <a:cubicBezTo>
                      <a:pt x="240" y="64"/>
                      <a:pt x="216" y="88"/>
                      <a:pt x="168" y="96"/>
                    </a:cubicBezTo>
                    <a:cubicBezTo>
                      <a:pt x="120" y="104"/>
                      <a:pt x="48" y="80"/>
                      <a:pt x="24" y="9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4" name="Freeform 93"/>
              <p:cNvSpPr/>
              <p:nvPr/>
            </p:nvSpPr>
            <p:spPr>
              <a:xfrm>
                <a:off x="816" y="672"/>
                <a:ext cx="240" cy="192"/>
              </a:xfrm>
              <a:custGeom>
                <a:avLst/>
                <a:gdLst>
                  <a:gd name="txL" fmla="*/ 0 w 560"/>
                  <a:gd name="txT" fmla="*/ 0 h 424"/>
                  <a:gd name="txR" fmla="*/ 560 w 560"/>
                  <a:gd name="txB" fmla="*/ 424 h 42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60" h="424">
                    <a:moveTo>
                      <a:pt x="0" y="208"/>
                    </a:moveTo>
                    <a:cubicBezTo>
                      <a:pt x="0" y="168"/>
                      <a:pt x="104" y="184"/>
                      <a:pt x="144" y="160"/>
                    </a:cubicBezTo>
                    <a:cubicBezTo>
                      <a:pt x="184" y="136"/>
                      <a:pt x="208" y="88"/>
                      <a:pt x="240" y="64"/>
                    </a:cubicBezTo>
                    <a:cubicBezTo>
                      <a:pt x="272" y="40"/>
                      <a:pt x="296" y="24"/>
                      <a:pt x="336" y="16"/>
                    </a:cubicBezTo>
                    <a:cubicBezTo>
                      <a:pt x="376" y="8"/>
                      <a:pt x="448" y="0"/>
                      <a:pt x="480" y="16"/>
                    </a:cubicBezTo>
                    <a:cubicBezTo>
                      <a:pt x="512" y="32"/>
                      <a:pt x="536" y="72"/>
                      <a:pt x="528" y="112"/>
                    </a:cubicBezTo>
                    <a:cubicBezTo>
                      <a:pt x="520" y="152"/>
                      <a:pt x="432" y="232"/>
                      <a:pt x="432" y="256"/>
                    </a:cubicBezTo>
                    <a:cubicBezTo>
                      <a:pt x="432" y="280"/>
                      <a:pt x="512" y="248"/>
                      <a:pt x="528" y="256"/>
                    </a:cubicBezTo>
                    <a:cubicBezTo>
                      <a:pt x="544" y="264"/>
                      <a:pt x="560" y="288"/>
                      <a:pt x="528" y="304"/>
                    </a:cubicBezTo>
                    <a:cubicBezTo>
                      <a:pt x="496" y="320"/>
                      <a:pt x="384" y="344"/>
                      <a:pt x="336" y="352"/>
                    </a:cubicBezTo>
                    <a:cubicBezTo>
                      <a:pt x="288" y="360"/>
                      <a:pt x="272" y="344"/>
                      <a:pt x="240" y="352"/>
                    </a:cubicBezTo>
                    <a:cubicBezTo>
                      <a:pt x="208" y="360"/>
                      <a:pt x="184" y="424"/>
                      <a:pt x="144" y="400"/>
                    </a:cubicBezTo>
                    <a:cubicBezTo>
                      <a:pt x="104" y="376"/>
                      <a:pt x="0" y="248"/>
                      <a:pt x="0" y="208"/>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5" name="Freeform 94"/>
              <p:cNvSpPr/>
              <p:nvPr/>
            </p:nvSpPr>
            <p:spPr>
              <a:xfrm>
                <a:off x="336" y="672"/>
                <a:ext cx="576" cy="288"/>
              </a:xfrm>
              <a:custGeom>
                <a:avLst/>
                <a:gdLst>
                  <a:gd name="txL" fmla="*/ 0 w 632"/>
                  <a:gd name="txT" fmla="*/ 0 h 256"/>
                  <a:gd name="txR" fmla="*/ 632 w 632"/>
                  <a:gd name="txB" fmla="*/ 256 h 256"/>
                </a:gdLst>
                <a:ahLst/>
                <a:cxnLst>
                  <a:cxn ang="0">
                    <a:pos x="5" y="953"/>
                  </a:cxn>
                  <a:cxn ang="0">
                    <a:pos x="11" y="953"/>
                  </a:cxn>
                  <a:cxn ang="0">
                    <a:pos x="16" y="2427"/>
                  </a:cxn>
                  <a:cxn ang="0">
                    <a:pos x="36" y="2427"/>
                  </a:cxn>
                  <a:cxn ang="0">
                    <a:pos x="39" y="2427"/>
                  </a:cxn>
                  <a:cxn ang="0">
                    <a:pos x="42" y="3887"/>
                  </a:cxn>
                  <a:cxn ang="0">
                    <a:pos x="39" y="6808"/>
                  </a:cxn>
                  <a:cxn ang="0">
                    <a:pos x="36" y="6808"/>
                  </a:cxn>
                  <a:cxn ang="0">
                    <a:pos x="24" y="6808"/>
                  </a:cxn>
                  <a:cxn ang="0">
                    <a:pos x="7" y="6808"/>
                  </a:cxn>
                  <a:cxn ang="0">
                    <a:pos x="5" y="953"/>
                  </a:cxn>
                </a:cxnLst>
                <a:rect l="txL" t="txT" r="txR" b="txB"/>
                <a:pathLst>
                  <a:path w="632" h="256">
                    <a:moveTo>
                      <a:pt x="8" y="32"/>
                    </a:moveTo>
                    <a:cubicBezTo>
                      <a:pt x="16" y="0"/>
                      <a:pt x="112" y="24"/>
                      <a:pt x="152" y="32"/>
                    </a:cubicBezTo>
                    <a:cubicBezTo>
                      <a:pt x="192" y="40"/>
                      <a:pt x="184" y="72"/>
                      <a:pt x="248" y="80"/>
                    </a:cubicBezTo>
                    <a:cubicBezTo>
                      <a:pt x="312" y="88"/>
                      <a:pt x="480" y="80"/>
                      <a:pt x="536" y="80"/>
                    </a:cubicBezTo>
                    <a:cubicBezTo>
                      <a:pt x="592" y="80"/>
                      <a:pt x="568" y="72"/>
                      <a:pt x="584" y="80"/>
                    </a:cubicBezTo>
                    <a:cubicBezTo>
                      <a:pt x="600" y="88"/>
                      <a:pt x="632" y="104"/>
                      <a:pt x="632" y="128"/>
                    </a:cubicBezTo>
                    <a:cubicBezTo>
                      <a:pt x="632" y="152"/>
                      <a:pt x="600" y="208"/>
                      <a:pt x="584" y="224"/>
                    </a:cubicBezTo>
                    <a:cubicBezTo>
                      <a:pt x="568" y="240"/>
                      <a:pt x="576" y="224"/>
                      <a:pt x="536" y="224"/>
                    </a:cubicBezTo>
                    <a:cubicBezTo>
                      <a:pt x="496" y="224"/>
                      <a:pt x="416" y="224"/>
                      <a:pt x="344" y="224"/>
                    </a:cubicBezTo>
                    <a:cubicBezTo>
                      <a:pt x="272" y="224"/>
                      <a:pt x="160" y="256"/>
                      <a:pt x="104" y="224"/>
                    </a:cubicBezTo>
                    <a:cubicBezTo>
                      <a:pt x="48" y="192"/>
                      <a:pt x="0" y="64"/>
                      <a:pt x="8" y="3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6" name="Freeform 95"/>
              <p:cNvSpPr/>
              <p:nvPr/>
            </p:nvSpPr>
            <p:spPr>
              <a:xfrm>
                <a:off x="240" y="1344"/>
                <a:ext cx="328" cy="928"/>
              </a:xfrm>
              <a:custGeom>
                <a:avLst/>
                <a:gdLst>
                  <a:gd name="txL" fmla="*/ 0 w 328"/>
                  <a:gd name="txT" fmla="*/ 0 h 928"/>
                  <a:gd name="txR" fmla="*/ 328 w 328"/>
                  <a:gd name="txB" fmla="*/ 928 h 928"/>
                </a:gdLst>
                <a:ahLst/>
                <a:cxnLst>
                  <a:cxn ang="0">
                    <a:pos x="280" y="168"/>
                  </a:cxn>
                  <a:cxn ang="0">
                    <a:pos x="280" y="456"/>
                  </a:cxn>
                  <a:cxn ang="0">
                    <a:pos x="328" y="792"/>
                  </a:cxn>
                  <a:cxn ang="0">
                    <a:pos x="280" y="840"/>
                  </a:cxn>
                  <a:cxn ang="0">
                    <a:pos x="40" y="840"/>
                  </a:cxn>
                  <a:cxn ang="0">
                    <a:pos x="40" y="312"/>
                  </a:cxn>
                  <a:cxn ang="0">
                    <a:pos x="40" y="72"/>
                  </a:cxn>
                  <a:cxn ang="0">
                    <a:pos x="232" y="24"/>
                  </a:cxn>
                  <a:cxn ang="0">
                    <a:pos x="280" y="216"/>
                  </a:cxn>
                </a:cxnLst>
                <a:rect l="txL" t="txT" r="txR" b="txB"/>
                <a:pathLst>
                  <a:path w="328" h="928">
                    <a:moveTo>
                      <a:pt x="280" y="168"/>
                    </a:moveTo>
                    <a:cubicBezTo>
                      <a:pt x="276" y="260"/>
                      <a:pt x="272" y="352"/>
                      <a:pt x="280" y="456"/>
                    </a:cubicBezTo>
                    <a:cubicBezTo>
                      <a:pt x="288" y="560"/>
                      <a:pt x="328" y="728"/>
                      <a:pt x="328" y="792"/>
                    </a:cubicBezTo>
                    <a:cubicBezTo>
                      <a:pt x="328" y="856"/>
                      <a:pt x="328" y="832"/>
                      <a:pt x="280" y="840"/>
                    </a:cubicBezTo>
                    <a:cubicBezTo>
                      <a:pt x="232" y="848"/>
                      <a:pt x="80" y="928"/>
                      <a:pt x="40" y="840"/>
                    </a:cubicBezTo>
                    <a:cubicBezTo>
                      <a:pt x="0" y="752"/>
                      <a:pt x="40" y="440"/>
                      <a:pt x="40" y="312"/>
                    </a:cubicBezTo>
                    <a:cubicBezTo>
                      <a:pt x="40" y="184"/>
                      <a:pt x="8" y="120"/>
                      <a:pt x="40" y="72"/>
                    </a:cubicBezTo>
                    <a:cubicBezTo>
                      <a:pt x="72" y="24"/>
                      <a:pt x="192" y="0"/>
                      <a:pt x="232" y="24"/>
                    </a:cubicBezTo>
                    <a:cubicBezTo>
                      <a:pt x="272" y="48"/>
                      <a:pt x="276" y="132"/>
                      <a:pt x="280" y="216"/>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7" name="Freeform 96"/>
              <p:cNvSpPr/>
              <p:nvPr/>
            </p:nvSpPr>
            <p:spPr>
              <a:xfrm>
                <a:off x="0" y="624"/>
                <a:ext cx="624" cy="1760"/>
              </a:xfrm>
              <a:custGeom>
                <a:avLst/>
                <a:gdLst>
                  <a:gd name="txL" fmla="*/ 0 w 576"/>
                  <a:gd name="txT" fmla="*/ 0 h 1760"/>
                  <a:gd name="txR" fmla="*/ 576 w 576"/>
                  <a:gd name="txB" fmla="*/ 1760 h 1760"/>
                </a:gdLst>
                <a:ahLst/>
                <a:cxnLst>
                  <a:cxn ang="0">
                    <a:pos x="973" y="224"/>
                  </a:cxn>
                  <a:cxn ang="0">
                    <a:pos x="484" y="416"/>
                  </a:cxn>
                  <a:cxn ang="0">
                    <a:pos x="484" y="560"/>
                  </a:cxn>
                  <a:cxn ang="0">
                    <a:pos x="0" y="800"/>
                  </a:cxn>
                  <a:cxn ang="0">
                    <a:pos x="484" y="944"/>
                  </a:cxn>
                  <a:cxn ang="0">
                    <a:pos x="484" y="1136"/>
                  </a:cxn>
                  <a:cxn ang="0">
                    <a:pos x="973" y="1280"/>
                  </a:cxn>
                  <a:cxn ang="0">
                    <a:pos x="484" y="1472"/>
                  </a:cxn>
                  <a:cxn ang="0">
                    <a:pos x="973" y="1664"/>
                  </a:cxn>
                  <a:cxn ang="0">
                    <a:pos x="973" y="1712"/>
                  </a:cxn>
                  <a:cxn ang="0">
                    <a:pos x="2444" y="1712"/>
                  </a:cxn>
                  <a:cxn ang="0">
                    <a:pos x="3423" y="1712"/>
                  </a:cxn>
                  <a:cxn ang="0">
                    <a:pos x="3423" y="1424"/>
                  </a:cxn>
                  <a:cxn ang="0">
                    <a:pos x="3917" y="1184"/>
                  </a:cxn>
                  <a:cxn ang="0">
                    <a:pos x="5388" y="848"/>
                  </a:cxn>
                  <a:cxn ang="0">
                    <a:pos x="5871" y="656"/>
                  </a:cxn>
                  <a:cxn ang="0">
                    <a:pos x="5388" y="272"/>
                  </a:cxn>
                  <a:cxn ang="0">
                    <a:pos x="3917" y="32"/>
                  </a:cxn>
                  <a:cxn ang="0">
                    <a:pos x="1467" y="80"/>
                  </a:cxn>
                  <a:cxn ang="0">
                    <a:pos x="973" y="224"/>
                  </a:cxn>
                </a:cxnLst>
                <a:rect l="txL" t="txT" r="txR" b="txB"/>
                <a:pathLst>
                  <a:path w="576" h="1760">
                    <a:moveTo>
                      <a:pt x="96" y="224"/>
                    </a:moveTo>
                    <a:cubicBezTo>
                      <a:pt x="80" y="280"/>
                      <a:pt x="56" y="360"/>
                      <a:pt x="48" y="416"/>
                    </a:cubicBezTo>
                    <a:cubicBezTo>
                      <a:pt x="40" y="472"/>
                      <a:pt x="56" y="496"/>
                      <a:pt x="48" y="560"/>
                    </a:cubicBezTo>
                    <a:cubicBezTo>
                      <a:pt x="40" y="624"/>
                      <a:pt x="0" y="736"/>
                      <a:pt x="0" y="800"/>
                    </a:cubicBezTo>
                    <a:cubicBezTo>
                      <a:pt x="0" y="864"/>
                      <a:pt x="40" y="888"/>
                      <a:pt x="48" y="944"/>
                    </a:cubicBezTo>
                    <a:cubicBezTo>
                      <a:pt x="56" y="1000"/>
                      <a:pt x="40" y="1080"/>
                      <a:pt x="48" y="1136"/>
                    </a:cubicBezTo>
                    <a:cubicBezTo>
                      <a:pt x="56" y="1192"/>
                      <a:pt x="96" y="1224"/>
                      <a:pt x="96" y="1280"/>
                    </a:cubicBezTo>
                    <a:cubicBezTo>
                      <a:pt x="96" y="1336"/>
                      <a:pt x="48" y="1408"/>
                      <a:pt x="48" y="1472"/>
                    </a:cubicBezTo>
                    <a:cubicBezTo>
                      <a:pt x="48" y="1536"/>
                      <a:pt x="88" y="1624"/>
                      <a:pt x="96" y="1664"/>
                    </a:cubicBezTo>
                    <a:cubicBezTo>
                      <a:pt x="104" y="1704"/>
                      <a:pt x="72" y="1704"/>
                      <a:pt x="96" y="1712"/>
                    </a:cubicBezTo>
                    <a:cubicBezTo>
                      <a:pt x="120" y="1720"/>
                      <a:pt x="200" y="1712"/>
                      <a:pt x="240" y="1712"/>
                    </a:cubicBezTo>
                    <a:cubicBezTo>
                      <a:pt x="280" y="1712"/>
                      <a:pt x="320" y="1760"/>
                      <a:pt x="336" y="1712"/>
                    </a:cubicBezTo>
                    <a:cubicBezTo>
                      <a:pt x="352" y="1664"/>
                      <a:pt x="328" y="1512"/>
                      <a:pt x="336" y="1424"/>
                    </a:cubicBezTo>
                    <a:cubicBezTo>
                      <a:pt x="344" y="1336"/>
                      <a:pt x="352" y="1280"/>
                      <a:pt x="384" y="1184"/>
                    </a:cubicBezTo>
                    <a:cubicBezTo>
                      <a:pt x="416" y="1088"/>
                      <a:pt x="496" y="936"/>
                      <a:pt x="528" y="848"/>
                    </a:cubicBezTo>
                    <a:cubicBezTo>
                      <a:pt x="560" y="760"/>
                      <a:pt x="576" y="752"/>
                      <a:pt x="576" y="656"/>
                    </a:cubicBezTo>
                    <a:cubicBezTo>
                      <a:pt x="576" y="560"/>
                      <a:pt x="560" y="376"/>
                      <a:pt x="528" y="272"/>
                    </a:cubicBezTo>
                    <a:cubicBezTo>
                      <a:pt x="496" y="168"/>
                      <a:pt x="448" y="64"/>
                      <a:pt x="384" y="32"/>
                    </a:cubicBezTo>
                    <a:cubicBezTo>
                      <a:pt x="320" y="0"/>
                      <a:pt x="192" y="48"/>
                      <a:pt x="144" y="80"/>
                    </a:cubicBezTo>
                    <a:cubicBezTo>
                      <a:pt x="96" y="112"/>
                      <a:pt x="112" y="168"/>
                      <a:pt x="96" y="22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98" name="Group 94"/>
              <p:cNvGrpSpPr/>
              <p:nvPr/>
            </p:nvGrpSpPr>
            <p:grpSpPr>
              <a:xfrm>
                <a:off x="0" y="96"/>
                <a:ext cx="720" cy="624"/>
                <a:chOff x="0" y="0"/>
                <a:chExt cx="720" cy="624"/>
              </a:xfrm>
              <a:grpFill/>
            </p:grpSpPr>
            <p:sp>
              <p:nvSpPr>
                <p:cNvPr id="106" name="Freeform 98"/>
                <p:cNvSpPr/>
                <p:nvPr/>
              </p:nvSpPr>
              <p:spPr>
                <a:xfrm>
                  <a:off x="240" y="192"/>
                  <a:ext cx="480" cy="432"/>
                </a:xfrm>
                <a:custGeom>
                  <a:avLst/>
                  <a:gdLst>
                    <a:gd name="txL" fmla="*/ 0 w 928"/>
                    <a:gd name="txT" fmla="*/ 0 h 688"/>
                    <a:gd name="txR" fmla="*/ 928 w 928"/>
                    <a:gd name="txB" fmla="*/ 688 h 688"/>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928" h="688">
                      <a:moveTo>
                        <a:pt x="584" y="8"/>
                      </a:moveTo>
                      <a:cubicBezTo>
                        <a:pt x="632" y="16"/>
                        <a:pt x="656" y="64"/>
                        <a:pt x="680" y="104"/>
                      </a:cubicBezTo>
                      <a:cubicBezTo>
                        <a:pt x="704" y="144"/>
                        <a:pt x="712" y="216"/>
                        <a:pt x="728" y="248"/>
                      </a:cubicBezTo>
                      <a:cubicBezTo>
                        <a:pt x="744" y="280"/>
                        <a:pt x="752" y="280"/>
                        <a:pt x="776" y="296"/>
                      </a:cubicBezTo>
                      <a:cubicBezTo>
                        <a:pt x="800" y="312"/>
                        <a:pt x="848" y="312"/>
                        <a:pt x="872" y="344"/>
                      </a:cubicBezTo>
                      <a:cubicBezTo>
                        <a:pt x="896" y="376"/>
                        <a:pt x="928" y="464"/>
                        <a:pt x="920" y="488"/>
                      </a:cubicBezTo>
                      <a:cubicBezTo>
                        <a:pt x="912" y="512"/>
                        <a:pt x="856" y="496"/>
                        <a:pt x="824" y="488"/>
                      </a:cubicBezTo>
                      <a:cubicBezTo>
                        <a:pt x="792" y="480"/>
                        <a:pt x="744" y="432"/>
                        <a:pt x="728" y="440"/>
                      </a:cubicBezTo>
                      <a:cubicBezTo>
                        <a:pt x="712" y="448"/>
                        <a:pt x="744" y="512"/>
                        <a:pt x="728" y="536"/>
                      </a:cubicBezTo>
                      <a:cubicBezTo>
                        <a:pt x="712" y="560"/>
                        <a:pt x="656" y="560"/>
                        <a:pt x="632" y="584"/>
                      </a:cubicBezTo>
                      <a:cubicBezTo>
                        <a:pt x="608" y="608"/>
                        <a:pt x="632" y="672"/>
                        <a:pt x="584" y="680"/>
                      </a:cubicBezTo>
                      <a:cubicBezTo>
                        <a:pt x="536" y="688"/>
                        <a:pt x="432" y="648"/>
                        <a:pt x="344" y="632"/>
                      </a:cubicBezTo>
                      <a:cubicBezTo>
                        <a:pt x="256" y="616"/>
                        <a:pt x="104" y="656"/>
                        <a:pt x="56" y="584"/>
                      </a:cubicBezTo>
                      <a:cubicBezTo>
                        <a:pt x="8" y="512"/>
                        <a:pt x="56" y="272"/>
                        <a:pt x="56" y="200"/>
                      </a:cubicBezTo>
                      <a:cubicBezTo>
                        <a:pt x="56" y="128"/>
                        <a:pt x="0" y="176"/>
                        <a:pt x="56" y="152"/>
                      </a:cubicBezTo>
                      <a:cubicBezTo>
                        <a:pt x="112" y="128"/>
                        <a:pt x="304" y="80"/>
                        <a:pt x="392" y="56"/>
                      </a:cubicBezTo>
                      <a:cubicBezTo>
                        <a:pt x="480" y="32"/>
                        <a:pt x="536" y="0"/>
                        <a:pt x="584" y="8"/>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7" name="Freeform 99"/>
                <p:cNvSpPr/>
                <p:nvPr/>
              </p:nvSpPr>
              <p:spPr>
                <a:xfrm>
                  <a:off x="40" y="232"/>
                  <a:ext cx="392" cy="392"/>
                </a:xfrm>
                <a:custGeom>
                  <a:avLst/>
                  <a:gdLst>
                    <a:gd name="txL" fmla="*/ 0 w 488"/>
                    <a:gd name="txT" fmla="*/ 0 h 496"/>
                    <a:gd name="txR" fmla="*/ 488 w 488"/>
                    <a:gd name="txB" fmla="*/ 496 h 496"/>
                  </a:gdLst>
                  <a:ahLst/>
                  <a:cxnLst>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Lst>
                  <a:rect l="txL" t="txT" r="txR" b="txB"/>
                  <a:pathLst>
                    <a:path w="488" h="496">
                      <a:moveTo>
                        <a:pt x="56" y="152"/>
                      </a:moveTo>
                      <a:cubicBezTo>
                        <a:pt x="40" y="184"/>
                        <a:pt x="0" y="272"/>
                        <a:pt x="8" y="296"/>
                      </a:cubicBezTo>
                      <a:cubicBezTo>
                        <a:pt x="16" y="320"/>
                        <a:pt x="88" y="288"/>
                        <a:pt x="104" y="296"/>
                      </a:cubicBezTo>
                      <a:cubicBezTo>
                        <a:pt x="120" y="304"/>
                        <a:pt x="112" y="328"/>
                        <a:pt x="104" y="344"/>
                      </a:cubicBezTo>
                      <a:cubicBezTo>
                        <a:pt x="96" y="360"/>
                        <a:pt x="64" y="376"/>
                        <a:pt x="56" y="392"/>
                      </a:cubicBezTo>
                      <a:cubicBezTo>
                        <a:pt x="48" y="408"/>
                        <a:pt x="40" y="432"/>
                        <a:pt x="56" y="440"/>
                      </a:cubicBezTo>
                      <a:cubicBezTo>
                        <a:pt x="72" y="448"/>
                        <a:pt x="136" y="432"/>
                        <a:pt x="152" y="440"/>
                      </a:cubicBezTo>
                      <a:cubicBezTo>
                        <a:pt x="168" y="448"/>
                        <a:pt x="136" y="480"/>
                        <a:pt x="152" y="488"/>
                      </a:cubicBezTo>
                      <a:cubicBezTo>
                        <a:pt x="168" y="496"/>
                        <a:pt x="216" y="496"/>
                        <a:pt x="248" y="488"/>
                      </a:cubicBezTo>
                      <a:cubicBezTo>
                        <a:pt x="280" y="480"/>
                        <a:pt x="312" y="448"/>
                        <a:pt x="344" y="440"/>
                      </a:cubicBezTo>
                      <a:cubicBezTo>
                        <a:pt x="376" y="432"/>
                        <a:pt x="416" y="448"/>
                        <a:pt x="440" y="440"/>
                      </a:cubicBezTo>
                      <a:cubicBezTo>
                        <a:pt x="464" y="432"/>
                        <a:pt x="488" y="440"/>
                        <a:pt x="488" y="392"/>
                      </a:cubicBezTo>
                      <a:cubicBezTo>
                        <a:pt x="488" y="344"/>
                        <a:pt x="456" y="216"/>
                        <a:pt x="440" y="152"/>
                      </a:cubicBezTo>
                      <a:cubicBezTo>
                        <a:pt x="424" y="88"/>
                        <a:pt x="448" y="16"/>
                        <a:pt x="392" y="8"/>
                      </a:cubicBezTo>
                      <a:cubicBezTo>
                        <a:pt x="336" y="0"/>
                        <a:pt x="160" y="80"/>
                        <a:pt x="104" y="104"/>
                      </a:cubicBezTo>
                      <a:cubicBezTo>
                        <a:pt x="48" y="128"/>
                        <a:pt x="72" y="120"/>
                        <a:pt x="56" y="15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8" name="Freeform 100"/>
                <p:cNvSpPr/>
                <p:nvPr/>
              </p:nvSpPr>
              <p:spPr>
                <a:xfrm>
                  <a:off x="0" y="0"/>
                  <a:ext cx="720" cy="432"/>
                </a:xfrm>
                <a:custGeom>
                  <a:avLst/>
                  <a:gdLst>
                    <a:gd name="txL" fmla="*/ 0 w 1208"/>
                    <a:gd name="txT" fmla="*/ 0 h 744"/>
                    <a:gd name="txR" fmla="*/ 1208 w 1208"/>
                    <a:gd name="txB" fmla="*/ 744 h 744"/>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1208" h="744">
                      <a:moveTo>
                        <a:pt x="224" y="688"/>
                      </a:moveTo>
                      <a:cubicBezTo>
                        <a:pt x="64" y="744"/>
                        <a:pt x="64" y="736"/>
                        <a:pt x="32" y="736"/>
                      </a:cubicBezTo>
                      <a:cubicBezTo>
                        <a:pt x="0" y="736"/>
                        <a:pt x="24" y="704"/>
                        <a:pt x="32" y="688"/>
                      </a:cubicBezTo>
                      <a:cubicBezTo>
                        <a:pt x="40" y="672"/>
                        <a:pt x="80" y="688"/>
                        <a:pt x="80" y="640"/>
                      </a:cubicBezTo>
                      <a:cubicBezTo>
                        <a:pt x="80" y="592"/>
                        <a:pt x="32" y="464"/>
                        <a:pt x="32" y="400"/>
                      </a:cubicBezTo>
                      <a:cubicBezTo>
                        <a:pt x="32" y="336"/>
                        <a:pt x="64" y="288"/>
                        <a:pt x="80" y="256"/>
                      </a:cubicBezTo>
                      <a:cubicBezTo>
                        <a:pt x="96" y="224"/>
                        <a:pt x="80" y="232"/>
                        <a:pt x="128" y="208"/>
                      </a:cubicBezTo>
                      <a:cubicBezTo>
                        <a:pt x="176" y="184"/>
                        <a:pt x="280" y="144"/>
                        <a:pt x="368" y="112"/>
                      </a:cubicBezTo>
                      <a:cubicBezTo>
                        <a:pt x="456" y="80"/>
                        <a:pt x="584" y="32"/>
                        <a:pt x="656" y="16"/>
                      </a:cubicBezTo>
                      <a:cubicBezTo>
                        <a:pt x="728" y="0"/>
                        <a:pt x="752" y="0"/>
                        <a:pt x="800" y="16"/>
                      </a:cubicBezTo>
                      <a:cubicBezTo>
                        <a:pt x="848" y="32"/>
                        <a:pt x="904" y="72"/>
                        <a:pt x="944" y="112"/>
                      </a:cubicBezTo>
                      <a:cubicBezTo>
                        <a:pt x="984" y="152"/>
                        <a:pt x="1008" y="232"/>
                        <a:pt x="1040" y="256"/>
                      </a:cubicBezTo>
                      <a:cubicBezTo>
                        <a:pt x="1072" y="280"/>
                        <a:pt x="1112" y="248"/>
                        <a:pt x="1136" y="256"/>
                      </a:cubicBezTo>
                      <a:cubicBezTo>
                        <a:pt x="1160" y="264"/>
                        <a:pt x="1208" y="280"/>
                        <a:pt x="1184" y="304"/>
                      </a:cubicBezTo>
                      <a:cubicBezTo>
                        <a:pt x="1160" y="328"/>
                        <a:pt x="1152" y="336"/>
                        <a:pt x="992" y="400"/>
                      </a:cubicBezTo>
                      <a:cubicBezTo>
                        <a:pt x="832" y="464"/>
                        <a:pt x="384" y="632"/>
                        <a:pt x="224" y="688"/>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109" name="Group 98"/>
                <p:cNvGrpSpPr/>
                <p:nvPr/>
              </p:nvGrpSpPr>
              <p:grpSpPr>
                <a:xfrm>
                  <a:off x="528" y="288"/>
                  <a:ext cx="96" cy="96"/>
                  <a:chOff x="0" y="0"/>
                  <a:chExt cx="96" cy="96"/>
                </a:xfrm>
                <a:grpFill/>
              </p:grpSpPr>
              <p:sp>
                <p:nvSpPr>
                  <p:cNvPr id="112" name="Oval 102"/>
                  <p:cNvSpPr/>
                  <p:nvPr/>
                </p:nvSpPr>
                <p:spPr>
                  <a:xfrm>
                    <a:off x="0" y="0"/>
                    <a:ext cx="96" cy="96"/>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13" name="Oval 103"/>
                  <p:cNvSpPr/>
                  <p:nvPr/>
                </p:nvSpPr>
                <p:spPr>
                  <a:xfrm>
                    <a:off x="48" y="48"/>
                    <a:ext cx="48"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sp>
              <p:nvSpPr>
                <p:cNvPr id="110" name="Freeform 104"/>
                <p:cNvSpPr/>
                <p:nvPr/>
              </p:nvSpPr>
              <p:spPr>
                <a:xfrm>
                  <a:off x="480" y="240"/>
                  <a:ext cx="96" cy="96"/>
                </a:xfrm>
                <a:custGeom>
                  <a:avLst/>
                  <a:gdLst>
                    <a:gd name="txL" fmla="*/ 0 w 192"/>
                    <a:gd name="txT" fmla="*/ 0 h 192"/>
                    <a:gd name="txR" fmla="*/ 192 w 192"/>
                    <a:gd name="txB" fmla="*/ 192 h 192"/>
                  </a:gdLst>
                  <a:ahLst/>
                  <a:cxnLst>
                    <a:cxn ang="0">
                      <a:pos x="0" y="1"/>
                    </a:cxn>
                    <a:cxn ang="0">
                      <a:pos x="1" y="1"/>
                    </a:cxn>
                    <a:cxn ang="0">
                      <a:pos x="1" y="0"/>
                    </a:cxn>
                  </a:cxnLst>
                  <a:rect l="txL" t="txT" r="txR" b="txB"/>
                  <a:pathLst>
                    <a:path w="192" h="192">
                      <a:moveTo>
                        <a:pt x="0" y="192"/>
                      </a:moveTo>
                      <a:cubicBezTo>
                        <a:pt x="8" y="160"/>
                        <a:pt x="16" y="128"/>
                        <a:pt x="48" y="96"/>
                      </a:cubicBezTo>
                      <a:cubicBezTo>
                        <a:pt x="80" y="64"/>
                        <a:pt x="136" y="32"/>
                        <a:pt x="192" y="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11" name="Oval 105"/>
                <p:cNvSpPr/>
                <p:nvPr/>
              </p:nvSpPr>
              <p:spPr>
                <a:xfrm>
                  <a:off x="480" y="528"/>
                  <a:ext cx="96" cy="48"/>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grpSp>
            <p:nvGrpSpPr>
              <p:cNvPr id="99" name="Group 103"/>
              <p:cNvGrpSpPr/>
              <p:nvPr/>
            </p:nvGrpSpPr>
            <p:grpSpPr>
              <a:xfrm>
                <a:off x="144" y="0"/>
                <a:ext cx="336" cy="896"/>
                <a:chOff x="0" y="0"/>
                <a:chExt cx="336" cy="896"/>
              </a:xfrm>
              <a:grpFill/>
            </p:grpSpPr>
            <p:sp>
              <p:nvSpPr>
                <p:cNvPr id="104" name="Freeform 107"/>
                <p:cNvSpPr/>
                <p:nvPr/>
              </p:nvSpPr>
              <p:spPr>
                <a:xfrm rot="1115216">
                  <a:off x="0" y="0"/>
                  <a:ext cx="240" cy="240"/>
                </a:xfrm>
                <a:custGeom>
                  <a:avLst/>
                  <a:gdLst>
                    <a:gd name="txL" fmla="*/ 0 w 768"/>
                    <a:gd name="txT" fmla="*/ 0 h 896"/>
                    <a:gd name="txR" fmla="*/ 768 w 768"/>
                    <a:gd name="txB" fmla="*/ 896 h 89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68" h="896">
                      <a:moveTo>
                        <a:pt x="168" y="688"/>
                      </a:moveTo>
                      <a:cubicBezTo>
                        <a:pt x="96" y="624"/>
                        <a:pt x="88" y="536"/>
                        <a:pt x="72" y="496"/>
                      </a:cubicBezTo>
                      <a:cubicBezTo>
                        <a:pt x="56" y="456"/>
                        <a:pt x="64" y="464"/>
                        <a:pt x="72" y="448"/>
                      </a:cubicBezTo>
                      <a:cubicBezTo>
                        <a:pt x="80" y="432"/>
                        <a:pt x="104" y="408"/>
                        <a:pt x="120" y="400"/>
                      </a:cubicBezTo>
                      <a:cubicBezTo>
                        <a:pt x="136" y="392"/>
                        <a:pt x="184" y="440"/>
                        <a:pt x="168" y="400"/>
                      </a:cubicBezTo>
                      <a:cubicBezTo>
                        <a:pt x="152" y="360"/>
                        <a:pt x="48" y="224"/>
                        <a:pt x="24" y="160"/>
                      </a:cubicBezTo>
                      <a:cubicBezTo>
                        <a:pt x="0" y="96"/>
                        <a:pt x="8" y="32"/>
                        <a:pt x="24" y="16"/>
                      </a:cubicBezTo>
                      <a:cubicBezTo>
                        <a:pt x="40" y="0"/>
                        <a:pt x="72" y="8"/>
                        <a:pt x="120" y="64"/>
                      </a:cubicBezTo>
                      <a:cubicBezTo>
                        <a:pt x="168" y="120"/>
                        <a:pt x="280" y="320"/>
                        <a:pt x="312" y="352"/>
                      </a:cubicBezTo>
                      <a:cubicBezTo>
                        <a:pt x="344" y="384"/>
                        <a:pt x="288" y="280"/>
                        <a:pt x="312" y="256"/>
                      </a:cubicBezTo>
                      <a:cubicBezTo>
                        <a:pt x="336" y="232"/>
                        <a:pt x="408" y="208"/>
                        <a:pt x="456" y="208"/>
                      </a:cubicBezTo>
                      <a:cubicBezTo>
                        <a:pt x="504" y="208"/>
                        <a:pt x="560" y="208"/>
                        <a:pt x="600" y="256"/>
                      </a:cubicBezTo>
                      <a:cubicBezTo>
                        <a:pt x="640" y="304"/>
                        <a:pt x="672" y="440"/>
                        <a:pt x="696" y="496"/>
                      </a:cubicBezTo>
                      <a:cubicBezTo>
                        <a:pt x="720" y="552"/>
                        <a:pt x="768" y="544"/>
                        <a:pt x="744" y="592"/>
                      </a:cubicBezTo>
                      <a:cubicBezTo>
                        <a:pt x="720" y="640"/>
                        <a:pt x="592" y="736"/>
                        <a:pt x="552" y="784"/>
                      </a:cubicBezTo>
                      <a:cubicBezTo>
                        <a:pt x="512" y="832"/>
                        <a:pt x="568" y="896"/>
                        <a:pt x="504" y="880"/>
                      </a:cubicBezTo>
                      <a:cubicBezTo>
                        <a:pt x="440" y="864"/>
                        <a:pt x="240" y="752"/>
                        <a:pt x="168" y="688"/>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5" name="Freeform 108"/>
                <p:cNvSpPr/>
                <p:nvPr/>
              </p:nvSpPr>
              <p:spPr>
                <a:xfrm rot="-380753">
                  <a:off x="0" y="144"/>
                  <a:ext cx="336" cy="752"/>
                </a:xfrm>
                <a:custGeom>
                  <a:avLst/>
                  <a:gdLst>
                    <a:gd name="txL" fmla="*/ 0 w 400"/>
                    <a:gd name="txT" fmla="*/ 0 h 944"/>
                    <a:gd name="txR" fmla="*/ 400 w 400"/>
                    <a:gd name="txB" fmla="*/ 944 h 944"/>
                  </a:gdLst>
                  <a:ahLst/>
                  <a:cxnLst>
                    <a:cxn ang="0">
                      <a:pos x="3" y="2"/>
                    </a:cxn>
                    <a:cxn ang="0">
                      <a:pos x="3" y="2"/>
                    </a:cxn>
                    <a:cxn ang="0">
                      <a:pos x="3" y="2"/>
                    </a:cxn>
                    <a:cxn ang="0">
                      <a:pos x="3" y="2"/>
                    </a:cxn>
                    <a:cxn ang="0">
                      <a:pos x="3" y="2"/>
                    </a:cxn>
                    <a:cxn ang="0">
                      <a:pos x="3" y="2"/>
                    </a:cxn>
                    <a:cxn ang="0">
                      <a:pos x="3" y="2"/>
                    </a:cxn>
                    <a:cxn ang="0">
                      <a:pos x="0" y="2"/>
                    </a:cxn>
                    <a:cxn ang="0">
                      <a:pos x="3" y="2"/>
                    </a:cxn>
                    <a:cxn ang="0">
                      <a:pos x="3" y="2"/>
                    </a:cxn>
                    <a:cxn ang="0">
                      <a:pos x="3" y="2"/>
                    </a:cxn>
                    <a:cxn ang="0">
                      <a:pos x="3" y="2"/>
                    </a:cxn>
                    <a:cxn ang="0">
                      <a:pos x="3" y="2"/>
                    </a:cxn>
                    <a:cxn ang="0">
                      <a:pos x="3" y="2"/>
                    </a:cxn>
                    <a:cxn ang="0">
                      <a:pos x="3" y="2"/>
                    </a:cxn>
                    <a:cxn ang="0">
                      <a:pos x="3" y="2"/>
                    </a:cxn>
                    <a:cxn ang="0">
                      <a:pos x="3" y="2"/>
                    </a:cxn>
                  </a:cxnLst>
                  <a:rect l="txL" t="txT" r="txR" b="txB"/>
                  <a:pathLst>
                    <a:path w="400" h="944">
                      <a:moveTo>
                        <a:pt x="192" y="224"/>
                      </a:moveTo>
                      <a:cubicBezTo>
                        <a:pt x="200" y="280"/>
                        <a:pt x="208" y="320"/>
                        <a:pt x="192" y="416"/>
                      </a:cubicBezTo>
                      <a:cubicBezTo>
                        <a:pt x="176" y="512"/>
                        <a:pt x="104" y="760"/>
                        <a:pt x="96" y="800"/>
                      </a:cubicBezTo>
                      <a:cubicBezTo>
                        <a:pt x="88" y="840"/>
                        <a:pt x="136" y="688"/>
                        <a:pt x="144" y="656"/>
                      </a:cubicBezTo>
                      <a:cubicBezTo>
                        <a:pt x="152" y="624"/>
                        <a:pt x="160" y="608"/>
                        <a:pt x="144" y="608"/>
                      </a:cubicBezTo>
                      <a:cubicBezTo>
                        <a:pt x="128" y="608"/>
                        <a:pt x="64" y="640"/>
                        <a:pt x="48" y="656"/>
                      </a:cubicBezTo>
                      <a:cubicBezTo>
                        <a:pt x="32" y="672"/>
                        <a:pt x="56" y="672"/>
                        <a:pt x="48" y="704"/>
                      </a:cubicBezTo>
                      <a:cubicBezTo>
                        <a:pt x="40" y="736"/>
                        <a:pt x="0" y="808"/>
                        <a:pt x="0" y="848"/>
                      </a:cubicBezTo>
                      <a:cubicBezTo>
                        <a:pt x="0" y="888"/>
                        <a:pt x="0" y="944"/>
                        <a:pt x="48" y="944"/>
                      </a:cubicBezTo>
                      <a:cubicBezTo>
                        <a:pt x="96" y="944"/>
                        <a:pt x="232" y="896"/>
                        <a:pt x="288" y="848"/>
                      </a:cubicBezTo>
                      <a:cubicBezTo>
                        <a:pt x="344" y="800"/>
                        <a:pt x="368" y="760"/>
                        <a:pt x="384" y="656"/>
                      </a:cubicBezTo>
                      <a:cubicBezTo>
                        <a:pt x="400" y="552"/>
                        <a:pt x="392" y="328"/>
                        <a:pt x="384" y="224"/>
                      </a:cubicBezTo>
                      <a:cubicBezTo>
                        <a:pt x="376" y="120"/>
                        <a:pt x="352" y="64"/>
                        <a:pt x="336" y="32"/>
                      </a:cubicBezTo>
                      <a:cubicBezTo>
                        <a:pt x="320" y="0"/>
                        <a:pt x="312" y="24"/>
                        <a:pt x="288" y="32"/>
                      </a:cubicBezTo>
                      <a:cubicBezTo>
                        <a:pt x="264" y="40"/>
                        <a:pt x="216" y="72"/>
                        <a:pt x="192" y="80"/>
                      </a:cubicBezTo>
                      <a:cubicBezTo>
                        <a:pt x="168" y="88"/>
                        <a:pt x="144" y="56"/>
                        <a:pt x="144" y="80"/>
                      </a:cubicBezTo>
                      <a:cubicBezTo>
                        <a:pt x="144" y="104"/>
                        <a:pt x="184" y="168"/>
                        <a:pt x="192" y="22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grpSp>
          <p:grpSp>
            <p:nvGrpSpPr>
              <p:cNvPr id="100" name="Group 106"/>
              <p:cNvGrpSpPr/>
              <p:nvPr/>
            </p:nvGrpSpPr>
            <p:grpSpPr>
              <a:xfrm>
                <a:off x="432" y="1008"/>
                <a:ext cx="224" cy="296"/>
                <a:chOff x="0" y="0"/>
                <a:chExt cx="728" cy="944"/>
              </a:xfrm>
              <a:grpFill/>
            </p:grpSpPr>
            <p:sp>
              <p:nvSpPr>
                <p:cNvPr id="101" name="Freeform 110"/>
                <p:cNvSpPr/>
                <p:nvPr/>
              </p:nvSpPr>
              <p:spPr>
                <a:xfrm>
                  <a:off x="0" y="104"/>
                  <a:ext cx="712" cy="840"/>
                </a:xfrm>
                <a:custGeom>
                  <a:avLst/>
                  <a:gdLst>
                    <a:gd name="txL" fmla="*/ 0 w 712"/>
                    <a:gd name="txT" fmla="*/ 0 h 840"/>
                    <a:gd name="txR" fmla="*/ 712 w 712"/>
                    <a:gd name="txB" fmla="*/ 840 h 840"/>
                  </a:gdLst>
                  <a:ahLst/>
                  <a:cxnLst>
                    <a:cxn ang="0">
                      <a:pos x="80" y="96"/>
                    </a:cxn>
                    <a:cxn ang="0">
                      <a:pos x="128" y="240"/>
                    </a:cxn>
                    <a:cxn ang="0">
                      <a:pos x="80" y="528"/>
                    </a:cxn>
                    <a:cxn ang="0">
                      <a:pos x="608" y="816"/>
                    </a:cxn>
                    <a:cxn ang="0">
                      <a:pos x="704" y="384"/>
                    </a:cxn>
                    <a:cxn ang="0">
                      <a:pos x="656" y="48"/>
                    </a:cxn>
                    <a:cxn ang="0">
                      <a:pos x="368" y="96"/>
                    </a:cxn>
                    <a:cxn ang="0">
                      <a:pos x="128" y="96"/>
                    </a:cxn>
                    <a:cxn ang="0">
                      <a:pos x="80" y="96"/>
                    </a:cxn>
                  </a:cxnLst>
                  <a:rect l="txL" t="txT" r="txR" b="txB"/>
                  <a:pathLst>
                    <a:path w="712" h="840">
                      <a:moveTo>
                        <a:pt x="80" y="96"/>
                      </a:moveTo>
                      <a:cubicBezTo>
                        <a:pt x="80" y="120"/>
                        <a:pt x="128" y="168"/>
                        <a:pt x="128" y="240"/>
                      </a:cubicBezTo>
                      <a:cubicBezTo>
                        <a:pt x="128" y="312"/>
                        <a:pt x="0" y="432"/>
                        <a:pt x="80" y="528"/>
                      </a:cubicBezTo>
                      <a:cubicBezTo>
                        <a:pt x="160" y="624"/>
                        <a:pt x="504" y="840"/>
                        <a:pt x="608" y="816"/>
                      </a:cubicBezTo>
                      <a:cubicBezTo>
                        <a:pt x="712" y="792"/>
                        <a:pt x="696" y="512"/>
                        <a:pt x="704" y="384"/>
                      </a:cubicBezTo>
                      <a:cubicBezTo>
                        <a:pt x="712" y="256"/>
                        <a:pt x="712" y="96"/>
                        <a:pt x="656" y="48"/>
                      </a:cubicBezTo>
                      <a:cubicBezTo>
                        <a:pt x="600" y="0"/>
                        <a:pt x="456" y="88"/>
                        <a:pt x="368" y="96"/>
                      </a:cubicBezTo>
                      <a:cubicBezTo>
                        <a:pt x="280" y="104"/>
                        <a:pt x="176" y="96"/>
                        <a:pt x="128" y="96"/>
                      </a:cubicBezTo>
                      <a:cubicBezTo>
                        <a:pt x="80" y="96"/>
                        <a:pt x="80" y="72"/>
                        <a:pt x="80" y="9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2" name="Freeform 111"/>
                <p:cNvSpPr/>
                <p:nvPr/>
              </p:nvSpPr>
              <p:spPr>
                <a:xfrm>
                  <a:off x="56" y="0"/>
                  <a:ext cx="672" cy="248"/>
                </a:xfrm>
                <a:custGeom>
                  <a:avLst/>
                  <a:gdLst>
                    <a:gd name="txL" fmla="*/ 0 w 672"/>
                    <a:gd name="txT" fmla="*/ 0 h 248"/>
                    <a:gd name="txR" fmla="*/ 672 w 672"/>
                    <a:gd name="txB" fmla="*/ 248 h 248"/>
                  </a:gdLst>
                  <a:ahLst/>
                  <a:cxnLst>
                    <a:cxn ang="0">
                      <a:pos x="72" y="56"/>
                    </a:cxn>
                    <a:cxn ang="0">
                      <a:pos x="360" y="56"/>
                    </a:cxn>
                    <a:cxn ang="0">
                      <a:pos x="600" y="8"/>
                    </a:cxn>
                    <a:cxn ang="0">
                      <a:pos x="600" y="104"/>
                    </a:cxn>
                    <a:cxn ang="0">
                      <a:pos x="600" y="200"/>
                    </a:cxn>
                    <a:cxn ang="0">
                      <a:pos x="168" y="248"/>
                    </a:cxn>
                    <a:cxn ang="0">
                      <a:pos x="24" y="200"/>
                    </a:cxn>
                    <a:cxn ang="0">
                      <a:pos x="24" y="56"/>
                    </a:cxn>
                    <a:cxn ang="0">
                      <a:pos x="120" y="56"/>
                    </a:cxn>
                  </a:cxnLst>
                  <a:rect l="txL" t="txT" r="txR" b="txB"/>
                  <a:pathLst>
                    <a:path w="672" h="248">
                      <a:moveTo>
                        <a:pt x="72" y="56"/>
                      </a:moveTo>
                      <a:cubicBezTo>
                        <a:pt x="172" y="60"/>
                        <a:pt x="272" y="64"/>
                        <a:pt x="360" y="56"/>
                      </a:cubicBezTo>
                      <a:cubicBezTo>
                        <a:pt x="448" y="48"/>
                        <a:pt x="560" y="0"/>
                        <a:pt x="600" y="8"/>
                      </a:cubicBezTo>
                      <a:cubicBezTo>
                        <a:pt x="640" y="16"/>
                        <a:pt x="600" y="72"/>
                        <a:pt x="600" y="104"/>
                      </a:cubicBezTo>
                      <a:cubicBezTo>
                        <a:pt x="600" y="136"/>
                        <a:pt x="672" y="176"/>
                        <a:pt x="600" y="200"/>
                      </a:cubicBezTo>
                      <a:cubicBezTo>
                        <a:pt x="528" y="224"/>
                        <a:pt x="264" y="248"/>
                        <a:pt x="168" y="248"/>
                      </a:cubicBezTo>
                      <a:cubicBezTo>
                        <a:pt x="72" y="248"/>
                        <a:pt x="48" y="232"/>
                        <a:pt x="24" y="200"/>
                      </a:cubicBezTo>
                      <a:cubicBezTo>
                        <a:pt x="0" y="168"/>
                        <a:pt x="8" y="80"/>
                        <a:pt x="24" y="56"/>
                      </a:cubicBezTo>
                      <a:cubicBezTo>
                        <a:pt x="40" y="32"/>
                        <a:pt x="104" y="56"/>
                        <a:pt x="120" y="56"/>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3" name="Oval 112"/>
                <p:cNvSpPr/>
                <p:nvPr/>
              </p:nvSpPr>
              <p:spPr>
                <a:xfrm>
                  <a:off x="560" y="8"/>
                  <a:ext cx="96" cy="144"/>
                </a:xfrm>
                <a:prstGeom prst="ellipse">
                  <a:avLst/>
                </a:prstGeom>
                <a:grpFill/>
                <a:ln w="9525" cap="flat" cmpd="sng">
                  <a:solidFill>
                    <a:schemeClr val="tx1"/>
                  </a:solidFill>
                  <a:prstDash val="solid"/>
                  <a:headEnd type="none" w="med" len="med"/>
                  <a:tailEnd type="none" w="med" len="med"/>
                </a:ln>
              </p:spPr>
              <p:txBody>
                <a:bodyPr wrap="none" anchor="ctr"/>
                <a:lstStyle/>
                <a:p>
                  <a:pPr lvl="0" eaLnBrk="1" hangingPunct="1"/>
                  <a:endParaRPr lang="zh-CN" altLang="en-US" sz="2400" dirty="0">
                    <a:solidFill>
                      <a:schemeClr val="accent1"/>
                    </a:solidFill>
                    <a:latin typeface="微软雅黑" panose="020B0503020204020204" pitchFamily="34" charset="-122"/>
                    <a:ea typeface="微软雅黑" panose="020B0503020204020204" pitchFamily="34" charset="-122"/>
                  </a:endParaRPr>
                </a:p>
              </p:txBody>
            </p:sp>
          </p:grpSp>
        </p:gr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nvGraphicFramePr>
        <p:xfrm>
          <a:off x="1315085" y="1483995"/>
          <a:ext cx="10670778" cy="2362200"/>
        </p:xfrm>
        <a:graphic>
          <a:graphicData uri="http://schemas.openxmlformats.org/drawingml/2006/table">
            <a:tbl>
              <a:tblPr/>
              <a:tblGrid>
                <a:gridCol w="1117891">
                  <a:extLst>
                    <a:ext uri="{9D8B030D-6E8A-4147-A177-3AD203B41FA5}">
                      <a16:colId xmlns:a16="http://schemas.microsoft.com/office/drawing/2014/main" val="20000"/>
                    </a:ext>
                  </a:extLst>
                </a:gridCol>
                <a:gridCol w="9552887">
                  <a:extLst>
                    <a:ext uri="{9D8B030D-6E8A-4147-A177-3AD203B41FA5}">
                      <a16:colId xmlns:a16="http://schemas.microsoft.com/office/drawing/2014/main" val="20001"/>
                    </a:ext>
                  </a:extLst>
                </a:gridCol>
              </a:tblGrid>
              <a:tr h="2362200">
                <a:tc>
                  <a:txBody>
                    <a:bodyPr/>
                    <a:lstStyle/>
                    <a:p>
                      <a:pPr marL="0" marR="0" lvl="0" indent="0" algn="ctr" defTabSz="0" rtl="0" eaLnBrk="1" fontAlgn="base" latinLnBrk="0" hangingPunct="1">
                        <a:lnSpc>
                          <a:spcPct val="400000"/>
                        </a:lnSpc>
                        <a:spcBef>
                          <a:spcPct val="0"/>
                        </a:spcBef>
                        <a:spcAft>
                          <a:spcPct val="0"/>
                        </a:spcAft>
                        <a:buClr>
                          <a:schemeClr val="tx2"/>
                        </a:buClr>
                        <a:buSzPct val="70000"/>
                        <a:buFont typeface="Wingdings" panose="05000000000000000000" pitchFamily="2" charset="2"/>
                        <a:buNone/>
                      </a:pPr>
                      <a:r>
                        <a:rPr kumimoji="0" lang="en-US" sz="2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1R</a:t>
                      </a:r>
                    </a:p>
                  </a:txBody>
                  <a:tcPr marL="121952" marR="121952" horzOverflow="overflow">
                    <a:lnL w="76200" cap="flat" cmpd="sng" algn="ctr">
                      <a:solidFill>
                        <a:schemeClr val="bg2"/>
                      </a:solidFill>
                      <a:prstDash val="solid"/>
                      <a:round/>
                      <a:headEnd type="none" w="med" len="med"/>
                      <a:tailEnd type="none" w="med" len="med"/>
                    </a:lnL>
                    <a:lnR w="5715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0" rtl="0" eaLnBrk="1" fontAlgn="base" latinLnBrk="0" hangingPunct="1">
                        <a:lnSpc>
                          <a:spcPct val="100000"/>
                        </a:lnSpc>
                        <a:spcBef>
                          <a:spcPct val="0"/>
                        </a:spcBef>
                        <a:spcAft>
                          <a:spcPct val="30000"/>
                        </a:spcAft>
                        <a:buClr>
                          <a:schemeClr val="tx2"/>
                        </a:buClr>
                        <a:buSzPct val="70000"/>
                        <a:buFont typeface="Wingdings" panose="05000000000000000000" pitchFamily="2" charset="2"/>
                        <a:buNone/>
                      </a:pPr>
                      <a:r>
                        <a:rPr kumimoji="0" lang="zh-CN" altLang="en-US" sz="2400" b="1" i="0" u="sng" strike="noStrike" cap="none" normalizeH="0" baseline="0" dirty="0">
                          <a:ln>
                            <a:noFill/>
                          </a:ln>
                          <a:solidFill>
                            <a:srgbClr val="0000CC"/>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掌握现状：</a:t>
                      </a:r>
                      <a:r>
                        <a:rPr kumimoji="0" lang="zh-CN" altLang="en-US" sz="2000" b="1" i="0" u="sng"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到底哪些是潜在的危险因素</a:t>
                      </a:r>
                    </a:p>
                    <a:p>
                      <a:pPr marL="0" marR="0" lvl="0" indent="0" algn="l" defTabSz="0" rtl="0" eaLnBrk="1" fontAlgn="base" latinLnBrk="0" hangingPunct="1">
                        <a:lnSpc>
                          <a:spcPct val="80000"/>
                        </a:lnSpc>
                        <a:spcBef>
                          <a:spcPct val="0"/>
                        </a:spcBef>
                        <a:spcAft>
                          <a:spcPct val="0"/>
                        </a:spcAft>
                        <a:buClr>
                          <a:schemeClr val="tx2"/>
                        </a:buClr>
                        <a:buSzPct val="70000"/>
                        <a:buFont typeface="Wingdings" panose="05000000000000000000" pitchFamily="2" charset="2"/>
                        <a:buNone/>
                      </a:pPr>
                      <a:r>
                        <a:rPr kumimoji="0" lang="en-US" sz="1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1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认为发现哪个地方比较危险，会出现什么事故，叫大家找出来</a:t>
                      </a: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a:t>
                      </a:r>
                      <a:endPar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p>
                      <a:pPr marL="0" marR="0" lvl="0" indent="0" algn="l" defTabSz="0" rtl="0" eaLnBrk="1" fontAlgn="base" latinLnBrk="0" hangingPunct="1">
                        <a:lnSpc>
                          <a:spcPct val="85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▪叫大家举手发言；</a:t>
                      </a:r>
                    </a:p>
                    <a:p>
                      <a:pPr marL="0" marR="0" lvl="0" indent="0" algn="l" defTabSz="0" rtl="0" eaLnBrk="1" fontAlgn="base" latinLnBrk="0" hangingPunct="1">
                        <a:lnSpc>
                          <a:spcPct val="85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▪假定一下将来可能出现什么样的危险及可能的事故</a:t>
                      </a:r>
                    </a:p>
                    <a:p>
                      <a:pPr marL="0" marR="0" lvl="0" indent="0" algn="l" defTabSz="0" rtl="0" eaLnBrk="1" fontAlgn="base" latinLnBrk="0" hangingPunct="1">
                        <a:lnSpc>
                          <a:spcPct val="85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把危险因素通过大家发言列出；</a:t>
                      </a:r>
                    </a:p>
                    <a:p>
                      <a:pPr marL="0" marR="0" lvl="0" indent="0" algn="l" defTabSz="0" rtl="0" eaLnBrk="1" fontAlgn="base" latinLnBrk="0" hangingPunct="1">
                        <a:lnSpc>
                          <a:spcPct val="11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▪小组一般</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5-7</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人，每人提一条，轮流循环提。</a:t>
                      </a:r>
                    </a:p>
                    <a:p>
                      <a:pPr marL="0" marR="0" lvl="0" indent="0" algn="l" defTabSz="0" rtl="0" eaLnBrk="1" fontAlgn="base" latinLnBrk="0" hangingPunct="1">
                        <a:lnSpc>
                          <a:spcPct val="11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表述为：“由于</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原因，导致发生</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的危险”，全部写出。</a:t>
                      </a:r>
                    </a:p>
                  </a:txBody>
                  <a:tcPr marL="121952" marR="121952" horzOverflow="overflow">
                    <a:lnL w="57150" cap="flat" cmpd="sng" algn="ctr">
                      <a:solidFill>
                        <a:schemeClr val="bg2"/>
                      </a:solidFill>
                      <a:prstDash val="solid"/>
                      <a:round/>
                      <a:headEnd type="none" w="med" len="med"/>
                      <a:tailEnd type="none" w="med" len="med"/>
                    </a:lnL>
                    <a:lnR w="7620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sp>
        <p:nvSpPr>
          <p:cNvPr id="3" name="Rectangle 24"/>
          <p:cNvSpPr/>
          <p:nvPr/>
        </p:nvSpPr>
        <p:spPr>
          <a:xfrm>
            <a:off x="9139873" y="1522095"/>
            <a:ext cx="2744787" cy="381000"/>
          </a:xfrm>
          <a:prstGeom prst="rect">
            <a:avLst/>
          </a:prstGeom>
          <a:solidFill>
            <a:schemeClr val="bg1">
              <a:lumMod val="95000"/>
            </a:schemeClr>
          </a:solidFill>
          <a:ln w="9525" cap="flat" cmpd="sng">
            <a:solidFill>
              <a:schemeClr val="tx1"/>
            </a:solidFill>
            <a:prstDash val="solid"/>
            <a:miter/>
            <a:headEnd type="none" w="med" len="med"/>
            <a:tailEnd type="none" w="med" len="med"/>
          </a:ln>
        </p:spPr>
        <p:txBody>
          <a:bodyPr wrap="none" anchor="ctr"/>
          <a:lstStyle/>
          <a:p>
            <a:pPr lvl="0"/>
            <a:r>
              <a:rPr lang="en-US" altLang="zh-CN" sz="1200" b="1" dirty="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最好结合大家熟悉的或</a:t>
            </a:r>
          </a:p>
          <a:p>
            <a:pPr lvl="0"/>
            <a:r>
              <a:rPr lang="zh-CN" altLang="en-US" sz="1200" b="1" dirty="0">
                <a:latin typeface="微软雅黑" panose="020B0503020204020204" pitchFamily="34" charset="-122"/>
                <a:ea typeface="微软雅黑" panose="020B0503020204020204" pitchFamily="34" charset="-122"/>
              </a:rPr>
              <a:t>岗位的危险源为对象</a:t>
            </a:r>
          </a:p>
        </p:txBody>
      </p:sp>
      <p:graphicFrame>
        <p:nvGraphicFramePr>
          <p:cNvPr id="4" name="Group 11"/>
          <p:cNvGraphicFramePr>
            <a:graphicFrameLocks noGrp="1"/>
          </p:cNvGraphicFramePr>
          <p:nvPr/>
        </p:nvGraphicFramePr>
        <p:xfrm>
          <a:off x="1315085" y="4836795"/>
          <a:ext cx="10670778" cy="1828800"/>
        </p:xfrm>
        <a:graphic>
          <a:graphicData uri="http://schemas.openxmlformats.org/drawingml/2006/table">
            <a:tbl>
              <a:tblPr/>
              <a:tblGrid>
                <a:gridCol w="1117891">
                  <a:extLst>
                    <a:ext uri="{9D8B030D-6E8A-4147-A177-3AD203B41FA5}">
                      <a16:colId xmlns:a16="http://schemas.microsoft.com/office/drawing/2014/main" val="20000"/>
                    </a:ext>
                  </a:extLst>
                </a:gridCol>
                <a:gridCol w="9552887">
                  <a:extLst>
                    <a:ext uri="{9D8B030D-6E8A-4147-A177-3AD203B41FA5}">
                      <a16:colId xmlns:a16="http://schemas.microsoft.com/office/drawing/2014/main" val="20001"/>
                    </a:ext>
                  </a:extLst>
                </a:gridCol>
              </a:tblGrid>
              <a:tr h="1828800">
                <a:tc>
                  <a:txBody>
                    <a:bodyPr/>
                    <a:lstStyle/>
                    <a:p>
                      <a:pPr marL="0" marR="0" lvl="0" indent="0" algn="ctr" defTabSz="0" rtl="0" eaLnBrk="1" fontAlgn="base" latinLnBrk="0" hangingPunct="1">
                        <a:lnSpc>
                          <a:spcPct val="300000"/>
                        </a:lnSpc>
                        <a:spcBef>
                          <a:spcPct val="0"/>
                        </a:spcBef>
                        <a:spcAft>
                          <a:spcPct val="0"/>
                        </a:spcAft>
                        <a:buClr>
                          <a:schemeClr val="tx2"/>
                        </a:buClr>
                        <a:buSzPct val="70000"/>
                        <a:buFont typeface="Wingdings" panose="05000000000000000000" pitchFamily="2" charset="2"/>
                        <a:buNone/>
                      </a:pPr>
                      <a:r>
                        <a:rPr kumimoji="0" lang="en-US" sz="2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2R</a:t>
                      </a:r>
                    </a:p>
                  </a:txBody>
                  <a:tcPr marL="121952" marR="121952" horzOverflow="overflow">
                    <a:lnL w="76200" cap="flat" cmpd="sng" algn="ctr">
                      <a:solidFill>
                        <a:schemeClr val="bg2"/>
                      </a:solidFill>
                      <a:prstDash val="solid"/>
                      <a:round/>
                      <a:headEnd type="none" w="med" len="med"/>
                      <a:tailEnd type="none" w="med" len="med"/>
                    </a:lnL>
                    <a:lnR w="5715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0" rtl="0" eaLnBrk="1" fontAlgn="base" latinLnBrk="0" hangingPunct="1">
                        <a:lnSpc>
                          <a:spcPct val="100000"/>
                        </a:lnSpc>
                        <a:spcBef>
                          <a:spcPct val="25000"/>
                        </a:spcBef>
                        <a:spcAft>
                          <a:spcPct val="30000"/>
                        </a:spcAft>
                        <a:buClr>
                          <a:schemeClr val="tx2"/>
                        </a:buClr>
                        <a:buSzPct val="70000"/>
                        <a:buFont typeface="Wingdings" panose="05000000000000000000" pitchFamily="2" charset="2"/>
                        <a:buNone/>
                      </a:pPr>
                      <a:r>
                        <a:rPr kumimoji="0" lang="zh-CN" altLang="en-US" sz="2400" b="1" i="0" u="sng" strike="noStrike" cap="none" normalizeH="0" baseline="0" dirty="0">
                          <a:ln>
                            <a:noFill/>
                          </a:ln>
                          <a:solidFill>
                            <a:srgbClr val="0000CC"/>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追求根本：</a:t>
                      </a:r>
                      <a:r>
                        <a:rPr kumimoji="0" lang="zh-CN" altLang="en-US" sz="2000" b="1" i="0" u="sng"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这才是主要危险的因素</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⑴每人指出</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1-2</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条认为最危险的项目</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在认为有问题的项目画一个“</a:t>
                      </a:r>
                      <a:r>
                        <a:rPr kumimoji="0" lang="el-GR"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⑵问题集中、重点化，最后形成大家公认的最危险的项目（合并为</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1-3</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个项目）；画 “</a:t>
                      </a:r>
                      <a:r>
                        <a:rPr kumimoji="0" lang="el-GR"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”的项目为主要的危险因素。</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⑶列出集中化的</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1-3</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项。</a:t>
                      </a:r>
                    </a:p>
                  </a:txBody>
                  <a:tcPr marL="121952" marR="121952" horzOverflow="overflow">
                    <a:lnL w="57150" cap="flat" cmpd="sng" algn="ctr">
                      <a:solidFill>
                        <a:schemeClr val="bg2"/>
                      </a:solidFill>
                      <a:prstDash val="solid"/>
                      <a:round/>
                      <a:headEnd type="none" w="med" len="med"/>
                      <a:tailEnd type="none" w="med" len="med"/>
                    </a:lnL>
                    <a:lnR w="7620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sp>
        <p:nvSpPr>
          <p:cNvPr id="5" name="AutoShape 76"/>
          <p:cNvSpPr/>
          <p:nvPr/>
        </p:nvSpPr>
        <p:spPr>
          <a:xfrm>
            <a:off x="1721485" y="3960495"/>
            <a:ext cx="304800" cy="762000"/>
          </a:xfrm>
          <a:prstGeom prst="downArrow">
            <a:avLst>
              <a:gd name="adj1" fmla="val 50000"/>
              <a:gd name="adj2" fmla="val 83356"/>
            </a:avLst>
          </a:prstGeom>
          <a:solidFill>
            <a:schemeClr val="bg1">
              <a:lumMod val="95000"/>
            </a:schemeClr>
          </a:solidFill>
          <a:ln w="9525">
            <a:noFill/>
          </a:ln>
        </p:spPr>
        <p:txBody>
          <a:bodyPr wrap="none" anchor="ctr"/>
          <a:lstStyle/>
          <a:p>
            <a:pPr lvl="0"/>
            <a:endParaRPr lang="zh-CN" altLang="en-US" sz="1800" b="1" dirty="0">
              <a:latin typeface="微软雅黑" panose="020B0503020204020204" pitchFamily="34" charset="-122"/>
              <a:ea typeface="微软雅黑" panose="020B0503020204020204" pitchFamily="34" charset="-122"/>
            </a:endParaRP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Bottom)">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nvGraphicFramePr>
        <p:xfrm>
          <a:off x="1140460" y="1532890"/>
          <a:ext cx="10772140" cy="1775460"/>
        </p:xfrm>
        <a:graphic>
          <a:graphicData uri="http://schemas.openxmlformats.org/drawingml/2006/table">
            <a:tbl>
              <a:tblPr/>
              <a:tblGrid>
                <a:gridCol w="1088390">
                  <a:extLst>
                    <a:ext uri="{9D8B030D-6E8A-4147-A177-3AD203B41FA5}">
                      <a16:colId xmlns:a16="http://schemas.microsoft.com/office/drawing/2014/main" val="20000"/>
                    </a:ext>
                  </a:extLst>
                </a:gridCol>
                <a:gridCol w="9683750">
                  <a:extLst>
                    <a:ext uri="{9D8B030D-6E8A-4147-A177-3AD203B41FA5}">
                      <a16:colId xmlns:a16="http://schemas.microsoft.com/office/drawing/2014/main" val="20001"/>
                    </a:ext>
                  </a:extLst>
                </a:gridCol>
              </a:tblGrid>
              <a:tr h="1775460">
                <a:tc>
                  <a:txBody>
                    <a:bodyPr/>
                    <a:lstStyle/>
                    <a:p>
                      <a:pPr marL="0" marR="0" lvl="0" indent="0" algn="ctr" defTabSz="0" rtl="0" eaLnBrk="1" fontAlgn="base" latinLnBrk="0" hangingPunct="1">
                        <a:lnSpc>
                          <a:spcPct val="300000"/>
                        </a:lnSpc>
                        <a:spcBef>
                          <a:spcPct val="0"/>
                        </a:spcBef>
                        <a:spcAft>
                          <a:spcPct val="0"/>
                        </a:spcAft>
                        <a:buClr>
                          <a:schemeClr val="tx2"/>
                        </a:buClr>
                        <a:buSzPct val="70000"/>
                        <a:buFont typeface="Wingdings" panose="05000000000000000000" pitchFamily="2" charset="2"/>
                        <a:buNone/>
                      </a:pPr>
                      <a:r>
                        <a:rPr kumimoji="0" lang="en-US" sz="2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3R</a:t>
                      </a:r>
                    </a:p>
                  </a:txBody>
                  <a:tcPr marL="121952" marR="121952" horzOverflow="overflow">
                    <a:lnL w="76200" cap="flat" cmpd="sng" algn="ctr">
                      <a:solidFill>
                        <a:schemeClr val="bg2"/>
                      </a:solidFill>
                      <a:prstDash val="solid"/>
                      <a:round/>
                      <a:headEnd type="none" w="med" len="med"/>
                      <a:tailEnd type="none" w="med" len="med"/>
                    </a:lnL>
                    <a:lnR w="5715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0" rtl="0" eaLnBrk="1" fontAlgn="base" latinLnBrk="0" hangingPunct="1">
                        <a:lnSpc>
                          <a:spcPct val="100000"/>
                        </a:lnSpc>
                        <a:spcBef>
                          <a:spcPct val="0"/>
                        </a:spcBef>
                        <a:spcAft>
                          <a:spcPct val="30000"/>
                        </a:spcAft>
                        <a:buClr>
                          <a:schemeClr val="tx2"/>
                        </a:buClr>
                        <a:buSzPct val="70000"/>
                        <a:buFont typeface="Wingdings" panose="05000000000000000000" pitchFamily="2" charset="2"/>
                        <a:buNone/>
                      </a:pPr>
                      <a:r>
                        <a:rPr kumimoji="0" lang="zh-CN" altLang="en-US" sz="2400" b="1" i="0" u="sng" strike="noStrike" cap="none" normalizeH="0" baseline="0" dirty="0">
                          <a:ln>
                            <a:noFill/>
                          </a:ln>
                          <a:solidFill>
                            <a:srgbClr val="0000CC"/>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找出对策：</a:t>
                      </a:r>
                      <a:r>
                        <a:rPr kumimoji="0" lang="zh-CN" altLang="en-US" sz="2000" b="1" i="0" u="sng"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如果是你怎么做</a:t>
                      </a:r>
                      <a:r>
                        <a:rPr kumimoji="0" lang="en-US" sz="2000" b="1" i="0" u="sng"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想对策，怎么解决问题，把最先解决的每一个人拿出一个措施</a:t>
                      </a:r>
                      <a:r>
                        <a:rPr kumimoji="0" lang="zh-CN" altLang="en-US" sz="2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针对最危险的因素，每人提出</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1-2</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条具体可实施的对策措施。</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▪把对策措施合并为</a:t>
                      </a:r>
                      <a:r>
                        <a:rPr kumimoji="0" 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1-2</a:t>
                      </a:r>
                      <a:r>
                        <a:rPr kumimoji="0" lang="zh-CN" altLang="en-US"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项最可行的对策。</a:t>
                      </a:r>
                      <a:endParaRPr kumimoji="0" lang="zh-CN" altLang="en-US" sz="2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txBody>
                  <a:tcPr marL="121952" marR="121952" horzOverflow="overflow">
                    <a:lnL w="57150" cap="flat" cmpd="sng" algn="ctr">
                      <a:solidFill>
                        <a:schemeClr val="bg2"/>
                      </a:solidFill>
                      <a:prstDash val="solid"/>
                      <a:round/>
                      <a:headEnd type="none" w="med" len="med"/>
                      <a:tailEnd type="none" w="med" len="med"/>
                    </a:lnL>
                    <a:lnR w="7620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graphicFrame>
        <p:nvGraphicFramePr>
          <p:cNvPr id="3" name="Group 10"/>
          <p:cNvGraphicFramePr/>
          <p:nvPr/>
        </p:nvGraphicFramePr>
        <p:xfrm>
          <a:off x="1140327" y="4527550"/>
          <a:ext cx="10772405" cy="2460625"/>
        </p:xfrm>
        <a:graphic>
          <a:graphicData uri="http://schemas.openxmlformats.org/drawingml/2006/table">
            <a:tbl>
              <a:tblPr/>
              <a:tblGrid>
                <a:gridCol w="1117891">
                  <a:extLst>
                    <a:ext uri="{9D8B030D-6E8A-4147-A177-3AD203B41FA5}">
                      <a16:colId xmlns:a16="http://schemas.microsoft.com/office/drawing/2014/main" val="20000"/>
                    </a:ext>
                  </a:extLst>
                </a:gridCol>
                <a:gridCol w="9654514">
                  <a:extLst>
                    <a:ext uri="{9D8B030D-6E8A-4147-A177-3AD203B41FA5}">
                      <a16:colId xmlns:a16="http://schemas.microsoft.com/office/drawing/2014/main" val="20001"/>
                    </a:ext>
                  </a:extLst>
                </a:gridCol>
              </a:tblGrid>
              <a:tr h="2460625">
                <a:tc>
                  <a:txBody>
                    <a:bodyPr/>
                    <a:lstStyle/>
                    <a:p>
                      <a:pPr marL="0" marR="0" lvl="0" indent="0" algn="ctr" defTabSz="0" rtl="0" eaLnBrk="1" fontAlgn="base" latinLnBrk="0" hangingPunct="1">
                        <a:lnSpc>
                          <a:spcPct val="400000"/>
                        </a:lnSpc>
                        <a:spcBef>
                          <a:spcPct val="0"/>
                        </a:spcBef>
                        <a:spcAft>
                          <a:spcPct val="0"/>
                        </a:spcAft>
                        <a:buClr>
                          <a:schemeClr val="tx2"/>
                        </a:buClr>
                        <a:buSzPct val="70000"/>
                        <a:buFont typeface="Wingdings" panose="05000000000000000000" pitchFamily="2" charset="2"/>
                        <a:buNone/>
                      </a:pPr>
                      <a:r>
                        <a:rPr kumimoji="0" lang="en-US" sz="2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4R</a:t>
                      </a:r>
                    </a:p>
                  </a:txBody>
                  <a:tcPr marL="121952" marR="121952" horzOverflow="overflow">
                    <a:lnL w="76200" cap="flat" cmpd="sng" algn="ctr">
                      <a:solidFill>
                        <a:schemeClr val="bg2"/>
                      </a:solidFill>
                      <a:prstDash val="solid"/>
                      <a:round/>
                      <a:headEnd type="none" w="med" len="med"/>
                      <a:tailEnd type="none" w="med" len="med"/>
                    </a:lnL>
                    <a:lnR w="5715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0" rtl="0" eaLnBrk="1" fontAlgn="base" latinLnBrk="0" hangingPunct="1">
                        <a:lnSpc>
                          <a:spcPct val="100000"/>
                        </a:lnSpc>
                        <a:spcBef>
                          <a:spcPct val="0"/>
                        </a:spcBef>
                        <a:spcAft>
                          <a:spcPct val="30000"/>
                        </a:spcAft>
                        <a:buClr>
                          <a:schemeClr val="tx2"/>
                        </a:buClr>
                        <a:buSzPct val="70000"/>
                        <a:buFont typeface="Wingdings" panose="05000000000000000000" pitchFamily="2" charset="2"/>
                        <a:buNone/>
                      </a:pPr>
                      <a:r>
                        <a:rPr kumimoji="0" lang="zh-CN" altLang="en-US" sz="2400" b="1" i="0" u="sng" strike="noStrike" cap="none" normalizeH="0" baseline="0" dirty="0">
                          <a:ln>
                            <a:noFill/>
                          </a:ln>
                          <a:solidFill>
                            <a:srgbClr val="0000CC"/>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设定目标：</a:t>
                      </a:r>
                      <a:r>
                        <a:rPr kumimoji="0" lang="zh-CN" altLang="en-US" sz="2000" b="1" i="0" u="sng"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我们是这样做的！</a:t>
                      </a:r>
                      <a:endParaRPr kumimoji="0" lang="zh-CN" altLang="en-US" sz="2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想出对策后，每人设一目标，要是我怎么办，要是你怎么办。 </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⑴合并为</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1-2</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项（带标记的项目是重点实施项目）；</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⑵设定团队行动目标：“为了防止</a:t>
                      </a:r>
                      <a:r>
                        <a:rPr kumimoji="0" lang="en-US" sz="2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a:t>
                      </a:r>
                      <a:r>
                        <a:rPr kumimoji="0" lang="zh-CN" altLang="en-US" sz="2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我们应该</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⑶唱和确认：用手指着关注对象喊口号</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班组长</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喊一遍“</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干</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好</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p>
                    <a:p>
                      <a:pPr marL="0" marR="0" lvl="0" indent="0" algn="l" defTabSz="0" rtl="0" eaLnBrk="1" fontAlgn="base" latinLnBrk="0" hangingPunct="1">
                        <a:lnSpc>
                          <a:spcPct val="100000"/>
                        </a:lnSpc>
                        <a:spcBef>
                          <a:spcPct val="0"/>
                        </a:spcBef>
                        <a:spcAft>
                          <a:spcPct val="0"/>
                        </a:spcAft>
                        <a:buClr>
                          <a:schemeClr val="tx2"/>
                        </a:buClr>
                        <a:buSzPct val="70000"/>
                        <a:buFont typeface="Wingdings" panose="05000000000000000000" pitchFamily="2" charset="2"/>
                        <a:buNone/>
                      </a:pP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     </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班组成员</a:t>
                      </a:r>
                      <a:r>
                        <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a:t>
                      </a:r>
                      <a:r>
                        <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rPr>
                        <a:t>喊两遍</a:t>
                      </a:r>
                      <a:endPar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仿宋_GB2312" pitchFamily="1" charset="-122"/>
                        <a:sym typeface="Arial" panose="020B0604020202020204" pitchFamily="34" charset="0"/>
                      </a:endParaRPr>
                    </a:p>
                  </a:txBody>
                  <a:tcPr marL="121952" marR="121952" horzOverflow="overflow">
                    <a:lnL w="57150" cap="flat" cmpd="sng" algn="ctr">
                      <a:solidFill>
                        <a:schemeClr val="bg2"/>
                      </a:solidFill>
                      <a:prstDash val="solid"/>
                      <a:round/>
                      <a:headEnd type="none" w="med" len="med"/>
                      <a:tailEnd type="none" w="med" len="med"/>
                    </a:lnL>
                    <a:lnR w="76200" cap="flat" cmpd="sng" algn="ctr">
                      <a:solidFill>
                        <a:schemeClr val="bg2"/>
                      </a:solidFill>
                      <a:prstDash val="solid"/>
                      <a:round/>
                      <a:headEnd type="none" w="med" len="med"/>
                      <a:tailEnd type="none" w="med" len="med"/>
                    </a:lnR>
                    <a:lnT w="76200" cap="flat" cmpd="sng" algn="ctr">
                      <a:solidFill>
                        <a:schemeClr val="bg2"/>
                      </a:solidFill>
                      <a:prstDash val="solid"/>
                      <a:round/>
                      <a:headEnd type="none" w="med" len="med"/>
                      <a:tailEnd type="none" w="med" len="med"/>
                    </a:lnT>
                    <a:lnB w="76200" cap="flat" cmpd="sng" algn="ctr">
                      <a:solidFill>
                        <a:schemeClr val="bg2"/>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bl>
          </a:graphicData>
        </a:graphic>
      </p:graphicFrame>
      <p:sp>
        <p:nvSpPr>
          <p:cNvPr id="4" name="AutoShape 79"/>
          <p:cNvSpPr/>
          <p:nvPr/>
        </p:nvSpPr>
        <p:spPr>
          <a:xfrm>
            <a:off x="1421130" y="3536950"/>
            <a:ext cx="304800" cy="762000"/>
          </a:xfrm>
          <a:prstGeom prst="downArrow">
            <a:avLst>
              <a:gd name="adj1" fmla="val 50000"/>
              <a:gd name="adj2" fmla="val 83356"/>
            </a:avLst>
          </a:prstGeom>
          <a:solidFill>
            <a:schemeClr val="bg1">
              <a:lumMod val="95000"/>
            </a:schemeClr>
          </a:solidFill>
          <a:ln w="9525">
            <a:noFill/>
          </a:ln>
        </p:spPr>
        <p:txBody>
          <a:bodyPr wrap="none" anchor="ctr"/>
          <a:lstStyle/>
          <a:p>
            <a:pPr lvl="0"/>
            <a:endParaRPr lang="zh-CN" altLang="en-US" dirty="0">
              <a:latin typeface="Arial" panose="020B0604020202020204" pitchFamily="34" charset="0"/>
              <a:ea typeface="宋体" pitchFamily="2" charset="-122"/>
            </a:endParaRP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Bottom)">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1173162" y="1712595"/>
            <a:ext cx="11280775" cy="5343525"/>
            <a:chOff x="609600" y="1066800"/>
            <a:chExt cx="11280775" cy="5343525"/>
          </a:xfrm>
          <a:solidFill>
            <a:schemeClr val="accent2">
              <a:lumMod val="20000"/>
              <a:lumOff val="80000"/>
            </a:schemeClr>
          </a:solidFill>
        </p:grpSpPr>
        <p:grpSp>
          <p:nvGrpSpPr>
            <p:cNvPr id="3" name="Group 15"/>
            <p:cNvGrpSpPr/>
            <p:nvPr/>
          </p:nvGrpSpPr>
          <p:grpSpPr>
            <a:xfrm>
              <a:off x="609600" y="1066800"/>
              <a:ext cx="11179175" cy="5343525"/>
              <a:chOff x="0" y="480"/>
              <a:chExt cx="5760" cy="3168"/>
            </a:xfrm>
            <a:grpFill/>
          </p:grpSpPr>
          <p:sp>
            <p:nvSpPr>
              <p:cNvPr id="122" name="Rectangle 16"/>
              <p:cNvSpPr>
                <a:spLocks noChangeArrowheads="1"/>
              </p:cNvSpPr>
              <p:nvPr/>
            </p:nvSpPr>
            <p:spPr bwMode="auto">
              <a:xfrm>
                <a:off x="1536" y="480"/>
                <a:ext cx="4224" cy="3168"/>
              </a:xfrm>
              <a:prstGeom prst="rect">
                <a:avLst/>
              </a:prstGeom>
              <a:grpFill/>
              <a:ln w="9525">
                <a:noFill/>
                <a:miter lim="800000"/>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Arial" panose="020B0604020202020204" pitchFamily="34" charset="0"/>
                  <a:ea typeface="华文中宋" pitchFamily="2" charset="-122"/>
                  <a:cs typeface="+mn-cs"/>
                </a:endParaRPr>
              </a:p>
            </p:txBody>
          </p:sp>
          <p:sp>
            <p:nvSpPr>
              <p:cNvPr id="123" name="Rectangle 17"/>
              <p:cNvSpPr>
                <a:spLocks noChangeArrowheads="1"/>
              </p:cNvSpPr>
              <p:nvPr/>
            </p:nvSpPr>
            <p:spPr bwMode="auto">
              <a:xfrm>
                <a:off x="0" y="480"/>
                <a:ext cx="1536" cy="3168"/>
              </a:xfrm>
              <a:prstGeom prst="rect">
                <a:avLst/>
              </a:prstGeom>
              <a:grpFill/>
              <a:ln w="9525">
                <a:noFill/>
                <a:miter lim="800000"/>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tx1"/>
                  </a:solidFill>
                  <a:effectLst/>
                  <a:uLnTx/>
                  <a:uFillTx/>
                  <a:latin typeface="Arial" panose="020B0604020202020204" pitchFamily="34" charset="0"/>
                  <a:ea typeface="华文中宋" pitchFamily="2" charset="-122"/>
                  <a:cs typeface="+mn-cs"/>
                </a:endParaRPr>
              </a:p>
            </p:txBody>
          </p:sp>
        </p:grpSp>
        <p:sp>
          <p:nvSpPr>
            <p:cNvPr id="4" name="AutoShape 18"/>
            <p:cNvSpPr/>
            <p:nvPr/>
          </p:nvSpPr>
          <p:spPr>
            <a:xfrm>
              <a:off x="4471988" y="1066800"/>
              <a:ext cx="6503987" cy="5029200"/>
            </a:xfrm>
            <a:prstGeom prst="roundRect">
              <a:avLst>
                <a:gd name="adj" fmla="val 16667"/>
              </a:avLst>
            </a:prstGeom>
            <a:grpFill/>
            <a:ln w="9525" cap="flat" cmpd="sng">
              <a:solidFill>
                <a:schemeClr val="bg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5" name="AutoShape 19"/>
            <p:cNvSpPr/>
            <p:nvPr/>
          </p:nvSpPr>
          <p:spPr>
            <a:xfrm>
              <a:off x="4675188" y="1371600"/>
              <a:ext cx="4368800" cy="4343400"/>
            </a:xfrm>
            <a:prstGeom prst="roundRect">
              <a:avLst>
                <a:gd name="adj" fmla="val 15000"/>
              </a:avLst>
            </a:prstGeom>
            <a:grpFill/>
            <a:ln w="57150" cap="flat" cmpd="sng">
              <a:solidFill>
                <a:schemeClr val="bg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nvGrpSpPr>
            <p:cNvPr id="6" name="Group 20"/>
            <p:cNvGrpSpPr/>
            <p:nvPr/>
          </p:nvGrpSpPr>
          <p:grpSpPr>
            <a:xfrm>
              <a:off x="2133600" y="4419600"/>
              <a:ext cx="9756775" cy="1600200"/>
              <a:chOff x="576" y="2832"/>
              <a:chExt cx="4608" cy="1008"/>
            </a:xfrm>
            <a:grpFill/>
          </p:grpSpPr>
          <p:sp>
            <p:nvSpPr>
              <p:cNvPr id="119" name="AutoShape 21"/>
              <p:cNvSpPr/>
              <p:nvPr/>
            </p:nvSpPr>
            <p:spPr>
              <a:xfrm rot="1258453">
                <a:off x="1104" y="2832"/>
                <a:ext cx="4080" cy="384"/>
              </a:xfrm>
              <a:prstGeom prst="parallelogram">
                <a:avLst>
                  <a:gd name="adj" fmla="val 57056"/>
                </a:avLst>
              </a:prstGeom>
              <a:grpFill/>
              <a:ln w="9525" cap="flat" cmpd="sng">
                <a:prstDash val="solid"/>
                <a:miter/>
                <a:headEnd type="none" w="med" len="med"/>
                <a:tailEnd type="none" w="med" len="med"/>
              </a:ln>
              <a:scene3d>
                <a:camera prst="legacyObliqueTopRight">
                  <a:rot lat="16800000" lon="0" rev="0"/>
                </a:camera>
                <a:lightRig rig="legacyFlat3" dir="b"/>
              </a:scene3d>
              <a:sp3d extrusionH="49200" prstMaterial="legacyMatte">
                <a:bevelT w="13500" h="13500" prst="angle"/>
                <a:bevelB w="13500" h="13500" prst="angle"/>
                <a:extrusionClr>
                  <a:schemeClr val="accent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20" name="AutoShape 22"/>
              <p:cNvSpPr/>
              <p:nvPr/>
            </p:nvSpPr>
            <p:spPr>
              <a:xfrm rot="1258453" flipV="1">
                <a:off x="912" y="3072"/>
                <a:ext cx="4080" cy="130"/>
              </a:xfrm>
              <a:prstGeom prst="parallelogram">
                <a:avLst>
                  <a:gd name="adj" fmla="val 0"/>
                </a:avLst>
              </a:prstGeom>
              <a:grpFill/>
              <a:ln w="9525" cap="flat" cmpd="sng">
                <a:prstDash val="solid"/>
                <a:miter/>
                <a:headEnd type="none" w="med" len="med"/>
                <a:tailEnd type="none" w="med" len="med"/>
              </a:ln>
              <a:scene3d>
                <a:camera prst="legacyObliqueTopRight">
                  <a:rot lat="16800000" lon="0" rev="0"/>
                </a:camera>
                <a:lightRig rig="legacyFlat3" dir="b"/>
              </a:scene3d>
              <a:sp3d extrusionH="49200" prstMaterial="legacyMatte">
                <a:bevelT w="13500" h="13500" prst="angle"/>
                <a:bevelB w="13500" h="13500" prst="angle"/>
                <a:extrusionClr>
                  <a:srgbClr val="FFFF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21" name="AutoShape 23"/>
              <p:cNvSpPr/>
              <p:nvPr/>
            </p:nvSpPr>
            <p:spPr>
              <a:xfrm rot="1258453" flipV="1">
                <a:off x="576" y="2928"/>
                <a:ext cx="4080" cy="912"/>
              </a:xfrm>
              <a:prstGeom prst="parallelogram">
                <a:avLst>
                  <a:gd name="adj" fmla="val 0"/>
                </a:avLst>
              </a:prstGeom>
              <a:grpFill/>
              <a:ln w="9525" cap="flat" cmpd="sng">
                <a:prstDash val="solid"/>
                <a:miter/>
                <a:headEnd type="none" w="med" len="med"/>
                <a:tailEnd type="none" w="med" len="med"/>
              </a:ln>
              <a:scene3d>
                <a:camera prst="legacyObliqueTopRight">
                  <a:rot lat="16800000" lon="0" rev="0"/>
                </a:camera>
                <a:lightRig rig="legacyFlat3" dir="b"/>
              </a:scene3d>
              <a:sp3d extrusionH="49200" prstMaterial="legacyMatte">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7" name="Rectangle 24"/>
            <p:cNvSpPr/>
            <p:nvPr/>
          </p:nvSpPr>
          <p:spPr>
            <a:xfrm>
              <a:off x="609600" y="1600200"/>
              <a:ext cx="3760788" cy="1524000"/>
            </a:xfrm>
            <a:prstGeom prst="rect">
              <a:avLst/>
            </a:prstGeom>
            <a:grpFill/>
            <a:ln w="9525">
              <a:noFill/>
            </a:ln>
          </p:spPr>
          <p:txBody>
            <a:bodyPr/>
            <a:lstStyle/>
            <a:p>
              <a:pPr marL="342900" lvl="0" indent="-342900">
                <a:buClr>
                  <a:srgbClr val="800000"/>
                </a:buClr>
                <a:buSzPct val="70000"/>
                <a:buFont typeface="Wingdings" panose="05000000000000000000" pitchFamily="2" charset="2"/>
                <a:buChar char="v"/>
              </a:pPr>
              <a:r>
                <a:rPr lang="zh-CN" altLang="en-US" sz="2400" dirty="0">
                  <a:solidFill>
                    <a:schemeClr val="accent1"/>
                  </a:solidFill>
                  <a:latin typeface="+mn-ea"/>
                  <a:ea typeface="+mn-ea"/>
                </a:rPr>
                <a:t>驾驶叉车的</a:t>
              </a:r>
              <a:r>
                <a:rPr lang="en-US" altLang="zh-TW" sz="2400" dirty="0">
                  <a:solidFill>
                    <a:schemeClr val="accent1"/>
                  </a:solidFill>
                  <a:latin typeface="+mn-ea"/>
                  <a:ea typeface="+mn-ea"/>
                </a:rPr>
                <a:t>A</a:t>
              </a:r>
              <a:r>
                <a:rPr lang="zh-CN" altLang="en-US" sz="2400" dirty="0">
                  <a:solidFill>
                    <a:schemeClr val="accent1"/>
                  </a:solidFill>
                  <a:latin typeface="+mn-ea"/>
                  <a:ea typeface="+mn-ea"/>
                </a:rPr>
                <a:t>员工</a:t>
              </a:r>
              <a:r>
                <a:rPr lang="zh-TW" altLang="zh-CN" sz="2400" dirty="0">
                  <a:solidFill>
                    <a:schemeClr val="accent1"/>
                  </a:solidFill>
                  <a:latin typeface="+mn-ea"/>
                  <a:ea typeface="+mn-ea"/>
                </a:rPr>
                <a:t>，</a:t>
              </a:r>
              <a:r>
                <a:rPr lang="zh-TW" altLang="en-US" sz="2400" dirty="0">
                  <a:solidFill>
                    <a:schemeClr val="accent1"/>
                  </a:solidFill>
                  <a:latin typeface="+mn-ea"/>
                  <a:ea typeface="+mn-ea"/>
                </a:rPr>
                <a:t>由</a:t>
              </a:r>
              <a:r>
                <a:rPr lang="zh-CN" altLang="en-US" sz="2400" dirty="0">
                  <a:solidFill>
                    <a:schemeClr val="accent1"/>
                  </a:solidFill>
                  <a:latin typeface="+mn-ea"/>
                  <a:ea typeface="+mn-ea"/>
                </a:rPr>
                <a:t>于出库过迟</a:t>
              </a:r>
              <a:r>
                <a:rPr lang="zh-TW" altLang="en-US" sz="2400" dirty="0">
                  <a:solidFill>
                    <a:schemeClr val="accent1"/>
                  </a:solidFill>
                  <a:latin typeface="+mn-ea"/>
                  <a:ea typeface="+mn-ea"/>
                </a:rPr>
                <a:t>,</a:t>
              </a:r>
              <a:r>
                <a:rPr lang="zh-CN" altLang="en-US" sz="2400" dirty="0">
                  <a:solidFill>
                    <a:schemeClr val="accent1"/>
                  </a:solidFill>
                  <a:latin typeface="+mn-ea"/>
                  <a:ea typeface="+mn-ea"/>
                </a:rPr>
                <a:t>急于要将材料搬出</a:t>
              </a:r>
              <a:endParaRPr lang="zh-TW" altLang="en-US" sz="2400" dirty="0">
                <a:solidFill>
                  <a:schemeClr val="accent1"/>
                </a:solidFill>
                <a:latin typeface="+mn-ea"/>
                <a:ea typeface="+mn-ea"/>
              </a:endParaRPr>
            </a:p>
            <a:p>
              <a:pPr marL="342900" lvl="0" indent="-342900">
                <a:buClr>
                  <a:srgbClr val="800000"/>
                </a:buClr>
                <a:buSzPct val="70000"/>
                <a:buFont typeface="Wingdings" panose="05000000000000000000" pitchFamily="2" charset="2"/>
                <a:buChar char="v"/>
              </a:pPr>
              <a:r>
                <a:rPr lang="zh-TW" altLang="en-US" sz="2400" dirty="0">
                  <a:solidFill>
                    <a:schemeClr val="accent1"/>
                  </a:solidFill>
                  <a:latin typeface="+mn-ea"/>
                  <a:ea typeface="+mn-ea"/>
                </a:rPr>
                <a:t>在</a:t>
              </a:r>
              <a:r>
                <a:rPr lang="zh-CN" altLang="en-US" sz="2400" dirty="0">
                  <a:solidFill>
                    <a:schemeClr val="accent1"/>
                  </a:solidFill>
                  <a:latin typeface="+mn-ea"/>
                  <a:ea typeface="+mn-ea"/>
                </a:rPr>
                <a:t>路线一边的</a:t>
              </a:r>
              <a:r>
                <a:rPr lang="en-US" altLang="zh-TW" sz="2400" dirty="0">
                  <a:solidFill>
                    <a:schemeClr val="accent1"/>
                  </a:solidFill>
                  <a:latin typeface="+mn-ea"/>
                  <a:ea typeface="+mn-ea"/>
                </a:rPr>
                <a:t>B</a:t>
              </a:r>
              <a:r>
                <a:rPr lang="zh-CN" altLang="en-US" sz="2400" dirty="0">
                  <a:solidFill>
                    <a:schemeClr val="accent1"/>
                  </a:solidFill>
                  <a:latin typeface="+mn-ea"/>
                  <a:ea typeface="+mn-ea"/>
                </a:rPr>
                <a:t>员工</a:t>
              </a:r>
              <a:r>
                <a:rPr lang="zh-TW" altLang="en-US" sz="2400" dirty="0">
                  <a:solidFill>
                    <a:schemeClr val="accent1"/>
                  </a:solidFill>
                  <a:latin typeface="+mn-ea"/>
                  <a:ea typeface="+mn-ea"/>
                </a:rPr>
                <a:t>正</a:t>
              </a:r>
              <a:r>
                <a:rPr lang="zh-CN" altLang="en-US" sz="2400" dirty="0">
                  <a:solidFill>
                    <a:schemeClr val="accent1"/>
                  </a:solidFill>
                  <a:latin typeface="+mn-ea"/>
                  <a:ea typeface="+mn-ea"/>
                </a:rPr>
                <a:t>作业未</a:t>
              </a:r>
              <a:r>
                <a:rPr lang="zh-TW" altLang="en-US" sz="2400" dirty="0">
                  <a:solidFill>
                    <a:schemeClr val="accent1"/>
                  </a:solidFill>
                  <a:latin typeface="+mn-ea"/>
                  <a:ea typeface="+mn-ea"/>
                </a:rPr>
                <a:t>注意</a:t>
              </a:r>
              <a:r>
                <a:rPr lang="zh-CN" altLang="en-US" sz="2400" dirty="0">
                  <a:solidFill>
                    <a:schemeClr val="accent1"/>
                  </a:solidFill>
                  <a:latin typeface="+mn-ea"/>
                  <a:ea typeface="+mn-ea"/>
                </a:rPr>
                <a:t>来车</a:t>
              </a:r>
            </a:p>
          </p:txBody>
        </p:sp>
        <p:grpSp>
          <p:nvGrpSpPr>
            <p:cNvPr id="8" name="Group 25"/>
            <p:cNvGrpSpPr/>
            <p:nvPr/>
          </p:nvGrpSpPr>
          <p:grpSpPr>
            <a:xfrm>
              <a:off x="3455988" y="3048000"/>
              <a:ext cx="1930400" cy="1524000"/>
              <a:chOff x="1536" y="1872"/>
              <a:chExt cx="1056" cy="1152"/>
            </a:xfrm>
            <a:grpFill/>
          </p:grpSpPr>
          <p:sp>
            <p:nvSpPr>
              <p:cNvPr id="97" name="Rectangle 26"/>
              <p:cNvSpPr/>
              <p:nvPr/>
            </p:nvSpPr>
            <p:spPr>
              <a:xfrm>
                <a:off x="1728" y="2736"/>
                <a:ext cx="144" cy="96"/>
              </a:xfrm>
              <a:prstGeom prst="rect">
                <a:avLst/>
              </a:prstGeom>
              <a:grp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98" name="Rectangle 27"/>
              <p:cNvSpPr/>
              <p:nvPr/>
            </p:nvSpPr>
            <p:spPr>
              <a:xfrm>
                <a:off x="1872" y="2016"/>
                <a:ext cx="144" cy="96"/>
              </a:xfrm>
              <a:prstGeom prst="rect">
                <a:avLst/>
              </a:prstGeom>
              <a:grp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99" name="Group 28"/>
              <p:cNvGrpSpPr/>
              <p:nvPr/>
            </p:nvGrpSpPr>
            <p:grpSpPr>
              <a:xfrm>
                <a:off x="2016" y="2544"/>
                <a:ext cx="576" cy="480"/>
                <a:chOff x="1680" y="2640"/>
                <a:chExt cx="576" cy="480"/>
              </a:xfrm>
              <a:grpFill/>
            </p:grpSpPr>
            <p:sp>
              <p:nvSpPr>
                <p:cNvPr id="113" name="Oval 29"/>
                <p:cNvSpPr/>
                <p:nvPr/>
              </p:nvSpPr>
              <p:spPr>
                <a:xfrm>
                  <a:off x="2071" y="3072"/>
                  <a:ext cx="48" cy="48"/>
                </a:xfrm>
                <a:prstGeom prst="ellipse">
                  <a:avLst/>
                </a:prstGeom>
                <a:grpFill/>
                <a:ln w="9525" cap="flat" cmpd="sng">
                  <a:solidFill>
                    <a:srgbClr val="000000"/>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9" name="Oval 30"/>
                <p:cNvSpPr/>
                <p:nvPr/>
              </p:nvSpPr>
              <p:spPr>
                <a:xfrm>
                  <a:off x="1776" y="3024"/>
                  <a:ext cx="48" cy="48"/>
                </a:xfrm>
                <a:prstGeom prst="ellipse">
                  <a:avLst/>
                </a:prstGeom>
                <a:grpFill/>
                <a:ln w="9525" cap="flat" cmpd="sng">
                  <a:solidFill>
                    <a:srgbClr val="000000"/>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10" name="Oval 31"/>
                <p:cNvSpPr/>
                <p:nvPr/>
              </p:nvSpPr>
              <p:spPr>
                <a:xfrm>
                  <a:off x="2208" y="3024"/>
                  <a:ext cx="48" cy="48"/>
                </a:xfrm>
                <a:prstGeom prst="ellipse">
                  <a:avLst/>
                </a:prstGeom>
                <a:grpFill/>
                <a:ln w="9525" cap="flat" cmpd="sng">
                  <a:solidFill>
                    <a:srgbClr val="000000"/>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11" name="AutoShape 32"/>
                <p:cNvSpPr/>
                <p:nvPr/>
              </p:nvSpPr>
              <p:spPr>
                <a:xfrm rot="-960451">
                  <a:off x="1680" y="2640"/>
                  <a:ext cx="240" cy="336"/>
                </a:xfrm>
                <a:prstGeom prst="roundRect">
                  <a:avLst>
                    <a:gd name="adj" fmla="val 26667"/>
                  </a:avLst>
                </a:prstGeom>
                <a:grpFill/>
                <a:ln w="28575" cap="flat" cmpd="sng">
                  <a:solidFill>
                    <a:srgbClr val="000000"/>
                  </a:solidFill>
                  <a:prstDash val="solid"/>
                  <a:headEnd type="none" w="med" len="med"/>
                  <a:tailEnd type="none" w="med" len="med"/>
                </a:ln>
                <a:scene3d>
                  <a:camera prst="legacyObliqueTopRight">
                    <a:rot lat="19800000" lon="840000" rev="0"/>
                  </a:camera>
                  <a:lightRig rig="legacyFlat3" dir="b"/>
                </a:scene3d>
                <a:sp3d extrusionH="49200" prstMaterial="legacyMatte">
                  <a:bevelT w="13500" h="13500" prst="angle"/>
                  <a:bevelB w="13500" h="13500" prst="angle"/>
                  <a:extrusionClr>
                    <a:schemeClr val="accent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17" name="Oval 33"/>
                <p:cNvSpPr/>
                <p:nvPr/>
              </p:nvSpPr>
              <p:spPr>
                <a:xfrm>
                  <a:off x="1680" y="2832"/>
                  <a:ext cx="48" cy="48"/>
                </a:xfrm>
                <a:prstGeom prst="ellipse">
                  <a:avLst/>
                </a:prstGeom>
                <a:grpFill/>
                <a:ln w="9525" cap="flat" cmpd="sng">
                  <a:prstDash val="solid"/>
                  <a:headEnd type="none" w="med" len="med"/>
                  <a:tailEnd type="none" w="med" len="med"/>
                </a:ln>
                <a:scene3d>
                  <a:camera prst="legacyObliqueTopRight">
                    <a:rot lat="21300000" lon="120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18" name="Rectangle 34"/>
                <p:cNvSpPr/>
                <p:nvPr/>
              </p:nvSpPr>
              <p:spPr>
                <a:xfrm>
                  <a:off x="1680" y="2976"/>
                  <a:ext cx="480" cy="48"/>
                </a:xfrm>
                <a:prstGeom prst="rect">
                  <a:avLst/>
                </a:prstGeom>
                <a:grpFill/>
                <a:ln w="9525" cap="flat" cmpd="sng">
                  <a:prstDash val="solid"/>
                  <a:miter/>
                  <a:headEnd type="none" w="med" len="med"/>
                  <a:tailEnd type="none" w="med" len="med"/>
                </a:ln>
                <a:scene3d>
                  <a:camera prst="legacyObliqueTopRight">
                    <a:rot lat="21300000" lon="1200000" rev="0"/>
                  </a:camera>
                  <a:lightRig rig="legacyFlat3" dir="b"/>
                </a:scene3d>
                <a:sp3d extrusionH="430200" prstMaterial="legacyMatte">
                  <a:bevelT w="13500" h="13500" prst="angle"/>
                  <a:bevelB w="13500" h="13500" prst="angle"/>
                  <a:extrusionClr>
                    <a:srgbClr val="FFFFFF"/>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100" name="Rectangle 35"/>
              <p:cNvSpPr/>
              <p:nvPr/>
            </p:nvSpPr>
            <p:spPr>
              <a:xfrm>
                <a:off x="2256" y="2784"/>
                <a:ext cx="144" cy="96"/>
              </a:xfrm>
              <a:prstGeom prst="rect">
                <a:avLst/>
              </a:prstGeom>
              <a:grp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101" name="Group 36"/>
              <p:cNvGrpSpPr/>
              <p:nvPr/>
            </p:nvGrpSpPr>
            <p:grpSpPr>
              <a:xfrm>
                <a:off x="1536" y="1872"/>
                <a:ext cx="480" cy="1104"/>
                <a:chOff x="768" y="1680"/>
                <a:chExt cx="1008" cy="2496"/>
              </a:xfrm>
              <a:grpFill/>
            </p:grpSpPr>
            <p:sp>
              <p:nvSpPr>
                <p:cNvPr id="102" name="Freeform 37"/>
                <p:cNvSpPr/>
                <p:nvPr/>
              </p:nvSpPr>
              <p:spPr>
                <a:xfrm>
                  <a:off x="1584" y="2160"/>
                  <a:ext cx="192" cy="144"/>
                </a:xfrm>
                <a:custGeom>
                  <a:avLst/>
                  <a:gdLst>
                    <a:gd name="txL" fmla="*/ 0 w 448"/>
                    <a:gd name="txT" fmla="*/ 0 h 360"/>
                    <a:gd name="txR" fmla="*/ 448 w 448"/>
                    <a:gd name="txB" fmla="*/ 360 h 36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48" h="360">
                      <a:moveTo>
                        <a:pt x="48" y="256"/>
                      </a:moveTo>
                      <a:cubicBezTo>
                        <a:pt x="64" y="232"/>
                        <a:pt x="80" y="192"/>
                        <a:pt x="96" y="160"/>
                      </a:cubicBezTo>
                      <a:cubicBezTo>
                        <a:pt x="112" y="128"/>
                        <a:pt x="128" y="80"/>
                        <a:pt x="144" y="64"/>
                      </a:cubicBezTo>
                      <a:cubicBezTo>
                        <a:pt x="160" y="48"/>
                        <a:pt x="184" y="40"/>
                        <a:pt x="192" y="64"/>
                      </a:cubicBezTo>
                      <a:cubicBezTo>
                        <a:pt x="200" y="88"/>
                        <a:pt x="176" y="200"/>
                        <a:pt x="192" y="208"/>
                      </a:cubicBezTo>
                      <a:cubicBezTo>
                        <a:pt x="208" y="216"/>
                        <a:pt x="264" y="144"/>
                        <a:pt x="288" y="112"/>
                      </a:cubicBezTo>
                      <a:cubicBezTo>
                        <a:pt x="312" y="80"/>
                        <a:pt x="312" y="32"/>
                        <a:pt x="336" y="16"/>
                      </a:cubicBezTo>
                      <a:cubicBezTo>
                        <a:pt x="360" y="0"/>
                        <a:pt x="416" y="0"/>
                        <a:pt x="432" y="16"/>
                      </a:cubicBezTo>
                      <a:cubicBezTo>
                        <a:pt x="448" y="32"/>
                        <a:pt x="440" y="80"/>
                        <a:pt x="432" y="112"/>
                      </a:cubicBezTo>
                      <a:cubicBezTo>
                        <a:pt x="424" y="144"/>
                        <a:pt x="408" y="176"/>
                        <a:pt x="384" y="208"/>
                      </a:cubicBezTo>
                      <a:cubicBezTo>
                        <a:pt x="360" y="240"/>
                        <a:pt x="320" y="280"/>
                        <a:pt x="288" y="304"/>
                      </a:cubicBezTo>
                      <a:cubicBezTo>
                        <a:pt x="256" y="328"/>
                        <a:pt x="216" y="344"/>
                        <a:pt x="192" y="352"/>
                      </a:cubicBezTo>
                      <a:cubicBezTo>
                        <a:pt x="168" y="360"/>
                        <a:pt x="168" y="360"/>
                        <a:pt x="144" y="352"/>
                      </a:cubicBezTo>
                      <a:cubicBezTo>
                        <a:pt x="120" y="344"/>
                        <a:pt x="72" y="312"/>
                        <a:pt x="48" y="304"/>
                      </a:cubicBezTo>
                      <a:cubicBezTo>
                        <a:pt x="24" y="296"/>
                        <a:pt x="0" y="312"/>
                        <a:pt x="0" y="304"/>
                      </a:cubicBezTo>
                      <a:cubicBezTo>
                        <a:pt x="0" y="296"/>
                        <a:pt x="32" y="280"/>
                        <a:pt x="48" y="25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103" name="Oval 38"/>
                <p:cNvSpPr/>
                <p:nvPr/>
              </p:nvSpPr>
              <p:spPr>
                <a:xfrm rot="-1290086">
                  <a:off x="960" y="3936"/>
                  <a:ext cx="336" cy="151"/>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104" name="Oval 39"/>
                <p:cNvSpPr/>
                <p:nvPr/>
              </p:nvSpPr>
              <p:spPr>
                <a:xfrm rot="-1290086">
                  <a:off x="1151" y="3985"/>
                  <a:ext cx="336" cy="151"/>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105" name="Freeform 40"/>
                <p:cNvSpPr/>
                <p:nvPr/>
              </p:nvSpPr>
              <p:spPr>
                <a:xfrm>
                  <a:off x="768" y="2160"/>
                  <a:ext cx="568" cy="664"/>
                </a:xfrm>
                <a:custGeom>
                  <a:avLst/>
                  <a:gdLst>
                    <a:gd name="txL" fmla="*/ 0 w 568"/>
                    <a:gd name="txT" fmla="*/ 0 h 664"/>
                    <a:gd name="txR" fmla="*/ 568 w 568"/>
                    <a:gd name="txB" fmla="*/ 664 h 664"/>
                  </a:gdLst>
                  <a:ahLst/>
                  <a:cxnLst>
                    <a:cxn ang="0">
                      <a:pos x="8" y="152"/>
                    </a:cxn>
                    <a:cxn ang="0">
                      <a:pos x="56" y="104"/>
                    </a:cxn>
                    <a:cxn ang="0">
                      <a:pos x="152" y="104"/>
                    </a:cxn>
                    <a:cxn ang="0">
                      <a:pos x="200" y="8"/>
                    </a:cxn>
                    <a:cxn ang="0">
                      <a:pos x="296" y="56"/>
                    </a:cxn>
                    <a:cxn ang="0">
                      <a:pos x="392" y="56"/>
                    </a:cxn>
                    <a:cxn ang="0">
                      <a:pos x="488" y="152"/>
                    </a:cxn>
                    <a:cxn ang="0">
                      <a:pos x="536" y="248"/>
                    </a:cxn>
                    <a:cxn ang="0">
                      <a:pos x="536" y="440"/>
                    </a:cxn>
                    <a:cxn ang="0">
                      <a:pos x="536" y="632"/>
                    </a:cxn>
                    <a:cxn ang="0">
                      <a:pos x="344" y="632"/>
                    </a:cxn>
                    <a:cxn ang="0">
                      <a:pos x="200" y="632"/>
                    </a:cxn>
                    <a:cxn ang="0">
                      <a:pos x="104" y="632"/>
                    </a:cxn>
                    <a:cxn ang="0">
                      <a:pos x="56" y="488"/>
                    </a:cxn>
                    <a:cxn ang="0">
                      <a:pos x="8" y="296"/>
                    </a:cxn>
                    <a:cxn ang="0">
                      <a:pos x="8" y="152"/>
                    </a:cxn>
                  </a:cxnLst>
                  <a:rect l="txL" t="txT" r="txR" b="txB"/>
                  <a:pathLst>
                    <a:path w="568" h="664">
                      <a:moveTo>
                        <a:pt x="8" y="152"/>
                      </a:moveTo>
                      <a:cubicBezTo>
                        <a:pt x="16" y="120"/>
                        <a:pt x="32" y="112"/>
                        <a:pt x="56" y="104"/>
                      </a:cubicBezTo>
                      <a:cubicBezTo>
                        <a:pt x="80" y="96"/>
                        <a:pt x="128" y="120"/>
                        <a:pt x="152" y="104"/>
                      </a:cubicBezTo>
                      <a:cubicBezTo>
                        <a:pt x="176" y="88"/>
                        <a:pt x="176" y="16"/>
                        <a:pt x="200" y="8"/>
                      </a:cubicBezTo>
                      <a:cubicBezTo>
                        <a:pt x="224" y="0"/>
                        <a:pt x="264" y="48"/>
                        <a:pt x="296" y="56"/>
                      </a:cubicBezTo>
                      <a:cubicBezTo>
                        <a:pt x="328" y="64"/>
                        <a:pt x="360" y="40"/>
                        <a:pt x="392" y="56"/>
                      </a:cubicBezTo>
                      <a:cubicBezTo>
                        <a:pt x="424" y="72"/>
                        <a:pt x="464" y="120"/>
                        <a:pt x="488" y="152"/>
                      </a:cubicBezTo>
                      <a:cubicBezTo>
                        <a:pt x="512" y="184"/>
                        <a:pt x="528" y="200"/>
                        <a:pt x="536" y="248"/>
                      </a:cubicBezTo>
                      <a:cubicBezTo>
                        <a:pt x="544" y="296"/>
                        <a:pt x="536" y="376"/>
                        <a:pt x="536" y="440"/>
                      </a:cubicBezTo>
                      <a:cubicBezTo>
                        <a:pt x="536" y="504"/>
                        <a:pt x="568" y="600"/>
                        <a:pt x="536" y="632"/>
                      </a:cubicBezTo>
                      <a:cubicBezTo>
                        <a:pt x="504" y="664"/>
                        <a:pt x="400" y="632"/>
                        <a:pt x="344" y="632"/>
                      </a:cubicBezTo>
                      <a:cubicBezTo>
                        <a:pt x="288" y="632"/>
                        <a:pt x="240" y="632"/>
                        <a:pt x="200" y="632"/>
                      </a:cubicBezTo>
                      <a:cubicBezTo>
                        <a:pt x="160" y="632"/>
                        <a:pt x="128" y="656"/>
                        <a:pt x="104" y="632"/>
                      </a:cubicBezTo>
                      <a:cubicBezTo>
                        <a:pt x="80" y="608"/>
                        <a:pt x="72" y="544"/>
                        <a:pt x="56" y="488"/>
                      </a:cubicBezTo>
                      <a:cubicBezTo>
                        <a:pt x="40" y="432"/>
                        <a:pt x="16" y="352"/>
                        <a:pt x="8" y="296"/>
                      </a:cubicBezTo>
                      <a:cubicBezTo>
                        <a:pt x="0" y="240"/>
                        <a:pt x="0" y="184"/>
                        <a:pt x="8" y="152"/>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nvGrpSpPr>
                <p:cNvPr id="106" name="Group 41"/>
                <p:cNvGrpSpPr/>
                <p:nvPr/>
              </p:nvGrpSpPr>
              <p:grpSpPr>
                <a:xfrm>
                  <a:off x="768" y="1680"/>
                  <a:ext cx="528" cy="528"/>
                  <a:chOff x="864" y="2496"/>
                  <a:chExt cx="816" cy="832"/>
                </a:xfrm>
                <a:grpFill/>
              </p:grpSpPr>
              <p:sp>
                <p:nvSpPr>
                  <p:cNvPr id="110" name="Freeform 42"/>
                  <p:cNvSpPr/>
                  <p:nvPr/>
                </p:nvSpPr>
                <p:spPr>
                  <a:xfrm>
                    <a:off x="1296" y="2832"/>
                    <a:ext cx="264" cy="448"/>
                  </a:xfrm>
                  <a:custGeom>
                    <a:avLst/>
                    <a:gdLst>
                      <a:gd name="txL" fmla="*/ 0 w 264"/>
                      <a:gd name="txT" fmla="*/ 0 h 448"/>
                      <a:gd name="txR" fmla="*/ 264 w 264"/>
                      <a:gd name="txB" fmla="*/ 448 h 448"/>
                    </a:gdLst>
                    <a:ahLst/>
                    <a:cxnLst>
                      <a:cxn ang="0">
                        <a:pos x="240" y="64"/>
                      </a:cxn>
                      <a:cxn ang="0">
                        <a:pos x="240" y="160"/>
                      </a:cxn>
                      <a:cxn ang="0">
                        <a:pos x="240" y="208"/>
                      </a:cxn>
                      <a:cxn ang="0">
                        <a:pos x="240" y="256"/>
                      </a:cxn>
                      <a:cxn ang="0">
                        <a:pos x="240" y="304"/>
                      </a:cxn>
                      <a:cxn ang="0">
                        <a:pos x="192" y="400"/>
                      </a:cxn>
                      <a:cxn ang="0">
                        <a:pos x="144" y="448"/>
                      </a:cxn>
                      <a:cxn ang="0">
                        <a:pos x="48" y="400"/>
                      </a:cxn>
                      <a:cxn ang="0">
                        <a:pos x="0" y="352"/>
                      </a:cxn>
                      <a:cxn ang="0">
                        <a:pos x="48" y="160"/>
                      </a:cxn>
                      <a:cxn ang="0">
                        <a:pos x="96" y="16"/>
                      </a:cxn>
                      <a:cxn ang="0">
                        <a:pos x="240" y="64"/>
                      </a:cxn>
                    </a:cxnLst>
                    <a:rect l="txL" t="txT" r="txR" b="txB"/>
                    <a:pathLst>
                      <a:path w="264" h="448">
                        <a:moveTo>
                          <a:pt x="240" y="64"/>
                        </a:moveTo>
                        <a:cubicBezTo>
                          <a:pt x="264" y="88"/>
                          <a:pt x="240" y="136"/>
                          <a:pt x="240" y="160"/>
                        </a:cubicBezTo>
                        <a:cubicBezTo>
                          <a:pt x="240" y="184"/>
                          <a:pt x="240" y="192"/>
                          <a:pt x="240" y="208"/>
                        </a:cubicBezTo>
                        <a:cubicBezTo>
                          <a:pt x="240" y="224"/>
                          <a:pt x="240" y="240"/>
                          <a:pt x="240" y="256"/>
                        </a:cubicBezTo>
                        <a:cubicBezTo>
                          <a:pt x="240" y="272"/>
                          <a:pt x="248" y="280"/>
                          <a:pt x="240" y="304"/>
                        </a:cubicBezTo>
                        <a:cubicBezTo>
                          <a:pt x="232" y="328"/>
                          <a:pt x="208" y="376"/>
                          <a:pt x="192" y="400"/>
                        </a:cubicBezTo>
                        <a:cubicBezTo>
                          <a:pt x="176" y="424"/>
                          <a:pt x="168" y="448"/>
                          <a:pt x="144" y="448"/>
                        </a:cubicBezTo>
                        <a:cubicBezTo>
                          <a:pt x="120" y="448"/>
                          <a:pt x="72" y="416"/>
                          <a:pt x="48" y="400"/>
                        </a:cubicBezTo>
                        <a:cubicBezTo>
                          <a:pt x="24" y="384"/>
                          <a:pt x="0" y="392"/>
                          <a:pt x="0" y="352"/>
                        </a:cubicBezTo>
                        <a:cubicBezTo>
                          <a:pt x="0" y="312"/>
                          <a:pt x="32" y="216"/>
                          <a:pt x="48" y="160"/>
                        </a:cubicBezTo>
                        <a:cubicBezTo>
                          <a:pt x="64" y="104"/>
                          <a:pt x="64" y="32"/>
                          <a:pt x="96" y="16"/>
                        </a:cubicBezTo>
                        <a:cubicBezTo>
                          <a:pt x="128" y="0"/>
                          <a:pt x="216" y="40"/>
                          <a:pt x="240" y="6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111" name="Freeform 43"/>
                  <p:cNvSpPr/>
                  <p:nvPr/>
                </p:nvSpPr>
                <p:spPr>
                  <a:xfrm>
                    <a:off x="1008" y="2928"/>
                    <a:ext cx="432" cy="400"/>
                  </a:xfrm>
                  <a:custGeom>
                    <a:avLst/>
                    <a:gdLst>
                      <a:gd name="txL" fmla="*/ 0 w 544"/>
                      <a:gd name="txT" fmla="*/ 0 h 400"/>
                      <a:gd name="txR" fmla="*/ 544 w 544"/>
                      <a:gd name="txB" fmla="*/ 400 h 400"/>
                    </a:gdLst>
                    <a:ahLst/>
                    <a:cxnLst>
                      <a:cxn ang="0">
                        <a:pos x="2" y="0"/>
                      </a:cxn>
                      <a:cxn ang="0">
                        <a:pos x="2" y="96"/>
                      </a:cxn>
                      <a:cxn ang="0">
                        <a:pos x="2" y="192"/>
                      </a:cxn>
                      <a:cxn ang="0">
                        <a:pos x="2" y="240"/>
                      </a:cxn>
                      <a:cxn ang="0">
                        <a:pos x="2" y="384"/>
                      </a:cxn>
                      <a:cxn ang="0">
                        <a:pos x="2" y="336"/>
                      </a:cxn>
                      <a:cxn ang="0">
                        <a:pos x="2" y="336"/>
                      </a:cxn>
                      <a:cxn ang="0">
                        <a:pos x="2" y="192"/>
                      </a:cxn>
                      <a:cxn ang="0">
                        <a:pos x="2" y="240"/>
                      </a:cxn>
                      <a:cxn ang="0">
                        <a:pos x="2" y="144"/>
                      </a:cxn>
                      <a:cxn ang="0">
                        <a:pos x="2" y="96"/>
                      </a:cxn>
                      <a:cxn ang="0">
                        <a:pos x="2" y="0"/>
                      </a:cxn>
                    </a:cxnLst>
                    <a:rect l="txL" t="txT" r="txR" b="txB"/>
                    <a:pathLst>
                      <a:path w="544" h="400">
                        <a:moveTo>
                          <a:pt x="8" y="0"/>
                        </a:moveTo>
                        <a:cubicBezTo>
                          <a:pt x="4" y="32"/>
                          <a:pt x="0" y="64"/>
                          <a:pt x="8" y="96"/>
                        </a:cubicBezTo>
                        <a:cubicBezTo>
                          <a:pt x="16" y="128"/>
                          <a:pt x="40" y="168"/>
                          <a:pt x="56" y="192"/>
                        </a:cubicBezTo>
                        <a:cubicBezTo>
                          <a:pt x="72" y="216"/>
                          <a:pt x="88" y="208"/>
                          <a:pt x="104" y="240"/>
                        </a:cubicBezTo>
                        <a:cubicBezTo>
                          <a:pt x="120" y="272"/>
                          <a:pt x="120" y="368"/>
                          <a:pt x="152" y="384"/>
                        </a:cubicBezTo>
                        <a:cubicBezTo>
                          <a:pt x="184" y="400"/>
                          <a:pt x="256" y="344"/>
                          <a:pt x="296" y="336"/>
                        </a:cubicBezTo>
                        <a:cubicBezTo>
                          <a:pt x="336" y="328"/>
                          <a:pt x="368" y="360"/>
                          <a:pt x="392" y="336"/>
                        </a:cubicBezTo>
                        <a:cubicBezTo>
                          <a:pt x="416" y="312"/>
                          <a:pt x="424" y="208"/>
                          <a:pt x="440" y="192"/>
                        </a:cubicBezTo>
                        <a:cubicBezTo>
                          <a:pt x="456" y="176"/>
                          <a:pt x="480" y="248"/>
                          <a:pt x="488" y="240"/>
                        </a:cubicBezTo>
                        <a:cubicBezTo>
                          <a:pt x="496" y="232"/>
                          <a:pt x="480" y="168"/>
                          <a:pt x="488" y="144"/>
                        </a:cubicBezTo>
                        <a:cubicBezTo>
                          <a:pt x="496" y="120"/>
                          <a:pt x="528" y="120"/>
                          <a:pt x="536" y="96"/>
                        </a:cubicBezTo>
                        <a:cubicBezTo>
                          <a:pt x="544" y="72"/>
                          <a:pt x="540" y="36"/>
                          <a:pt x="536" y="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112" name="Freeform 44"/>
                  <p:cNvSpPr/>
                  <p:nvPr/>
                </p:nvSpPr>
                <p:spPr>
                  <a:xfrm>
                    <a:off x="864" y="2496"/>
                    <a:ext cx="816" cy="480"/>
                  </a:xfrm>
                  <a:custGeom>
                    <a:avLst/>
                    <a:gdLst>
                      <a:gd name="txL" fmla="*/ 0 w 832"/>
                      <a:gd name="txT" fmla="*/ 0 h 448"/>
                      <a:gd name="txR" fmla="*/ 832 w 832"/>
                      <a:gd name="txB" fmla="*/ 448 h 448"/>
                    </a:gdLst>
                    <a:ahLst/>
                    <a:cxnLst>
                      <a:cxn ang="0">
                        <a:pos x="60" y="3260"/>
                      </a:cxn>
                      <a:cxn ang="0">
                        <a:pos x="111" y="816"/>
                      </a:cxn>
                      <a:cxn ang="0">
                        <a:pos x="241" y="0"/>
                      </a:cxn>
                      <a:cxn ang="0">
                        <a:pos x="347" y="816"/>
                      </a:cxn>
                      <a:cxn ang="0">
                        <a:pos x="399" y="2862"/>
                      </a:cxn>
                      <a:cxn ang="0">
                        <a:pos x="399" y="3677"/>
                      </a:cxn>
                      <a:cxn ang="0">
                        <a:pos x="60" y="3677"/>
                      </a:cxn>
                      <a:cxn ang="0">
                        <a:pos x="60" y="3260"/>
                      </a:cxn>
                    </a:cxnLst>
                    <a:rect l="txL" t="txT" r="txR" b="txB"/>
                    <a:pathLst>
                      <a:path w="832" h="448">
                        <a:moveTo>
                          <a:pt x="104" y="384"/>
                        </a:moveTo>
                        <a:cubicBezTo>
                          <a:pt x="120" y="328"/>
                          <a:pt x="144" y="160"/>
                          <a:pt x="200" y="96"/>
                        </a:cubicBezTo>
                        <a:cubicBezTo>
                          <a:pt x="256" y="32"/>
                          <a:pt x="368" y="0"/>
                          <a:pt x="440" y="0"/>
                        </a:cubicBezTo>
                        <a:cubicBezTo>
                          <a:pt x="512" y="0"/>
                          <a:pt x="584" y="40"/>
                          <a:pt x="632" y="96"/>
                        </a:cubicBezTo>
                        <a:cubicBezTo>
                          <a:pt x="680" y="152"/>
                          <a:pt x="712" y="280"/>
                          <a:pt x="728" y="336"/>
                        </a:cubicBezTo>
                        <a:cubicBezTo>
                          <a:pt x="744" y="392"/>
                          <a:pt x="832" y="416"/>
                          <a:pt x="728" y="432"/>
                        </a:cubicBezTo>
                        <a:cubicBezTo>
                          <a:pt x="624" y="448"/>
                          <a:pt x="208" y="440"/>
                          <a:pt x="104" y="432"/>
                        </a:cubicBezTo>
                        <a:cubicBezTo>
                          <a:pt x="0" y="424"/>
                          <a:pt x="88" y="440"/>
                          <a:pt x="104" y="384"/>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sp>
              <p:nvSpPr>
                <p:cNvPr id="107" name="Freeform 45"/>
                <p:cNvSpPr/>
                <p:nvPr/>
              </p:nvSpPr>
              <p:spPr>
                <a:xfrm>
                  <a:off x="1056" y="2240"/>
                  <a:ext cx="680" cy="456"/>
                </a:xfrm>
                <a:custGeom>
                  <a:avLst/>
                  <a:gdLst>
                    <a:gd name="txL" fmla="*/ 0 w 680"/>
                    <a:gd name="txT" fmla="*/ 0 h 456"/>
                    <a:gd name="txR" fmla="*/ 680 w 680"/>
                    <a:gd name="txB" fmla="*/ 456 h 456"/>
                  </a:gdLst>
                  <a:ahLst/>
                  <a:cxnLst>
                    <a:cxn ang="0">
                      <a:pos x="48" y="16"/>
                    </a:cxn>
                    <a:cxn ang="0">
                      <a:pos x="0" y="112"/>
                    </a:cxn>
                    <a:cxn ang="0">
                      <a:pos x="48" y="208"/>
                    </a:cxn>
                    <a:cxn ang="0">
                      <a:pos x="144" y="304"/>
                    </a:cxn>
                    <a:cxn ang="0">
                      <a:pos x="240" y="400"/>
                    </a:cxn>
                    <a:cxn ang="0">
                      <a:pos x="336" y="448"/>
                    </a:cxn>
                    <a:cxn ang="0">
                      <a:pos x="432" y="352"/>
                    </a:cxn>
                    <a:cxn ang="0">
                      <a:pos x="528" y="256"/>
                    </a:cxn>
                    <a:cxn ang="0">
                      <a:pos x="672" y="112"/>
                    </a:cxn>
                    <a:cxn ang="0">
                      <a:pos x="576" y="16"/>
                    </a:cxn>
                    <a:cxn ang="0">
                      <a:pos x="480" y="112"/>
                    </a:cxn>
                    <a:cxn ang="0">
                      <a:pos x="336" y="208"/>
                    </a:cxn>
                    <a:cxn ang="0">
                      <a:pos x="336" y="256"/>
                    </a:cxn>
                    <a:cxn ang="0">
                      <a:pos x="240" y="112"/>
                    </a:cxn>
                    <a:cxn ang="0">
                      <a:pos x="144" y="16"/>
                    </a:cxn>
                    <a:cxn ang="0">
                      <a:pos x="48" y="16"/>
                    </a:cxn>
                  </a:cxnLst>
                  <a:rect l="txL" t="txT" r="txR" b="txB"/>
                  <a:pathLst>
                    <a:path w="680" h="456">
                      <a:moveTo>
                        <a:pt x="48" y="16"/>
                      </a:moveTo>
                      <a:cubicBezTo>
                        <a:pt x="24" y="32"/>
                        <a:pt x="0" y="80"/>
                        <a:pt x="0" y="112"/>
                      </a:cubicBezTo>
                      <a:cubicBezTo>
                        <a:pt x="0" y="144"/>
                        <a:pt x="24" y="176"/>
                        <a:pt x="48" y="208"/>
                      </a:cubicBezTo>
                      <a:cubicBezTo>
                        <a:pt x="72" y="240"/>
                        <a:pt x="112" y="272"/>
                        <a:pt x="144" y="304"/>
                      </a:cubicBezTo>
                      <a:cubicBezTo>
                        <a:pt x="176" y="336"/>
                        <a:pt x="208" y="376"/>
                        <a:pt x="240" y="400"/>
                      </a:cubicBezTo>
                      <a:cubicBezTo>
                        <a:pt x="272" y="424"/>
                        <a:pt x="304" y="456"/>
                        <a:pt x="336" y="448"/>
                      </a:cubicBezTo>
                      <a:cubicBezTo>
                        <a:pt x="368" y="440"/>
                        <a:pt x="400" y="384"/>
                        <a:pt x="432" y="352"/>
                      </a:cubicBezTo>
                      <a:cubicBezTo>
                        <a:pt x="464" y="320"/>
                        <a:pt x="488" y="296"/>
                        <a:pt x="528" y="256"/>
                      </a:cubicBezTo>
                      <a:cubicBezTo>
                        <a:pt x="568" y="216"/>
                        <a:pt x="664" y="152"/>
                        <a:pt x="672" y="112"/>
                      </a:cubicBezTo>
                      <a:cubicBezTo>
                        <a:pt x="680" y="72"/>
                        <a:pt x="608" y="16"/>
                        <a:pt x="576" y="16"/>
                      </a:cubicBezTo>
                      <a:cubicBezTo>
                        <a:pt x="544" y="16"/>
                        <a:pt x="520" y="80"/>
                        <a:pt x="480" y="112"/>
                      </a:cubicBezTo>
                      <a:cubicBezTo>
                        <a:pt x="440" y="144"/>
                        <a:pt x="360" y="184"/>
                        <a:pt x="336" y="208"/>
                      </a:cubicBezTo>
                      <a:cubicBezTo>
                        <a:pt x="312" y="232"/>
                        <a:pt x="352" y="272"/>
                        <a:pt x="336" y="256"/>
                      </a:cubicBezTo>
                      <a:cubicBezTo>
                        <a:pt x="320" y="240"/>
                        <a:pt x="272" y="152"/>
                        <a:pt x="240" y="112"/>
                      </a:cubicBezTo>
                      <a:cubicBezTo>
                        <a:pt x="208" y="72"/>
                        <a:pt x="176" y="32"/>
                        <a:pt x="144" y="16"/>
                      </a:cubicBezTo>
                      <a:cubicBezTo>
                        <a:pt x="112" y="0"/>
                        <a:pt x="72" y="0"/>
                        <a:pt x="48" y="16"/>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108" name="Freeform 46"/>
                <p:cNvSpPr/>
                <p:nvPr/>
              </p:nvSpPr>
              <p:spPr>
                <a:xfrm>
                  <a:off x="816" y="2784"/>
                  <a:ext cx="584" cy="1392"/>
                </a:xfrm>
                <a:custGeom>
                  <a:avLst/>
                  <a:gdLst>
                    <a:gd name="txL" fmla="*/ 0 w 584"/>
                    <a:gd name="txT" fmla="*/ 0 h 968"/>
                    <a:gd name="txR" fmla="*/ 584 w 584"/>
                    <a:gd name="txB" fmla="*/ 968 h 968"/>
                  </a:gdLst>
                  <a:ahLst/>
                  <a:cxnLst>
                    <a:cxn ang="0">
                      <a:pos x="8" y="49868"/>
                    </a:cxn>
                    <a:cxn ang="0">
                      <a:pos x="104" y="49868"/>
                    </a:cxn>
                    <a:cxn ang="0">
                      <a:pos x="248" y="49868"/>
                    </a:cxn>
                    <a:cxn ang="0">
                      <a:pos x="440" y="49868"/>
                    </a:cxn>
                    <a:cxn ang="0">
                      <a:pos x="488" y="34889"/>
                    </a:cxn>
                    <a:cxn ang="0">
                      <a:pos x="536" y="37286"/>
                    </a:cxn>
                    <a:cxn ang="0">
                      <a:pos x="536" y="21925"/>
                    </a:cxn>
                    <a:cxn ang="0">
                      <a:pos x="536" y="14291"/>
                    </a:cxn>
                    <a:cxn ang="0">
                      <a:pos x="584" y="57900"/>
                    </a:cxn>
                    <a:cxn ang="0">
                      <a:pos x="536" y="52550"/>
                    </a:cxn>
                    <a:cxn ang="0">
                      <a:pos x="536" y="35845"/>
                    </a:cxn>
                    <a:cxn ang="0">
                      <a:pos x="536" y="6832"/>
                    </a:cxn>
                    <a:cxn ang="0">
                      <a:pos x="392" y="34741"/>
                    </a:cxn>
                    <a:cxn ang="0">
                      <a:pos x="296" y="6832"/>
                    </a:cxn>
                    <a:cxn ang="0">
                      <a:pos x="296" y="52550"/>
                    </a:cxn>
                    <a:cxn ang="0">
                      <a:pos x="296" y="57762"/>
                    </a:cxn>
                    <a:cxn ang="0">
                      <a:pos x="200" y="44662"/>
                    </a:cxn>
                    <a:cxn ang="0">
                      <a:pos x="200" y="37286"/>
                    </a:cxn>
                    <a:cxn ang="0">
                      <a:pos x="200" y="44662"/>
                    </a:cxn>
                    <a:cxn ang="0">
                      <a:pos x="296" y="57762"/>
                    </a:cxn>
                    <a:cxn ang="0">
                      <a:pos x="344" y="5674"/>
                    </a:cxn>
                    <a:cxn ang="0">
                      <a:pos x="296" y="35845"/>
                    </a:cxn>
                    <a:cxn ang="0">
                      <a:pos x="296" y="6832"/>
                    </a:cxn>
                    <a:cxn ang="0">
                      <a:pos x="152" y="6832"/>
                    </a:cxn>
                    <a:cxn ang="0">
                      <a:pos x="104" y="35845"/>
                    </a:cxn>
                    <a:cxn ang="0">
                      <a:pos x="104" y="47511"/>
                    </a:cxn>
                    <a:cxn ang="0">
                      <a:pos x="104" y="64987"/>
                    </a:cxn>
                    <a:cxn ang="0">
                      <a:pos x="56" y="44662"/>
                    </a:cxn>
                    <a:cxn ang="0">
                      <a:pos x="8" y="29149"/>
                    </a:cxn>
                    <a:cxn ang="0">
                      <a:pos x="8" y="34889"/>
                    </a:cxn>
                    <a:cxn ang="0">
                      <a:pos x="56" y="49868"/>
                    </a:cxn>
                  </a:cxnLst>
                  <a:rect l="txL" t="txT" r="txR" b="txB"/>
                  <a:pathLst>
                    <a:path w="584" h="968">
                      <a:moveTo>
                        <a:pt x="8" y="8"/>
                      </a:moveTo>
                      <a:cubicBezTo>
                        <a:pt x="36" y="8"/>
                        <a:pt x="64" y="8"/>
                        <a:pt x="104" y="8"/>
                      </a:cubicBezTo>
                      <a:cubicBezTo>
                        <a:pt x="144" y="8"/>
                        <a:pt x="192" y="8"/>
                        <a:pt x="248" y="8"/>
                      </a:cubicBezTo>
                      <a:cubicBezTo>
                        <a:pt x="304" y="8"/>
                        <a:pt x="400" y="0"/>
                        <a:pt x="440" y="8"/>
                      </a:cubicBezTo>
                      <a:cubicBezTo>
                        <a:pt x="480" y="16"/>
                        <a:pt x="472" y="32"/>
                        <a:pt x="488" y="56"/>
                      </a:cubicBezTo>
                      <a:cubicBezTo>
                        <a:pt x="504" y="80"/>
                        <a:pt x="528" y="120"/>
                        <a:pt x="536" y="152"/>
                      </a:cubicBezTo>
                      <a:cubicBezTo>
                        <a:pt x="544" y="184"/>
                        <a:pt x="536" y="208"/>
                        <a:pt x="536" y="248"/>
                      </a:cubicBezTo>
                      <a:cubicBezTo>
                        <a:pt x="536" y="288"/>
                        <a:pt x="528" y="336"/>
                        <a:pt x="536" y="392"/>
                      </a:cubicBezTo>
                      <a:cubicBezTo>
                        <a:pt x="544" y="448"/>
                        <a:pt x="584" y="536"/>
                        <a:pt x="584" y="584"/>
                      </a:cubicBezTo>
                      <a:cubicBezTo>
                        <a:pt x="584" y="632"/>
                        <a:pt x="544" y="632"/>
                        <a:pt x="536" y="680"/>
                      </a:cubicBezTo>
                      <a:cubicBezTo>
                        <a:pt x="528" y="728"/>
                        <a:pt x="536" y="832"/>
                        <a:pt x="536" y="872"/>
                      </a:cubicBezTo>
                      <a:cubicBezTo>
                        <a:pt x="536" y="912"/>
                        <a:pt x="560" y="904"/>
                        <a:pt x="536" y="920"/>
                      </a:cubicBezTo>
                      <a:cubicBezTo>
                        <a:pt x="512" y="936"/>
                        <a:pt x="432" y="968"/>
                        <a:pt x="392" y="968"/>
                      </a:cubicBezTo>
                      <a:cubicBezTo>
                        <a:pt x="352" y="968"/>
                        <a:pt x="312" y="968"/>
                        <a:pt x="296" y="920"/>
                      </a:cubicBezTo>
                      <a:cubicBezTo>
                        <a:pt x="280" y="872"/>
                        <a:pt x="296" y="752"/>
                        <a:pt x="296" y="680"/>
                      </a:cubicBezTo>
                      <a:cubicBezTo>
                        <a:pt x="296" y="608"/>
                        <a:pt x="312" y="544"/>
                        <a:pt x="296" y="488"/>
                      </a:cubicBezTo>
                      <a:cubicBezTo>
                        <a:pt x="280" y="432"/>
                        <a:pt x="216" y="400"/>
                        <a:pt x="200" y="344"/>
                      </a:cubicBezTo>
                      <a:cubicBezTo>
                        <a:pt x="184" y="288"/>
                        <a:pt x="200" y="152"/>
                        <a:pt x="200" y="152"/>
                      </a:cubicBezTo>
                      <a:cubicBezTo>
                        <a:pt x="200" y="152"/>
                        <a:pt x="184" y="288"/>
                        <a:pt x="200" y="344"/>
                      </a:cubicBezTo>
                      <a:cubicBezTo>
                        <a:pt x="216" y="400"/>
                        <a:pt x="272" y="424"/>
                        <a:pt x="296" y="488"/>
                      </a:cubicBezTo>
                      <a:cubicBezTo>
                        <a:pt x="320" y="552"/>
                        <a:pt x="344" y="664"/>
                        <a:pt x="344" y="728"/>
                      </a:cubicBezTo>
                      <a:cubicBezTo>
                        <a:pt x="344" y="792"/>
                        <a:pt x="304" y="840"/>
                        <a:pt x="296" y="872"/>
                      </a:cubicBezTo>
                      <a:cubicBezTo>
                        <a:pt x="288" y="904"/>
                        <a:pt x="320" y="912"/>
                        <a:pt x="296" y="920"/>
                      </a:cubicBezTo>
                      <a:cubicBezTo>
                        <a:pt x="272" y="928"/>
                        <a:pt x="184" y="928"/>
                        <a:pt x="152" y="920"/>
                      </a:cubicBezTo>
                      <a:cubicBezTo>
                        <a:pt x="120" y="912"/>
                        <a:pt x="112" y="920"/>
                        <a:pt x="104" y="872"/>
                      </a:cubicBezTo>
                      <a:cubicBezTo>
                        <a:pt x="96" y="824"/>
                        <a:pt x="104" y="704"/>
                        <a:pt x="104" y="632"/>
                      </a:cubicBezTo>
                      <a:cubicBezTo>
                        <a:pt x="104" y="560"/>
                        <a:pt x="112" y="488"/>
                        <a:pt x="104" y="440"/>
                      </a:cubicBezTo>
                      <a:cubicBezTo>
                        <a:pt x="96" y="392"/>
                        <a:pt x="72" y="384"/>
                        <a:pt x="56" y="344"/>
                      </a:cubicBezTo>
                      <a:cubicBezTo>
                        <a:pt x="40" y="304"/>
                        <a:pt x="16" y="248"/>
                        <a:pt x="8" y="200"/>
                      </a:cubicBezTo>
                      <a:cubicBezTo>
                        <a:pt x="0" y="152"/>
                        <a:pt x="0" y="88"/>
                        <a:pt x="8" y="56"/>
                      </a:cubicBezTo>
                      <a:cubicBezTo>
                        <a:pt x="16" y="24"/>
                        <a:pt x="36" y="16"/>
                        <a:pt x="56" y="8"/>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109" name="Rectangle 47"/>
                <p:cNvSpPr/>
                <p:nvPr/>
              </p:nvSpPr>
              <p:spPr>
                <a:xfrm>
                  <a:off x="864" y="2784"/>
                  <a:ext cx="432" cy="48"/>
                </a:xfrm>
                <a:prstGeom prst="rect">
                  <a:avLst/>
                </a:prstGeom>
                <a:grpFill/>
                <a:ln w="9525" cap="flat" cmpd="sng">
                  <a:solidFill>
                    <a:schemeClr val="tx1"/>
                  </a:solidFill>
                  <a:prstDash val="solid"/>
                  <a:miter/>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grpSp>
        <p:grpSp>
          <p:nvGrpSpPr>
            <p:cNvPr id="12" name="Group 49"/>
            <p:cNvGrpSpPr/>
            <p:nvPr/>
          </p:nvGrpSpPr>
          <p:grpSpPr>
            <a:xfrm>
              <a:off x="5386388" y="2819400"/>
              <a:ext cx="5081587" cy="3429000"/>
              <a:chOff x="2688" y="1728"/>
              <a:chExt cx="2927" cy="2304"/>
            </a:xfrm>
            <a:grpFill/>
          </p:grpSpPr>
          <p:grpSp>
            <p:nvGrpSpPr>
              <p:cNvPr id="13" name="Group 50"/>
              <p:cNvGrpSpPr/>
              <p:nvPr/>
            </p:nvGrpSpPr>
            <p:grpSpPr>
              <a:xfrm>
                <a:off x="2781" y="3331"/>
                <a:ext cx="1317" cy="150"/>
                <a:chOff x="2592" y="3072"/>
                <a:chExt cx="1344" cy="144"/>
              </a:xfrm>
              <a:grpFill/>
            </p:grpSpPr>
            <p:sp>
              <p:nvSpPr>
                <p:cNvPr id="95" name="AutoShape 51"/>
                <p:cNvSpPr/>
                <p:nvPr/>
              </p:nvSpPr>
              <p:spPr>
                <a:xfrm>
                  <a:off x="2976" y="3072"/>
                  <a:ext cx="960" cy="48"/>
                </a:xfrm>
                <a:prstGeom prst="flowChartManualInput">
                  <a:avLst/>
                </a:prstGeom>
                <a:grpFill/>
                <a:ln w="9525" cap="flat" cmpd="sng">
                  <a:prstDash val="solid"/>
                  <a:miter/>
                  <a:headEnd type="none" w="med" len="med"/>
                  <a:tailEnd type="none" w="med" len="med"/>
                </a:ln>
                <a:scene3d>
                  <a:camera prst="legacyObliqueTopRight">
                    <a:rot lat="21000000" lon="1740000" rev="0"/>
                  </a:camera>
                  <a:lightRig rig="legacyFlat3" dir="b"/>
                </a:scene3d>
                <a:sp3d extrusionH="227000" prstMaterial="legacyMatte">
                  <a:bevelT w="13500" h="13500" prst="angle"/>
                  <a:bevelB w="13500" h="13500" prst="angle"/>
                  <a:extrusionClr>
                    <a:schemeClr val="accent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96" name="AutoShape 52"/>
                <p:cNvSpPr/>
                <p:nvPr/>
              </p:nvSpPr>
              <p:spPr>
                <a:xfrm>
                  <a:off x="2592" y="3168"/>
                  <a:ext cx="864" cy="48"/>
                </a:xfrm>
                <a:prstGeom prst="flowChartManualInput">
                  <a:avLst/>
                </a:prstGeom>
                <a:grpFill/>
                <a:ln w="9525" cap="flat" cmpd="sng">
                  <a:prstDash val="solid"/>
                  <a:miter/>
                  <a:headEnd type="none" w="med" len="med"/>
                  <a:tailEnd type="none" w="med" len="med"/>
                </a:ln>
                <a:scene3d>
                  <a:camera prst="legacyObliqueTopRight">
                    <a:rot lat="21000000" lon="2100000" rev="0"/>
                  </a:camera>
                  <a:lightRig rig="legacyFlat3" dir="b"/>
                </a:scene3d>
                <a:sp3d extrusionH="227000" prstMaterial="legacyMatte">
                  <a:bevelT w="13500" h="13500" prst="angle"/>
                  <a:bevelB w="13500" h="13500" prst="angle"/>
                  <a:extrusionClr>
                    <a:schemeClr val="accent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14" name="Rectangle 53"/>
              <p:cNvSpPr/>
              <p:nvPr/>
            </p:nvSpPr>
            <p:spPr>
              <a:xfrm rot="181263">
                <a:off x="2738" y="3072"/>
                <a:ext cx="705" cy="359"/>
              </a:xfrm>
              <a:prstGeom prst="rect">
                <a:avLst/>
              </a:prstGeom>
              <a:grp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rgbClr val="FFFF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5" name="Rectangle 54"/>
              <p:cNvSpPr/>
              <p:nvPr/>
            </p:nvSpPr>
            <p:spPr>
              <a:xfrm rot="181263">
                <a:off x="2688" y="2640"/>
                <a:ext cx="705" cy="397"/>
              </a:xfrm>
              <a:prstGeom prst="rect">
                <a:avLst/>
              </a:prstGeom>
              <a:grp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rgbClr val="FF9933"/>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6" name="Rectangle 55"/>
              <p:cNvSpPr/>
              <p:nvPr/>
            </p:nvSpPr>
            <p:spPr>
              <a:xfrm rot="181263">
                <a:off x="2784" y="2208"/>
                <a:ext cx="705" cy="386"/>
              </a:xfrm>
              <a:prstGeom prst="rect">
                <a:avLst/>
              </a:prstGeom>
              <a:grp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chemeClr val="accent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7" name="AutoShape 56"/>
              <p:cNvSpPr/>
              <p:nvPr/>
            </p:nvSpPr>
            <p:spPr>
              <a:xfrm>
                <a:off x="3439" y="2880"/>
                <a:ext cx="800" cy="551"/>
              </a:xfrm>
              <a:prstGeom prst="roundRect">
                <a:avLst>
                  <a:gd name="adj" fmla="val 16667"/>
                </a:avLst>
              </a:prstGeom>
              <a:grpFill/>
              <a:ln w="63500" cap="flat" cmpd="sng">
                <a:solidFill>
                  <a:srgbClr val="800000"/>
                </a:solidFill>
                <a:prstDash val="solid"/>
                <a:headEnd type="none" w="med" len="med"/>
                <a:tailEnd type="none" w="med" len="med"/>
              </a:ln>
              <a:scene3d>
                <a:camera prst="legacyObliqueTopRight">
                  <a:rot lat="21300000" lon="18300000" rev="0"/>
                </a:camera>
                <a:lightRig rig="legacyFlat3" dir="b"/>
              </a:scene3d>
              <a:sp3d extrusionH="176200" prstMaterial="legacyMatte">
                <a:bevelT w="13500" h="13500" prst="angle"/>
                <a:bevelB w="13500" h="13500" prst="angle"/>
                <a:extrusionClr>
                  <a:srgbClr val="8000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18" name="Group 57"/>
              <p:cNvGrpSpPr/>
              <p:nvPr/>
            </p:nvGrpSpPr>
            <p:grpSpPr>
              <a:xfrm>
                <a:off x="3486" y="1728"/>
                <a:ext cx="659" cy="200"/>
                <a:chOff x="3312" y="1536"/>
                <a:chExt cx="672" cy="192"/>
              </a:xfrm>
              <a:grpFill/>
            </p:grpSpPr>
            <p:sp>
              <p:nvSpPr>
                <p:cNvPr id="92" name="AutoShape 58"/>
                <p:cNvSpPr/>
                <p:nvPr/>
              </p:nvSpPr>
              <p:spPr>
                <a:xfrm rot="1587441">
                  <a:off x="3792" y="1632"/>
                  <a:ext cx="192" cy="96"/>
                </a:xfrm>
                <a:prstGeom prst="roundRect">
                  <a:avLst>
                    <a:gd name="adj" fmla="val 50000"/>
                  </a:avLst>
                </a:prstGeom>
                <a:grpFill/>
                <a:ln w="9525" cap="flat" cmpd="sng">
                  <a:prstDash val="solid"/>
                  <a:headEnd type="none" w="med" len="med"/>
                  <a:tailEnd type="none" w="med" len="med"/>
                </a:ln>
                <a:scene3d>
                  <a:camera prst="legacyObliqueTopRight">
                    <a:rot lat="16200000" lon="0" rev="0"/>
                  </a:camera>
                  <a:lightRig rig="legacyFlat3" dir="b"/>
                </a:scene3d>
                <a:sp3d extrusionH="2513000" prstMaterial="legacyPlastic">
                  <a:bevelT w="13500" h="13500" prst="angle"/>
                  <a:bevelB w="13500" h="13500" prst="angle"/>
                  <a:extrusionClr>
                    <a:srgbClr val="080808"/>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93" name="AutoShape 59"/>
                <p:cNvSpPr/>
                <p:nvPr/>
              </p:nvSpPr>
              <p:spPr>
                <a:xfrm rot="1587441">
                  <a:off x="3408" y="1584"/>
                  <a:ext cx="192" cy="96"/>
                </a:xfrm>
                <a:prstGeom prst="roundRect">
                  <a:avLst>
                    <a:gd name="adj" fmla="val 50000"/>
                  </a:avLst>
                </a:prstGeom>
                <a:grpFill/>
                <a:ln w="9525" cap="flat" cmpd="sng">
                  <a:prstDash val="solid"/>
                  <a:headEnd type="none" w="med" len="med"/>
                  <a:tailEnd type="none" w="med" len="med"/>
                </a:ln>
                <a:scene3d>
                  <a:camera prst="legacyObliqueTopRight">
                    <a:rot lat="16200000" lon="0" rev="0"/>
                  </a:camera>
                  <a:lightRig rig="legacyFlat3" dir="b"/>
                </a:scene3d>
                <a:sp3d extrusionH="2513000" prstMaterial="legacyPlastic">
                  <a:bevelT w="13500" h="13500" prst="angle"/>
                  <a:bevelB w="13500" h="13500" prst="angle"/>
                  <a:extrusionClr>
                    <a:srgbClr val="080808"/>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94" name="AutoShape 60"/>
                <p:cNvSpPr/>
                <p:nvPr/>
              </p:nvSpPr>
              <p:spPr>
                <a:xfrm>
                  <a:off x="3312" y="1536"/>
                  <a:ext cx="240" cy="96"/>
                </a:xfrm>
                <a:prstGeom prst="roundRect">
                  <a:avLst>
                    <a:gd name="adj" fmla="val 50000"/>
                  </a:avLst>
                </a:prstGeom>
                <a:grpFill/>
                <a:ln w="9525" cap="flat" cmpd="sng">
                  <a:prstDash val="solid"/>
                  <a:headEnd type="none" w="med" len="med"/>
                  <a:tailEnd type="none" w="med" len="med"/>
                </a:ln>
                <a:scene3d>
                  <a:camera prst="legacyObliqueTopRight">
                    <a:rot lat="19800000" lon="2400000" rev="0"/>
                  </a:camera>
                  <a:lightRig rig="legacyFlat3" dir="b"/>
                </a:scene3d>
                <a:sp3d extrusionH="989000" prstMaterial="legacyPlastic">
                  <a:bevelT w="13500" h="13500" prst="angle"/>
                  <a:bevelB w="13500" h="13500" prst="angle"/>
                  <a:extrusionClr>
                    <a:srgbClr val="080808"/>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grpSp>
            <p:nvGrpSpPr>
              <p:cNvPr id="19" name="Group 61"/>
              <p:cNvGrpSpPr/>
              <p:nvPr/>
            </p:nvGrpSpPr>
            <p:grpSpPr>
              <a:xfrm>
                <a:off x="3580" y="3181"/>
                <a:ext cx="472" cy="500"/>
                <a:chOff x="3408" y="2928"/>
                <a:chExt cx="481" cy="480"/>
              </a:xfrm>
              <a:grpFill/>
            </p:grpSpPr>
            <p:grpSp>
              <p:nvGrpSpPr>
                <p:cNvPr id="84" name="Group 62"/>
                <p:cNvGrpSpPr/>
                <p:nvPr/>
              </p:nvGrpSpPr>
              <p:grpSpPr>
                <a:xfrm>
                  <a:off x="3408" y="2928"/>
                  <a:ext cx="481" cy="480"/>
                  <a:chOff x="3550" y="2779"/>
                  <a:chExt cx="481" cy="480"/>
                </a:xfrm>
                <a:grpFill/>
              </p:grpSpPr>
              <p:sp>
                <p:nvSpPr>
                  <p:cNvPr id="89" name="AutoShape 63"/>
                  <p:cNvSpPr/>
                  <p:nvPr/>
                </p:nvSpPr>
                <p:spPr>
                  <a:xfrm rot="-5555211">
                    <a:off x="3550" y="2778"/>
                    <a:ext cx="480" cy="481"/>
                  </a:xfrm>
                  <a:prstGeom prst="can">
                    <a:avLst>
                      <a:gd name="adj" fmla="val 44991"/>
                    </a:avLst>
                  </a:prstGeom>
                  <a:grpFill/>
                  <a:ln w="25400" cap="flat" cmpd="sng">
                    <a:solidFill>
                      <a:schemeClr val="folHlink"/>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90" name="AutoShape 64"/>
                  <p:cNvSpPr/>
                  <p:nvPr/>
                </p:nvSpPr>
                <p:spPr>
                  <a:xfrm rot="-5440708">
                    <a:off x="3551" y="2976"/>
                    <a:ext cx="192" cy="95"/>
                  </a:xfrm>
                  <a:prstGeom prst="can">
                    <a:avLst>
                      <a:gd name="adj" fmla="val 50000"/>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91" name="Oval 65"/>
                  <p:cNvSpPr/>
                  <p:nvPr/>
                </p:nvSpPr>
                <p:spPr>
                  <a:xfrm>
                    <a:off x="3600" y="2976"/>
                    <a:ext cx="48" cy="96"/>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sp>
              <p:nvSpPr>
                <p:cNvPr id="85" name="Line 66"/>
                <p:cNvSpPr/>
                <p:nvPr/>
              </p:nvSpPr>
              <p:spPr>
                <a:xfrm>
                  <a:off x="3504" y="2928"/>
                  <a:ext cx="0" cy="144"/>
                </a:xfrm>
                <a:prstGeom prst="line">
                  <a:avLst/>
                </a:prstGeom>
                <a:grpFill/>
                <a:ln w="28575" cap="flat" cmpd="sng">
                  <a:solidFill>
                    <a:schemeClr val="bg1"/>
                  </a:solidFill>
                  <a:prstDash val="sysDot"/>
                  <a:headEnd type="none" w="med" len="med"/>
                  <a:tailEnd type="none" w="med" len="med"/>
                </a:ln>
              </p:spPr>
            </p:sp>
            <p:sp>
              <p:nvSpPr>
                <p:cNvPr id="86" name="Line 67"/>
                <p:cNvSpPr/>
                <p:nvPr/>
              </p:nvSpPr>
              <p:spPr>
                <a:xfrm>
                  <a:off x="3504" y="3264"/>
                  <a:ext cx="0" cy="144"/>
                </a:xfrm>
                <a:prstGeom prst="line">
                  <a:avLst/>
                </a:prstGeom>
                <a:grpFill/>
                <a:ln w="28575" cap="flat" cmpd="sng">
                  <a:solidFill>
                    <a:schemeClr val="bg1"/>
                  </a:solidFill>
                  <a:prstDash val="sysDot"/>
                  <a:headEnd type="none" w="med" len="med"/>
                  <a:tailEnd type="none" w="med" len="med"/>
                </a:ln>
              </p:spPr>
            </p:sp>
            <p:sp>
              <p:nvSpPr>
                <p:cNvPr id="87" name="Line 68"/>
                <p:cNvSpPr/>
                <p:nvPr/>
              </p:nvSpPr>
              <p:spPr>
                <a:xfrm>
                  <a:off x="3552" y="3168"/>
                  <a:ext cx="48" cy="48"/>
                </a:xfrm>
                <a:prstGeom prst="line">
                  <a:avLst/>
                </a:prstGeom>
                <a:grpFill/>
                <a:ln w="28575" cap="flat" cmpd="sng">
                  <a:solidFill>
                    <a:schemeClr val="bg1"/>
                  </a:solidFill>
                  <a:prstDash val="sysDot"/>
                  <a:headEnd type="none" w="med" len="med"/>
                  <a:tailEnd type="none" w="med" len="med"/>
                </a:ln>
              </p:spPr>
            </p:sp>
            <p:sp>
              <p:nvSpPr>
                <p:cNvPr id="88" name="Line 69"/>
                <p:cNvSpPr/>
                <p:nvPr/>
              </p:nvSpPr>
              <p:spPr>
                <a:xfrm>
                  <a:off x="3408" y="3072"/>
                  <a:ext cx="48" cy="48"/>
                </a:xfrm>
                <a:prstGeom prst="line">
                  <a:avLst/>
                </a:prstGeom>
                <a:grpFill/>
                <a:ln w="28575" cap="flat" cmpd="sng">
                  <a:solidFill>
                    <a:schemeClr val="bg1"/>
                  </a:solidFill>
                  <a:prstDash val="sysDot"/>
                  <a:headEnd type="none" w="med" len="med"/>
                  <a:tailEnd type="none" w="med" len="med"/>
                </a:ln>
              </p:spPr>
            </p:sp>
          </p:grpSp>
          <p:sp>
            <p:nvSpPr>
              <p:cNvPr id="20" name="AutoShape 70"/>
              <p:cNvSpPr/>
              <p:nvPr/>
            </p:nvSpPr>
            <p:spPr>
              <a:xfrm rot="57216">
                <a:off x="3627" y="2129"/>
                <a:ext cx="1082" cy="100"/>
              </a:xfrm>
              <a:prstGeom prst="roundRect">
                <a:avLst>
                  <a:gd name="adj" fmla="val 50000"/>
                </a:avLst>
              </a:prstGeom>
              <a:grpFill/>
              <a:ln w="9525" cap="flat" cmpd="sng">
                <a:prstDash val="solid"/>
                <a:headEnd type="none" w="med" len="med"/>
                <a:tailEnd type="none" w="med" len="med"/>
              </a:ln>
              <a:scene3d>
                <a:camera prst="legacyObliqueTopRight">
                  <a:rot lat="20100000" lon="1740000" rev="0"/>
                </a:camera>
                <a:lightRig rig="legacyFlat3" dir="b"/>
              </a:scene3d>
              <a:sp3d extrusionH="1801800" prstMaterial="legacyMatte">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21" name="AutoShape 71"/>
              <p:cNvSpPr/>
              <p:nvPr/>
            </p:nvSpPr>
            <p:spPr>
              <a:xfrm rot="5929964" flipV="1">
                <a:off x="4184" y="2656"/>
                <a:ext cx="751" cy="94"/>
              </a:xfrm>
              <a:prstGeom prst="flowChartManualInput">
                <a:avLst/>
              </a:prstGeom>
              <a:grpFill/>
              <a:ln w="9525" cap="flat" cmpd="sng">
                <a:prstDash val="solid"/>
                <a:miter/>
                <a:headEnd type="none" w="med" len="med"/>
                <a:tailEnd type="none" w="med" len="med"/>
              </a:ln>
              <a:scene3d>
                <a:camera prst="legacyObliqueTopRight">
                  <a:rot lat="21300000" lon="2400000" rev="0"/>
                </a:camera>
                <a:lightRig rig="legacyFlat3" dir="b"/>
              </a:scene3d>
              <a:sp3d extrusionH="61900" prstMaterial="legacyMatte">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22" name="AutoShape 72"/>
              <p:cNvSpPr/>
              <p:nvPr/>
            </p:nvSpPr>
            <p:spPr>
              <a:xfrm rot="590921">
                <a:off x="3768" y="2930"/>
                <a:ext cx="236" cy="150"/>
              </a:xfrm>
              <a:prstGeom prst="roundRect">
                <a:avLst>
                  <a:gd name="adj" fmla="val 27037"/>
                </a:avLst>
              </a:prstGeom>
              <a:grpFill/>
              <a:ln w="9525" cap="flat" cmpd="sng">
                <a:prstDash val="solid"/>
                <a:headEnd type="none" w="med" len="med"/>
                <a:tailEnd type="none" w="med" len="med"/>
              </a:ln>
              <a:scene3d>
                <a:camera prst="legacyObliqueTopRight">
                  <a:rot lat="20700000" lon="1740000" rev="0"/>
                </a:camera>
                <a:lightRig rig="legacyFlat3" dir="t"/>
              </a:scene3d>
              <a:sp3d extrusionH="1243000" prstMaterial="legacyMatte">
                <a:bevelT w="13500" h="13500" prst="angle"/>
                <a:bevelB w="13500" h="13500" prst="angle"/>
                <a:extrusionClr>
                  <a:srgbClr val="FF9933"/>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23" name="AutoShape 73"/>
              <p:cNvSpPr/>
              <p:nvPr/>
            </p:nvSpPr>
            <p:spPr>
              <a:xfrm rot="5929964" flipV="1">
                <a:off x="3433" y="2611"/>
                <a:ext cx="899" cy="135"/>
              </a:xfrm>
              <a:prstGeom prst="flowChartManualInput">
                <a:avLst/>
              </a:prstGeom>
              <a:grpFill/>
              <a:ln w="9525" cap="flat" cmpd="sng">
                <a:prstDash val="solid"/>
                <a:miter/>
                <a:headEnd type="none" w="med" len="med"/>
                <a:tailEnd type="none" w="med" len="med"/>
              </a:ln>
              <a:scene3d>
                <a:camera prst="legacyObliqueTopRight">
                  <a:rot lat="21300000" lon="2400000" rev="0"/>
                </a:camera>
                <a:lightRig rig="legacyFlat3" dir="t"/>
              </a:scene3d>
              <a:sp3d extrusionH="61900" prstMaterial="legacyMatte">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24" name="Group 74"/>
              <p:cNvGrpSpPr/>
              <p:nvPr/>
            </p:nvGrpSpPr>
            <p:grpSpPr>
              <a:xfrm>
                <a:off x="4051" y="2630"/>
                <a:ext cx="423" cy="601"/>
                <a:chOff x="3888" y="2400"/>
                <a:chExt cx="432" cy="576"/>
              </a:xfrm>
              <a:grpFill/>
            </p:grpSpPr>
            <p:sp>
              <p:nvSpPr>
                <p:cNvPr id="78" name="AutoShape 75"/>
                <p:cNvSpPr/>
                <p:nvPr/>
              </p:nvSpPr>
              <p:spPr>
                <a:xfrm rot="-6585932">
                  <a:off x="3936" y="2496"/>
                  <a:ext cx="144" cy="240"/>
                </a:xfrm>
                <a:prstGeom prst="flowChartDelay">
                  <a:avLst/>
                </a:prstGeom>
                <a:grpFill/>
                <a:ln w="9525" cap="flat" cmpd="sng">
                  <a:prstDash val="solid"/>
                  <a:miter/>
                  <a:headEnd type="none" w="med" len="med"/>
                  <a:tailEnd type="none" w="med" len="med"/>
                </a:ln>
                <a:scene3d>
                  <a:camera prst="legacyObliqueTopRight">
                    <a:rot lat="18900000" lon="19800000" rev="0"/>
                  </a:camera>
                  <a:lightRig rig="legacyFlat3" dir="b"/>
                </a:scene3d>
                <a:sp3d extrusionH="125400" prstMaterial="legacyMatte">
                  <a:bevelT w="13500" h="13500" prst="angle"/>
                  <a:bevelB w="13500" h="13500" prst="angle"/>
                  <a:extrusionClr>
                    <a:srgbClr val="FFFFFF"/>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79" name="Group 76"/>
                <p:cNvGrpSpPr/>
                <p:nvPr/>
              </p:nvGrpSpPr>
              <p:grpSpPr>
                <a:xfrm>
                  <a:off x="4032" y="2400"/>
                  <a:ext cx="288" cy="288"/>
                  <a:chOff x="4032" y="2400"/>
                  <a:chExt cx="288" cy="288"/>
                </a:xfrm>
                <a:grpFill/>
              </p:grpSpPr>
              <p:sp>
                <p:nvSpPr>
                  <p:cNvPr id="81" name="Oval 77"/>
                  <p:cNvSpPr/>
                  <p:nvPr/>
                </p:nvSpPr>
                <p:spPr>
                  <a:xfrm rot="-5047950">
                    <a:off x="4102" y="2473"/>
                    <a:ext cx="98" cy="143"/>
                  </a:xfrm>
                  <a:prstGeom prst="ellipse">
                    <a:avLst/>
                  </a:prstGeom>
                  <a:grpFill/>
                  <a:ln w="9525" cap="flat" cmpd="sng">
                    <a:prstDash val="solid"/>
                    <a:headEnd type="none" w="med" len="med"/>
                    <a:tailEnd type="none" w="med" len="med"/>
                  </a:ln>
                  <a:scene3d>
                    <a:camera prst="legacyObliqueTopRight">
                      <a:rot lat="18000000" lon="20700000" rev="0"/>
                    </a:camera>
                    <a:lightRig rig="legacyFlat3" dir="b"/>
                  </a:scene3d>
                  <a:sp3d extrusionH="74600" prstMaterial="legacyMatte">
                    <a:bevelT w="13500" h="13500" prst="angle"/>
                    <a:bevelB w="13500" h="13500" prst="angle"/>
                    <a:extrusionClr>
                      <a:srgbClr val="FF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82" name="Oval 78"/>
                  <p:cNvSpPr/>
                  <p:nvPr/>
                </p:nvSpPr>
                <p:spPr>
                  <a:xfrm>
                    <a:off x="4080" y="2592"/>
                    <a:ext cx="48" cy="48"/>
                  </a:xfrm>
                  <a:prstGeom prst="ellipse">
                    <a:avLst/>
                  </a:prstGeom>
                  <a:grpFill/>
                  <a:ln w="9525" cap="flat" cmpd="sng">
                    <a:prstDash val="solid"/>
                    <a:headEnd type="none" w="med" len="med"/>
                    <a:tailEnd type="none" w="med" len="med"/>
                  </a:ln>
                  <a:scene3d>
                    <a:camera prst="legacyObliqueTopRight">
                      <a:rot lat="16200000" lon="20100000" rev="0"/>
                    </a:camera>
                    <a:lightRig rig="legacyFlat3" dir="b"/>
                  </a:scene3d>
                  <a:sp3d extrusionH="227000" prstMaterial="legacyMatte">
                    <a:bevelT w="13500" h="13500" prst="angle"/>
                    <a:bevelB w="13500" h="13500" prst="angle"/>
                    <a:extrusionClr>
                      <a:srgbClr val="CC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83" name="Oval 79"/>
                  <p:cNvSpPr/>
                  <p:nvPr/>
                </p:nvSpPr>
                <p:spPr>
                  <a:xfrm>
                    <a:off x="4032" y="2400"/>
                    <a:ext cx="288" cy="288"/>
                  </a:xfrm>
                  <a:prstGeom prst="ellipse">
                    <a:avLst/>
                  </a:prstGeom>
                  <a:grpFill/>
                  <a:ln w="9525" cap="flat" cmpd="sng">
                    <a:solidFill>
                      <a:srgbClr val="FF3300"/>
                    </a:solidFill>
                    <a:prstDash val="solid"/>
                    <a:headEnd type="none" w="med" len="med"/>
                    <a:tailEnd type="none" w="med" len="med"/>
                  </a:ln>
                  <a:scene3d>
                    <a:camera prst="legacyObliqueTopRight">
                      <a:rot lat="16800000" lon="20400000" rev="0"/>
                    </a:camera>
                    <a:lightRig rig="legacyFlat3" dir="b"/>
                  </a:scene3d>
                  <a:sp3d extrusionH="49200" prstMaterial="legacyMatte">
                    <a:bevelT w="13500" h="13500" prst="angle"/>
                    <a:bevelB w="13500" h="13500" prst="angle"/>
                    <a:extrusionClr>
                      <a:srgbClr val="FF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80" name="Rectangle 80"/>
                <p:cNvSpPr/>
                <p:nvPr/>
              </p:nvSpPr>
              <p:spPr>
                <a:xfrm rot="-1214400">
                  <a:off x="3984" y="2880"/>
                  <a:ext cx="48" cy="96"/>
                </a:xfrm>
                <a:prstGeom prst="rect">
                  <a:avLst/>
                </a:prstGeom>
                <a:grpFill/>
                <a:ln w="9525" cap="flat" cmpd="sng">
                  <a:solidFill>
                    <a:schemeClr val="tx1"/>
                  </a:solidFill>
                  <a:prstDash val="solid"/>
                  <a:miter/>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sp>
            <p:nvSpPr>
              <p:cNvPr id="25" name="AutoShape 81"/>
              <p:cNvSpPr/>
              <p:nvPr/>
            </p:nvSpPr>
            <p:spPr>
              <a:xfrm>
                <a:off x="3815" y="2579"/>
                <a:ext cx="95" cy="201"/>
              </a:xfrm>
              <a:prstGeom prst="roundRect">
                <a:avLst>
                  <a:gd name="adj" fmla="val 41667"/>
                </a:avLst>
              </a:prstGeom>
              <a:grpFill/>
              <a:ln w="9525" cap="flat" cmpd="sng">
                <a:prstDash val="solid"/>
                <a:headEnd type="none" w="med" len="med"/>
                <a:tailEnd type="none" w="med" len="med"/>
              </a:ln>
              <a:scene3d>
                <a:camera prst="legacyObliqueTopRight">
                  <a:rot lat="0" lon="18900000" rev="0"/>
                </a:camera>
                <a:lightRig rig="legacyFlat3" dir="b"/>
              </a:scene3d>
              <a:sp3d extrusionH="49200" prstMaterial="legacyMatte">
                <a:bevelT w="13500" h="13500" prst="angle"/>
                <a:bevelB w="13500" h="13500" prst="angle"/>
                <a:extrusionClr>
                  <a:schemeClr val="bg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26" name="Group 82"/>
              <p:cNvGrpSpPr/>
              <p:nvPr/>
            </p:nvGrpSpPr>
            <p:grpSpPr>
              <a:xfrm>
                <a:off x="4380" y="2379"/>
                <a:ext cx="611" cy="551"/>
                <a:chOff x="4224" y="2160"/>
                <a:chExt cx="624" cy="528"/>
              </a:xfrm>
              <a:grpFill/>
            </p:grpSpPr>
            <p:grpSp>
              <p:nvGrpSpPr>
                <p:cNvPr id="69" name="Group 83"/>
                <p:cNvGrpSpPr/>
                <p:nvPr/>
              </p:nvGrpSpPr>
              <p:grpSpPr>
                <a:xfrm>
                  <a:off x="4512" y="2160"/>
                  <a:ext cx="336" cy="480"/>
                  <a:chOff x="1392" y="1824"/>
                  <a:chExt cx="872" cy="1320"/>
                </a:xfrm>
                <a:grpFill/>
              </p:grpSpPr>
              <p:grpSp>
                <p:nvGrpSpPr>
                  <p:cNvPr id="73" name="Group 84"/>
                  <p:cNvGrpSpPr/>
                  <p:nvPr/>
                </p:nvGrpSpPr>
                <p:grpSpPr>
                  <a:xfrm>
                    <a:off x="1392" y="1824"/>
                    <a:ext cx="720" cy="816"/>
                    <a:chOff x="1296" y="2304"/>
                    <a:chExt cx="528" cy="624"/>
                  </a:xfrm>
                  <a:grpFill/>
                </p:grpSpPr>
                <p:sp>
                  <p:nvSpPr>
                    <p:cNvPr id="75" name="Freeform 85"/>
                    <p:cNvSpPr/>
                    <p:nvPr/>
                  </p:nvSpPr>
                  <p:spPr>
                    <a:xfrm>
                      <a:off x="1296" y="2304"/>
                      <a:ext cx="528" cy="240"/>
                    </a:xfrm>
                    <a:custGeom>
                      <a:avLst/>
                      <a:gdLst>
                        <a:gd name="txL" fmla="*/ 0 w 776"/>
                        <a:gd name="txT" fmla="*/ 0 h 400"/>
                        <a:gd name="txR" fmla="*/ 776 w 776"/>
                        <a:gd name="txB" fmla="*/ 400 h 400"/>
                      </a:gdLst>
                      <a:ahLst/>
                      <a:cxnLst>
                        <a:cxn ang="0">
                          <a:pos x="0"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776" h="400">
                          <a:moveTo>
                            <a:pt x="0" y="344"/>
                          </a:moveTo>
                          <a:cubicBezTo>
                            <a:pt x="48" y="364"/>
                            <a:pt x="96" y="384"/>
                            <a:pt x="144" y="392"/>
                          </a:cubicBezTo>
                          <a:cubicBezTo>
                            <a:pt x="192" y="400"/>
                            <a:pt x="224" y="392"/>
                            <a:pt x="288" y="392"/>
                          </a:cubicBezTo>
                          <a:cubicBezTo>
                            <a:pt x="352" y="392"/>
                            <a:pt x="464" y="392"/>
                            <a:pt x="528" y="392"/>
                          </a:cubicBezTo>
                          <a:cubicBezTo>
                            <a:pt x="592" y="392"/>
                            <a:pt x="632" y="400"/>
                            <a:pt x="672" y="392"/>
                          </a:cubicBezTo>
                          <a:cubicBezTo>
                            <a:pt x="712" y="384"/>
                            <a:pt x="760" y="360"/>
                            <a:pt x="768" y="344"/>
                          </a:cubicBezTo>
                          <a:cubicBezTo>
                            <a:pt x="776" y="328"/>
                            <a:pt x="728" y="328"/>
                            <a:pt x="720" y="296"/>
                          </a:cubicBezTo>
                          <a:cubicBezTo>
                            <a:pt x="712" y="264"/>
                            <a:pt x="720" y="192"/>
                            <a:pt x="720" y="152"/>
                          </a:cubicBezTo>
                          <a:cubicBezTo>
                            <a:pt x="720" y="112"/>
                            <a:pt x="728" y="80"/>
                            <a:pt x="720" y="56"/>
                          </a:cubicBezTo>
                          <a:cubicBezTo>
                            <a:pt x="712" y="32"/>
                            <a:pt x="696" y="16"/>
                            <a:pt x="672" y="8"/>
                          </a:cubicBezTo>
                          <a:cubicBezTo>
                            <a:pt x="648" y="0"/>
                            <a:pt x="608" y="8"/>
                            <a:pt x="576" y="8"/>
                          </a:cubicBezTo>
                          <a:cubicBezTo>
                            <a:pt x="544" y="8"/>
                            <a:pt x="520" y="8"/>
                            <a:pt x="480" y="8"/>
                          </a:cubicBezTo>
                          <a:cubicBezTo>
                            <a:pt x="440" y="8"/>
                            <a:pt x="376" y="0"/>
                            <a:pt x="336" y="8"/>
                          </a:cubicBezTo>
                          <a:cubicBezTo>
                            <a:pt x="296" y="16"/>
                            <a:pt x="264" y="48"/>
                            <a:pt x="240" y="56"/>
                          </a:cubicBezTo>
                          <a:cubicBezTo>
                            <a:pt x="216" y="64"/>
                            <a:pt x="208" y="40"/>
                            <a:pt x="192" y="56"/>
                          </a:cubicBezTo>
                          <a:cubicBezTo>
                            <a:pt x="176" y="72"/>
                            <a:pt x="152" y="128"/>
                            <a:pt x="144" y="152"/>
                          </a:cubicBezTo>
                          <a:cubicBezTo>
                            <a:pt x="136" y="176"/>
                            <a:pt x="144" y="176"/>
                            <a:pt x="144" y="200"/>
                          </a:cubicBezTo>
                          <a:cubicBezTo>
                            <a:pt x="144" y="224"/>
                            <a:pt x="144" y="272"/>
                            <a:pt x="144" y="296"/>
                          </a:cubicBezTo>
                          <a:cubicBezTo>
                            <a:pt x="144" y="320"/>
                            <a:pt x="152" y="328"/>
                            <a:pt x="144" y="344"/>
                          </a:cubicBezTo>
                          <a:cubicBezTo>
                            <a:pt x="136" y="360"/>
                            <a:pt x="116" y="376"/>
                            <a:pt x="96" y="392"/>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76" name="Freeform 86"/>
                    <p:cNvSpPr/>
                    <p:nvPr/>
                  </p:nvSpPr>
                  <p:spPr>
                    <a:xfrm>
                      <a:off x="1488" y="2544"/>
                      <a:ext cx="296" cy="288"/>
                    </a:xfrm>
                    <a:custGeom>
                      <a:avLst/>
                      <a:gdLst>
                        <a:gd name="txL" fmla="*/ 0 w 296"/>
                        <a:gd name="txT" fmla="*/ 0 h 288"/>
                        <a:gd name="txR" fmla="*/ 296 w 296"/>
                        <a:gd name="txB" fmla="*/ 288 h 288"/>
                      </a:gdLst>
                      <a:ahLst/>
                      <a:cxnLst>
                        <a:cxn ang="0">
                          <a:pos x="0" y="0"/>
                        </a:cxn>
                        <a:cxn ang="0">
                          <a:pos x="48" y="48"/>
                        </a:cxn>
                        <a:cxn ang="0">
                          <a:pos x="96" y="96"/>
                        </a:cxn>
                        <a:cxn ang="0">
                          <a:pos x="144" y="96"/>
                        </a:cxn>
                        <a:cxn ang="0">
                          <a:pos x="144" y="192"/>
                        </a:cxn>
                        <a:cxn ang="0">
                          <a:pos x="192" y="288"/>
                        </a:cxn>
                        <a:cxn ang="0">
                          <a:pos x="240" y="192"/>
                        </a:cxn>
                        <a:cxn ang="0">
                          <a:pos x="288" y="192"/>
                        </a:cxn>
                        <a:cxn ang="0">
                          <a:pos x="288" y="48"/>
                        </a:cxn>
                        <a:cxn ang="0">
                          <a:pos x="288" y="0"/>
                        </a:cxn>
                      </a:cxnLst>
                      <a:rect l="txL" t="txT" r="txR" b="txB"/>
                      <a:pathLst>
                        <a:path w="296" h="288">
                          <a:moveTo>
                            <a:pt x="0" y="0"/>
                          </a:moveTo>
                          <a:cubicBezTo>
                            <a:pt x="16" y="16"/>
                            <a:pt x="32" y="32"/>
                            <a:pt x="48" y="48"/>
                          </a:cubicBezTo>
                          <a:cubicBezTo>
                            <a:pt x="64" y="64"/>
                            <a:pt x="80" y="88"/>
                            <a:pt x="96" y="96"/>
                          </a:cubicBezTo>
                          <a:cubicBezTo>
                            <a:pt x="112" y="104"/>
                            <a:pt x="136" y="80"/>
                            <a:pt x="144" y="96"/>
                          </a:cubicBezTo>
                          <a:cubicBezTo>
                            <a:pt x="152" y="112"/>
                            <a:pt x="136" y="160"/>
                            <a:pt x="144" y="192"/>
                          </a:cubicBezTo>
                          <a:cubicBezTo>
                            <a:pt x="152" y="224"/>
                            <a:pt x="176" y="288"/>
                            <a:pt x="192" y="288"/>
                          </a:cubicBezTo>
                          <a:cubicBezTo>
                            <a:pt x="208" y="288"/>
                            <a:pt x="224" y="208"/>
                            <a:pt x="240" y="192"/>
                          </a:cubicBezTo>
                          <a:cubicBezTo>
                            <a:pt x="256" y="176"/>
                            <a:pt x="280" y="216"/>
                            <a:pt x="288" y="192"/>
                          </a:cubicBezTo>
                          <a:cubicBezTo>
                            <a:pt x="296" y="168"/>
                            <a:pt x="288" y="80"/>
                            <a:pt x="288" y="48"/>
                          </a:cubicBezTo>
                          <a:cubicBezTo>
                            <a:pt x="288" y="16"/>
                            <a:pt x="288" y="8"/>
                            <a:pt x="288" y="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77" name="Freeform 87"/>
                    <p:cNvSpPr/>
                    <p:nvPr/>
                  </p:nvSpPr>
                  <p:spPr>
                    <a:xfrm>
                      <a:off x="1392" y="2544"/>
                      <a:ext cx="312" cy="384"/>
                    </a:xfrm>
                    <a:custGeom>
                      <a:avLst/>
                      <a:gdLst>
                        <a:gd name="txL" fmla="*/ 0 w 312"/>
                        <a:gd name="txT" fmla="*/ 0 h 384"/>
                        <a:gd name="txR" fmla="*/ 312 w 312"/>
                        <a:gd name="txB" fmla="*/ 384 h 384"/>
                      </a:gdLst>
                      <a:ahLst/>
                      <a:cxnLst>
                        <a:cxn ang="0">
                          <a:pos x="48" y="0"/>
                        </a:cxn>
                        <a:cxn ang="0">
                          <a:pos x="48" y="96"/>
                        </a:cxn>
                        <a:cxn ang="0">
                          <a:pos x="0" y="144"/>
                        </a:cxn>
                        <a:cxn ang="0">
                          <a:pos x="48" y="192"/>
                        </a:cxn>
                        <a:cxn ang="0">
                          <a:pos x="48" y="240"/>
                        </a:cxn>
                        <a:cxn ang="0">
                          <a:pos x="96" y="288"/>
                        </a:cxn>
                        <a:cxn ang="0">
                          <a:pos x="192" y="240"/>
                        </a:cxn>
                        <a:cxn ang="0">
                          <a:pos x="144" y="288"/>
                        </a:cxn>
                        <a:cxn ang="0">
                          <a:pos x="144" y="336"/>
                        </a:cxn>
                        <a:cxn ang="0">
                          <a:pos x="144" y="384"/>
                        </a:cxn>
                        <a:cxn ang="0">
                          <a:pos x="288" y="336"/>
                        </a:cxn>
                        <a:cxn ang="0">
                          <a:pos x="288" y="240"/>
                        </a:cxn>
                      </a:cxnLst>
                      <a:rect l="txL" t="txT" r="txR" b="txB"/>
                      <a:pathLst>
                        <a:path w="312" h="384">
                          <a:moveTo>
                            <a:pt x="48" y="0"/>
                          </a:moveTo>
                          <a:cubicBezTo>
                            <a:pt x="52" y="36"/>
                            <a:pt x="56" y="72"/>
                            <a:pt x="48" y="96"/>
                          </a:cubicBezTo>
                          <a:cubicBezTo>
                            <a:pt x="40" y="120"/>
                            <a:pt x="0" y="128"/>
                            <a:pt x="0" y="144"/>
                          </a:cubicBezTo>
                          <a:cubicBezTo>
                            <a:pt x="0" y="160"/>
                            <a:pt x="40" y="176"/>
                            <a:pt x="48" y="192"/>
                          </a:cubicBezTo>
                          <a:cubicBezTo>
                            <a:pt x="56" y="208"/>
                            <a:pt x="40" y="224"/>
                            <a:pt x="48" y="240"/>
                          </a:cubicBezTo>
                          <a:cubicBezTo>
                            <a:pt x="56" y="256"/>
                            <a:pt x="72" y="288"/>
                            <a:pt x="96" y="288"/>
                          </a:cubicBezTo>
                          <a:cubicBezTo>
                            <a:pt x="120" y="288"/>
                            <a:pt x="184" y="240"/>
                            <a:pt x="192" y="240"/>
                          </a:cubicBezTo>
                          <a:cubicBezTo>
                            <a:pt x="200" y="240"/>
                            <a:pt x="152" y="272"/>
                            <a:pt x="144" y="288"/>
                          </a:cubicBezTo>
                          <a:cubicBezTo>
                            <a:pt x="136" y="304"/>
                            <a:pt x="144" y="320"/>
                            <a:pt x="144" y="336"/>
                          </a:cubicBezTo>
                          <a:cubicBezTo>
                            <a:pt x="144" y="352"/>
                            <a:pt x="120" y="384"/>
                            <a:pt x="144" y="384"/>
                          </a:cubicBezTo>
                          <a:cubicBezTo>
                            <a:pt x="168" y="384"/>
                            <a:pt x="264" y="360"/>
                            <a:pt x="288" y="336"/>
                          </a:cubicBezTo>
                          <a:cubicBezTo>
                            <a:pt x="312" y="312"/>
                            <a:pt x="300" y="276"/>
                            <a:pt x="288" y="24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sp>
                <p:nvSpPr>
                  <p:cNvPr id="74" name="Freeform 88"/>
                  <p:cNvSpPr/>
                  <p:nvPr/>
                </p:nvSpPr>
                <p:spPr>
                  <a:xfrm>
                    <a:off x="1456" y="2544"/>
                    <a:ext cx="808" cy="600"/>
                  </a:xfrm>
                  <a:custGeom>
                    <a:avLst/>
                    <a:gdLst>
                      <a:gd name="txL" fmla="*/ 0 w 808"/>
                      <a:gd name="txT" fmla="*/ 0 h 600"/>
                      <a:gd name="txR" fmla="*/ 808 w 808"/>
                      <a:gd name="txB" fmla="*/ 600 h 600"/>
                    </a:gdLst>
                    <a:ahLst/>
                    <a:cxnLst>
                      <a:cxn ang="0">
                        <a:pos x="272" y="96"/>
                      </a:cxn>
                      <a:cxn ang="0">
                        <a:pos x="128" y="144"/>
                      </a:cxn>
                      <a:cxn ang="0">
                        <a:pos x="80" y="240"/>
                      </a:cxn>
                      <a:cxn ang="0">
                        <a:pos x="32" y="336"/>
                      </a:cxn>
                      <a:cxn ang="0">
                        <a:pos x="32" y="528"/>
                      </a:cxn>
                      <a:cxn ang="0">
                        <a:pos x="224" y="576"/>
                      </a:cxn>
                      <a:cxn ang="0">
                        <a:pos x="656" y="576"/>
                      </a:cxn>
                      <a:cxn ang="0">
                        <a:pos x="800" y="432"/>
                      </a:cxn>
                      <a:cxn ang="0">
                        <a:pos x="704" y="240"/>
                      </a:cxn>
                      <a:cxn ang="0">
                        <a:pos x="608" y="144"/>
                      </a:cxn>
                      <a:cxn ang="0">
                        <a:pos x="464" y="0"/>
                      </a:cxn>
                    </a:cxnLst>
                    <a:rect l="txL" t="txT" r="txR" b="txB"/>
                    <a:pathLst>
                      <a:path w="808" h="600">
                        <a:moveTo>
                          <a:pt x="272" y="96"/>
                        </a:moveTo>
                        <a:cubicBezTo>
                          <a:pt x="216" y="108"/>
                          <a:pt x="160" y="120"/>
                          <a:pt x="128" y="144"/>
                        </a:cubicBezTo>
                        <a:cubicBezTo>
                          <a:pt x="96" y="168"/>
                          <a:pt x="96" y="208"/>
                          <a:pt x="80" y="240"/>
                        </a:cubicBezTo>
                        <a:cubicBezTo>
                          <a:pt x="64" y="272"/>
                          <a:pt x="40" y="288"/>
                          <a:pt x="32" y="336"/>
                        </a:cubicBezTo>
                        <a:cubicBezTo>
                          <a:pt x="24" y="384"/>
                          <a:pt x="0" y="488"/>
                          <a:pt x="32" y="528"/>
                        </a:cubicBezTo>
                        <a:cubicBezTo>
                          <a:pt x="64" y="568"/>
                          <a:pt x="120" y="568"/>
                          <a:pt x="224" y="576"/>
                        </a:cubicBezTo>
                        <a:cubicBezTo>
                          <a:pt x="328" y="584"/>
                          <a:pt x="560" y="600"/>
                          <a:pt x="656" y="576"/>
                        </a:cubicBezTo>
                        <a:cubicBezTo>
                          <a:pt x="752" y="552"/>
                          <a:pt x="792" y="488"/>
                          <a:pt x="800" y="432"/>
                        </a:cubicBezTo>
                        <a:cubicBezTo>
                          <a:pt x="808" y="376"/>
                          <a:pt x="736" y="288"/>
                          <a:pt x="704" y="240"/>
                        </a:cubicBezTo>
                        <a:cubicBezTo>
                          <a:pt x="672" y="192"/>
                          <a:pt x="648" y="184"/>
                          <a:pt x="608" y="144"/>
                        </a:cubicBezTo>
                        <a:cubicBezTo>
                          <a:pt x="568" y="104"/>
                          <a:pt x="516" y="52"/>
                          <a:pt x="464" y="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grpSp>
              <p:nvGrpSpPr>
                <p:cNvPr id="70" name="Group 89"/>
                <p:cNvGrpSpPr/>
                <p:nvPr/>
              </p:nvGrpSpPr>
              <p:grpSpPr>
                <a:xfrm rot="-1768190">
                  <a:off x="4224" y="2496"/>
                  <a:ext cx="352" cy="192"/>
                  <a:chOff x="944" y="2400"/>
                  <a:chExt cx="1672" cy="1040"/>
                </a:xfrm>
                <a:grpFill/>
              </p:grpSpPr>
              <p:sp>
                <p:nvSpPr>
                  <p:cNvPr id="71" name="Freeform 90"/>
                  <p:cNvSpPr/>
                  <p:nvPr/>
                </p:nvSpPr>
                <p:spPr>
                  <a:xfrm>
                    <a:off x="944" y="2400"/>
                    <a:ext cx="448" cy="536"/>
                  </a:xfrm>
                  <a:custGeom>
                    <a:avLst/>
                    <a:gdLst>
                      <a:gd name="txL" fmla="*/ 0 w 448"/>
                      <a:gd name="txT" fmla="*/ 0 h 536"/>
                      <a:gd name="txR" fmla="*/ 448 w 448"/>
                      <a:gd name="txB" fmla="*/ 536 h 536"/>
                    </a:gdLst>
                    <a:ahLst/>
                    <a:cxnLst>
                      <a:cxn ang="0">
                        <a:pos x="16" y="240"/>
                      </a:cxn>
                      <a:cxn ang="0">
                        <a:pos x="16" y="384"/>
                      </a:cxn>
                      <a:cxn ang="0">
                        <a:pos x="112" y="480"/>
                      </a:cxn>
                      <a:cxn ang="0">
                        <a:pos x="256" y="528"/>
                      </a:cxn>
                      <a:cxn ang="0">
                        <a:pos x="256" y="432"/>
                      </a:cxn>
                      <a:cxn ang="0">
                        <a:pos x="304" y="336"/>
                      </a:cxn>
                      <a:cxn ang="0">
                        <a:pos x="352" y="288"/>
                      </a:cxn>
                      <a:cxn ang="0">
                        <a:pos x="400" y="288"/>
                      </a:cxn>
                      <a:cxn ang="0">
                        <a:pos x="448" y="288"/>
                      </a:cxn>
                      <a:cxn ang="0">
                        <a:pos x="400" y="240"/>
                      </a:cxn>
                      <a:cxn ang="0">
                        <a:pos x="400" y="144"/>
                      </a:cxn>
                      <a:cxn ang="0">
                        <a:pos x="400" y="48"/>
                      </a:cxn>
                      <a:cxn ang="0">
                        <a:pos x="352" y="0"/>
                      </a:cxn>
                      <a:cxn ang="0">
                        <a:pos x="304" y="48"/>
                      </a:cxn>
                      <a:cxn ang="0">
                        <a:pos x="304" y="144"/>
                      </a:cxn>
                      <a:cxn ang="0">
                        <a:pos x="256" y="96"/>
                      </a:cxn>
                      <a:cxn ang="0">
                        <a:pos x="256" y="48"/>
                      </a:cxn>
                      <a:cxn ang="0">
                        <a:pos x="208" y="0"/>
                      </a:cxn>
                      <a:cxn ang="0">
                        <a:pos x="160" y="48"/>
                      </a:cxn>
                      <a:cxn ang="0">
                        <a:pos x="112" y="144"/>
                      </a:cxn>
                      <a:cxn ang="0">
                        <a:pos x="16" y="240"/>
                      </a:cxn>
                    </a:cxnLst>
                    <a:rect l="txL" t="txT" r="txR" b="txB"/>
                    <a:pathLst>
                      <a:path w="448" h="536">
                        <a:moveTo>
                          <a:pt x="16" y="240"/>
                        </a:moveTo>
                        <a:cubicBezTo>
                          <a:pt x="0" y="280"/>
                          <a:pt x="0" y="344"/>
                          <a:pt x="16" y="384"/>
                        </a:cubicBezTo>
                        <a:cubicBezTo>
                          <a:pt x="32" y="424"/>
                          <a:pt x="72" y="456"/>
                          <a:pt x="112" y="480"/>
                        </a:cubicBezTo>
                        <a:cubicBezTo>
                          <a:pt x="152" y="504"/>
                          <a:pt x="232" y="536"/>
                          <a:pt x="256" y="528"/>
                        </a:cubicBezTo>
                        <a:cubicBezTo>
                          <a:pt x="280" y="520"/>
                          <a:pt x="248" y="464"/>
                          <a:pt x="256" y="432"/>
                        </a:cubicBezTo>
                        <a:cubicBezTo>
                          <a:pt x="264" y="400"/>
                          <a:pt x="288" y="360"/>
                          <a:pt x="304" y="336"/>
                        </a:cubicBezTo>
                        <a:cubicBezTo>
                          <a:pt x="320" y="312"/>
                          <a:pt x="336" y="296"/>
                          <a:pt x="352" y="288"/>
                        </a:cubicBezTo>
                        <a:cubicBezTo>
                          <a:pt x="368" y="280"/>
                          <a:pt x="384" y="288"/>
                          <a:pt x="400" y="288"/>
                        </a:cubicBezTo>
                        <a:cubicBezTo>
                          <a:pt x="416" y="288"/>
                          <a:pt x="448" y="296"/>
                          <a:pt x="448" y="288"/>
                        </a:cubicBezTo>
                        <a:cubicBezTo>
                          <a:pt x="448" y="280"/>
                          <a:pt x="408" y="264"/>
                          <a:pt x="400" y="240"/>
                        </a:cubicBezTo>
                        <a:cubicBezTo>
                          <a:pt x="392" y="216"/>
                          <a:pt x="400" y="176"/>
                          <a:pt x="400" y="144"/>
                        </a:cubicBezTo>
                        <a:cubicBezTo>
                          <a:pt x="400" y="112"/>
                          <a:pt x="408" y="72"/>
                          <a:pt x="400" y="48"/>
                        </a:cubicBezTo>
                        <a:cubicBezTo>
                          <a:pt x="392" y="24"/>
                          <a:pt x="368" y="0"/>
                          <a:pt x="352" y="0"/>
                        </a:cubicBezTo>
                        <a:cubicBezTo>
                          <a:pt x="336" y="0"/>
                          <a:pt x="312" y="24"/>
                          <a:pt x="304" y="48"/>
                        </a:cubicBezTo>
                        <a:cubicBezTo>
                          <a:pt x="296" y="72"/>
                          <a:pt x="312" y="136"/>
                          <a:pt x="304" y="144"/>
                        </a:cubicBezTo>
                        <a:cubicBezTo>
                          <a:pt x="296" y="152"/>
                          <a:pt x="264" y="112"/>
                          <a:pt x="256" y="96"/>
                        </a:cubicBezTo>
                        <a:cubicBezTo>
                          <a:pt x="248" y="80"/>
                          <a:pt x="264" y="64"/>
                          <a:pt x="256" y="48"/>
                        </a:cubicBezTo>
                        <a:cubicBezTo>
                          <a:pt x="248" y="32"/>
                          <a:pt x="224" y="0"/>
                          <a:pt x="208" y="0"/>
                        </a:cubicBezTo>
                        <a:cubicBezTo>
                          <a:pt x="192" y="0"/>
                          <a:pt x="176" y="24"/>
                          <a:pt x="160" y="48"/>
                        </a:cubicBezTo>
                        <a:cubicBezTo>
                          <a:pt x="144" y="72"/>
                          <a:pt x="136" y="112"/>
                          <a:pt x="112" y="144"/>
                        </a:cubicBezTo>
                        <a:cubicBezTo>
                          <a:pt x="88" y="176"/>
                          <a:pt x="32" y="200"/>
                          <a:pt x="16" y="240"/>
                        </a:cubicBezTo>
                        <a:close/>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sp>
                <p:nvSpPr>
                  <p:cNvPr id="72" name="Freeform 91"/>
                  <p:cNvSpPr/>
                  <p:nvPr/>
                </p:nvSpPr>
                <p:spPr>
                  <a:xfrm>
                    <a:off x="1200" y="2688"/>
                    <a:ext cx="1416" cy="752"/>
                  </a:xfrm>
                  <a:custGeom>
                    <a:avLst/>
                    <a:gdLst>
                      <a:gd name="txL" fmla="*/ 0 w 1416"/>
                      <a:gd name="txT" fmla="*/ 0 h 752"/>
                      <a:gd name="txR" fmla="*/ 1416 w 1416"/>
                      <a:gd name="txB" fmla="*/ 752 h 752"/>
                    </a:gdLst>
                    <a:ahLst/>
                    <a:cxnLst>
                      <a:cxn ang="0">
                        <a:pos x="0" y="240"/>
                      </a:cxn>
                      <a:cxn ang="0">
                        <a:pos x="96" y="384"/>
                      </a:cxn>
                      <a:cxn ang="0">
                        <a:pos x="336" y="528"/>
                      </a:cxn>
                      <a:cxn ang="0">
                        <a:pos x="816" y="720"/>
                      </a:cxn>
                      <a:cxn ang="0">
                        <a:pos x="1104" y="720"/>
                      </a:cxn>
                      <a:cxn ang="0">
                        <a:pos x="1344" y="672"/>
                      </a:cxn>
                      <a:cxn ang="0">
                        <a:pos x="1344" y="384"/>
                      </a:cxn>
                      <a:cxn ang="0">
                        <a:pos x="1344" y="240"/>
                      </a:cxn>
                      <a:cxn ang="0">
                        <a:pos x="912" y="336"/>
                      </a:cxn>
                      <a:cxn ang="0">
                        <a:pos x="672" y="288"/>
                      </a:cxn>
                      <a:cxn ang="0">
                        <a:pos x="480" y="192"/>
                      </a:cxn>
                      <a:cxn ang="0">
                        <a:pos x="192" y="0"/>
                      </a:cxn>
                    </a:cxnLst>
                    <a:rect l="txL" t="txT" r="txR" b="txB"/>
                    <a:pathLst>
                      <a:path w="1416" h="752">
                        <a:moveTo>
                          <a:pt x="0" y="240"/>
                        </a:moveTo>
                        <a:cubicBezTo>
                          <a:pt x="20" y="288"/>
                          <a:pt x="40" y="336"/>
                          <a:pt x="96" y="384"/>
                        </a:cubicBezTo>
                        <a:cubicBezTo>
                          <a:pt x="152" y="432"/>
                          <a:pt x="216" y="472"/>
                          <a:pt x="336" y="528"/>
                        </a:cubicBezTo>
                        <a:cubicBezTo>
                          <a:pt x="456" y="584"/>
                          <a:pt x="688" y="688"/>
                          <a:pt x="816" y="720"/>
                        </a:cubicBezTo>
                        <a:cubicBezTo>
                          <a:pt x="944" y="752"/>
                          <a:pt x="1016" y="728"/>
                          <a:pt x="1104" y="720"/>
                        </a:cubicBezTo>
                        <a:cubicBezTo>
                          <a:pt x="1192" y="712"/>
                          <a:pt x="1304" y="728"/>
                          <a:pt x="1344" y="672"/>
                        </a:cubicBezTo>
                        <a:cubicBezTo>
                          <a:pt x="1384" y="616"/>
                          <a:pt x="1344" y="456"/>
                          <a:pt x="1344" y="384"/>
                        </a:cubicBezTo>
                        <a:cubicBezTo>
                          <a:pt x="1344" y="312"/>
                          <a:pt x="1416" y="248"/>
                          <a:pt x="1344" y="240"/>
                        </a:cubicBezTo>
                        <a:cubicBezTo>
                          <a:pt x="1272" y="232"/>
                          <a:pt x="1024" y="328"/>
                          <a:pt x="912" y="336"/>
                        </a:cubicBezTo>
                        <a:cubicBezTo>
                          <a:pt x="800" y="344"/>
                          <a:pt x="744" y="312"/>
                          <a:pt x="672" y="288"/>
                        </a:cubicBezTo>
                        <a:cubicBezTo>
                          <a:pt x="600" y="264"/>
                          <a:pt x="560" y="240"/>
                          <a:pt x="480" y="192"/>
                        </a:cubicBezTo>
                        <a:cubicBezTo>
                          <a:pt x="400" y="144"/>
                          <a:pt x="296" y="72"/>
                          <a:pt x="192" y="0"/>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grpSp>
          <p:grpSp>
            <p:nvGrpSpPr>
              <p:cNvPr id="27" name="Group 92"/>
              <p:cNvGrpSpPr/>
              <p:nvPr/>
            </p:nvGrpSpPr>
            <p:grpSpPr>
              <a:xfrm>
                <a:off x="4709" y="2630"/>
                <a:ext cx="141" cy="551"/>
                <a:chOff x="4560" y="2400"/>
                <a:chExt cx="144" cy="528"/>
              </a:xfrm>
              <a:grpFill/>
            </p:grpSpPr>
            <p:sp>
              <p:nvSpPr>
                <p:cNvPr id="67" name="AutoShape 93"/>
                <p:cNvSpPr/>
                <p:nvPr/>
              </p:nvSpPr>
              <p:spPr>
                <a:xfrm>
                  <a:off x="4608" y="2400"/>
                  <a:ext cx="96" cy="192"/>
                </a:xfrm>
                <a:prstGeom prst="roundRect">
                  <a:avLst>
                    <a:gd name="adj" fmla="val 50000"/>
                  </a:avLst>
                </a:prstGeom>
                <a:grpFill/>
                <a:ln w="9525" cap="flat" cmpd="sng">
                  <a:prstDash val="solid"/>
                  <a:headEnd type="none" w="med" len="med"/>
                  <a:tailEnd type="none" w="med" len="med"/>
                </a:ln>
                <a:scene3d>
                  <a:camera prst="legacyObliqueTopRight">
                    <a:rot lat="20400000" lon="1200000" rev="0"/>
                  </a:camera>
                  <a:lightRig rig="legacyFlat3" dir="t"/>
                </a:scene3d>
                <a:sp3d extrusionH="354000" prstMaterial="legacyPlastic">
                  <a:bevelT w="13500" h="13500" prst="angle"/>
                  <a:bevelB w="13500" h="13500" prst="angle"/>
                  <a:extrusionClr>
                    <a:srgbClr val="080808"/>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68" name="AutoShape 94"/>
                <p:cNvSpPr/>
                <p:nvPr/>
              </p:nvSpPr>
              <p:spPr>
                <a:xfrm>
                  <a:off x="4560" y="2592"/>
                  <a:ext cx="96" cy="336"/>
                </a:xfrm>
                <a:prstGeom prst="roundRect">
                  <a:avLst>
                    <a:gd name="adj" fmla="val 50000"/>
                  </a:avLst>
                </a:prstGeom>
                <a:grpFill/>
                <a:ln w="9525" cap="flat" cmpd="sng">
                  <a:prstDash val="solid"/>
                  <a:headEnd type="none" w="med" len="med"/>
                  <a:tailEnd type="none" w="med" len="med"/>
                </a:ln>
                <a:scene3d>
                  <a:camera prst="legacyObliqueTopRight">
                    <a:rot lat="20400000" lon="1200000" rev="0"/>
                  </a:camera>
                  <a:lightRig rig="legacyFlat3" dir="t"/>
                </a:scene3d>
                <a:sp3d extrusionH="608000" prstMaterial="legacyPlastic">
                  <a:bevelT w="13500" h="13500" prst="angle"/>
                  <a:bevelB w="13500" h="13500" prst="angle"/>
                  <a:extrusionClr>
                    <a:srgbClr val="080808"/>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grpSp>
            <p:nvGrpSpPr>
              <p:cNvPr id="28" name="Group 95"/>
              <p:cNvGrpSpPr/>
              <p:nvPr/>
            </p:nvGrpSpPr>
            <p:grpSpPr>
              <a:xfrm>
                <a:off x="5414" y="2630"/>
                <a:ext cx="47" cy="300"/>
                <a:chOff x="5280" y="2400"/>
                <a:chExt cx="48" cy="288"/>
              </a:xfrm>
              <a:grpFill/>
            </p:grpSpPr>
            <p:sp>
              <p:nvSpPr>
                <p:cNvPr id="64" name="Rectangle 96"/>
                <p:cNvSpPr/>
                <p:nvPr/>
              </p:nvSpPr>
              <p:spPr>
                <a:xfrm>
                  <a:off x="5280" y="2592"/>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CC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65" name="Rectangle 97"/>
                <p:cNvSpPr/>
                <p:nvPr/>
              </p:nvSpPr>
              <p:spPr>
                <a:xfrm>
                  <a:off x="5280" y="2496"/>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chemeClr val="bg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66" name="Rectangle 98"/>
                <p:cNvSpPr/>
                <p:nvPr/>
              </p:nvSpPr>
              <p:spPr>
                <a:xfrm>
                  <a:off x="5280" y="2400"/>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FF9933"/>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grpSp>
            <p:nvGrpSpPr>
              <p:cNvPr id="29" name="Group 99"/>
              <p:cNvGrpSpPr/>
              <p:nvPr/>
            </p:nvGrpSpPr>
            <p:grpSpPr>
              <a:xfrm rot="-221728">
                <a:off x="5085" y="3431"/>
                <a:ext cx="471" cy="501"/>
                <a:chOff x="3550" y="2779"/>
                <a:chExt cx="481" cy="480"/>
              </a:xfrm>
              <a:grpFill/>
            </p:grpSpPr>
            <p:sp>
              <p:nvSpPr>
                <p:cNvPr id="61" name="AutoShape 100"/>
                <p:cNvSpPr/>
                <p:nvPr/>
              </p:nvSpPr>
              <p:spPr>
                <a:xfrm rot="-5555211">
                  <a:off x="3550" y="2778"/>
                  <a:ext cx="480" cy="481"/>
                </a:xfrm>
                <a:prstGeom prst="can">
                  <a:avLst>
                    <a:gd name="adj" fmla="val 44991"/>
                  </a:avLst>
                </a:prstGeom>
                <a:grpFill/>
                <a:ln w="25400" cap="flat" cmpd="sng">
                  <a:solidFill>
                    <a:schemeClr val="folHlink"/>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62" name="AutoShape 101"/>
                <p:cNvSpPr/>
                <p:nvPr/>
              </p:nvSpPr>
              <p:spPr>
                <a:xfrm rot="-5440708">
                  <a:off x="3551" y="2976"/>
                  <a:ext cx="192" cy="95"/>
                </a:xfrm>
                <a:prstGeom prst="can">
                  <a:avLst>
                    <a:gd name="adj" fmla="val 50000"/>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63" name="Oval 102"/>
                <p:cNvSpPr/>
                <p:nvPr/>
              </p:nvSpPr>
              <p:spPr>
                <a:xfrm>
                  <a:off x="3600" y="2976"/>
                  <a:ext cx="48" cy="96"/>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grpSp>
            <p:nvGrpSpPr>
              <p:cNvPr id="30" name="Group 103"/>
              <p:cNvGrpSpPr/>
              <p:nvPr/>
            </p:nvGrpSpPr>
            <p:grpSpPr>
              <a:xfrm>
                <a:off x="3345" y="3030"/>
                <a:ext cx="1410" cy="972"/>
                <a:chOff x="3120" y="2785"/>
                <a:chExt cx="1439" cy="931"/>
              </a:xfrm>
              <a:grpFill/>
            </p:grpSpPr>
            <p:sp>
              <p:nvSpPr>
                <p:cNvPr id="55" name="Oval 104"/>
                <p:cNvSpPr/>
                <p:nvPr/>
              </p:nvSpPr>
              <p:spPr>
                <a:xfrm>
                  <a:off x="3696" y="2832"/>
                  <a:ext cx="240" cy="240"/>
                </a:xfrm>
                <a:prstGeom prst="ellipse">
                  <a:avLst/>
                </a:prstGeom>
                <a:grpFill/>
                <a:ln w="9525" cap="flat" cmpd="sng">
                  <a:prstDash val="solid"/>
                  <a:headEnd type="none" w="med" len="med"/>
                  <a:tailEnd type="none" w="med" len="med"/>
                </a:ln>
                <a:scene3d>
                  <a:camera prst="legacyPerspectiveTopRight">
                    <a:rot lat="21300000" lon="2100000" rev="0"/>
                  </a:camera>
                  <a:lightRig rig="legacyFlat3" dir="b"/>
                </a:scene3d>
                <a:sp3d extrusionH="887400" prstMaterial="legacyMatte">
                  <a:bevelT w="13500" h="13500" prst="angle"/>
                  <a:bevelB w="13500" h="13500" prst="angle"/>
                  <a:extrusionClr>
                    <a:schemeClr val="bg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56" name="AutoShape 105"/>
                <p:cNvSpPr/>
                <p:nvPr/>
              </p:nvSpPr>
              <p:spPr>
                <a:xfrm rot="2096722">
                  <a:off x="3120" y="2832"/>
                  <a:ext cx="754" cy="884"/>
                </a:xfrm>
                <a:custGeom>
                  <a:avLst/>
                  <a:gdLst>
                    <a:gd name="txL" fmla="*/ 372 w 21600"/>
                    <a:gd name="txT" fmla="*/ 0 h 21600"/>
                    <a:gd name="txR" fmla="*/ 21228 w 21600"/>
                    <a:gd name="txB" fmla="*/ 8405 h 21600"/>
                  </a:gdLst>
                  <a:ahLst/>
                  <a:cxnLst>
                    <a:cxn ang="0">
                      <a:pos x="0" y="0"/>
                    </a:cxn>
                    <a:cxn ang="0">
                      <a:pos x="0" y="0"/>
                    </a:cxn>
                    <a:cxn ang="0">
                      <a:pos x="0" y="0"/>
                    </a:cxn>
                    <a:cxn ang="0">
                      <a:pos x="0" y="0"/>
                    </a:cxn>
                  </a:cxnLst>
                  <a:rect l="txL" t="txT" r="txR" b="txB"/>
                  <a:pathLst>
                    <a:path w="21600" h="21600">
                      <a:moveTo>
                        <a:pt x="2713" y="6333"/>
                      </a:moveTo>
                      <a:cubicBezTo>
                        <a:pt x="4339" y="3389"/>
                        <a:pt x="7436" y="1561"/>
                        <a:pt x="10800" y="1562"/>
                      </a:cubicBezTo>
                      <a:cubicBezTo>
                        <a:pt x="14163" y="1562"/>
                        <a:pt x="17260" y="3389"/>
                        <a:pt x="18886" y="6333"/>
                      </a:cubicBezTo>
                      <a:lnTo>
                        <a:pt x="20253" y="5578"/>
                      </a:lnTo>
                      <a:cubicBezTo>
                        <a:pt x="18352" y="2136"/>
                        <a:pt x="14731" y="-1"/>
                        <a:pt x="10799" y="0"/>
                      </a:cubicBezTo>
                      <a:cubicBezTo>
                        <a:pt x="6868" y="0"/>
                        <a:pt x="3247" y="2136"/>
                        <a:pt x="1346" y="5578"/>
                      </a:cubicBezTo>
                      <a:close/>
                    </a:path>
                  </a:pathLst>
                </a:custGeom>
                <a:grpFill/>
                <a:ln w="9525" cap="flat" cmpd="sng">
                  <a:prstDash val="solid"/>
                  <a:miter/>
                  <a:headEnd type="none" w="med" len="med"/>
                  <a:tailEnd type="none" w="med" len="med"/>
                </a:ln>
                <a:scene3d>
                  <a:camera prst="legacyObliqueTopRight">
                    <a:rot lat="21000000" lon="2400000" rev="0"/>
                  </a:camera>
                  <a:lightRig rig="legacyFlat3" dir="b"/>
                </a:scene3d>
                <a:sp3d extrusionH="430200" prstMaterial="legacyMatte">
                  <a:bevelT w="13500" h="13500" prst="angle"/>
                  <a:bevelB w="13500" h="13500" prst="angle"/>
                  <a:extrusionClr>
                    <a:srgbClr val="FF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57" name="Rectangle 106"/>
                <p:cNvSpPr/>
                <p:nvPr/>
              </p:nvSpPr>
              <p:spPr>
                <a:xfrm rot="446556">
                  <a:off x="3647" y="3363"/>
                  <a:ext cx="480" cy="48"/>
                </a:xfrm>
                <a:prstGeom prst="rect">
                  <a:avLst/>
                </a:prstGeom>
                <a:grpFill/>
                <a:ln w="9525" cap="flat" cmpd="sng">
                  <a:prstDash val="solid"/>
                  <a:miter/>
                  <a:headEnd type="none" w="med" len="med"/>
                  <a:tailEnd type="none" w="med" len="med"/>
                </a:ln>
                <a:scene3d>
                  <a:camera prst="legacyObliqueTopRight">
                    <a:rot lat="21000000" lon="1200000" rev="0"/>
                  </a:camera>
                  <a:lightRig rig="legacyFlat3" dir="b"/>
                </a:scene3d>
                <a:sp3d extrusionH="430200" prstMaterial="legacyMatte">
                  <a:bevelT w="13500" h="13500" prst="angle"/>
                  <a:bevelB w="13500" h="13500" prst="angle"/>
                  <a:extrusionClr>
                    <a:srgbClr val="FF9933"/>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58" name="Rectangle 107"/>
                <p:cNvSpPr/>
                <p:nvPr/>
              </p:nvSpPr>
              <p:spPr>
                <a:xfrm rot="125595">
                  <a:off x="3744" y="3214"/>
                  <a:ext cx="478" cy="98"/>
                </a:xfrm>
                <a:prstGeom prst="rect">
                  <a:avLst/>
                </a:prstGeom>
                <a:grpFill/>
                <a:ln w="9525" cap="flat" cmpd="sng">
                  <a:prstDash val="solid"/>
                  <a:miter/>
                  <a:headEnd type="none" w="med" len="med"/>
                  <a:tailEnd type="none" w="med" len="med"/>
                </a:ln>
                <a:scene3d>
                  <a:camera prst="legacyObliqueTopRight">
                    <a:rot lat="21300000" lon="1500000" rev="0"/>
                  </a:camera>
                  <a:lightRig rig="legacyFlat3" dir="b"/>
                </a:scene3d>
                <a:sp3d extrusionH="430200" prstMaterial="legacyMatte">
                  <a:bevelT w="13500" h="13500" prst="angle"/>
                  <a:bevelB w="13500" h="13500" prst="angle"/>
                  <a:extrusionClr>
                    <a:schemeClr val="bg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59" name="Rectangle 108"/>
                <p:cNvSpPr/>
                <p:nvPr/>
              </p:nvSpPr>
              <p:spPr>
                <a:xfrm rot="163619">
                  <a:off x="3551" y="3119"/>
                  <a:ext cx="912" cy="96"/>
                </a:xfrm>
                <a:prstGeom prst="rect">
                  <a:avLst/>
                </a:prstGeom>
                <a:grpFill/>
                <a:ln w="9525" cap="flat" cmpd="sng">
                  <a:prstDash val="solid"/>
                  <a:miter/>
                  <a:headEnd type="none" w="med" len="med"/>
                  <a:tailEnd type="none" w="med" len="med"/>
                </a:ln>
                <a:scene3d>
                  <a:camera prst="legacyObliqueTopRight">
                    <a:rot lat="20700000" lon="2100000" rev="0"/>
                  </a:camera>
                  <a:lightRig rig="legacyFlat3" dir="b"/>
                </a:scene3d>
                <a:sp3d extrusionH="1801800" prstMaterial="legacyMatte">
                  <a:bevelT w="13500" h="13500" prst="angle"/>
                  <a:bevelB w="13500" h="13500" prst="angle"/>
                  <a:extrusionClr>
                    <a:schemeClr val="bg2"/>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60" name="AutoShape 109"/>
                <p:cNvSpPr/>
                <p:nvPr/>
              </p:nvSpPr>
              <p:spPr>
                <a:xfrm rot="5260281" flipH="1">
                  <a:off x="4031" y="2640"/>
                  <a:ext cx="383" cy="672"/>
                </a:xfrm>
                <a:prstGeom prst="flowChartManualInput">
                  <a:avLst/>
                </a:prstGeom>
                <a:grpFill/>
                <a:ln w="9525" cap="flat" cmpd="sng">
                  <a:prstDash val="solid"/>
                  <a:miter/>
                  <a:headEnd type="none" w="med" len="med"/>
                  <a:tailEnd type="none" w="med" len="med"/>
                </a:ln>
                <a:scene3d>
                  <a:camera prst="legacyObliqueTopRight">
                    <a:rot lat="21000000" lon="3300000" rev="0"/>
                  </a:camera>
                  <a:lightRig rig="legacyFlat3" dir="b"/>
                </a:scene3d>
                <a:sp3d extrusionH="1560500" prstMaterial="legacyMatte">
                  <a:bevelT w="13500" h="13500" prst="angle"/>
                  <a:bevelB w="13500" h="13500" prst="angle"/>
                  <a:extrusionClr>
                    <a:srgbClr val="FF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31" name="AutoShape 110"/>
              <p:cNvSpPr/>
              <p:nvPr/>
            </p:nvSpPr>
            <p:spPr>
              <a:xfrm rot="10070868">
                <a:off x="5226" y="2329"/>
                <a:ext cx="188" cy="601"/>
              </a:xfrm>
              <a:custGeom>
                <a:avLst/>
                <a:gdLst>
                  <a:gd name="txL" fmla="*/ 3447 w 21600"/>
                  <a:gd name="txT" fmla="*/ 3414 h 21600"/>
                  <a:gd name="txR" fmla="*/ 18153 w 21600"/>
                  <a:gd name="txB" fmla="*/ 18186 h 21600"/>
                </a:gdLst>
                <a:ahLst/>
                <a:cxnLst>
                  <a:cxn ang="0">
                    <a:pos x="0" y="0"/>
                  </a:cxn>
                  <a:cxn ang="0">
                    <a:pos x="0" y="0"/>
                  </a:cxn>
                  <a:cxn ang="0">
                    <a:pos x="0" y="0"/>
                  </a:cxn>
                  <a:cxn ang="0">
                    <a:pos x="0" y="0"/>
                  </a:cxn>
                </a:cxnLst>
                <a:rect l="txL" t="txT" r="txR" b="txB"/>
                <a:pathLst>
                  <a:path w="21600" h="21600">
                    <a:moveTo>
                      <a:pt x="0" y="0"/>
                    </a:moveTo>
                    <a:lnTo>
                      <a:pt x="3240" y="21600"/>
                    </a:lnTo>
                    <a:lnTo>
                      <a:pt x="18360" y="21600"/>
                    </a:lnTo>
                    <a:lnTo>
                      <a:pt x="21600" y="0"/>
                    </a:lnTo>
                    <a:close/>
                  </a:path>
                </a:pathLst>
              </a:custGeom>
              <a:grpFill/>
              <a:ln w="9525" cap="flat" cmpd="sng">
                <a:prstDash val="solid"/>
                <a:miter/>
                <a:headEnd type="none" w="med" len="med"/>
                <a:tailEnd type="none" w="med" len="med"/>
              </a:ln>
              <a:scene3d>
                <a:camera prst="legacyObliqueTopRight">
                  <a:rot lat="0" lon="2700000" rev="0"/>
                </a:camera>
                <a:lightRig rig="legacyFlat3" dir="t"/>
              </a:scene3d>
              <a:sp3d extrusionH="49200" prstMaterial="legacyMatte">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32" name="Group 111"/>
              <p:cNvGrpSpPr/>
              <p:nvPr/>
            </p:nvGrpSpPr>
            <p:grpSpPr>
              <a:xfrm>
                <a:off x="4333" y="3531"/>
                <a:ext cx="471" cy="501"/>
                <a:chOff x="4176" y="3264"/>
                <a:chExt cx="481" cy="480"/>
              </a:xfrm>
              <a:grpFill/>
            </p:grpSpPr>
            <p:grpSp>
              <p:nvGrpSpPr>
                <p:cNvPr id="47" name="Group 112"/>
                <p:cNvGrpSpPr/>
                <p:nvPr/>
              </p:nvGrpSpPr>
              <p:grpSpPr>
                <a:xfrm>
                  <a:off x="4176" y="3264"/>
                  <a:ext cx="481" cy="480"/>
                  <a:chOff x="3550" y="2779"/>
                  <a:chExt cx="481" cy="480"/>
                </a:xfrm>
                <a:grpFill/>
              </p:grpSpPr>
              <p:sp>
                <p:nvSpPr>
                  <p:cNvPr id="52" name="AutoShape 113"/>
                  <p:cNvSpPr/>
                  <p:nvPr/>
                </p:nvSpPr>
                <p:spPr>
                  <a:xfrm rot="-5555211">
                    <a:off x="3550" y="2778"/>
                    <a:ext cx="480" cy="481"/>
                  </a:xfrm>
                  <a:prstGeom prst="can">
                    <a:avLst>
                      <a:gd name="adj" fmla="val 44991"/>
                    </a:avLst>
                  </a:prstGeom>
                  <a:grpFill/>
                  <a:ln w="25400" cap="flat" cmpd="sng">
                    <a:solidFill>
                      <a:schemeClr val="folHlink"/>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53" name="AutoShape 114"/>
                  <p:cNvSpPr/>
                  <p:nvPr/>
                </p:nvSpPr>
                <p:spPr>
                  <a:xfrm rot="-5440708">
                    <a:off x="3551" y="2976"/>
                    <a:ext cx="192" cy="95"/>
                  </a:xfrm>
                  <a:prstGeom prst="can">
                    <a:avLst>
                      <a:gd name="adj" fmla="val 50000"/>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54" name="Oval 115"/>
                  <p:cNvSpPr/>
                  <p:nvPr/>
                </p:nvSpPr>
                <p:spPr>
                  <a:xfrm>
                    <a:off x="3600" y="2976"/>
                    <a:ext cx="48" cy="96"/>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sp>
              <p:nvSpPr>
                <p:cNvPr id="48" name="Line 116"/>
                <p:cNvSpPr/>
                <p:nvPr/>
              </p:nvSpPr>
              <p:spPr>
                <a:xfrm>
                  <a:off x="4176" y="3456"/>
                  <a:ext cx="48" cy="48"/>
                </a:xfrm>
                <a:prstGeom prst="line">
                  <a:avLst/>
                </a:prstGeom>
                <a:grpFill/>
                <a:ln w="28575" cap="flat" cmpd="sng">
                  <a:solidFill>
                    <a:schemeClr val="bg1"/>
                  </a:solidFill>
                  <a:prstDash val="sysDot"/>
                  <a:headEnd type="none" w="med" len="med"/>
                  <a:tailEnd type="none" w="med" len="med"/>
                </a:ln>
              </p:spPr>
            </p:sp>
            <p:sp>
              <p:nvSpPr>
                <p:cNvPr id="49" name="Line 117"/>
                <p:cNvSpPr/>
                <p:nvPr/>
              </p:nvSpPr>
              <p:spPr>
                <a:xfrm>
                  <a:off x="4320" y="3552"/>
                  <a:ext cx="48" cy="48"/>
                </a:xfrm>
                <a:prstGeom prst="line">
                  <a:avLst/>
                </a:prstGeom>
                <a:grpFill/>
                <a:ln w="28575" cap="flat" cmpd="sng">
                  <a:solidFill>
                    <a:schemeClr val="bg1"/>
                  </a:solidFill>
                  <a:prstDash val="sysDot"/>
                  <a:headEnd type="none" w="med" len="med"/>
                  <a:tailEnd type="none" w="med" len="med"/>
                </a:ln>
              </p:spPr>
            </p:sp>
            <p:sp>
              <p:nvSpPr>
                <p:cNvPr id="50" name="Line 118"/>
                <p:cNvSpPr/>
                <p:nvPr/>
              </p:nvSpPr>
              <p:spPr>
                <a:xfrm>
                  <a:off x="4272" y="3600"/>
                  <a:ext cx="0" cy="144"/>
                </a:xfrm>
                <a:prstGeom prst="line">
                  <a:avLst/>
                </a:prstGeom>
                <a:grpFill/>
                <a:ln w="28575" cap="flat" cmpd="sng">
                  <a:solidFill>
                    <a:schemeClr val="bg1"/>
                  </a:solidFill>
                  <a:prstDash val="sysDot"/>
                  <a:headEnd type="none" w="med" len="med"/>
                  <a:tailEnd type="none" w="med" len="med"/>
                </a:ln>
              </p:spPr>
            </p:sp>
            <p:sp>
              <p:nvSpPr>
                <p:cNvPr id="51" name="Line 119"/>
                <p:cNvSpPr/>
                <p:nvPr/>
              </p:nvSpPr>
              <p:spPr>
                <a:xfrm>
                  <a:off x="4272" y="3264"/>
                  <a:ext cx="0" cy="144"/>
                </a:xfrm>
                <a:prstGeom prst="line">
                  <a:avLst/>
                </a:prstGeom>
                <a:grpFill/>
                <a:ln w="28575" cap="flat" cmpd="sng">
                  <a:solidFill>
                    <a:schemeClr val="bg1"/>
                  </a:solidFill>
                  <a:prstDash val="sysDot"/>
                  <a:headEnd type="none" w="med" len="med"/>
                  <a:tailEnd type="none" w="med" len="med"/>
                </a:ln>
              </p:spPr>
            </p:sp>
          </p:grpSp>
          <p:sp>
            <p:nvSpPr>
              <p:cNvPr id="33" name="Rectangle 120"/>
              <p:cNvSpPr/>
              <p:nvPr/>
            </p:nvSpPr>
            <p:spPr>
              <a:xfrm rot="-128440">
                <a:off x="4521" y="3027"/>
                <a:ext cx="1034" cy="653"/>
              </a:xfrm>
              <a:prstGeom prst="rect">
                <a:avLst/>
              </a:prstGeom>
              <a:grpFill/>
              <a:ln w="9525" cap="flat" cmpd="sng">
                <a:prstDash val="solid"/>
                <a:miter/>
                <a:headEnd type="none" w="med" len="med"/>
                <a:tailEnd type="none" w="med" len="med"/>
              </a:ln>
              <a:scene3d>
                <a:camera prst="legacyObliqueTopLeft">
                  <a:rot lat="1200000" lon="21300000" rev="0"/>
                </a:camera>
                <a:lightRig rig="legacyFlat3" dir="b"/>
              </a:scene3d>
              <a:sp3d extrusionH="227000" prstMaterial="legacyPlastic">
                <a:bevelT w="13500" h="13500" prst="angle"/>
                <a:bevelB w="13500" h="13500" prst="angle"/>
                <a:extrusionClr>
                  <a:srgbClr val="FFFF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34" name="AutoShape 121"/>
              <p:cNvSpPr/>
              <p:nvPr/>
            </p:nvSpPr>
            <p:spPr>
              <a:xfrm rot="3674823">
                <a:off x="5014" y="2633"/>
                <a:ext cx="154" cy="1047"/>
              </a:xfrm>
              <a:prstGeom prst="flowChartDelay">
                <a:avLst/>
              </a:prstGeom>
              <a:grpFill/>
              <a:ln w="9525" cap="flat" cmpd="sng">
                <a:prstDash val="solid"/>
                <a:miter/>
                <a:headEnd type="none" w="med" len="med"/>
                <a:tailEnd type="none" w="med" len="med"/>
              </a:ln>
              <a:scene3d>
                <a:camera prst="legacyObliqueBottomRight">
                  <a:rot lat="19800000" lon="20400000" rev="0"/>
                </a:camera>
                <a:lightRig rig="legacyFlat3" dir="t"/>
              </a:scene3d>
              <a:sp3d extrusionH="1243000" prstMaterial="legacyPlastic">
                <a:bevelT w="13500" h="13500" prst="angle"/>
                <a:bevelB w="13500" h="13500" prst="angle"/>
                <a:extrusionClr>
                  <a:srgbClr val="FFFF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35" name="WordArt 122"/>
              <p:cNvSpPr>
                <a:spLocks noTextEdit="1"/>
              </p:cNvSpPr>
              <p:nvPr/>
            </p:nvSpPr>
            <p:spPr>
              <a:xfrm rot="-222209">
                <a:off x="4897" y="3231"/>
                <a:ext cx="570" cy="193"/>
              </a:xfrm>
              <a:prstGeom prst="rect">
                <a:avLst/>
              </a:prstGeom>
              <a:grpFill/>
            </p:spPr>
            <p:txBody>
              <a:bodyPr wrap="none" fromWordArt="1">
                <a:prstTxWarp prst="textCanDown">
                  <a:avLst>
                    <a:gd name="adj" fmla="val 12468"/>
                  </a:avLst>
                </a:prstTxWarp>
                <a:noAutofit/>
              </a:bodyPr>
              <a:lstStyle/>
              <a:p>
                <a:pPr algn="ctr"/>
                <a:r>
                  <a:rPr lang="zh-CN" altLang="en-US" sz="2000">
                    <a:ln w="9525" cap="flat" cmpd="sng">
                      <a:solidFill>
                        <a:srgbClr val="FF0000"/>
                      </a:solidFill>
                      <a:prstDash val="solid"/>
                      <a:headEnd type="none" w="med" len="med"/>
                      <a:tailEnd type="none" w="med" len="med"/>
                    </a:ln>
                    <a:solidFill>
                      <a:srgbClr val="FF0000"/>
                    </a:solidFill>
                    <a:latin typeface="Arial" panose="020B0604020202020204" pitchFamily="34" charset="0"/>
                    <a:ea typeface="Arial" panose="020B0604020202020204" pitchFamily="34" charset="0"/>
                  </a:rPr>
                  <a:t>NISSAN</a:t>
                </a:r>
              </a:p>
            </p:txBody>
          </p:sp>
          <p:grpSp>
            <p:nvGrpSpPr>
              <p:cNvPr id="36" name="Group 123"/>
              <p:cNvGrpSpPr/>
              <p:nvPr/>
            </p:nvGrpSpPr>
            <p:grpSpPr>
              <a:xfrm>
                <a:off x="4568" y="2379"/>
                <a:ext cx="188" cy="751"/>
                <a:chOff x="4464" y="2160"/>
                <a:chExt cx="192" cy="720"/>
              </a:xfrm>
              <a:grpFill/>
            </p:grpSpPr>
            <p:sp>
              <p:nvSpPr>
                <p:cNvPr id="44" name="AutoShape 124" descr="75%"/>
                <p:cNvSpPr/>
                <p:nvPr/>
              </p:nvSpPr>
              <p:spPr>
                <a:xfrm>
                  <a:off x="4464" y="2592"/>
                  <a:ext cx="192" cy="288"/>
                </a:xfrm>
                <a:prstGeom prst="can">
                  <a:avLst>
                    <a:gd name="adj" fmla="val 46875"/>
                  </a:avLst>
                </a:prstGeom>
                <a:grpFill/>
                <a:ln w="9525" cap="flat" cmpd="sng">
                  <a:solidFill>
                    <a:srgbClr val="333399"/>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45" name="AutoShape 125"/>
                <p:cNvSpPr/>
                <p:nvPr/>
              </p:nvSpPr>
              <p:spPr>
                <a:xfrm rot="-11826">
                  <a:off x="4512" y="2208"/>
                  <a:ext cx="94" cy="433"/>
                </a:xfrm>
                <a:prstGeom prst="can">
                  <a:avLst>
                    <a:gd name="adj" fmla="val 41093"/>
                  </a:avLst>
                </a:prstGeom>
                <a:grpFill/>
                <a:ln w="9525" cap="flat" cmpd="sng">
                  <a:solidFill>
                    <a:schemeClr val="folHlink"/>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46" name="Oval 126"/>
                <p:cNvSpPr/>
                <p:nvPr/>
              </p:nvSpPr>
              <p:spPr>
                <a:xfrm rot="-1623667">
                  <a:off x="4512" y="2160"/>
                  <a:ext cx="99" cy="155"/>
                </a:xfrm>
                <a:prstGeom prst="ellipse">
                  <a:avLst/>
                </a:prstGeom>
                <a:grpFill/>
                <a:ln w="9525" cap="flat" cmpd="sng">
                  <a:solidFill>
                    <a:srgbClr val="666699"/>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grpSp>
          <p:grpSp>
            <p:nvGrpSpPr>
              <p:cNvPr id="37" name="Group 127"/>
              <p:cNvGrpSpPr/>
              <p:nvPr/>
            </p:nvGrpSpPr>
            <p:grpSpPr>
              <a:xfrm>
                <a:off x="5179" y="2580"/>
                <a:ext cx="188" cy="350"/>
                <a:chOff x="5040" y="2352"/>
                <a:chExt cx="192" cy="336"/>
              </a:xfrm>
              <a:grpFill/>
            </p:grpSpPr>
            <p:sp>
              <p:nvSpPr>
                <p:cNvPr id="42" name="Oval 128"/>
                <p:cNvSpPr/>
                <p:nvPr/>
              </p:nvSpPr>
              <p:spPr>
                <a:xfrm rot="126566">
                  <a:off x="5040" y="2496"/>
                  <a:ext cx="192" cy="192"/>
                </a:xfrm>
                <a:prstGeom prst="ellipse">
                  <a:avLst/>
                </a:prstGeom>
                <a:grpFill/>
                <a:ln w="9525" cap="flat" cmpd="sng">
                  <a:solidFill>
                    <a:schemeClr val="tx1"/>
                  </a:solidFill>
                  <a:prstDash val="solid"/>
                  <a:headEnd type="none" w="med" len="med"/>
                  <a:tailEnd type="none" w="med" len="med"/>
                </a:ln>
              </p:spPr>
              <p:txBody>
                <a:bodyPr wrap="none" anchor="ctr"/>
                <a:lstStyle/>
                <a:p>
                  <a:pPr lvl="0"/>
                  <a:endParaRPr lang="zh-CN" altLang="en-US" sz="2400" dirty="0">
                    <a:latin typeface="Arial" panose="020B0604020202020204" pitchFamily="34" charset="0"/>
                    <a:ea typeface="宋体" pitchFamily="2" charset="-122"/>
                  </a:endParaRPr>
                </a:p>
              </p:txBody>
            </p:sp>
            <p:sp>
              <p:nvSpPr>
                <p:cNvPr id="43" name="Freeform 129"/>
                <p:cNvSpPr/>
                <p:nvPr/>
              </p:nvSpPr>
              <p:spPr>
                <a:xfrm>
                  <a:off x="5088" y="2352"/>
                  <a:ext cx="144" cy="216"/>
                </a:xfrm>
                <a:custGeom>
                  <a:avLst/>
                  <a:gdLst>
                    <a:gd name="txL" fmla="*/ 0 w 144"/>
                    <a:gd name="txT" fmla="*/ 0 h 216"/>
                    <a:gd name="txR" fmla="*/ 144 w 144"/>
                    <a:gd name="txB" fmla="*/ 216 h 216"/>
                  </a:gdLst>
                  <a:ahLst/>
                  <a:cxnLst>
                    <a:cxn ang="0">
                      <a:pos x="0" y="168"/>
                    </a:cxn>
                    <a:cxn ang="0">
                      <a:pos x="48" y="24"/>
                    </a:cxn>
                    <a:cxn ang="0">
                      <a:pos x="96" y="24"/>
                    </a:cxn>
                    <a:cxn ang="0">
                      <a:pos x="96" y="120"/>
                    </a:cxn>
                    <a:cxn ang="0">
                      <a:pos x="144" y="216"/>
                    </a:cxn>
                  </a:cxnLst>
                  <a:rect l="txL" t="txT" r="txR" b="txB"/>
                  <a:pathLst>
                    <a:path w="144" h="216">
                      <a:moveTo>
                        <a:pt x="0" y="168"/>
                      </a:moveTo>
                      <a:cubicBezTo>
                        <a:pt x="16" y="108"/>
                        <a:pt x="32" y="48"/>
                        <a:pt x="48" y="24"/>
                      </a:cubicBezTo>
                      <a:cubicBezTo>
                        <a:pt x="64" y="0"/>
                        <a:pt x="88" y="8"/>
                        <a:pt x="96" y="24"/>
                      </a:cubicBezTo>
                      <a:cubicBezTo>
                        <a:pt x="104" y="40"/>
                        <a:pt x="88" y="88"/>
                        <a:pt x="96" y="120"/>
                      </a:cubicBezTo>
                      <a:cubicBezTo>
                        <a:pt x="104" y="152"/>
                        <a:pt x="124" y="184"/>
                        <a:pt x="144" y="216"/>
                      </a:cubicBezTo>
                    </a:path>
                  </a:pathLst>
                </a:custGeom>
                <a:grpFill/>
                <a:ln w="9525" cap="flat" cmpd="sng">
                  <a:solidFill>
                    <a:schemeClr val="tx1"/>
                  </a:solidFill>
                  <a:prstDash val="solid"/>
                  <a:round/>
                  <a:headEnd type="none" w="med" len="med"/>
                  <a:tailEnd type="none" w="med" len="med"/>
                </a:ln>
              </p:spPr>
              <p:txBody>
                <a:bodyPr/>
                <a:lstStyle/>
                <a:p>
                  <a:pPr lvl="0"/>
                  <a:endParaRPr lang="zh-CN" altLang="en-US" sz="2400" dirty="0">
                    <a:latin typeface="Arial" panose="020B0604020202020204" pitchFamily="34" charset="0"/>
                    <a:ea typeface="宋体" pitchFamily="2" charset="-122"/>
                  </a:endParaRPr>
                </a:p>
              </p:txBody>
            </p:sp>
          </p:grpSp>
          <p:sp>
            <p:nvSpPr>
              <p:cNvPr id="38" name="AutoShape 130"/>
              <p:cNvSpPr/>
              <p:nvPr/>
            </p:nvSpPr>
            <p:spPr>
              <a:xfrm rot="10382657">
                <a:off x="4421" y="2279"/>
                <a:ext cx="188" cy="701"/>
              </a:xfrm>
              <a:custGeom>
                <a:avLst/>
                <a:gdLst>
                  <a:gd name="txL" fmla="*/ 3447 w 21600"/>
                  <a:gd name="txT" fmla="*/ 3420 h 21600"/>
                  <a:gd name="txR" fmla="*/ 18153 w 21600"/>
                  <a:gd name="txB" fmla="*/ 18180 h 21600"/>
                </a:gdLst>
                <a:ahLst/>
                <a:cxnLst>
                  <a:cxn ang="0">
                    <a:pos x="0" y="0"/>
                  </a:cxn>
                  <a:cxn ang="0">
                    <a:pos x="0" y="0"/>
                  </a:cxn>
                  <a:cxn ang="0">
                    <a:pos x="0" y="0"/>
                  </a:cxn>
                  <a:cxn ang="0">
                    <a:pos x="0" y="0"/>
                  </a:cxn>
                </a:cxnLst>
                <a:rect l="txL" t="txT" r="txR" b="txB"/>
                <a:pathLst>
                  <a:path w="21600" h="21600">
                    <a:moveTo>
                      <a:pt x="0" y="0"/>
                    </a:moveTo>
                    <a:lnTo>
                      <a:pt x="3240" y="21600"/>
                    </a:lnTo>
                    <a:lnTo>
                      <a:pt x="18360" y="21600"/>
                    </a:lnTo>
                    <a:lnTo>
                      <a:pt x="21600" y="0"/>
                    </a:lnTo>
                    <a:close/>
                  </a:path>
                </a:pathLst>
              </a:custGeom>
              <a:grpFill/>
              <a:ln w="9525" cap="flat" cmpd="sng">
                <a:prstDash val="solid"/>
                <a:miter/>
                <a:headEnd type="none" w="med" len="med"/>
                <a:tailEnd type="none" w="med" len="med"/>
              </a:ln>
              <a:scene3d>
                <a:camera prst="legacyObliqueTopRight">
                  <a:rot lat="0" lon="2700000" rev="0"/>
                </a:camera>
                <a:lightRig rig="legacyFlat3" dir="l"/>
              </a:scene3d>
              <a:sp3d extrusionH="49200" prstMaterial="legacyPlastic">
                <a:bevelT w="13500" h="13500" prst="angle"/>
                <a:bevelB w="13500" h="13500" prst="angle"/>
                <a:extrusionClr>
                  <a:schemeClr val="folHlink"/>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nvGrpSpPr>
              <p:cNvPr id="39" name="Group 131"/>
              <p:cNvGrpSpPr/>
              <p:nvPr/>
            </p:nvGrpSpPr>
            <p:grpSpPr>
              <a:xfrm>
                <a:off x="4521" y="2730"/>
                <a:ext cx="47" cy="300"/>
                <a:chOff x="5280" y="2400"/>
                <a:chExt cx="48" cy="288"/>
              </a:xfrm>
              <a:grpFill/>
            </p:grpSpPr>
            <p:sp>
              <p:nvSpPr>
                <p:cNvPr id="40" name="Rectangle 132"/>
                <p:cNvSpPr/>
                <p:nvPr/>
              </p:nvSpPr>
              <p:spPr>
                <a:xfrm>
                  <a:off x="5280" y="2592"/>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CC3300"/>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41" name="Rectangle 133"/>
                <p:cNvSpPr/>
                <p:nvPr/>
              </p:nvSpPr>
              <p:spPr>
                <a:xfrm>
                  <a:off x="5280" y="2496"/>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chemeClr val="bg1"/>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sp>
              <p:nvSpPr>
                <p:cNvPr id="124" name="Rectangle 134"/>
                <p:cNvSpPr/>
                <p:nvPr/>
              </p:nvSpPr>
              <p:spPr>
                <a:xfrm>
                  <a:off x="5280" y="2400"/>
                  <a:ext cx="48" cy="96"/>
                </a:xfrm>
                <a:prstGeom prst="rect">
                  <a:avLst/>
                </a:prstGeom>
                <a:grp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FF9933"/>
                  </a:extrusionClr>
                </a:sp3d>
              </p:spPr>
              <p:txBody>
                <a:bodyPr wrap="none" anchor="ctr">
                  <a:flatTx/>
                </a:bodyPr>
                <a:lstStyle/>
                <a:p>
                  <a:pPr lvl="0"/>
                  <a:endParaRPr lang="zh-CN" altLang="en-US" sz="2400" dirty="0">
                    <a:latin typeface="Arial" panose="020B0604020202020204" pitchFamily="34" charset="0"/>
                    <a:ea typeface="宋体" pitchFamily="2" charset="-122"/>
                  </a:endParaRPr>
                </a:p>
              </p:txBody>
            </p:sp>
          </p:grpSp>
          <p:sp>
            <p:nvSpPr>
              <p:cNvPr id="125" name="AutoShape 135"/>
              <p:cNvSpPr/>
              <p:nvPr/>
            </p:nvSpPr>
            <p:spPr>
              <a:xfrm>
                <a:off x="4752" y="1872"/>
                <a:ext cx="528" cy="480"/>
              </a:xfrm>
              <a:prstGeom prst="cloudCallout">
                <a:avLst>
                  <a:gd name="adj1" fmla="val -68750"/>
                  <a:gd name="adj2" fmla="val 73542"/>
                </a:avLst>
              </a:prstGeom>
              <a:grpFill/>
              <a:ln w="9525" cap="flat" cmpd="sng">
                <a:solidFill>
                  <a:schemeClr val="tx1"/>
                </a:solidFill>
                <a:prstDash val="solid"/>
                <a:headEnd type="none" w="med" len="med"/>
                <a:tailEnd type="none" w="med" len="med"/>
              </a:ln>
            </p:spPr>
            <p:txBody>
              <a:bodyPr/>
              <a:lstStyle/>
              <a:p>
                <a:pPr lvl="0" algn="ctr"/>
                <a:endParaRPr lang="zh-TW" altLang="en-US" sz="2400" dirty="0">
                  <a:latin typeface="Times New Roman" panose="02020603050405020304" pitchFamily="18" charset="0"/>
                  <a:ea typeface="PMingLiU" pitchFamily="18" charset="-120"/>
                </a:endParaRPr>
              </a:p>
            </p:txBody>
          </p:sp>
        </p:grpSp>
      </p:grpSp>
      <p:sp>
        <p:nvSpPr>
          <p:cNvPr id="126" name="矩形 125"/>
          <p:cNvSpPr/>
          <p:nvPr/>
        </p:nvSpPr>
        <p:spPr>
          <a:xfrm>
            <a:off x="1169492" y="1179195"/>
            <a:ext cx="1558636" cy="533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情景</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109" name="组合 108"/>
          <p:cNvGrpSpPr/>
          <p:nvPr/>
        </p:nvGrpSpPr>
        <p:grpSpPr>
          <a:xfrm>
            <a:off x="1112520" y="1847215"/>
            <a:ext cx="5327650" cy="2587625"/>
            <a:chOff x="108180" y="304800"/>
            <a:chExt cx="5893147" cy="4058594"/>
          </a:xfrm>
        </p:grpSpPr>
        <p:sp>
          <p:nvSpPr>
            <p:cNvPr id="102" name="矩形 101"/>
            <p:cNvSpPr/>
            <p:nvPr/>
          </p:nvSpPr>
          <p:spPr>
            <a:xfrm>
              <a:off x="316778" y="3853085"/>
              <a:ext cx="5474999" cy="51030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210127" y="3782134"/>
              <a:ext cx="5689600" cy="5103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99" name="矩形 98"/>
            <p:cNvSpPr/>
            <p:nvPr/>
          </p:nvSpPr>
          <p:spPr>
            <a:xfrm>
              <a:off x="108180" y="304800"/>
              <a:ext cx="5893147" cy="3912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16778" y="1404929"/>
              <a:ext cx="5487194" cy="2590800"/>
              <a:chOff x="304800" y="2819400"/>
              <a:chExt cx="5487194" cy="2590800"/>
            </a:xfrm>
          </p:grpSpPr>
          <p:sp>
            <p:nvSpPr>
              <p:cNvPr id="3" name="Rectangle 69"/>
              <p:cNvSpPr/>
              <p:nvPr/>
            </p:nvSpPr>
            <p:spPr>
              <a:xfrm>
                <a:off x="563563" y="4076700"/>
                <a:ext cx="193675" cy="114300"/>
              </a:xfrm>
              <a:prstGeom prst="rect">
                <a:avLst/>
              </a:prstGeom>
              <a:solidFill>
                <a:srgbClr val="666699"/>
              </a:solid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4" name="Rectangle 70"/>
              <p:cNvSpPr/>
              <p:nvPr/>
            </p:nvSpPr>
            <p:spPr>
              <a:xfrm>
                <a:off x="757238" y="3219450"/>
                <a:ext cx="193675" cy="114300"/>
              </a:xfrm>
              <a:prstGeom prst="rect">
                <a:avLst/>
              </a:prstGeom>
              <a:solidFill>
                <a:srgbClr val="666699"/>
              </a:solid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5" name="Group 49"/>
              <p:cNvGrpSpPr/>
              <p:nvPr/>
            </p:nvGrpSpPr>
            <p:grpSpPr>
              <a:xfrm>
                <a:off x="950913" y="3848100"/>
                <a:ext cx="776287" cy="571500"/>
                <a:chOff x="0" y="0"/>
                <a:chExt cx="576" cy="480"/>
              </a:xfrm>
            </p:grpSpPr>
            <p:sp>
              <p:nvSpPr>
                <p:cNvPr id="93" name="Oval 72"/>
                <p:cNvSpPr/>
                <p:nvPr/>
              </p:nvSpPr>
              <p:spPr>
                <a:xfrm>
                  <a:off x="391" y="432"/>
                  <a:ext cx="48" cy="48"/>
                </a:xfrm>
                <a:prstGeom prst="ellipse">
                  <a:avLst/>
                </a:prstGeom>
                <a:gradFill rotWithShape="0">
                  <a:gsLst>
                    <a:gs pos="0">
                      <a:srgbClr val="FFFFFF"/>
                    </a:gs>
                    <a:gs pos="100000">
                      <a:srgbClr val="000000"/>
                    </a:gs>
                  </a:gsLst>
                  <a:path path="shape">
                    <a:fillToRect l="50000" t="50000" r="50000" b="50000"/>
                  </a:path>
                  <a:tileRect/>
                </a:gradFill>
                <a:ln w="9525" cap="flat" cmpd="sng">
                  <a:solidFill>
                    <a:srgbClr val="000000"/>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94" name="Oval 73"/>
                <p:cNvSpPr/>
                <p:nvPr/>
              </p:nvSpPr>
              <p:spPr>
                <a:xfrm>
                  <a:off x="96" y="384"/>
                  <a:ext cx="48" cy="48"/>
                </a:xfrm>
                <a:prstGeom prst="ellipse">
                  <a:avLst/>
                </a:prstGeom>
                <a:gradFill rotWithShape="0">
                  <a:gsLst>
                    <a:gs pos="0">
                      <a:srgbClr val="FFFFFF"/>
                    </a:gs>
                    <a:gs pos="100000">
                      <a:srgbClr val="000000"/>
                    </a:gs>
                  </a:gsLst>
                  <a:path path="shape">
                    <a:fillToRect l="50000" t="50000" r="50000" b="50000"/>
                  </a:path>
                  <a:tileRect/>
                </a:gradFill>
                <a:ln w="9525" cap="flat" cmpd="sng">
                  <a:solidFill>
                    <a:srgbClr val="000000"/>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95" name="Oval 74"/>
                <p:cNvSpPr/>
                <p:nvPr/>
              </p:nvSpPr>
              <p:spPr>
                <a:xfrm>
                  <a:off x="528" y="384"/>
                  <a:ext cx="48" cy="48"/>
                </a:xfrm>
                <a:prstGeom prst="ellipse">
                  <a:avLst/>
                </a:prstGeom>
                <a:gradFill rotWithShape="0">
                  <a:gsLst>
                    <a:gs pos="0">
                      <a:srgbClr val="FFFFFF"/>
                    </a:gs>
                    <a:gs pos="100000">
                      <a:srgbClr val="000000"/>
                    </a:gs>
                  </a:gsLst>
                  <a:path path="shape">
                    <a:fillToRect l="50000" t="50000" r="50000" b="50000"/>
                  </a:path>
                  <a:tileRect/>
                </a:gradFill>
                <a:ln w="9525" cap="flat" cmpd="sng">
                  <a:solidFill>
                    <a:srgbClr val="000000"/>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96" name="AutoShape 75"/>
                <p:cNvSpPr/>
                <p:nvPr/>
              </p:nvSpPr>
              <p:spPr>
                <a:xfrm rot="-960450">
                  <a:off x="0" y="0"/>
                  <a:ext cx="240" cy="336"/>
                </a:xfrm>
                <a:prstGeom prst="roundRect">
                  <a:avLst>
                    <a:gd name="adj" fmla="val 26667"/>
                  </a:avLst>
                </a:prstGeom>
                <a:noFill/>
                <a:ln w="28575" cap="flat" cmpd="sng">
                  <a:solidFill>
                    <a:srgbClr val="000000"/>
                  </a:solidFill>
                  <a:prstDash val="solid"/>
                  <a:headEnd type="none" w="med" len="med"/>
                  <a:tailEnd type="none" w="med" len="med"/>
                </a:ln>
                <a:scene3d>
                  <a:camera prst="legacyObliqueTopRight">
                    <a:rot lat="19800000" lon="840000" rev="0"/>
                  </a:camera>
                  <a:lightRig rig="legacyFlat3" dir="b"/>
                </a:scene3d>
                <a:sp3d extrusionH="49200" prstMaterial="legacyMatte">
                  <a:bevelT w="13500" h="13500" prst="angle"/>
                  <a:bevelB w="13500" h="13500" prst="angle"/>
                  <a:extrusionClr>
                    <a:schemeClr val="accent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97" name="Oval 76"/>
                <p:cNvSpPr/>
                <p:nvPr/>
              </p:nvSpPr>
              <p:spPr>
                <a:xfrm>
                  <a:off x="0" y="192"/>
                  <a:ext cx="48" cy="48"/>
                </a:xfrm>
                <a:prstGeom prst="ellipse">
                  <a:avLst/>
                </a:prstGeom>
                <a:solidFill>
                  <a:srgbClr val="FFFFFF"/>
                </a:solidFill>
                <a:ln w="9525" cap="flat" cmpd="sng">
                  <a:prstDash val="solid"/>
                  <a:headEnd type="none" w="med" len="med"/>
                  <a:tailEnd type="none" w="med" len="med"/>
                </a:ln>
                <a:scene3d>
                  <a:camera prst="legacyObliqueTopRight">
                    <a:rot lat="21300000" lon="120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98" name="Rectangle 77"/>
                <p:cNvSpPr/>
                <p:nvPr/>
              </p:nvSpPr>
              <p:spPr>
                <a:xfrm>
                  <a:off x="0" y="336"/>
                  <a:ext cx="480" cy="48"/>
                </a:xfrm>
                <a:prstGeom prst="rect">
                  <a:avLst/>
                </a:prstGeom>
                <a:solidFill>
                  <a:srgbClr val="FFFFFF"/>
                </a:solidFill>
                <a:ln w="9525" cap="flat" cmpd="sng">
                  <a:prstDash val="solid"/>
                  <a:miter/>
                  <a:headEnd type="none" w="med" len="med"/>
                  <a:tailEnd type="none" w="med" len="med"/>
                </a:ln>
                <a:scene3d>
                  <a:camera prst="legacyObliqueTopRight">
                    <a:rot lat="21300000" lon="1200000" rev="0"/>
                  </a:camera>
                  <a:lightRig rig="legacyFlat3" dir="b"/>
                </a:scene3d>
                <a:sp3d extrusionH="430200" prstMaterial="legacyMatte">
                  <a:bevelT w="13500" h="13500" prst="angle"/>
                  <a:bevelB w="13500" h="13500" prst="angle"/>
                  <a:extrusionClr>
                    <a:srgbClr val="FFFFFF"/>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sp>
            <p:nvSpPr>
              <p:cNvPr id="6" name="Rectangle 78"/>
              <p:cNvSpPr/>
              <p:nvPr/>
            </p:nvSpPr>
            <p:spPr>
              <a:xfrm>
                <a:off x="1274763" y="4133850"/>
                <a:ext cx="195262" cy="114300"/>
              </a:xfrm>
              <a:prstGeom prst="rect">
                <a:avLst/>
              </a:prstGeom>
              <a:solidFill>
                <a:srgbClr val="666699"/>
              </a:solidFill>
              <a:ln w="9525" cap="flat" cmpd="sng">
                <a:prstDash val="solid"/>
                <a:miter/>
                <a:headEnd type="none" w="med" len="med"/>
                <a:tailEnd type="none" w="med" len="med"/>
              </a:ln>
              <a:scene3d>
                <a:camera prst="legacyObliqueTopRight">
                  <a:rot lat="21000000" lon="840000" rev="0"/>
                </a:camera>
                <a:lightRig rig="legacyFlat3" dir="b"/>
              </a:scene3d>
              <a:sp3d extrusionH="430200" prstMaterial="legacyMatte">
                <a:bevelT w="13500" h="13500" prst="angle"/>
                <a:bevelB w="13500" h="13500" prst="angle"/>
                <a:extrusionClr>
                  <a:schemeClr val="accent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7" name="Group 57"/>
              <p:cNvGrpSpPr/>
              <p:nvPr/>
            </p:nvGrpSpPr>
            <p:grpSpPr>
              <a:xfrm>
                <a:off x="304800" y="3048000"/>
                <a:ext cx="646113" cy="1314450"/>
                <a:chOff x="0" y="0"/>
                <a:chExt cx="1008" cy="2496"/>
              </a:xfrm>
            </p:grpSpPr>
            <p:sp>
              <p:nvSpPr>
                <p:cNvPr id="82" name="Freeform 80"/>
                <p:cNvSpPr/>
                <p:nvPr/>
              </p:nvSpPr>
              <p:spPr>
                <a:xfrm>
                  <a:off x="816" y="480"/>
                  <a:ext cx="192" cy="144"/>
                </a:xfrm>
                <a:custGeom>
                  <a:avLst/>
                  <a:gdLst>
                    <a:gd name="txL" fmla="*/ 0 w 448"/>
                    <a:gd name="txT" fmla="*/ 0 h 360"/>
                    <a:gd name="txR" fmla="*/ 448 w 448"/>
                    <a:gd name="txB" fmla="*/ 360 h 36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48" h="360">
                      <a:moveTo>
                        <a:pt x="48" y="256"/>
                      </a:moveTo>
                      <a:cubicBezTo>
                        <a:pt x="64" y="232"/>
                        <a:pt x="80" y="192"/>
                        <a:pt x="96" y="160"/>
                      </a:cubicBezTo>
                      <a:cubicBezTo>
                        <a:pt x="112" y="128"/>
                        <a:pt x="128" y="80"/>
                        <a:pt x="144" y="64"/>
                      </a:cubicBezTo>
                      <a:cubicBezTo>
                        <a:pt x="160" y="48"/>
                        <a:pt x="184" y="40"/>
                        <a:pt x="192" y="64"/>
                      </a:cubicBezTo>
                      <a:cubicBezTo>
                        <a:pt x="200" y="88"/>
                        <a:pt x="176" y="200"/>
                        <a:pt x="192" y="208"/>
                      </a:cubicBezTo>
                      <a:cubicBezTo>
                        <a:pt x="208" y="216"/>
                        <a:pt x="264" y="144"/>
                        <a:pt x="288" y="112"/>
                      </a:cubicBezTo>
                      <a:cubicBezTo>
                        <a:pt x="312" y="80"/>
                        <a:pt x="312" y="32"/>
                        <a:pt x="336" y="16"/>
                      </a:cubicBezTo>
                      <a:cubicBezTo>
                        <a:pt x="360" y="0"/>
                        <a:pt x="416" y="0"/>
                        <a:pt x="432" y="16"/>
                      </a:cubicBezTo>
                      <a:cubicBezTo>
                        <a:pt x="448" y="32"/>
                        <a:pt x="440" y="80"/>
                        <a:pt x="432" y="112"/>
                      </a:cubicBezTo>
                      <a:cubicBezTo>
                        <a:pt x="424" y="144"/>
                        <a:pt x="408" y="176"/>
                        <a:pt x="384" y="208"/>
                      </a:cubicBezTo>
                      <a:cubicBezTo>
                        <a:pt x="360" y="240"/>
                        <a:pt x="320" y="280"/>
                        <a:pt x="288" y="304"/>
                      </a:cubicBezTo>
                      <a:cubicBezTo>
                        <a:pt x="256" y="328"/>
                        <a:pt x="216" y="344"/>
                        <a:pt x="192" y="352"/>
                      </a:cubicBezTo>
                      <a:cubicBezTo>
                        <a:pt x="168" y="360"/>
                        <a:pt x="168" y="360"/>
                        <a:pt x="144" y="352"/>
                      </a:cubicBezTo>
                      <a:cubicBezTo>
                        <a:pt x="120" y="344"/>
                        <a:pt x="72" y="312"/>
                        <a:pt x="48" y="304"/>
                      </a:cubicBezTo>
                      <a:cubicBezTo>
                        <a:pt x="24" y="296"/>
                        <a:pt x="0" y="312"/>
                        <a:pt x="0" y="304"/>
                      </a:cubicBezTo>
                      <a:cubicBezTo>
                        <a:pt x="0" y="296"/>
                        <a:pt x="32" y="280"/>
                        <a:pt x="48" y="256"/>
                      </a:cubicBezTo>
                      <a:close/>
                    </a:path>
                  </a:pathLst>
                </a:custGeom>
                <a:solidFill>
                  <a:srgbClr val="FFFFCC"/>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83" name="Oval 81"/>
                <p:cNvSpPr/>
                <p:nvPr/>
              </p:nvSpPr>
              <p:spPr>
                <a:xfrm rot="-1290086">
                  <a:off x="192" y="2256"/>
                  <a:ext cx="336" cy="151"/>
                </a:xfrm>
                <a:prstGeom prst="ellipse">
                  <a:avLst/>
                </a:prstGeom>
                <a:solidFill>
                  <a:schemeClr val="tx1"/>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84" name="Oval 82"/>
                <p:cNvSpPr/>
                <p:nvPr/>
              </p:nvSpPr>
              <p:spPr>
                <a:xfrm rot="-1290086">
                  <a:off x="383" y="2305"/>
                  <a:ext cx="336" cy="151"/>
                </a:xfrm>
                <a:prstGeom prst="ellipse">
                  <a:avLst/>
                </a:prstGeom>
                <a:solidFill>
                  <a:schemeClr val="tx1"/>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85" name="Freeform 83"/>
                <p:cNvSpPr/>
                <p:nvPr/>
              </p:nvSpPr>
              <p:spPr>
                <a:xfrm>
                  <a:off x="0" y="480"/>
                  <a:ext cx="568" cy="664"/>
                </a:xfrm>
                <a:custGeom>
                  <a:avLst/>
                  <a:gdLst>
                    <a:gd name="txL" fmla="*/ 0 w 568"/>
                    <a:gd name="txT" fmla="*/ 0 h 664"/>
                    <a:gd name="txR" fmla="*/ 568 w 568"/>
                    <a:gd name="txB" fmla="*/ 664 h 664"/>
                  </a:gdLst>
                  <a:ahLst/>
                  <a:cxnLst>
                    <a:cxn ang="0">
                      <a:pos x="8" y="152"/>
                    </a:cxn>
                    <a:cxn ang="0">
                      <a:pos x="56" y="104"/>
                    </a:cxn>
                    <a:cxn ang="0">
                      <a:pos x="152" y="104"/>
                    </a:cxn>
                    <a:cxn ang="0">
                      <a:pos x="200" y="8"/>
                    </a:cxn>
                    <a:cxn ang="0">
                      <a:pos x="296" y="56"/>
                    </a:cxn>
                    <a:cxn ang="0">
                      <a:pos x="392" y="56"/>
                    </a:cxn>
                    <a:cxn ang="0">
                      <a:pos x="488" y="152"/>
                    </a:cxn>
                    <a:cxn ang="0">
                      <a:pos x="536" y="248"/>
                    </a:cxn>
                    <a:cxn ang="0">
                      <a:pos x="536" y="440"/>
                    </a:cxn>
                    <a:cxn ang="0">
                      <a:pos x="536" y="632"/>
                    </a:cxn>
                    <a:cxn ang="0">
                      <a:pos x="344" y="632"/>
                    </a:cxn>
                    <a:cxn ang="0">
                      <a:pos x="200" y="632"/>
                    </a:cxn>
                    <a:cxn ang="0">
                      <a:pos x="104" y="632"/>
                    </a:cxn>
                    <a:cxn ang="0">
                      <a:pos x="56" y="488"/>
                    </a:cxn>
                    <a:cxn ang="0">
                      <a:pos x="8" y="296"/>
                    </a:cxn>
                    <a:cxn ang="0">
                      <a:pos x="8" y="152"/>
                    </a:cxn>
                  </a:cxnLst>
                  <a:rect l="txL" t="txT" r="txR" b="txB"/>
                  <a:pathLst>
                    <a:path w="568" h="664">
                      <a:moveTo>
                        <a:pt x="8" y="152"/>
                      </a:moveTo>
                      <a:cubicBezTo>
                        <a:pt x="16" y="120"/>
                        <a:pt x="32" y="112"/>
                        <a:pt x="56" y="104"/>
                      </a:cubicBezTo>
                      <a:cubicBezTo>
                        <a:pt x="80" y="96"/>
                        <a:pt x="128" y="120"/>
                        <a:pt x="152" y="104"/>
                      </a:cubicBezTo>
                      <a:cubicBezTo>
                        <a:pt x="176" y="88"/>
                        <a:pt x="176" y="16"/>
                        <a:pt x="200" y="8"/>
                      </a:cubicBezTo>
                      <a:cubicBezTo>
                        <a:pt x="224" y="0"/>
                        <a:pt x="264" y="48"/>
                        <a:pt x="296" y="56"/>
                      </a:cubicBezTo>
                      <a:cubicBezTo>
                        <a:pt x="328" y="64"/>
                        <a:pt x="360" y="40"/>
                        <a:pt x="392" y="56"/>
                      </a:cubicBezTo>
                      <a:cubicBezTo>
                        <a:pt x="424" y="72"/>
                        <a:pt x="464" y="120"/>
                        <a:pt x="488" y="152"/>
                      </a:cubicBezTo>
                      <a:cubicBezTo>
                        <a:pt x="512" y="184"/>
                        <a:pt x="528" y="200"/>
                        <a:pt x="536" y="248"/>
                      </a:cubicBezTo>
                      <a:cubicBezTo>
                        <a:pt x="544" y="296"/>
                        <a:pt x="536" y="376"/>
                        <a:pt x="536" y="440"/>
                      </a:cubicBezTo>
                      <a:cubicBezTo>
                        <a:pt x="536" y="504"/>
                        <a:pt x="568" y="600"/>
                        <a:pt x="536" y="632"/>
                      </a:cubicBezTo>
                      <a:cubicBezTo>
                        <a:pt x="504" y="664"/>
                        <a:pt x="400" y="632"/>
                        <a:pt x="344" y="632"/>
                      </a:cubicBezTo>
                      <a:cubicBezTo>
                        <a:pt x="288" y="632"/>
                        <a:pt x="240" y="632"/>
                        <a:pt x="200" y="632"/>
                      </a:cubicBezTo>
                      <a:cubicBezTo>
                        <a:pt x="160" y="632"/>
                        <a:pt x="128" y="656"/>
                        <a:pt x="104" y="632"/>
                      </a:cubicBezTo>
                      <a:cubicBezTo>
                        <a:pt x="80" y="608"/>
                        <a:pt x="72" y="544"/>
                        <a:pt x="56" y="488"/>
                      </a:cubicBezTo>
                      <a:cubicBezTo>
                        <a:pt x="40" y="432"/>
                        <a:pt x="16" y="352"/>
                        <a:pt x="8" y="296"/>
                      </a:cubicBezTo>
                      <a:cubicBezTo>
                        <a:pt x="0" y="240"/>
                        <a:pt x="0" y="184"/>
                        <a:pt x="8" y="152"/>
                      </a:cubicBezTo>
                      <a:close/>
                    </a:path>
                  </a:pathLst>
                </a:custGeom>
                <a:solidFill>
                  <a:srgbClr val="FFCC66"/>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nvGrpSpPr>
                <p:cNvPr id="86" name="Group 62"/>
                <p:cNvGrpSpPr/>
                <p:nvPr/>
              </p:nvGrpSpPr>
              <p:grpSpPr>
                <a:xfrm>
                  <a:off x="0" y="0"/>
                  <a:ext cx="528" cy="528"/>
                  <a:chOff x="0" y="0"/>
                  <a:chExt cx="816" cy="832"/>
                </a:xfrm>
              </p:grpSpPr>
              <p:sp>
                <p:nvSpPr>
                  <p:cNvPr id="90" name="Freeform 85"/>
                  <p:cNvSpPr/>
                  <p:nvPr/>
                </p:nvSpPr>
                <p:spPr>
                  <a:xfrm>
                    <a:off x="432" y="336"/>
                    <a:ext cx="264" cy="448"/>
                  </a:xfrm>
                  <a:custGeom>
                    <a:avLst/>
                    <a:gdLst>
                      <a:gd name="txL" fmla="*/ 0 w 264"/>
                      <a:gd name="txT" fmla="*/ 0 h 448"/>
                      <a:gd name="txR" fmla="*/ 264 w 264"/>
                      <a:gd name="txB" fmla="*/ 448 h 448"/>
                    </a:gdLst>
                    <a:ahLst/>
                    <a:cxnLst>
                      <a:cxn ang="0">
                        <a:pos x="240" y="64"/>
                      </a:cxn>
                      <a:cxn ang="0">
                        <a:pos x="240" y="160"/>
                      </a:cxn>
                      <a:cxn ang="0">
                        <a:pos x="240" y="208"/>
                      </a:cxn>
                      <a:cxn ang="0">
                        <a:pos x="240" y="256"/>
                      </a:cxn>
                      <a:cxn ang="0">
                        <a:pos x="240" y="304"/>
                      </a:cxn>
                      <a:cxn ang="0">
                        <a:pos x="192" y="400"/>
                      </a:cxn>
                      <a:cxn ang="0">
                        <a:pos x="144" y="448"/>
                      </a:cxn>
                      <a:cxn ang="0">
                        <a:pos x="48" y="400"/>
                      </a:cxn>
                      <a:cxn ang="0">
                        <a:pos x="0" y="352"/>
                      </a:cxn>
                      <a:cxn ang="0">
                        <a:pos x="48" y="160"/>
                      </a:cxn>
                      <a:cxn ang="0">
                        <a:pos x="96" y="16"/>
                      </a:cxn>
                      <a:cxn ang="0">
                        <a:pos x="240" y="64"/>
                      </a:cxn>
                    </a:cxnLst>
                    <a:rect l="txL" t="txT" r="txR" b="txB"/>
                    <a:pathLst>
                      <a:path w="264" h="448">
                        <a:moveTo>
                          <a:pt x="240" y="64"/>
                        </a:moveTo>
                        <a:cubicBezTo>
                          <a:pt x="264" y="88"/>
                          <a:pt x="240" y="136"/>
                          <a:pt x="240" y="160"/>
                        </a:cubicBezTo>
                        <a:cubicBezTo>
                          <a:pt x="240" y="184"/>
                          <a:pt x="240" y="192"/>
                          <a:pt x="240" y="208"/>
                        </a:cubicBezTo>
                        <a:cubicBezTo>
                          <a:pt x="240" y="224"/>
                          <a:pt x="240" y="240"/>
                          <a:pt x="240" y="256"/>
                        </a:cubicBezTo>
                        <a:cubicBezTo>
                          <a:pt x="240" y="272"/>
                          <a:pt x="248" y="280"/>
                          <a:pt x="240" y="304"/>
                        </a:cubicBezTo>
                        <a:cubicBezTo>
                          <a:pt x="232" y="328"/>
                          <a:pt x="208" y="376"/>
                          <a:pt x="192" y="400"/>
                        </a:cubicBezTo>
                        <a:cubicBezTo>
                          <a:pt x="176" y="424"/>
                          <a:pt x="168" y="448"/>
                          <a:pt x="144" y="448"/>
                        </a:cubicBezTo>
                        <a:cubicBezTo>
                          <a:pt x="120" y="448"/>
                          <a:pt x="72" y="416"/>
                          <a:pt x="48" y="400"/>
                        </a:cubicBezTo>
                        <a:cubicBezTo>
                          <a:pt x="24" y="384"/>
                          <a:pt x="0" y="392"/>
                          <a:pt x="0" y="352"/>
                        </a:cubicBezTo>
                        <a:cubicBezTo>
                          <a:pt x="0" y="312"/>
                          <a:pt x="32" y="216"/>
                          <a:pt x="48" y="160"/>
                        </a:cubicBezTo>
                        <a:cubicBezTo>
                          <a:pt x="64" y="104"/>
                          <a:pt x="64" y="32"/>
                          <a:pt x="96" y="16"/>
                        </a:cubicBezTo>
                        <a:cubicBezTo>
                          <a:pt x="128" y="0"/>
                          <a:pt x="216" y="40"/>
                          <a:pt x="240" y="64"/>
                        </a:cubicBezTo>
                        <a:close/>
                      </a:path>
                    </a:pathLst>
                  </a:custGeom>
                  <a:solidFill>
                    <a:srgbClr val="FFFFCC"/>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91" name="Freeform 86"/>
                  <p:cNvSpPr/>
                  <p:nvPr/>
                </p:nvSpPr>
                <p:spPr>
                  <a:xfrm>
                    <a:off x="144" y="432"/>
                    <a:ext cx="432" cy="400"/>
                  </a:xfrm>
                  <a:custGeom>
                    <a:avLst/>
                    <a:gdLst>
                      <a:gd name="txL" fmla="*/ 0 w 544"/>
                      <a:gd name="txT" fmla="*/ 0 h 400"/>
                      <a:gd name="txR" fmla="*/ 544 w 544"/>
                      <a:gd name="txB" fmla="*/ 400 h 400"/>
                    </a:gdLst>
                    <a:ahLst/>
                    <a:cxnLst>
                      <a:cxn ang="0">
                        <a:pos x="2" y="0"/>
                      </a:cxn>
                      <a:cxn ang="0">
                        <a:pos x="2" y="96"/>
                      </a:cxn>
                      <a:cxn ang="0">
                        <a:pos x="2" y="192"/>
                      </a:cxn>
                      <a:cxn ang="0">
                        <a:pos x="4" y="240"/>
                      </a:cxn>
                      <a:cxn ang="0">
                        <a:pos x="5" y="384"/>
                      </a:cxn>
                      <a:cxn ang="0">
                        <a:pos x="10" y="336"/>
                      </a:cxn>
                      <a:cxn ang="0">
                        <a:pos x="13" y="336"/>
                      </a:cxn>
                      <a:cxn ang="0">
                        <a:pos x="14" y="192"/>
                      </a:cxn>
                      <a:cxn ang="0">
                        <a:pos x="16" y="240"/>
                      </a:cxn>
                      <a:cxn ang="0">
                        <a:pos x="16" y="144"/>
                      </a:cxn>
                      <a:cxn ang="0">
                        <a:pos x="17" y="96"/>
                      </a:cxn>
                      <a:cxn ang="0">
                        <a:pos x="17" y="0"/>
                      </a:cxn>
                    </a:cxnLst>
                    <a:rect l="txL" t="txT" r="txR" b="txB"/>
                    <a:pathLst>
                      <a:path w="544" h="400">
                        <a:moveTo>
                          <a:pt x="8" y="0"/>
                        </a:moveTo>
                        <a:cubicBezTo>
                          <a:pt x="4" y="32"/>
                          <a:pt x="0" y="64"/>
                          <a:pt x="8" y="96"/>
                        </a:cubicBezTo>
                        <a:cubicBezTo>
                          <a:pt x="16" y="128"/>
                          <a:pt x="40" y="168"/>
                          <a:pt x="56" y="192"/>
                        </a:cubicBezTo>
                        <a:cubicBezTo>
                          <a:pt x="72" y="216"/>
                          <a:pt x="88" y="208"/>
                          <a:pt x="104" y="240"/>
                        </a:cubicBezTo>
                        <a:cubicBezTo>
                          <a:pt x="120" y="272"/>
                          <a:pt x="120" y="368"/>
                          <a:pt x="152" y="384"/>
                        </a:cubicBezTo>
                        <a:cubicBezTo>
                          <a:pt x="184" y="400"/>
                          <a:pt x="256" y="344"/>
                          <a:pt x="296" y="336"/>
                        </a:cubicBezTo>
                        <a:cubicBezTo>
                          <a:pt x="336" y="328"/>
                          <a:pt x="368" y="360"/>
                          <a:pt x="392" y="336"/>
                        </a:cubicBezTo>
                        <a:cubicBezTo>
                          <a:pt x="416" y="312"/>
                          <a:pt x="424" y="208"/>
                          <a:pt x="440" y="192"/>
                        </a:cubicBezTo>
                        <a:cubicBezTo>
                          <a:pt x="456" y="176"/>
                          <a:pt x="480" y="248"/>
                          <a:pt x="488" y="240"/>
                        </a:cubicBezTo>
                        <a:cubicBezTo>
                          <a:pt x="496" y="232"/>
                          <a:pt x="480" y="168"/>
                          <a:pt x="488" y="144"/>
                        </a:cubicBezTo>
                        <a:cubicBezTo>
                          <a:pt x="496" y="120"/>
                          <a:pt x="528" y="120"/>
                          <a:pt x="536" y="96"/>
                        </a:cubicBezTo>
                        <a:cubicBezTo>
                          <a:pt x="544" y="72"/>
                          <a:pt x="540" y="36"/>
                          <a:pt x="536" y="0"/>
                        </a:cubicBezTo>
                      </a:path>
                    </a:pathLst>
                  </a:custGeom>
                  <a:solidFill>
                    <a:schemeClr val="tx1"/>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92" name="Freeform 87"/>
                  <p:cNvSpPr/>
                  <p:nvPr/>
                </p:nvSpPr>
                <p:spPr>
                  <a:xfrm>
                    <a:off x="0" y="0"/>
                    <a:ext cx="816" cy="480"/>
                  </a:xfrm>
                  <a:custGeom>
                    <a:avLst/>
                    <a:gdLst>
                      <a:gd name="txL" fmla="*/ 0 w 832"/>
                      <a:gd name="txT" fmla="*/ 0 h 448"/>
                      <a:gd name="txR" fmla="*/ 832 w 832"/>
                      <a:gd name="txB" fmla="*/ 448 h 448"/>
                    </a:gdLst>
                    <a:ahLst/>
                    <a:cxnLst>
                      <a:cxn ang="0">
                        <a:pos x="76" y="1080"/>
                      </a:cxn>
                      <a:cxn ang="0">
                        <a:pos x="150" y="271"/>
                      </a:cxn>
                      <a:cxn ang="0">
                        <a:pos x="329" y="0"/>
                      </a:cxn>
                      <a:cxn ang="0">
                        <a:pos x="473" y="271"/>
                      </a:cxn>
                      <a:cxn ang="0">
                        <a:pos x="544" y="948"/>
                      </a:cxn>
                      <a:cxn ang="0">
                        <a:pos x="544" y="1219"/>
                      </a:cxn>
                      <a:cxn ang="0">
                        <a:pos x="76" y="1219"/>
                      </a:cxn>
                      <a:cxn ang="0">
                        <a:pos x="76" y="1080"/>
                      </a:cxn>
                    </a:cxnLst>
                    <a:rect l="txL" t="txT" r="txR" b="txB"/>
                    <a:pathLst>
                      <a:path w="832" h="448">
                        <a:moveTo>
                          <a:pt x="104" y="384"/>
                        </a:moveTo>
                        <a:cubicBezTo>
                          <a:pt x="120" y="328"/>
                          <a:pt x="144" y="160"/>
                          <a:pt x="200" y="96"/>
                        </a:cubicBezTo>
                        <a:cubicBezTo>
                          <a:pt x="256" y="32"/>
                          <a:pt x="368" y="0"/>
                          <a:pt x="440" y="0"/>
                        </a:cubicBezTo>
                        <a:cubicBezTo>
                          <a:pt x="512" y="0"/>
                          <a:pt x="584" y="40"/>
                          <a:pt x="632" y="96"/>
                        </a:cubicBezTo>
                        <a:cubicBezTo>
                          <a:pt x="680" y="152"/>
                          <a:pt x="712" y="280"/>
                          <a:pt x="728" y="336"/>
                        </a:cubicBezTo>
                        <a:cubicBezTo>
                          <a:pt x="744" y="392"/>
                          <a:pt x="832" y="416"/>
                          <a:pt x="728" y="432"/>
                        </a:cubicBezTo>
                        <a:cubicBezTo>
                          <a:pt x="624" y="448"/>
                          <a:pt x="208" y="440"/>
                          <a:pt x="104" y="432"/>
                        </a:cubicBezTo>
                        <a:cubicBezTo>
                          <a:pt x="0" y="424"/>
                          <a:pt x="88" y="440"/>
                          <a:pt x="104" y="384"/>
                        </a:cubicBezTo>
                        <a:close/>
                      </a:path>
                    </a:pathLst>
                  </a:custGeom>
                  <a:solidFill>
                    <a:schemeClr val="bg1"/>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sp>
              <p:nvSpPr>
                <p:cNvPr id="87" name="Freeform 88"/>
                <p:cNvSpPr/>
                <p:nvPr/>
              </p:nvSpPr>
              <p:spPr>
                <a:xfrm>
                  <a:off x="288" y="560"/>
                  <a:ext cx="680" cy="456"/>
                </a:xfrm>
                <a:custGeom>
                  <a:avLst/>
                  <a:gdLst>
                    <a:gd name="txL" fmla="*/ 0 w 680"/>
                    <a:gd name="txT" fmla="*/ 0 h 456"/>
                    <a:gd name="txR" fmla="*/ 680 w 680"/>
                    <a:gd name="txB" fmla="*/ 456 h 456"/>
                  </a:gdLst>
                  <a:ahLst/>
                  <a:cxnLst>
                    <a:cxn ang="0">
                      <a:pos x="48" y="16"/>
                    </a:cxn>
                    <a:cxn ang="0">
                      <a:pos x="0" y="112"/>
                    </a:cxn>
                    <a:cxn ang="0">
                      <a:pos x="48" y="208"/>
                    </a:cxn>
                    <a:cxn ang="0">
                      <a:pos x="144" y="304"/>
                    </a:cxn>
                    <a:cxn ang="0">
                      <a:pos x="240" y="400"/>
                    </a:cxn>
                    <a:cxn ang="0">
                      <a:pos x="336" y="448"/>
                    </a:cxn>
                    <a:cxn ang="0">
                      <a:pos x="432" y="352"/>
                    </a:cxn>
                    <a:cxn ang="0">
                      <a:pos x="528" y="256"/>
                    </a:cxn>
                    <a:cxn ang="0">
                      <a:pos x="672" y="112"/>
                    </a:cxn>
                    <a:cxn ang="0">
                      <a:pos x="576" y="16"/>
                    </a:cxn>
                    <a:cxn ang="0">
                      <a:pos x="480" y="112"/>
                    </a:cxn>
                    <a:cxn ang="0">
                      <a:pos x="336" y="208"/>
                    </a:cxn>
                    <a:cxn ang="0">
                      <a:pos x="336" y="256"/>
                    </a:cxn>
                    <a:cxn ang="0">
                      <a:pos x="240" y="112"/>
                    </a:cxn>
                    <a:cxn ang="0">
                      <a:pos x="144" y="16"/>
                    </a:cxn>
                    <a:cxn ang="0">
                      <a:pos x="48" y="16"/>
                    </a:cxn>
                  </a:cxnLst>
                  <a:rect l="txL" t="txT" r="txR" b="txB"/>
                  <a:pathLst>
                    <a:path w="680" h="456">
                      <a:moveTo>
                        <a:pt x="48" y="16"/>
                      </a:moveTo>
                      <a:cubicBezTo>
                        <a:pt x="24" y="32"/>
                        <a:pt x="0" y="80"/>
                        <a:pt x="0" y="112"/>
                      </a:cubicBezTo>
                      <a:cubicBezTo>
                        <a:pt x="0" y="144"/>
                        <a:pt x="24" y="176"/>
                        <a:pt x="48" y="208"/>
                      </a:cubicBezTo>
                      <a:cubicBezTo>
                        <a:pt x="72" y="240"/>
                        <a:pt x="112" y="272"/>
                        <a:pt x="144" y="304"/>
                      </a:cubicBezTo>
                      <a:cubicBezTo>
                        <a:pt x="176" y="336"/>
                        <a:pt x="208" y="376"/>
                        <a:pt x="240" y="400"/>
                      </a:cubicBezTo>
                      <a:cubicBezTo>
                        <a:pt x="272" y="424"/>
                        <a:pt x="304" y="456"/>
                        <a:pt x="336" y="448"/>
                      </a:cubicBezTo>
                      <a:cubicBezTo>
                        <a:pt x="368" y="440"/>
                        <a:pt x="400" y="384"/>
                        <a:pt x="432" y="352"/>
                      </a:cubicBezTo>
                      <a:cubicBezTo>
                        <a:pt x="464" y="320"/>
                        <a:pt x="488" y="296"/>
                        <a:pt x="528" y="256"/>
                      </a:cubicBezTo>
                      <a:cubicBezTo>
                        <a:pt x="568" y="216"/>
                        <a:pt x="664" y="152"/>
                        <a:pt x="672" y="112"/>
                      </a:cubicBezTo>
                      <a:cubicBezTo>
                        <a:pt x="680" y="72"/>
                        <a:pt x="608" y="16"/>
                        <a:pt x="576" y="16"/>
                      </a:cubicBezTo>
                      <a:cubicBezTo>
                        <a:pt x="544" y="16"/>
                        <a:pt x="520" y="80"/>
                        <a:pt x="480" y="112"/>
                      </a:cubicBezTo>
                      <a:cubicBezTo>
                        <a:pt x="440" y="144"/>
                        <a:pt x="360" y="184"/>
                        <a:pt x="336" y="208"/>
                      </a:cubicBezTo>
                      <a:cubicBezTo>
                        <a:pt x="312" y="232"/>
                        <a:pt x="352" y="272"/>
                        <a:pt x="336" y="256"/>
                      </a:cubicBezTo>
                      <a:cubicBezTo>
                        <a:pt x="320" y="240"/>
                        <a:pt x="272" y="152"/>
                        <a:pt x="240" y="112"/>
                      </a:cubicBezTo>
                      <a:cubicBezTo>
                        <a:pt x="208" y="72"/>
                        <a:pt x="176" y="32"/>
                        <a:pt x="144" y="16"/>
                      </a:cubicBezTo>
                      <a:cubicBezTo>
                        <a:pt x="112" y="0"/>
                        <a:pt x="72" y="0"/>
                        <a:pt x="48" y="16"/>
                      </a:cubicBezTo>
                      <a:close/>
                    </a:path>
                  </a:pathLst>
                </a:custGeom>
                <a:solidFill>
                  <a:srgbClr val="FFCC66"/>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88" name="Freeform 89"/>
                <p:cNvSpPr/>
                <p:nvPr/>
              </p:nvSpPr>
              <p:spPr>
                <a:xfrm>
                  <a:off x="48" y="1104"/>
                  <a:ext cx="584" cy="1392"/>
                </a:xfrm>
                <a:custGeom>
                  <a:avLst/>
                  <a:gdLst>
                    <a:gd name="txL" fmla="*/ 0 w 584"/>
                    <a:gd name="txT" fmla="*/ 0 h 968"/>
                    <a:gd name="txR" fmla="*/ 584 w 584"/>
                    <a:gd name="txB" fmla="*/ 968 h 968"/>
                  </a:gdLst>
                  <a:ahLst/>
                  <a:cxnLst>
                    <a:cxn ang="0">
                      <a:pos x="8" y="1913"/>
                    </a:cxn>
                    <a:cxn ang="0">
                      <a:pos x="104" y="1913"/>
                    </a:cxn>
                    <a:cxn ang="0">
                      <a:pos x="248" y="1913"/>
                    </a:cxn>
                    <a:cxn ang="0">
                      <a:pos x="440" y="1913"/>
                    </a:cxn>
                    <a:cxn ang="0">
                      <a:pos x="488" y="13040"/>
                    </a:cxn>
                    <a:cxn ang="0">
                      <a:pos x="536" y="35392"/>
                    </a:cxn>
                    <a:cxn ang="0">
                      <a:pos x="536" y="57690"/>
                    </a:cxn>
                    <a:cxn ang="0">
                      <a:pos x="536" y="25647"/>
                    </a:cxn>
                    <a:cxn ang="0">
                      <a:pos x="584" y="4734"/>
                    </a:cxn>
                    <a:cxn ang="0">
                      <a:pos x="536" y="27062"/>
                    </a:cxn>
                    <a:cxn ang="0">
                      <a:pos x="536" y="6164"/>
                    </a:cxn>
                    <a:cxn ang="0">
                      <a:pos x="536" y="17250"/>
                    </a:cxn>
                    <a:cxn ang="0">
                      <a:pos x="392" y="28505"/>
                    </a:cxn>
                    <a:cxn ang="0">
                      <a:pos x="296" y="17250"/>
                    </a:cxn>
                    <a:cxn ang="0">
                      <a:pos x="296" y="27062"/>
                    </a:cxn>
                    <a:cxn ang="0">
                      <a:pos x="296" y="47925"/>
                    </a:cxn>
                    <a:cxn ang="0">
                      <a:pos x="200" y="14566"/>
                    </a:cxn>
                    <a:cxn ang="0">
                      <a:pos x="200" y="35392"/>
                    </a:cxn>
                    <a:cxn ang="0">
                      <a:pos x="200" y="14566"/>
                    </a:cxn>
                    <a:cxn ang="0">
                      <a:pos x="296" y="47925"/>
                    </a:cxn>
                    <a:cxn ang="0">
                      <a:pos x="344" y="38290"/>
                    </a:cxn>
                    <a:cxn ang="0">
                      <a:pos x="296" y="6164"/>
                    </a:cxn>
                    <a:cxn ang="0">
                      <a:pos x="296" y="17250"/>
                    </a:cxn>
                    <a:cxn ang="0">
                      <a:pos x="152" y="17250"/>
                    </a:cxn>
                    <a:cxn ang="0">
                      <a:pos x="104" y="6164"/>
                    </a:cxn>
                    <a:cxn ang="0">
                      <a:pos x="104" y="15875"/>
                    </a:cxn>
                    <a:cxn ang="0">
                      <a:pos x="104" y="36775"/>
                    </a:cxn>
                    <a:cxn ang="0">
                      <a:pos x="56" y="14566"/>
                    </a:cxn>
                    <a:cxn ang="0">
                      <a:pos x="8" y="46539"/>
                    </a:cxn>
                    <a:cxn ang="0">
                      <a:pos x="8" y="13040"/>
                    </a:cxn>
                    <a:cxn ang="0">
                      <a:pos x="56" y="1913"/>
                    </a:cxn>
                  </a:cxnLst>
                  <a:rect l="txL" t="txT" r="txR" b="txB"/>
                  <a:pathLst>
                    <a:path w="584" h="968">
                      <a:moveTo>
                        <a:pt x="8" y="8"/>
                      </a:moveTo>
                      <a:cubicBezTo>
                        <a:pt x="36" y="8"/>
                        <a:pt x="64" y="8"/>
                        <a:pt x="104" y="8"/>
                      </a:cubicBezTo>
                      <a:cubicBezTo>
                        <a:pt x="144" y="8"/>
                        <a:pt x="192" y="8"/>
                        <a:pt x="248" y="8"/>
                      </a:cubicBezTo>
                      <a:cubicBezTo>
                        <a:pt x="304" y="8"/>
                        <a:pt x="400" y="0"/>
                        <a:pt x="440" y="8"/>
                      </a:cubicBezTo>
                      <a:cubicBezTo>
                        <a:pt x="480" y="16"/>
                        <a:pt x="472" y="32"/>
                        <a:pt x="488" y="56"/>
                      </a:cubicBezTo>
                      <a:cubicBezTo>
                        <a:pt x="504" y="80"/>
                        <a:pt x="528" y="120"/>
                        <a:pt x="536" y="152"/>
                      </a:cubicBezTo>
                      <a:cubicBezTo>
                        <a:pt x="544" y="184"/>
                        <a:pt x="536" y="208"/>
                        <a:pt x="536" y="248"/>
                      </a:cubicBezTo>
                      <a:cubicBezTo>
                        <a:pt x="536" y="288"/>
                        <a:pt x="528" y="336"/>
                        <a:pt x="536" y="392"/>
                      </a:cubicBezTo>
                      <a:cubicBezTo>
                        <a:pt x="544" y="448"/>
                        <a:pt x="584" y="536"/>
                        <a:pt x="584" y="584"/>
                      </a:cubicBezTo>
                      <a:cubicBezTo>
                        <a:pt x="584" y="632"/>
                        <a:pt x="544" y="632"/>
                        <a:pt x="536" y="680"/>
                      </a:cubicBezTo>
                      <a:cubicBezTo>
                        <a:pt x="528" y="728"/>
                        <a:pt x="536" y="832"/>
                        <a:pt x="536" y="872"/>
                      </a:cubicBezTo>
                      <a:cubicBezTo>
                        <a:pt x="536" y="912"/>
                        <a:pt x="560" y="904"/>
                        <a:pt x="536" y="920"/>
                      </a:cubicBezTo>
                      <a:cubicBezTo>
                        <a:pt x="512" y="936"/>
                        <a:pt x="432" y="968"/>
                        <a:pt x="392" y="968"/>
                      </a:cubicBezTo>
                      <a:cubicBezTo>
                        <a:pt x="352" y="968"/>
                        <a:pt x="312" y="968"/>
                        <a:pt x="296" y="920"/>
                      </a:cubicBezTo>
                      <a:cubicBezTo>
                        <a:pt x="280" y="872"/>
                        <a:pt x="296" y="752"/>
                        <a:pt x="296" y="680"/>
                      </a:cubicBezTo>
                      <a:cubicBezTo>
                        <a:pt x="296" y="608"/>
                        <a:pt x="312" y="544"/>
                        <a:pt x="296" y="488"/>
                      </a:cubicBezTo>
                      <a:cubicBezTo>
                        <a:pt x="280" y="432"/>
                        <a:pt x="216" y="400"/>
                        <a:pt x="200" y="344"/>
                      </a:cubicBezTo>
                      <a:cubicBezTo>
                        <a:pt x="184" y="288"/>
                        <a:pt x="200" y="152"/>
                        <a:pt x="200" y="152"/>
                      </a:cubicBezTo>
                      <a:cubicBezTo>
                        <a:pt x="200" y="152"/>
                        <a:pt x="184" y="288"/>
                        <a:pt x="200" y="344"/>
                      </a:cubicBezTo>
                      <a:cubicBezTo>
                        <a:pt x="216" y="400"/>
                        <a:pt x="272" y="424"/>
                        <a:pt x="296" y="488"/>
                      </a:cubicBezTo>
                      <a:cubicBezTo>
                        <a:pt x="320" y="552"/>
                        <a:pt x="344" y="664"/>
                        <a:pt x="344" y="728"/>
                      </a:cubicBezTo>
                      <a:cubicBezTo>
                        <a:pt x="344" y="792"/>
                        <a:pt x="304" y="840"/>
                        <a:pt x="296" y="872"/>
                      </a:cubicBezTo>
                      <a:cubicBezTo>
                        <a:pt x="288" y="904"/>
                        <a:pt x="320" y="912"/>
                        <a:pt x="296" y="920"/>
                      </a:cubicBezTo>
                      <a:cubicBezTo>
                        <a:pt x="272" y="928"/>
                        <a:pt x="184" y="928"/>
                        <a:pt x="152" y="920"/>
                      </a:cubicBezTo>
                      <a:cubicBezTo>
                        <a:pt x="120" y="912"/>
                        <a:pt x="112" y="920"/>
                        <a:pt x="104" y="872"/>
                      </a:cubicBezTo>
                      <a:cubicBezTo>
                        <a:pt x="96" y="824"/>
                        <a:pt x="104" y="704"/>
                        <a:pt x="104" y="632"/>
                      </a:cubicBezTo>
                      <a:cubicBezTo>
                        <a:pt x="104" y="560"/>
                        <a:pt x="112" y="488"/>
                        <a:pt x="104" y="440"/>
                      </a:cubicBezTo>
                      <a:cubicBezTo>
                        <a:pt x="96" y="392"/>
                        <a:pt x="72" y="384"/>
                        <a:pt x="56" y="344"/>
                      </a:cubicBezTo>
                      <a:cubicBezTo>
                        <a:pt x="40" y="304"/>
                        <a:pt x="16" y="248"/>
                        <a:pt x="8" y="200"/>
                      </a:cubicBezTo>
                      <a:cubicBezTo>
                        <a:pt x="0" y="152"/>
                        <a:pt x="0" y="88"/>
                        <a:pt x="8" y="56"/>
                      </a:cubicBezTo>
                      <a:cubicBezTo>
                        <a:pt x="16" y="24"/>
                        <a:pt x="36" y="16"/>
                        <a:pt x="56" y="8"/>
                      </a:cubicBezTo>
                    </a:path>
                  </a:pathLst>
                </a:custGeom>
                <a:solidFill>
                  <a:srgbClr val="FFCC66"/>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89" name="Rectangle 90"/>
                <p:cNvSpPr/>
                <p:nvPr/>
              </p:nvSpPr>
              <p:spPr>
                <a:xfrm>
                  <a:off x="96" y="1104"/>
                  <a:ext cx="432" cy="4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grpSp>
            <p:nvGrpSpPr>
              <p:cNvPr id="8" name="Group 69"/>
              <p:cNvGrpSpPr/>
              <p:nvPr/>
            </p:nvGrpSpPr>
            <p:grpSpPr>
              <a:xfrm>
                <a:off x="1954213" y="4621213"/>
                <a:ext cx="1782762" cy="169862"/>
                <a:chOff x="0" y="0"/>
                <a:chExt cx="1344" cy="144"/>
              </a:xfrm>
            </p:grpSpPr>
            <p:sp>
              <p:nvSpPr>
                <p:cNvPr id="80" name="AutoShape 92"/>
                <p:cNvSpPr/>
                <p:nvPr/>
              </p:nvSpPr>
              <p:spPr>
                <a:xfrm>
                  <a:off x="384" y="0"/>
                  <a:ext cx="960" cy="48"/>
                </a:xfrm>
                <a:prstGeom prst="flowChartManualInput">
                  <a:avLst/>
                </a:prstGeom>
                <a:solidFill>
                  <a:schemeClr val="accent1"/>
                </a:solidFill>
                <a:ln w="9525" cap="flat" cmpd="sng">
                  <a:prstDash val="solid"/>
                  <a:miter/>
                  <a:headEnd type="none" w="med" len="med"/>
                  <a:tailEnd type="none" w="med" len="med"/>
                </a:ln>
                <a:scene3d>
                  <a:camera prst="legacyObliqueTopRight">
                    <a:rot lat="21000000" lon="1740000" rev="0"/>
                  </a:camera>
                  <a:lightRig rig="legacyFlat3" dir="b"/>
                </a:scene3d>
                <a:sp3d extrusionH="227000" prstMaterial="legacyMatte">
                  <a:bevelT w="13500" h="13500" prst="angle"/>
                  <a:bevelB w="13500" h="13500" prst="angle"/>
                  <a:extrusionClr>
                    <a:schemeClr val="accent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81" name="AutoShape 93"/>
                <p:cNvSpPr/>
                <p:nvPr/>
              </p:nvSpPr>
              <p:spPr>
                <a:xfrm>
                  <a:off x="0" y="96"/>
                  <a:ext cx="864" cy="48"/>
                </a:xfrm>
                <a:prstGeom prst="flowChartManualInput">
                  <a:avLst/>
                </a:prstGeom>
                <a:solidFill>
                  <a:schemeClr val="accent1"/>
                </a:solidFill>
                <a:ln w="9525" cap="flat" cmpd="sng">
                  <a:prstDash val="solid"/>
                  <a:miter/>
                  <a:headEnd type="none" w="med" len="med"/>
                  <a:tailEnd type="none" w="med" len="med"/>
                </a:ln>
                <a:scene3d>
                  <a:camera prst="legacyObliqueTopRight">
                    <a:rot lat="21000000" lon="2100000" rev="0"/>
                  </a:camera>
                  <a:lightRig rig="legacyFlat3" dir="b"/>
                </a:scene3d>
                <a:sp3d extrusionH="227000" prstMaterial="legacyMatte">
                  <a:bevelT w="13500" h="13500" prst="angle"/>
                  <a:bevelB w="13500" h="13500" prst="angle"/>
                  <a:extrusionClr>
                    <a:schemeClr val="accent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sp>
            <p:nvSpPr>
              <p:cNvPr id="9" name="Rectangle 94"/>
              <p:cNvSpPr/>
              <p:nvPr/>
            </p:nvSpPr>
            <p:spPr>
              <a:xfrm rot="181263">
                <a:off x="1895475" y="4267200"/>
                <a:ext cx="954088" cy="466725"/>
              </a:xfrm>
              <a:prstGeom prst="rect">
                <a:avLst/>
              </a:prstGeom>
              <a:solidFill>
                <a:srgbClr val="FFFF00"/>
              </a:solid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rgbClr val="FFFF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0" name="Rectangle 95"/>
              <p:cNvSpPr/>
              <p:nvPr/>
            </p:nvSpPr>
            <p:spPr>
              <a:xfrm rot="181263">
                <a:off x="1828800" y="3810000"/>
                <a:ext cx="955675" cy="436563"/>
              </a:xfrm>
              <a:prstGeom prst="rect">
                <a:avLst/>
              </a:prstGeom>
              <a:solidFill>
                <a:srgbClr val="FF9900"/>
              </a:solid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rgbClr val="FF9933"/>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1" name="Rectangle 96"/>
              <p:cNvSpPr/>
              <p:nvPr/>
            </p:nvSpPr>
            <p:spPr>
              <a:xfrm rot="181263">
                <a:off x="1930400" y="3276600"/>
                <a:ext cx="955675" cy="525463"/>
              </a:xfrm>
              <a:prstGeom prst="rect">
                <a:avLst/>
              </a:prstGeom>
              <a:solidFill>
                <a:schemeClr val="accent1"/>
              </a:solidFill>
              <a:ln w="9525" cap="flat" cmpd="sng">
                <a:prstDash val="solid"/>
                <a:miter/>
                <a:headEnd type="none" w="med" len="med"/>
                <a:tailEnd type="none" w="med" len="med"/>
              </a:ln>
              <a:scene3d>
                <a:camera prst="legacyObliqueTopRight">
                  <a:rot lat="21000000" lon="1500000" rev="0"/>
                </a:camera>
                <a:lightRig rig="legacyFlat3" dir="b"/>
              </a:scene3d>
              <a:sp3d extrusionH="887400" prstMaterial="legacyMatte">
                <a:bevelT w="13500" h="13500" prst="angle"/>
                <a:bevelB w="13500" h="13500" prst="angle"/>
                <a:extrusionClr>
                  <a:schemeClr val="accent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2" name="AutoShape 97"/>
              <p:cNvSpPr/>
              <p:nvPr/>
            </p:nvSpPr>
            <p:spPr>
              <a:xfrm>
                <a:off x="2844800" y="4114800"/>
                <a:ext cx="1084263" cy="619125"/>
              </a:xfrm>
              <a:prstGeom prst="roundRect">
                <a:avLst>
                  <a:gd name="adj" fmla="val 16667"/>
                </a:avLst>
              </a:prstGeom>
              <a:noFill/>
              <a:ln w="63500" cap="flat" cmpd="sng">
                <a:solidFill>
                  <a:srgbClr val="800000"/>
                </a:solidFill>
                <a:prstDash val="solid"/>
                <a:headEnd type="none" w="med" len="med"/>
                <a:tailEnd type="none" w="med" len="med"/>
              </a:ln>
              <a:scene3d>
                <a:camera prst="legacyObliqueTopRight">
                  <a:rot lat="21300000" lon="18300000" rev="0"/>
                </a:camera>
                <a:lightRig rig="legacyFlat3" dir="b"/>
              </a:scene3d>
              <a:sp3d extrusionH="176200" prstMaterial="legacyMatte">
                <a:bevelT w="13500" h="13500" prst="angle"/>
                <a:bevelB w="13500" h="13500" prst="angle"/>
                <a:extrusionClr>
                  <a:srgbClr val="8000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3" name="AutoShape 98"/>
              <p:cNvSpPr/>
              <p:nvPr/>
            </p:nvSpPr>
            <p:spPr>
              <a:xfrm rot="1587441">
                <a:off x="3546475" y="2932113"/>
                <a:ext cx="255588" cy="112712"/>
              </a:xfrm>
              <a:prstGeom prst="roundRect">
                <a:avLst>
                  <a:gd name="adj" fmla="val 50000"/>
                </a:avLst>
              </a:prstGeom>
              <a:solidFill>
                <a:srgbClr val="080808"/>
              </a:solidFill>
              <a:ln w="9525" cap="flat" cmpd="sng">
                <a:prstDash val="solid"/>
                <a:headEnd type="none" w="med" len="med"/>
                <a:tailEnd type="none" w="med" len="med"/>
              </a:ln>
              <a:scene3d>
                <a:camera prst="legacyObliqueTopRight">
                  <a:rot lat="16200000" lon="0" rev="0"/>
                </a:camera>
                <a:lightRig rig="legacyFlat3" dir="b"/>
              </a:scene3d>
              <a:sp3d extrusionH="1801800" prstMaterial="legacyPlastic">
                <a:bevelT w="13500" h="13500" prst="angle"/>
                <a:bevelB w="13500" h="13500" prst="angle"/>
                <a:extrusionClr>
                  <a:srgbClr val="080808"/>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4" name="AutoShape 99"/>
              <p:cNvSpPr/>
              <p:nvPr/>
            </p:nvSpPr>
            <p:spPr>
              <a:xfrm rot="1587441">
                <a:off x="3035300" y="2876550"/>
                <a:ext cx="257175" cy="112713"/>
              </a:xfrm>
              <a:prstGeom prst="roundRect">
                <a:avLst>
                  <a:gd name="adj" fmla="val 50000"/>
                </a:avLst>
              </a:prstGeom>
              <a:solidFill>
                <a:srgbClr val="080808"/>
              </a:solidFill>
              <a:ln w="9525" cap="flat" cmpd="sng">
                <a:prstDash val="solid"/>
                <a:headEnd type="none" w="med" len="med"/>
                <a:tailEnd type="none" w="med" len="med"/>
              </a:ln>
              <a:scene3d>
                <a:camera prst="legacyObliqueTopRight">
                  <a:rot lat="16200000" lon="0" rev="0"/>
                </a:camera>
                <a:lightRig rig="legacyFlat3" dir="b"/>
              </a:scene3d>
              <a:sp3d extrusionH="1878000" prstMaterial="legacyPlastic">
                <a:bevelT w="13500" h="13500" prst="angle"/>
                <a:bevelB w="13500" h="13500" prst="angle"/>
                <a:extrusionClr>
                  <a:srgbClr val="080808"/>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5" name="AutoShape 100"/>
              <p:cNvSpPr/>
              <p:nvPr/>
            </p:nvSpPr>
            <p:spPr>
              <a:xfrm>
                <a:off x="2908300" y="2819400"/>
                <a:ext cx="320675" cy="112713"/>
              </a:xfrm>
              <a:prstGeom prst="roundRect">
                <a:avLst>
                  <a:gd name="adj" fmla="val 50000"/>
                </a:avLst>
              </a:prstGeom>
              <a:solidFill>
                <a:srgbClr val="080808"/>
              </a:solidFill>
              <a:ln w="9525" cap="flat" cmpd="sng">
                <a:prstDash val="solid"/>
                <a:headEnd type="none" w="med" len="med"/>
                <a:tailEnd type="none" w="med" len="med"/>
              </a:ln>
              <a:scene3d>
                <a:camera prst="legacyObliqueTopRight">
                  <a:rot lat="19800000" lon="2400000" rev="0"/>
                </a:camera>
                <a:lightRig rig="legacyFlat3" dir="b"/>
              </a:scene3d>
              <a:sp3d extrusionH="608000" prstMaterial="legacyPlastic">
                <a:bevelT w="13500" h="13500" prst="angle"/>
                <a:bevelB w="13500" h="13500" prst="angle"/>
                <a:extrusionClr>
                  <a:srgbClr val="080808"/>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16" name="Group 79"/>
              <p:cNvGrpSpPr/>
              <p:nvPr/>
            </p:nvGrpSpPr>
            <p:grpSpPr>
              <a:xfrm>
                <a:off x="3035300" y="4452938"/>
                <a:ext cx="639763" cy="561975"/>
                <a:chOff x="0" y="0"/>
                <a:chExt cx="481" cy="480"/>
              </a:xfrm>
            </p:grpSpPr>
            <p:sp>
              <p:nvSpPr>
                <p:cNvPr id="77" name="AutoShape 102"/>
                <p:cNvSpPr/>
                <p:nvPr/>
              </p:nvSpPr>
              <p:spPr>
                <a:xfrm rot="-5555211">
                  <a:off x="0" y="0"/>
                  <a:ext cx="480" cy="481"/>
                </a:xfrm>
                <a:prstGeom prst="can">
                  <a:avLst>
                    <a:gd name="adj" fmla="val 44991"/>
                  </a:avLst>
                </a:prstGeom>
                <a:solidFill>
                  <a:srgbClr val="000000"/>
                </a:solidFill>
                <a:ln w="25400" cap="flat" cmpd="sng">
                  <a:solidFill>
                    <a:schemeClr val="folHlink"/>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78" name="AutoShape 103"/>
                <p:cNvSpPr/>
                <p:nvPr/>
              </p:nvSpPr>
              <p:spPr>
                <a:xfrm rot="-5440708">
                  <a:off x="0" y="189"/>
                  <a:ext cx="192" cy="95"/>
                </a:xfrm>
                <a:prstGeom prst="can">
                  <a:avLst>
                    <a:gd name="adj" fmla="val 50000"/>
                  </a:avLst>
                </a:prstGeom>
                <a:solidFill>
                  <a:schemeClr val="folHlink"/>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79" name="Oval 104"/>
                <p:cNvSpPr/>
                <p:nvPr/>
              </p:nvSpPr>
              <p:spPr>
                <a:xfrm>
                  <a:off x="50" y="197"/>
                  <a:ext cx="48" cy="96"/>
                </a:xfrm>
                <a:prstGeom prst="ellipse">
                  <a:avLst/>
                </a:prstGeom>
                <a:solidFill>
                  <a:schemeClr val="bg1"/>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sp>
            <p:nvSpPr>
              <p:cNvPr id="17" name="AutoShape 105"/>
              <p:cNvSpPr/>
              <p:nvPr/>
            </p:nvSpPr>
            <p:spPr>
              <a:xfrm rot="57216">
                <a:off x="3100388" y="3270250"/>
                <a:ext cx="1463675" cy="112713"/>
              </a:xfrm>
              <a:prstGeom prst="roundRect">
                <a:avLst>
                  <a:gd name="adj" fmla="val 50000"/>
                </a:avLst>
              </a:prstGeom>
              <a:solidFill>
                <a:schemeClr val="bg2"/>
              </a:solidFill>
              <a:ln w="9525" cap="flat" cmpd="sng">
                <a:prstDash val="solid"/>
                <a:headEnd type="none" w="med" len="med"/>
                <a:tailEnd type="none" w="med" len="med"/>
              </a:ln>
              <a:scene3d>
                <a:camera prst="legacyObliqueTopRight">
                  <a:rot lat="20100000" lon="1740000" rev="0"/>
                </a:camera>
                <a:lightRig rig="legacyFlat3" dir="b"/>
              </a:scene3d>
              <a:sp3d extrusionH="1243000" prstMaterial="legacyMatte">
                <a:bevelT w="13500" h="13500" prst="angle"/>
                <a:bevelB w="13500" h="13500" prst="angle"/>
                <a:extrusionClr>
                  <a:schemeClr val="folHlink"/>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8" name="AutoShape 106"/>
              <p:cNvSpPr/>
              <p:nvPr/>
            </p:nvSpPr>
            <p:spPr>
              <a:xfrm rot="5929964" flipV="1">
                <a:off x="3941763" y="3852863"/>
                <a:ext cx="844550" cy="127000"/>
              </a:xfrm>
              <a:prstGeom prst="flowChartManualInput">
                <a:avLst/>
              </a:prstGeom>
              <a:solidFill>
                <a:schemeClr val="bg2"/>
              </a:solidFill>
              <a:ln w="9525" cap="flat" cmpd="sng">
                <a:prstDash val="solid"/>
                <a:miter/>
                <a:headEnd type="none" w="med" len="med"/>
                <a:tailEnd type="none" w="med" len="med"/>
              </a:ln>
              <a:scene3d>
                <a:camera prst="legacyObliqueTopRight">
                  <a:rot lat="21300000" lon="2400000" rev="0"/>
                </a:camera>
                <a:lightRig rig="legacyFlat3" dir="b"/>
              </a:scene3d>
              <a:sp3d extrusionH="61900" prstMaterial="legacyMatte">
                <a:bevelT w="13500" h="13500" prst="angle"/>
                <a:bevelB w="13500" h="13500" prst="angle"/>
                <a:extrusionClr>
                  <a:schemeClr val="folHlink"/>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19" name="AutoShape 107"/>
              <p:cNvSpPr/>
              <p:nvPr/>
            </p:nvSpPr>
            <p:spPr>
              <a:xfrm rot="590921">
                <a:off x="3290888" y="4170363"/>
                <a:ext cx="319087" cy="169862"/>
              </a:xfrm>
              <a:prstGeom prst="roundRect">
                <a:avLst>
                  <a:gd name="adj" fmla="val 27037"/>
                </a:avLst>
              </a:prstGeom>
              <a:solidFill>
                <a:srgbClr val="FF9933"/>
              </a:solidFill>
              <a:ln w="9525" cap="flat" cmpd="sng">
                <a:prstDash val="solid"/>
                <a:headEnd type="none" w="med" len="med"/>
                <a:tailEnd type="none" w="med" len="med"/>
              </a:ln>
              <a:scene3d>
                <a:camera prst="legacyObliqueTopRight">
                  <a:rot lat="20700000" lon="1740000" rev="0"/>
                </a:camera>
                <a:lightRig rig="legacyFlat3" dir="t"/>
              </a:scene3d>
              <a:sp3d extrusionH="1243000" prstMaterial="legacyMatte">
                <a:bevelT w="13500" h="13500" prst="angle"/>
                <a:bevelB w="13500" h="13500" prst="angle"/>
                <a:extrusionClr>
                  <a:srgbClr val="FF9933"/>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20" name="AutoShape 108"/>
              <p:cNvSpPr/>
              <p:nvPr/>
            </p:nvSpPr>
            <p:spPr>
              <a:xfrm rot="5929964" flipV="1">
                <a:off x="2940050" y="3795713"/>
                <a:ext cx="1011238" cy="184150"/>
              </a:xfrm>
              <a:prstGeom prst="flowChartManualInput">
                <a:avLst/>
              </a:prstGeom>
              <a:solidFill>
                <a:schemeClr val="bg2"/>
              </a:solidFill>
              <a:ln w="9525" cap="flat" cmpd="sng">
                <a:prstDash val="solid"/>
                <a:miter/>
                <a:headEnd type="none" w="med" len="med"/>
                <a:tailEnd type="none" w="med" len="med"/>
              </a:ln>
              <a:scene3d>
                <a:camera prst="legacyObliqueTopRight">
                  <a:rot lat="21300000" lon="2400000" rev="0"/>
                </a:camera>
                <a:lightRig rig="legacyFlat3" dir="t"/>
              </a:scene3d>
              <a:sp3d extrusionH="61900" prstMaterial="legacyMatte">
                <a:bevelT w="13500" h="13500" prst="angle"/>
                <a:bevelB w="13500" h="13500" prst="angle"/>
                <a:extrusionClr>
                  <a:schemeClr val="folHlink"/>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21" name="Group 87"/>
              <p:cNvGrpSpPr/>
              <p:nvPr/>
            </p:nvGrpSpPr>
            <p:grpSpPr>
              <a:xfrm>
                <a:off x="3673475" y="3833813"/>
                <a:ext cx="573088" cy="676275"/>
                <a:chOff x="0" y="0"/>
                <a:chExt cx="432" cy="576"/>
              </a:xfrm>
            </p:grpSpPr>
            <p:sp>
              <p:nvSpPr>
                <p:cNvPr id="71" name="AutoShape 110"/>
                <p:cNvSpPr/>
                <p:nvPr/>
              </p:nvSpPr>
              <p:spPr>
                <a:xfrm rot="-6585932">
                  <a:off x="48" y="96"/>
                  <a:ext cx="144" cy="240"/>
                </a:xfrm>
                <a:prstGeom prst="flowChartDelay">
                  <a:avLst/>
                </a:prstGeom>
                <a:gradFill rotWithShape="0">
                  <a:gsLst>
                    <a:gs pos="0">
                      <a:srgbClr val="FFFFFF"/>
                    </a:gs>
                    <a:gs pos="100000">
                      <a:schemeClr val="folHlink"/>
                    </a:gs>
                  </a:gsLst>
                  <a:lin ang="5400000" scaled="1"/>
                  <a:tileRect/>
                </a:gradFill>
                <a:ln w="9525" cap="flat" cmpd="sng">
                  <a:prstDash val="solid"/>
                  <a:miter/>
                  <a:headEnd type="none" w="med" len="med"/>
                  <a:tailEnd type="none" w="med" len="med"/>
                </a:ln>
                <a:scene3d>
                  <a:camera prst="legacyObliqueTopRight">
                    <a:rot lat="18900000" lon="19800000" rev="0"/>
                  </a:camera>
                  <a:lightRig rig="legacyFlat3" dir="b"/>
                </a:scene3d>
                <a:sp3d extrusionH="125400" prstMaterial="legacyMatte">
                  <a:bevelT w="13500" h="13500" prst="angle"/>
                  <a:bevelB w="13500" h="13500" prst="angle"/>
                  <a:extrusionClr>
                    <a:srgbClr val="FFFFFF"/>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72" name="Group 89"/>
                <p:cNvGrpSpPr/>
                <p:nvPr/>
              </p:nvGrpSpPr>
              <p:grpSpPr>
                <a:xfrm>
                  <a:off x="144" y="0"/>
                  <a:ext cx="288" cy="288"/>
                  <a:chOff x="0" y="0"/>
                  <a:chExt cx="288" cy="288"/>
                </a:xfrm>
              </p:grpSpPr>
              <p:sp>
                <p:nvSpPr>
                  <p:cNvPr id="74" name="Oval 112"/>
                  <p:cNvSpPr/>
                  <p:nvPr/>
                </p:nvSpPr>
                <p:spPr>
                  <a:xfrm rot="-5047950">
                    <a:off x="62" y="65"/>
                    <a:ext cx="98" cy="143"/>
                  </a:xfrm>
                  <a:prstGeom prst="ellipse">
                    <a:avLst/>
                  </a:prstGeom>
                  <a:solidFill>
                    <a:srgbClr val="FF3300"/>
                  </a:solidFill>
                  <a:ln w="9525" cap="flat" cmpd="sng">
                    <a:prstDash val="solid"/>
                    <a:headEnd type="none" w="med" len="med"/>
                    <a:tailEnd type="none" w="med" len="med"/>
                  </a:ln>
                  <a:scene3d>
                    <a:camera prst="legacyObliqueTopRight">
                      <a:rot lat="18000000" lon="20700000" rev="0"/>
                    </a:camera>
                    <a:lightRig rig="legacyFlat3" dir="b"/>
                  </a:scene3d>
                  <a:sp3d extrusionH="74600" prstMaterial="legacyMatte">
                    <a:bevelT w="13500" h="13500" prst="angle"/>
                    <a:bevelB w="13500" h="13500" prst="angle"/>
                    <a:extrusionClr>
                      <a:srgbClr val="FF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75" name="Oval 113"/>
                  <p:cNvSpPr/>
                  <p:nvPr/>
                </p:nvSpPr>
                <p:spPr>
                  <a:xfrm>
                    <a:off x="48" y="192"/>
                    <a:ext cx="48" cy="48"/>
                  </a:xfrm>
                  <a:prstGeom prst="ellipse">
                    <a:avLst/>
                  </a:prstGeom>
                  <a:solidFill>
                    <a:srgbClr val="CC3300"/>
                  </a:solidFill>
                  <a:ln w="9525" cap="flat" cmpd="sng">
                    <a:prstDash val="solid"/>
                    <a:headEnd type="none" w="med" len="med"/>
                    <a:tailEnd type="none" w="med" len="med"/>
                  </a:ln>
                  <a:scene3d>
                    <a:camera prst="legacyObliqueTopRight">
                      <a:rot lat="16200000" lon="20100000" rev="0"/>
                    </a:camera>
                    <a:lightRig rig="legacyFlat3" dir="b"/>
                  </a:scene3d>
                  <a:sp3d extrusionH="227000" prstMaterial="legacyMatte">
                    <a:bevelT w="13500" h="13500" prst="angle"/>
                    <a:bevelB w="13500" h="13500" prst="angle"/>
                    <a:extrusionClr>
                      <a:srgbClr val="CC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76" name="Oval 114"/>
                  <p:cNvSpPr/>
                  <p:nvPr/>
                </p:nvSpPr>
                <p:spPr>
                  <a:xfrm>
                    <a:off x="0" y="0"/>
                    <a:ext cx="288" cy="288"/>
                  </a:xfrm>
                  <a:prstGeom prst="ellipse">
                    <a:avLst/>
                  </a:prstGeom>
                  <a:noFill/>
                  <a:ln w="9525" cap="flat" cmpd="sng">
                    <a:solidFill>
                      <a:srgbClr val="FF3300"/>
                    </a:solidFill>
                    <a:prstDash val="solid"/>
                    <a:headEnd type="none" w="med" len="med"/>
                    <a:tailEnd type="none" w="med" len="med"/>
                  </a:ln>
                  <a:scene3d>
                    <a:camera prst="legacyObliqueTopRight">
                      <a:rot lat="16800000" lon="20400000" rev="0"/>
                    </a:camera>
                    <a:lightRig rig="legacyFlat3" dir="b"/>
                  </a:scene3d>
                  <a:sp3d extrusionH="49200" prstMaterial="legacyMatte">
                    <a:bevelT w="13500" h="13500" prst="angle"/>
                    <a:bevelB w="13500" h="13500" prst="angle"/>
                    <a:extrusionClr>
                      <a:srgbClr val="FF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sp>
              <p:nvSpPr>
                <p:cNvPr id="73" name="Rectangle 115"/>
                <p:cNvSpPr/>
                <p:nvPr/>
              </p:nvSpPr>
              <p:spPr>
                <a:xfrm rot="-1214399">
                  <a:off x="96" y="480"/>
                  <a:ext cx="48" cy="9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sp>
            <p:nvSpPr>
              <p:cNvPr id="22" name="AutoShape 116"/>
              <p:cNvSpPr/>
              <p:nvPr/>
            </p:nvSpPr>
            <p:spPr>
              <a:xfrm>
                <a:off x="3354388" y="3776663"/>
                <a:ext cx="128587" cy="225425"/>
              </a:xfrm>
              <a:prstGeom prst="roundRect">
                <a:avLst>
                  <a:gd name="adj" fmla="val 41667"/>
                </a:avLst>
              </a:prstGeom>
              <a:solidFill>
                <a:schemeClr val="bg1"/>
              </a:solidFill>
              <a:ln w="9525" cap="flat" cmpd="sng">
                <a:prstDash val="solid"/>
                <a:headEnd type="none" w="med" len="med"/>
                <a:tailEnd type="none" w="med" len="med"/>
              </a:ln>
              <a:scene3d>
                <a:camera prst="legacyObliqueTopRight">
                  <a:rot lat="0" lon="18900000" rev="0"/>
                </a:camera>
                <a:lightRig rig="legacyFlat3" dir="b"/>
              </a:scene3d>
              <a:sp3d extrusionH="49200" prstMaterial="legacyMatte">
                <a:bevelT w="13500" h="13500" prst="angle"/>
                <a:bevelB w="13500" h="13500" prst="angle"/>
                <a:extrusionClr>
                  <a:schemeClr val="bg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23" name="Group 95"/>
              <p:cNvGrpSpPr/>
              <p:nvPr/>
            </p:nvGrpSpPr>
            <p:grpSpPr>
              <a:xfrm>
                <a:off x="4119563" y="3551238"/>
                <a:ext cx="828675" cy="619125"/>
                <a:chOff x="0" y="0"/>
                <a:chExt cx="624" cy="528"/>
              </a:xfrm>
            </p:grpSpPr>
            <p:grpSp>
              <p:nvGrpSpPr>
                <p:cNvPr id="62" name="Group 96"/>
                <p:cNvGrpSpPr/>
                <p:nvPr/>
              </p:nvGrpSpPr>
              <p:grpSpPr>
                <a:xfrm>
                  <a:off x="288" y="0"/>
                  <a:ext cx="336" cy="480"/>
                  <a:chOff x="0" y="0"/>
                  <a:chExt cx="872" cy="1320"/>
                </a:xfrm>
              </p:grpSpPr>
              <p:grpSp>
                <p:nvGrpSpPr>
                  <p:cNvPr id="66" name="Group 97"/>
                  <p:cNvGrpSpPr/>
                  <p:nvPr/>
                </p:nvGrpSpPr>
                <p:grpSpPr>
                  <a:xfrm>
                    <a:off x="0" y="0"/>
                    <a:ext cx="720" cy="816"/>
                    <a:chOff x="0" y="0"/>
                    <a:chExt cx="528" cy="624"/>
                  </a:xfrm>
                </p:grpSpPr>
                <p:sp>
                  <p:nvSpPr>
                    <p:cNvPr id="68" name="Freeform 120"/>
                    <p:cNvSpPr/>
                    <p:nvPr/>
                  </p:nvSpPr>
                  <p:spPr>
                    <a:xfrm>
                      <a:off x="0" y="0"/>
                      <a:ext cx="528" cy="240"/>
                    </a:xfrm>
                    <a:custGeom>
                      <a:avLst/>
                      <a:gdLst>
                        <a:gd name="txL" fmla="*/ 0 w 776"/>
                        <a:gd name="txT" fmla="*/ 0 h 400"/>
                        <a:gd name="txR" fmla="*/ 776 w 776"/>
                        <a:gd name="txB" fmla="*/ 400 h 400"/>
                      </a:gdLst>
                      <a:ahLst/>
                      <a:cxnLst>
                        <a:cxn ang="0">
                          <a:pos x="0" y="1"/>
                        </a:cxn>
                        <a:cxn ang="0">
                          <a:pos x="1" y="1"/>
                        </a:cxn>
                        <a:cxn ang="0">
                          <a:pos x="1" y="1"/>
                        </a:cxn>
                        <a:cxn ang="0">
                          <a:pos x="1" y="1"/>
                        </a:cxn>
                        <a:cxn ang="0">
                          <a:pos x="2" y="1"/>
                        </a:cxn>
                        <a:cxn ang="0">
                          <a:pos x="2" y="1"/>
                        </a:cxn>
                        <a:cxn ang="0">
                          <a:pos x="2" y="1"/>
                        </a:cxn>
                        <a:cxn ang="0">
                          <a:pos x="2" y="1"/>
                        </a:cxn>
                        <a:cxn ang="0">
                          <a:pos x="2" y="1"/>
                        </a:cxn>
                        <a:cxn ang="0">
                          <a:pos x="2"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txL" t="txT" r="txR" b="txB"/>
                      <a:pathLst>
                        <a:path w="776" h="400">
                          <a:moveTo>
                            <a:pt x="0" y="344"/>
                          </a:moveTo>
                          <a:cubicBezTo>
                            <a:pt x="48" y="364"/>
                            <a:pt x="96" y="384"/>
                            <a:pt x="144" y="392"/>
                          </a:cubicBezTo>
                          <a:cubicBezTo>
                            <a:pt x="192" y="400"/>
                            <a:pt x="224" y="392"/>
                            <a:pt x="288" y="392"/>
                          </a:cubicBezTo>
                          <a:cubicBezTo>
                            <a:pt x="352" y="392"/>
                            <a:pt x="464" y="392"/>
                            <a:pt x="528" y="392"/>
                          </a:cubicBezTo>
                          <a:cubicBezTo>
                            <a:pt x="592" y="392"/>
                            <a:pt x="632" y="400"/>
                            <a:pt x="672" y="392"/>
                          </a:cubicBezTo>
                          <a:cubicBezTo>
                            <a:pt x="712" y="384"/>
                            <a:pt x="760" y="360"/>
                            <a:pt x="768" y="344"/>
                          </a:cubicBezTo>
                          <a:cubicBezTo>
                            <a:pt x="776" y="328"/>
                            <a:pt x="728" y="328"/>
                            <a:pt x="720" y="296"/>
                          </a:cubicBezTo>
                          <a:cubicBezTo>
                            <a:pt x="712" y="264"/>
                            <a:pt x="720" y="192"/>
                            <a:pt x="720" y="152"/>
                          </a:cubicBezTo>
                          <a:cubicBezTo>
                            <a:pt x="720" y="112"/>
                            <a:pt x="728" y="80"/>
                            <a:pt x="720" y="56"/>
                          </a:cubicBezTo>
                          <a:cubicBezTo>
                            <a:pt x="712" y="32"/>
                            <a:pt x="696" y="16"/>
                            <a:pt x="672" y="8"/>
                          </a:cubicBezTo>
                          <a:cubicBezTo>
                            <a:pt x="648" y="0"/>
                            <a:pt x="608" y="8"/>
                            <a:pt x="576" y="8"/>
                          </a:cubicBezTo>
                          <a:cubicBezTo>
                            <a:pt x="544" y="8"/>
                            <a:pt x="520" y="8"/>
                            <a:pt x="480" y="8"/>
                          </a:cubicBezTo>
                          <a:cubicBezTo>
                            <a:pt x="440" y="8"/>
                            <a:pt x="376" y="0"/>
                            <a:pt x="336" y="8"/>
                          </a:cubicBezTo>
                          <a:cubicBezTo>
                            <a:pt x="296" y="16"/>
                            <a:pt x="264" y="48"/>
                            <a:pt x="240" y="56"/>
                          </a:cubicBezTo>
                          <a:cubicBezTo>
                            <a:pt x="216" y="64"/>
                            <a:pt x="208" y="40"/>
                            <a:pt x="192" y="56"/>
                          </a:cubicBezTo>
                          <a:cubicBezTo>
                            <a:pt x="176" y="72"/>
                            <a:pt x="152" y="128"/>
                            <a:pt x="144" y="152"/>
                          </a:cubicBezTo>
                          <a:cubicBezTo>
                            <a:pt x="136" y="176"/>
                            <a:pt x="144" y="176"/>
                            <a:pt x="144" y="200"/>
                          </a:cubicBezTo>
                          <a:cubicBezTo>
                            <a:pt x="144" y="224"/>
                            <a:pt x="144" y="272"/>
                            <a:pt x="144" y="296"/>
                          </a:cubicBezTo>
                          <a:cubicBezTo>
                            <a:pt x="144" y="320"/>
                            <a:pt x="152" y="328"/>
                            <a:pt x="144" y="344"/>
                          </a:cubicBezTo>
                          <a:cubicBezTo>
                            <a:pt x="136" y="360"/>
                            <a:pt x="116" y="376"/>
                            <a:pt x="96" y="392"/>
                          </a:cubicBezTo>
                        </a:path>
                      </a:pathLst>
                    </a:custGeom>
                    <a:solidFill>
                      <a:schemeClr val="accent2"/>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69" name="Freeform 121"/>
                    <p:cNvSpPr/>
                    <p:nvPr/>
                  </p:nvSpPr>
                  <p:spPr>
                    <a:xfrm>
                      <a:off x="192" y="240"/>
                      <a:ext cx="296" cy="288"/>
                    </a:xfrm>
                    <a:custGeom>
                      <a:avLst/>
                      <a:gdLst>
                        <a:gd name="txL" fmla="*/ 0 w 296"/>
                        <a:gd name="txT" fmla="*/ 0 h 288"/>
                        <a:gd name="txR" fmla="*/ 296 w 296"/>
                        <a:gd name="txB" fmla="*/ 288 h 288"/>
                      </a:gdLst>
                      <a:ahLst/>
                      <a:cxnLst>
                        <a:cxn ang="0">
                          <a:pos x="0" y="0"/>
                        </a:cxn>
                        <a:cxn ang="0">
                          <a:pos x="48" y="48"/>
                        </a:cxn>
                        <a:cxn ang="0">
                          <a:pos x="96" y="96"/>
                        </a:cxn>
                        <a:cxn ang="0">
                          <a:pos x="144" y="96"/>
                        </a:cxn>
                        <a:cxn ang="0">
                          <a:pos x="144" y="192"/>
                        </a:cxn>
                        <a:cxn ang="0">
                          <a:pos x="192" y="288"/>
                        </a:cxn>
                        <a:cxn ang="0">
                          <a:pos x="240" y="192"/>
                        </a:cxn>
                        <a:cxn ang="0">
                          <a:pos x="288" y="192"/>
                        </a:cxn>
                        <a:cxn ang="0">
                          <a:pos x="288" y="48"/>
                        </a:cxn>
                        <a:cxn ang="0">
                          <a:pos x="288" y="0"/>
                        </a:cxn>
                      </a:cxnLst>
                      <a:rect l="txL" t="txT" r="txR" b="txB"/>
                      <a:pathLst>
                        <a:path w="296" h="288">
                          <a:moveTo>
                            <a:pt x="0" y="0"/>
                          </a:moveTo>
                          <a:cubicBezTo>
                            <a:pt x="16" y="16"/>
                            <a:pt x="32" y="32"/>
                            <a:pt x="48" y="48"/>
                          </a:cubicBezTo>
                          <a:cubicBezTo>
                            <a:pt x="64" y="64"/>
                            <a:pt x="80" y="88"/>
                            <a:pt x="96" y="96"/>
                          </a:cubicBezTo>
                          <a:cubicBezTo>
                            <a:pt x="112" y="104"/>
                            <a:pt x="136" y="80"/>
                            <a:pt x="144" y="96"/>
                          </a:cubicBezTo>
                          <a:cubicBezTo>
                            <a:pt x="152" y="112"/>
                            <a:pt x="136" y="160"/>
                            <a:pt x="144" y="192"/>
                          </a:cubicBezTo>
                          <a:cubicBezTo>
                            <a:pt x="152" y="224"/>
                            <a:pt x="176" y="288"/>
                            <a:pt x="192" y="288"/>
                          </a:cubicBezTo>
                          <a:cubicBezTo>
                            <a:pt x="208" y="288"/>
                            <a:pt x="224" y="208"/>
                            <a:pt x="240" y="192"/>
                          </a:cubicBezTo>
                          <a:cubicBezTo>
                            <a:pt x="256" y="176"/>
                            <a:pt x="280" y="216"/>
                            <a:pt x="288" y="192"/>
                          </a:cubicBezTo>
                          <a:cubicBezTo>
                            <a:pt x="296" y="168"/>
                            <a:pt x="288" y="80"/>
                            <a:pt x="288" y="48"/>
                          </a:cubicBezTo>
                          <a:cubicBezTo>
                            <a:pt x="288" y="16"/>
                            <a:pt x="288" y="8"/>
                            <a:pt x="288" y="0"/>
                          </a:cubicBezTo>
                        </a:path>
                      </a:pathLst>
                    </a:custGeom>
                    <a:solidFill>
                      <a:schemeClr val="tx1"/>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70" name="Freeform 122"/>
                    <p:cNvSpPr/>
                    <p:nvPr/>
                  </p:nvSpPr>
                  <p:spPr>
                    <a:xfrm>
                      <a:off x="96" y="240"/>
                      <a:ext cx="312" cy="384"/>
                    </a:xfrm>
                    <a:custGeom>
                      <a:avLst/>
                      <a:gdLst>
                        <a:gd name="txL" fmla="*/ 0 w 312"/>
                        <a:gd name="txT" fmla="*/ 0 h 384"/>
                        <a:gd name="txR" fmla="*/ 312 w 312"/>
                        <a:gd name="txB" fmla="*/ 384 h 384"/>
                      </a:gdLst>
                      <a:ahLst/>
                      <a:cxnLst>
                        <a:cxn ang="0">
                          <a:pos x="48" y="0"/>
                        </a:cxn>
                        <a:cxn ang="0">
                          <a:pos x="48" y="96"/>
                        </a:cxn>
                        <a:cxn ang="0">
                          <a:pos x="0" y="144"/>
                        </a:cxn>
                        <a:cxn ang="0">
                          <a:pos x="48" y="192"/>
                        </a:cxn>
                        <a:cxn ang="0">
                          <a:pos x="48" y="240"/>
                        </a:cxn>
                        <a:cxn ang="0">
                          <a:pos x="96" y="288"/>
                        </a:cxn>
                        <a:cxn ang="0">
                          <a:pos x="192" y="240"/>
                        </a:cxn>
                        <a:cxn ang="0">
                          <a:pos x="144" y="288"/>
                        </a:cxn>
                        <a:cxn ang="0">
                          <a:pos x="144" y="336"/>
                        </a:cxn>
                        <a:cxn ang="0">
                          <a:pos x="144" y="384"/>
                        </a:cxn>
                        <a:cxn ang="0">
                          <a:pos x="288" y="336"/>
                        </a:cxn>
                        <a:cxn ang="0">
                          <a:pos x="288" y="240"/>
                        </a:cxn>
                      </a:cxnLst>
                      <a:rect l="txL" t="txT" r="txR" b="txB"/>
                      <a:pathLst>
                        <a:path w="312" h="384">
                          <a:moveTo>
                            <a:pt x="48" y="0"/>
                          </a:moveTo>
                          <a:cubicBezTo>
                            <a:pt x="52" y="36"/>
                            <a:pt x="56" y="72"/>
                            <a:pt x="48" y="96"/>
                          </a:cubicBezTo>
                          <a:cubicBezTo>
                            <a:pt x="40" y="120"/>
                            <a:pt x="0" y="128"/>
                            <a:pt x="0" y="144"/>
                          </a:cubicBezTo>
                          <a:cubicBezTo>
                            <a:pt x="0" y="160"/>
                            <a:pt x="40" y="176"/>
                            <a:pt x="48" y="192"/>
                          </a:cubicBezTo>
                          <a:cubicBezTo>
                            <a:pt x="56" y="208"/>
                            <a:pt x="40" y="224"/>
                            <a:pt x="48" y="240"/>
                          </a:cubicBezTo>
                          <a:cubicBezTo>
                            <a:pt x="56" y="256"/>
                            <a:pt x="72" y="288"/>
                            <a:pt x="96" y="288"/>
                          </a:cubicBezTo>
                          <a:cubicBezTo>
                            <a:pt x="120" y="288"/>
                            <a:pt x="184" y="240"/>
                            <a:pt x="192" y="240"/>
                          </a:cubicBezTo>
                          <a:cubicBezTo>
                            <a:pt x="200" y="240"/>
                            <a:pt x="152" y="272"/>
                            <a:pt x="144" y="288"/>
                          </a:cubicBezTo>
                          <a:cubicBezTo>
                            <a:pt x="136" y="304"/>
                            <a:pt x="144" y="320"/>
                            <a:pt x="144" y="336"/>
                          </a:cubicBezTo>
                          <a:cubicBezTo>
                            <a:pt x="144" y="352"/>
                            <a:pt x="120" y="384"/>
                            <a:pt x="144" y="384"/>
                          </a:cubicBezTo>
                          <a:cubicBezTo>
                            <a:pt x="168" y="384"/>
                            <a:pt x="264" y="360"/>
                            <a:pt x="288" y="336"/>
                          </a:cubicBezTo>
                          <a:cubicBezTo>
                            <a:pt x="312" y="312"/>
                            <a:pt x="300" y="276"/>
                            <a:pt x="288" y="240"/>
                          </a:cubicBezTo>
                        </a:path>
                      </a:pathLst>
                    </a:custGeom>
                    <a:solidFill>
                      <a:srgbClr val="FFFF99"/>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sp>
                <p:nvSpPr>
                  <p:cNvPr id="67" name="Freeform 123"/>
                  <p:cNvSpPr/>
                  <p:nvPr/>
                </p:nvSpPr>
                <p:spPr>
                  <a:xfrm>
                    <a:off x="64" y="720"/>
                    <a:ext cx="808" cy="600"/>
                  </a:xfrm>
                  <a:custGeom>
                    <a:avLst/>
                    <a:gdLst>
                      <a:gd name="txL" fmla="*/ 0 w 808"/>
                      <a:gd name="txT" fmla="*/ 0 h 600"/>
                      <a:gd name="txR" fmla="*/ 808 w 808"/>
                      <a:gd name="txB" fmla="*/ 600 h 600"/>
                    </a:gdLst>
                    <a:ahLst/>
                    <a:cxnLst>
                      <a:cxn ang="0">
                        <a:pos x="272" y="96"/>
                      </a:cxn>
                      <a:cxn ang="0">
                        <a:pos x="128" y="144"/>
                      </a:cxn>
                      <a:cxn ang="0">
                        <a:pos x="80" y="240"/>
                      </a:cxn>
                      <a:cxn ang="0">
                        <a:pos x="32" y="336"/>
                      </a:cxn>
                      <a:cxn ang="0">
                        <a:pos x="32" y="528"/>
                      </a:cxn>
                      <a:cxn ang="0">
                        <a:pos x="224" y="576"/>
                      </a:cxn>
                      <a:cxn ang="0">
                        <a:pos x="656" y="576"/>
                      </a:cxn>
                      <a:cxn ang="0">
                        <a:pos x="800" y="432"/>
                      </a:cxn>
                      <a:cxn ang="0">
                        <a:pos x="704" y="240"/>
                      </a:cxn>
                      <a:cxn ang="0">
                        <a:pos x="608" y="144"/>
                      </a:cxn>
                      <a:cxn ang="0">
                        <a:pos x="464" y="0"/>
                      </a:cxn>
                    </a:cxnLst>
                    <a:rect l="txL" t="txT" r="txR" b="txB"/>
                    <a:pathLst>
                      <a:path w="808" h="600">
                        <a:moveTo>
                          <a:pt x="272" y="96"/>
                        </a:moveTo>
                        <a:cubicBezTo>
                          <a:pt x="216" y="108"/>
                          <a:pt x="160" y="120"/>
                          <a:pt x="128" y="144"/>
                        </a:cubicBezTo>
                        <a:cubicBezTo>
                          <a:pt x="96" y="168"/>
                          <a:pt x="96" y="208"/>
                          <a:pt x="80" y="240"/>
                        </a:cubicBezTo>
                        <a:cubicBezTo>
                          <a:pt x="64" y="272"/>
                          <a:pt x="40" y="288"/>
                          <a:pt x="32" y="336"/>
                        </a:cubicBezTo>
                        <a:cubicBezTo>
                          <a:pt x="24" y="384"/>
                          <a:pt x="0" y="488"/>
                          <a:pt x="32" y="528"/>
                        </a:cubicBezTo>
                        <a:cubicBezTo>
                          <a:pt x="64" y="568"/>
                          <a:pt x="120" y="568"/>
                          <a:pt x="224" y="576"/>
                        </a:cubicBezTo>
                        <a:cubicBezTo>
                          <a:pt x="328" y="584"/>
                          <a:pt x="560" y="600"/>
                          <a:pt x="656" y="576"/>
                        </a:cubicBezTo>
                        <a:cubicBezTo>
                          <a:pt x="752" y="552"/>
                          <a:pt x="792" y="488"/>
                          <a:pt x="800" y="432"/>
                        </a:cubicBezTo>
                        <a:cubicBezTo>
                          <a:pt x="808" y="376"/>
                          <a:pt x="736" y="288"/>
                          <a:pt x="704" y="240"/>
                        </a:cubicBezTo>
                        <a:cubicBezTo>
                          <a:pt x="672" y="192"/>
                          <a:pt x="648" y="184"/>
                          <a:pt x="608" y="144"/>
                        </a:cubicBezTo>
                        <a:cubicBezTo>
                          <a:pt x="568" y="104"/>
                          <a:pt x="516" y="52"/>
                          <a:pt x="464" y="0"/>
                        </a:cubicBezTo>
                      </a:path>
                    </a:pathLst>
                  </a:custGeom>
                  <a:solidFill>
                    <a:srgbClr val="FFCC00"/>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grpSp>
              <p:nvGrpSpPr>
                <p:cNvPr id="63" name="Group 102"/>
                <p:cNvGrpSpPr/>
                <p:nvPr/>
              </p:nvGrpSpPr>
              <p:grpSpPr>
                <a:xfrm rot="-1768190">
                  <a:off x="0" y="336"/>
                  <a:ext cx="352" cy="192"/>
                  <a:chOff x="0" y="0"/>
                  <a:chExt cx="1672" cy="1040"/>
                </a:xfrm>
              </p:grpSpPr>
              <p:sp>
                <p:nvSpPr>
                  <p:cNvPr id="64" name="Freeform 125"/>
                  <p:cNvSpPr/>
                  <p:nvPr/>
                </p:nvSpPr>
                <p:spPr>
                  <a:xfrm>
                    <a:off x="0" y="0"/>
                    <a:ext cx="448" cy="536"/>
                  </a:xfrm>
                  <a:custGeom>
                    <a:avLst/>
                    <a:gdLst>
                      <a:gd name="txL" fmla="*/ 0 w 448"/>
                      <a:gd name="txT" fmla="*/ 0 h 536"/>
                      <a:gd name="txR" fmla="*/ 448 w 448"/>
                      <a:gd name="txB" fmla="*/ 536 h 536"/>
                    </a:gdLst>
                    <a:ahLst/>
                    <a:cxnLst>
                      <a:cxn ang="0">
                        <a:pos x="16" y="240"/>
                      </a:cxn>
                      <a:cxn ang="0">
                        <a:pos x="16" y="384"/>
                      </a:cxn>
                      <a:cxn ang="0">
                        <a:pos x="112" y="480"/>
                      </a:cxn>
                      <a:cxn ang="0">
                        <a:pos x="256" y="528"/>
                      </a:cxn>
                      <a:cxn ang="0">
                        <a:pos x="256" y="432"/>
                      </a:cxn>
                      <a:cxn ang="0">
                        <a:pos x="304" y="336"/>
                      </a:cxn>
                      <a:cxn ang="0">
                        <a:pos x="352" y="288"/>
                      </a:cxn>
                      <a:cxn ang="0">
                        <a:pos x="400" y="288"/>
                      </a:cxn>
                      <a:cxn ang="0">
                        <a:pos x="448" y="288"/>
                      </a:cxn>
                      <a:cxn ang="0">
                        <a:pos x="400" y="240"/>
                      </a:cxn>
                      <a:cxn ang="0">
                        <a:pos x="400" y="144"/>
                      </a:cxn>
                      <a:cxn ang="0">
                        <a:pos x="400" y="48"/>
                      </a:cxn>
                      <a:cxn ang="0">
                        <a:pos x="352" y="0"/>
                      </a:cxn>
                      <a:cxn ang="0">
                        <a:pos x="304" y="48"/>
                      </a:cxn>
                      <a:cxn ang="0">
                        <a:pos x="304" y="144"/>
                      </a:cxn>
                      <a:cxn ang="0">
                        <a:pos x="256" y="96"/>
                      </a:cxn>
                      <a:cxn ang="0">
                        <a:pos x="256" y="48"/>
                      </a:cxn>
                      <a:cxn ang="0">
                        <a:pos x="208" y="0"/>
                      </a:cxn>
                      <a:cxn ang="0">
                        <a:pos x="160" y="48"/>
                      </a:cxn>
                      <a:cxn ang="0">
                        <a:pos x="112" y="144"/>
                      </a:cxn>
                      <a:cxn ang="0">
                        <a:pos x="16" y="240"/>
                      </a:cxn>
                    </a:cxnLst>
                    <a:rect l="txL" t="txT" r="txR" b="txB"/>
                    <a:pathLst>
                      <a:path w="448" h="536">
                        <a:moveTo>
                          <a:pt x="16" y="240"/>
                        </a:moveTo>
                        <a:cubicBezTo>
                          <a:pt x="0" y="280"/>
                          <a:pt x="0" y="344"/>
                          <a:pt x="16" y="384"/>
                        </a:cubicBezTo>
                        <a:cubicBezTo>
                          <a:pt x="32" y="424"/>
                          <a:pt x="72" y="456"/>
                          <a:pt x="112" y="480"/>
                        </a:cubicBezTo>
                        <a:cubicBezTo>
                          <a:pt x="152" y="504"/>
                          <a:pt x="232" y="536"/>
                          <a:pt x="256" y="528"/>
                        </a:cubicBezTo>
                        <a:cubicBezTo>
                          <a:pt x="280" y="520"/>
                          <a:pt x="248" y="464"/>
                          <a:pt x="256" y="432"/>
                        </a:cubicBezTo>
                        <a:cubicBezTo>
                          <a:pt x="264" y="400"/>
                          <a:pt x="288" y="360"/>
                          <a:pt x="304" y="336"/>
                        </a:cubicBezTo>
                        <a:cubicBezTo>
                          <a:pt x="320" y="312"/>
                          <a:pt x="336" y="296"/>
                          <a:pt x="352" y="288"/>
                        </a:cubicBezTo>
                        <a:cubicBezTo>
                          <a:pt x="368" y="280"/>
                          <a:pt x="384" y="288"/>
                          <a:pt x="400" y="288"/>
                        </a:cubicBezTo>
                        <a:cubicBezTo>
                          <a:pt x="416" y="288"/>
                          <a:pt x="448" y="296"/>
                          <a:pt x="448" y="288"/>
                        </a:cubicBezTo>
                        <a:cubicBezTo>
                          <a:pt x="448" y="280"/>
                          <a:pt x="408" y="264"/>
                          <a:pt x="400" y="240"/>
                        </a:cubicBezTo>
                        <a:cubicBezTo>
                          <a:pt x="392" y="216"/>
                          <a:pt x="400" y="176"/>
                          <a:pt x="400" y="144"/>
                        </a:cubicBezTo>
                        <a:cubicBezTo>
                          <a:pt x="400" y="112"/>
                          <a:pt x="408" y="72"/>
                          <a:pt x="400" y="48"/>
                        </a:cubicBezTo>
                        <a:cubicBezTo>
                          <a:pt x="392" y="24"/>
                          <a:pt x="368" y="0"/>
                          <a:pt x="352" y="0"/>
                        </a:cubicBezTo>
                        <a:cubicBezTo>
                          <a:pt x="336" y="0"/>
                          <a:pt x="312" y="24"/>
                          <a:pt x="304" y="48"/>
                        </a:cubicBezTo>
                        <a:cubicBezTo>
                          <a:pt x="296" y="72"/>
                          <a:pt x="312" y="136"/>
                          <a:pt x="304" y="144"/>
                        </a:cubicBezTo>
                        <a:cubicBezTo>
                          <a:pt x="296" y="152"/>
                          <a:pt x="264" y="112"/>
                          <a:pt x="256" y="96"/>
                        </a:cubicBezTo>
                        <a:cubicBezTo>
                          <a:pt x="248" y="80"/>
                          <a:pt x="264" y="64"/>
                          <a:pt x="256" y="48"/>
                        </a:cubicBezTo>
                        <a:cubicBezTo>
                          <a:pt x="248" y="32"/>
                          <a:pt x="224" y="0"/>
                          <a:pt x="208" y="0"/>
                        </a:cubicBezTo>
                        <a:cubicBezTo>
                          <a:pt x="192" y="0"/>
                          <a:pt x="176" y="24"/>
                          <a:pt x="160" y="48"/>
                        </a:cubicBezTo>
                        <a:cubicBezTo>
                          <a:pt x="144" y="72"/>
                          <a:pt x="136" y="112"/>
                          <a:pt x="112" y="144"/>
                        </a:cubicBezTo>
                        <a:cubicBezTo>
                          <a:pt x="88" y="176"/>
                          <a:pt x="32" y="200"/>
                          <a:pt x="16" y="240"/>
                        </a:cubicBezTo>
                        <a:close/>
                      </a:path>
                    </a:pathLst>
                  </a:custGeom>
                  <a:solidFill>
                    <a:srgbClr val="FFFFCC"/>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sp>
                <p:nvSpPr>
                  <p:cNvPr id="65" name="Freeform 126"/>
                  <p:cNvSpPr/>
                  <p:nvPr/>
                </p:nvSpPr>
                <p:spPr>
                  <a:xfrm>
                    <a:off x="256" y="288"/>
                    <a:ext cx="1416" cy="752"/>
                  </a:xfrm>
                  <a:custGeom>
                    <a:avLst/>
                    <a:gdLst>
                      <a:gd name="txL" fmla="*/ 0 w 1416"/>
                      <a:gd name="txT" fmla="*/ 0 h 752"/>
                      <a:gd name="txR" fmla="*/ 1416 w 1416"/>
                      <a:gd name="txB" fmla="*/ 752 h 752"/>
                    </a:gdLst>
                    <a:ahLst/>
                    <a:cxnLst>
                      <a:cxn ang="0">
                        <a:pos x="0" y="240"/>
                      </a:cxn>
                      <a:cxn ang="0">
                        <a:pos x="96" y="384"/>
                      </a:cxn>
                      <a:cxn ang="0">
                        <a:pos x="336" y="528"/>
                      </a:cxn>
                      <a:cxn ang="0">
                        <a:pos x="816" y="720"/>
                      </a:cxn>
                      <a:cxn ang="0">
                        <a:pos x="1104" y="720"/>
                      </a:cxn>
                      <a:cxn ang="0">
                        <a:pos x="1344" y="672"/>
                      </a:cxn>
                      <a:cxn ang="0">
                        <a:pos x="1344" y="384"/>
                      </a:cxn>
                      <a:cxn ang="0">
                        <a:pos x="1344" y="240"/>
                      </a:cxn>
                      <a:cxn ang="0">
                        <a:pos x="912" y="336"/>
                      </a:cxn>
                      <a:cxn ang="0">
                        <a:pos x="672" y="288"/>
                      </a:cxn>
                      <a:cxn ang="0">
                        <a:pos x="480" y="192"/>
                      </a:cxn>
                      <a:cxn ang="0">
                        <a:pos x="192" y="0"/>
                      </a:cxn>
                    </a:cxnLst>
                    <a:rect l="txL" t="txT" r="txR" b="txB"/>
                    <a:pathLst>
                      <a:path w="1416" h="752">
                        <a:moveTo>
                          <a:pt x="0" y="240"/>
                        </a:moveTo>
                        <a:cubicBezTo>
                          <a:pt x="20" y="288"/>
                          <a:pt x="40" y="336"/>
                          <a:pt x="96" y="384"/>
                        </a:cubicBezTo>
                        <a:cubicBezTo>
                          <a:pt x="152" y="432"/>
                          <a:pt x="216" y="472"/>
                          <a:pt x="336" y="528"/>
                        </a:cubicBezTo>
                        <a:cubicBezTo>
                          <a:pt x="456" y="584"/>
                          <a:pt x="688" y="688"/>
                          <a:pt x="816" y="720"/>
                        </a:cubicBezTo>
                        <a:cubicBezTo>
                          <a:pt x="944" y="752"/>
                          <a:pt x="1016" y="728"/>
                          <a:pt x="1104" y="720"/>
                        </a:cubicBezTo>
                        <a:cubicBezTo>
                          <a:pt x="1192" y="712"/>
                          <a:pt x="1304" y="728"/>
                          <a:pt x="1344" y="672"/>
                        </a:cubicBezTo>
                        <a:cubicBezTo>
                          <a:pt x="1384" y="616"/>
                          <a:pt x="1344" y="456"/>
                          <a:pt x="1344" y="384"/>
                        </a:cubicBezTo>
                        <a:cubicBezTo>
                          <a:pt x="1344" y="312"/>
                          <a:pt x="1416" y="248"/>
                          <a:pt x="1344" y="240"/>
                        </a:cubicBezTo>
                        <a:cubicBezTo>
                          <a:pt x="1272" y="232"/>
                          <a:pt x="1024" y="328"/>
                          <a:pt x="912" y="336"/>
                        </a:cubicBezTo>
                        <a:cubicBezTo>
                          <a:pt x="800" y="344"/>
                          <a:pt x="744" y="312"/>
                          <a:pt x="672" y="288"/>
                        </a:cubicBezTo>
                        <a:cubicBezTo>
                          <a:pt x="600" y="264"/>
                          <a:pt x="560" y="240"/>
                          <a:pt x="480" y="192"/>
                        </a:cubicBezTo>
                        <a:cubicBezTo>
                          <a:pt x="400" y="144"/>
                          <a:pt x="296" y="72"/>
                          <a:pt x="192" y="0"/>
                        </a:cubicBezTo>
                      </a:path>
                    </a:pathLst>
                  </a:custGeom>
                  <a:solidFill>
                    <a:srgbClr val="FFCC00"/>
                  </a:solid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grpSp>
          <p:grpSp>
            <p:nvGrpSpPr>
              <p:cNvPr id="24" name="Group 105"/>
              <p:cNvGrpSpPr/>
              <p:nvPr/>
            </p:nvGrpSpPr>
            <p:grpSpPr>
              <a:xfrm>
                <a:off x="4564063" y="3833813"/>
                <a:ext cx="193675" cy="619125"/>
                <a:chOff x="0" y="0"/>
                <a:chExt cx="144" cy="528"/>
              </a:xfrm>
            </p:grpSpPr>
            <p:sp>
              <p:nvSpPr>
                <p:cNvPr id="60" name="AutoShape 128"/>
                <p:cNvSpPr/>
                <p:nvPr/>
              </p:nvSpPr>
              <p:spPr>
                <a:xfrm>
                  <a:off x="48" y="0"/>
                  <a:ext cx="96" cy="192"/>
                </a:xfrm>
                <a:prstGeom prst="roundRect">
                  <a:avLst>
                    <a:gd name="adj" fmla="val 50000"/>
                  </a:avLst>
                </a:prstGeom>
                <a:gradFill rotWithShape="0">
                  <a:gsLst>
                    <a:gs pos="0">
                      <a:srgbClr val="080808"/>
                    </a:gs>
                    <a:gs pos="100000">
                      <a:srgbClr val="FFFFFF"/>
                    </a:gs>
                  </a:gsLst>
                  <a:lin ang="5400000" scaled="1"/>
                  <a:tileRect/>
                </a:gradFill>
                <a:ln w="9525" cap="flat" cmpd="sng">
                  <a:prstDash val="solid"/>
                  <a:headEnd type="none" w="med" len="med"/>
                  <a:tailEnd type="none" w="med" len="med"/>
                </a:ln>
                <a:scene3d>
                  <a:camera prst="legacyObliqueTopRight">
                    <a:rot lat="20400000" lon="1200000" rev="0"/>
                  </a:camera>
                  <a:lightRig rig="legacyFlat3" dir="t"/>
                </a:scene3d>
                <a:sp3d extrusionH="354000" prstMaterial="legacyPlastic">
                  <a:bevelT w="13500" h="13500" prst="angle"/>
                  <a:bevelB w="13500" h="13500" prst="angle"/>
                  <a:extrusionClr>
                    <a:srgbClr val="080808"/>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61" name="AutoShape 129"/>
                <p:cNvSpPr/>
                <p:nvPr/>
              </p:nvSpPr>
              <p:spPr>
                <a:xfrm>
                  <a:off x="0" y="192"/>
                  <a:ext cx="96" cy="336"/>
                </a:xfrm>
                <a:prstGeom prst="roundRect">
                  <a:avLst>
                    <a:gd name="adj" fmla="val 50000"/>
                  </a:avLst>
                </a:prstGeom>
                <a:gradFill rotWithShape="0">
                  <a:gsLst>
                    <a:gs pos="0">
                      <a:srgbClr val="080808"/>
                    </a:gs>
                    <a:gs pos="100000">
                      <a:schemeClr val="bg1"/>
                    </a:gs>
                  </a:gsLst>
                  <a:lin ang="5400000" scaled="1"/>
                  <a:tileRect/>
                </a:gradFill>
                <a:ln w="9525" cap="flat" cmpd="sng">
                  <a:prstDash val="solid"/>
                  <a:headEnd type="none" w="med" len="med"/>
                  <a:tailEnd type="none" w="med" len="med"/>
                </a:ln>
                <a:scene3d>
                  <a:camera prst="legacyObliqueTopRight">
                    <a:rot lat="20400000" lon="1200000" rev="0"/>
                  </a:camera>
                  <a:lightRig rig="legacyFlat3" dir="t"/>
                </a:scene3d>
                <a:sp3d extrusionH="608000" prstMaterial="legacyPlastic">
                  <a:bevelT w="13500" h="13500" prst="angle"/>
                  <a:bevelB w="13500" h="13500" prst="angle"/>
                  <a:extrusionClr>
                    <a:srgbClr val="080808"/>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grpSp>
            <p:nvGrpSpPr>
              <p:cNvPr id="25" name="Group 108"/>
              <p:cNvGrpSpPr/>
              <p:nvPr/>
            </p:nvGrpSpPr>
            <p:grpSpPr>
              <a:xfrm>
                <a:off x="5519738" y="3833813"/>
                <a:ext cx="63500" cy="336550"/>
                <a:chOff x="0" y="0"/>
                <a:chExt cx="48" cy="288"/>
              </a:xfrm>
            </p:grpSpPr>
            <p:sp>
              <p:nvSpPr>
                <p:cNvPr id="57" name="Rectangle 131"/>
                <p:cNvSpPr/>
                <p:nvPr/>
              </p:nvSpPr>
              <p:spPr>
                <a:xfrm>
                  <a:off x="0" y="192"/>
                  <a:ext cx="48" cy="96"/>
                </a:xfrm>
                <a:prstGeom prst="rect">
                  <a:avLst/>
                </a:prstGeom>
                <a:solidFill>
                  <a:srgbClr val="CC3300"/>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CC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58" name="Rectangle 132"/>
                <p:cNvSpPr/>
                <p:nvPr/>
              </p:nvSpPr>
              <p:spPr>
                <a:xfrm>
                  <a:off x="0" y="96"/>
                  <a:ext cx="48" cy="96"/>
                </a:xfrm>
                <a:prstGeom prst="rect">
                  <a:avLst/>
                </a:prstGeom>
                <a:solidFill>
                  <a:schemeClr val="bg1"/>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chemeClr val="bg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59" name="Rectangle 133"/>
                <p:cNvSpPr/>
                <p:nvPr/>
              </p:nvSpPr>
              <p:spPr>
                <a:xfrm>
                  <a:off x="0" y="0"/>
                  <a:ext cx="48" cy="96"/>
                </a:xfrm>
                <a:prstGeom prst="rect">
                  <a:avLst/>
                </a:prstGeom>
                <a:solidFill>
                  <a:srgbClr val="FF9933"/>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FF9933"/>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grpSp>
            <p:nvGrpSpPr>
              <p:cNvPr id="26" name="Group 112"/>
              <p:cNvGrpSpPr/>
              <p:nvPr/>
            </p:nvGrpSpPr>
            <p:grpSpPr>
              <a:xfrm rot="-221728">
                <a:off x="5075238" y="4733925"/>
                <a:ext cx="636587" cy="563563"/>
                <a:chOff x="0" y="0"/>
                <a:chExt cx="481" cy="480"/>
              </a:xfrm>
            </p:grpSpPr>
            <p:sp>
              <p:nvSpPr>
                <p:cNvPr id="54" name="AutoShape 135"/>
                <p:cNvSpPr/>
                <p:nvPr/>
              </p:nvSpPr>
              <p:spPr>
                <a:xfrm rot="-5555211">
                  <a:off x="0" y="0"/>
                  <a:ext cx="480" cy="481"/>
                </a:xfrm>
                <a:prstGeom prst="can">
                  <a:avLst>
                    <a:gd name="adj" fmla="val 44991"/>
                  </a:avLst>
                </a:prstGeom>
                <a:solidFill>
                  <a:srgbClr val="000000"/>
                </a:solidFill>
                <a:ln w="25400" cap="flat" cmpd="sng">
                  <a:solidFill>
                    <a:schemeClr val="folHlink"/>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55" name="AutoShape 136"/>
                <p:cNvSpPr/>
                <p:nvPr/>
              </p:nvSpPr>
              <p:spPr>
                <a:xfrm rot="-5440708">
                  <a:off x="0" y="189"/>
                  <a:ext cx="192" cy="95"/>
                </a:xfrm>
                <a:prstGeom prst="can">
                  <a:avLst>
                    <a:gd name="adj" fmla="val 50000"/>
                  </a:avLst>
                </a:prstGeom>
                <a:solidFill>
                  <a:schemeClr val="folHlink"/>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56" name="Oval 137"/>
                <p:cNvSpPr/>
                <p:nvPr/>
              </p:nvSpPr>
              <p:spPr>
                <a:xfrm>
                  <a:off x="50" y="197"/>
                  <a:ext cx="48" cy="96"/>
                </a:xfrm>
                <a:prstGeom prst="ellipse">
                  <a:avLst/>
                </a:prstGeom>
                <a:solidFill>
                  <a:schemeClr val="bg1"/>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sp>
            <p:nvSpPr>
              <p:cNvPr id="27" name="Oval 138"/>
              <p:cNvSpPr/>
              <p:nvPr/>
            </p:nvSpPr>
            <p:spPr>
              <a:xfrm>
                <a:off x="3482975" y="4338638"/>
                <a:ext cx="317500" cy="280987"/>
              </a:xfrm>
              <a:prstGeom prst="ellipse">
                <a:avLst/>
              </a:prstGeom>
              <a:solidFill>
                <a:srgbClr val="FF9933"/>
              </a:solidFill>
              <a:ln w="9525" cap="flat" cmpd="sng">
                <a:prstDash val="solid"/>
                <a:headEnd type="none" w="med" len="med"/>
                <a:tailEnd type="none" w="med" len="med"/>
              </a:ln>
              <a:scene3d>
                <a:camera prst="legacyPerspectiveTopRight">
                  <a:rot lat="21300000" lon="2100000" rev="0"/>
                </a:camera>
                <a:lightRig rig="legacyFlat3" dir="b"/>
              </a:scene3d>
              <a:sp3d extrusionH="887400" prstMaterial="legacyMatte">
                <a:bevelT w="13500" h="13500" prst="angle"/>
                <a:bevelB w="13500" h="13500" prst="angle"/>
                <a:extrusionClr>
                  <a:schemeClr val="bg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28" name="AutoShape 139"/>
              <p:cNvSpPr/>
              <p:nvPr/>
            </p:nvSpPr>
            <p:spPr>
              <a:xfrm rot="2096722">
                <a:off x="2717800" y="4338638"/>
                <a:ext cx="1001713" cy="1038225"/>
              </a:xfrm>
              <a:custGeom>
                <a:avLst/>
                <a:gdLst>
                  <a:gd name="txL" fmla="*/ 367 w 21600"/>
                  <a:gd name="txT" fmla="*/ 0 h 21600"/>
                  <a:gd name="txR" fmla="*/ 21233 w 21600"/>
                  <a:gd name="txB" fmla="*/ 8413 h 21600"/>
                </a:gdLst>
                <a:ahLst/>
                <a:cxnLst>
                  <a:cxn ang="0">
                    <a:pos x="65535" y="65535"/>
                  </a:cxn>
                  <a:cxn ang="0">
                    <a:pos x="65535" y="65535"/>
                  </a:cxn>
                  <a:cxn ang="0">
                    <a:pos x="65535" y="65535"/>
                  </a:cxn>
                  <a:cxn ang="0">
                    <a:pos x="65535" y="65535"/>
                  </a:cxn>
                  <a:cxn ang="0">
                    <a:pos x="65535" y="0"/>
                  </a:cxn>
                  <a:cxn ang="0">
                    <a:pos x="65535" y="65535"/>
                  </a:cxn>
                </a:cxnLst>
                <a:rect l="txL" t="txT" r="txR" b="txB"/>
                <a:pathLst>
                  <a:path w="21600" h="21600">
                    <a:moveTo>
                      <a:pt x="2713" y="6333"/>
                    </a:moveTo>
                    <a:cubicBezTo>
                      <a:pt x="4339" y="3389"/>
                      <a:pt x="7436" y="1561"/>
                      <a:pt x="10800" y="1562"/>
                    </a:cubicBezTo>
                    <a:cubicBezTo>
                      <a:pt x="14163" y="1562"/>
                      <a:pt x="17260" y="3389"/>
                      <a:pt x="18886" y="6333"/>
                    </a:cubicBezTo>
                    <a:lnTo>
                      <a:pt x="20253" y="5578"/>
                    </a:lnTo>
                    <a:cubicBezTo>
                      <a:pt x="18352" y="2136"/>
                      <a:pt x="14731" y="-1"/>
                      <a:pt x="10799" y="0"/>
                    </a:cubicBezTo>
                    <a:cubicBezTo>
                      <a:pt x="6868" y="0"/>
                      <a:pt x="3247" y="2136"/>
                      <a:pt x="1346" y="5578"/>
                    </a:cubicBezTo>
                    <a:close/>
                  </a:path>
                </a:pathLst>
              </a:custGeom>
              <a:solidFill>
                <a:srgbClr val="FF3300"/>
              </a:solidFill>
              <a:ln w="9525" cap="flat" cmpd="sng">
                <a:prstDash val="solid"/>
                <a:miter/>
                <a:headEnd type="none" w="med" len="med"/>
                <a:tailEnd type="none" w="med" len="med"/>
              </a:ln>
              <a:scene3d>
                <a:camera prst="legacyObliqueTopRight">
                  <a:rot lat="21000000" lon="2400000" rev="0"/>
                </a:camera>
                <a:lightRig rig="legacyFlat3" dir="b"/>
              </a:scene3d>
              <a:sp3d extrusionH="430200" prstMaterial="legacyMatte">
                <a:bevelT w="13500" h="13500" prst="angle"/>
                <a:bevelB w="13500" h="13500" prst="angle"/>
                <a:extrusionClr>
                  <a:srgbClr val="FF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29" name="Rectangle 140"/>
              <p:cNvSpPr/>
              <p:nvPr/>
            </p:nvSpPr>
            <p:spPr>
              <a:xfrm rot="446556">
                <a:off x="3417888" y="4962525"/>
                <a:ext cx="636587" cy="55563"/>
              </a:xfrm>
              <a:prstGeom prst="rect">
                <a:avLst/>
              </a:prstGeom>
              <a:solidFill>
                <a:srgbClr val="FF3300"/>
              </a:solidFill>
              <a:ln w="9525" cap="flat" cmpd="sng">
                <a:prstDash val="solid"/>
                <a:miter/>
                <a:headEnd type="none" w="med" len="med"/>
                <a:tailEnd type="none" w="med" len="med"/>
              </a:ln>
              <a:scene3d>
                <a:camera prst="legacyObliqueTopRight">
                  <a:rot lat="21000000" lon="1200000" rev="0"/>
                </a:camera>
                <a:lightRig rig="legacyFlat3" dir="b"/>
              </a:scene3d>
              <a:sp3d extrusionH="430200" prstMaterial="legacyMatte">
                <a:bevelT w="13500" h="13500" prst="angle"/>
                <a:bevelB w="13500" h="13500" prst="angle"/>
                <a:extrusionClr>
                  <a:srgbClr val="FF9933"/>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0" name="Rectangle 141"/>
              <p:cNvSpPr/>
              <p:nvPr/>
            </p:nvSpPr>
            <p:spPr>
              <a:xfrm rot="125595">
                <a:off x="3546475" y="4786313"/>
                <a:ext cx="635000" cy="115887"/>
              </a:xfrm>
              <a:prstGeom prst="rect">
                <a:avLst/>
              </a:prstGeom>
              <a:solidFill>
                <a:schemeClr val="bg2"/>
              </a:solidFill>
              <a:ln w="9525" cap="flat" cmpd="sng">
                <a:prstDash val="solid"/>
                <a:miter/>
                <a:headEnd type="none" w="med" len="med"/>
                <a:tailEnd type="none" w="med" len="med"/>
              </a:ln>
              <a:scene3d>
                <a:camera prst="legacyObliqueTopRight">
                  <a:rot lat="21300000" lon="1500000" rev="0"/>
                </a:camera>
                <a:lightRig rig="legacyFlat3" dir="b"/>
              </a:scene3d>
              <a:sp3d extrusionH="430200" prstMaterial="legacyMatte">
                <a:bevelT w="13500" h="13500" prst="angle"/>
                <a:bevelB w="13500" h="13500" prst="angle"/>
                <a:extrusionClr>
                  <a:schemeClr val="bg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1" name="Rectangle 142"/>
              <p:cNvSpPr/>
              <p:nvPr/>
            </p:nvSpPr>
            <p:spPr>
              <a:xfrm rot="163619">
                <a:off x="3290888" y="4675188"/>
                <a:ext cx="1209675" cy="112712"/>
              </a:xfrm>
              <a:prstGeom prst="rect">
                <a:avLst/>
              </a:prstGeom>
              <a:solidFill>
                <a:srgbClr val="FF3300"/>
              </a:solidFill>
              <a:ln w="9525" cap="flat" cmpd="sng">
                <a:prstDash val="solid"/>
                <a:miter/>
                <a:headEnd type="none" w="med" len="med"/>
                <a:tailEnd type="none" w="med" len="med"/>
              </a:ln>
              <a:scene3d>
                <a:camera prst="legacyObliqueTopRight">
                  <a:rot lat="20700000" lon="2100000" rev="0"/>
                </a:camera>
                <a:lightRig rig="legacyFlat3" dir="b"/>
              </a:scene3d>
              <a:sp3d extrusionH="887400" prstMaterial="legacyMatte">
                <a:bevelT w="13500" h="13500" prst="angle"/>
                <a:bevelB w="13500" h="13500" prst="angle"/>
                <a:extrusionClr>
                  <a:schemeClr val="bg2"/>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2" name="AutoShape 143"/>
              <p:cNvSpPr/>
              <p:nvPr/>
            </p:nvSpPr>
            <p:spPr>
              <a:xfrm rot="5260281" flipH="1">
                <a:off x="3957638" y="4062413"/>
                <a:ext cx="449262" cy="890587"/>
              </a:xfrm>
              <a:prstGeom prst="flowChartManualInput">
                <a:avLst/>
              </a:prstGeom>
              <a:solidFill>
                <a:srgbClr val="FF3300"/>
              </a:solidFill>
              <a:ln w="9525" cap="flat" cmpd="sng">
                <a:prstDash val="solid"/>
                <a:miter/>
                <a:headEnd type="none" w="med" len="med"/>
                <a:tailEnd type="none" w="med" len="med"/>
              </a:ln>
              <a:scene3d>
                <a:camera prst="legacyObliqueTopRight">
                  <a:rot lat="21000000" lon="3300000" rev="0"/>
                </a:camera>
                <a:lightRig rig="legacyFlat3" dir="b"/>
              </a:scene3d>
              <a:sp3d extrusionH="887400" prstMaterial="legacyMatte">
                <a:bevelT w="13500" h="13500" prst="angle"/>
                <a:bevelB w="13500" h="13500" prst="angle"/>
                <a:extrusionClr>
                  <a:srgbClr val="FF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3" name="AutoShape 144"/>
              <p:cNvSpPr/>
              <p:nvPr/>
            </p:nvSpPr>
            <p:spPr>
              <a:xfrm rot="10070868">
                <a:off x="5265738" y="3495675"/>
                <a:ext cx="254000" cy="674688"/>
              </a:xfrm>
              <a:custGeom>
                <a:avLst/>
                <a:gdLst>
                  <a:gd name="txL" fmla="*/ 3420 w 21600"/>
                  <a:gd name="txT" fmla="*/ 3420 h 21600"/>
                  <a:gd name="txR" fmla="*/ 18180 w 21600"/>
                  <a:gd name="txB" fmla="*/ 18180 h 21600"/>
                </a:gdLst>
                <a:ahLst/>
                <a:cxnLst>
                  <a:cxn ang="0">
                    <a:pos x="0" y="0"/>
                  </a:cxn>
                  <a:cxn ang="0">
                    <a:pos x="65535" y="65535"/>
                  </a:cxn>
                  <a:cxn ang="0">
                    <a:pos x="65535" y="65535"/>
                  </a:cxn>
                  <a:cxn ang="0">
                    <a:pos x="65535" y="0"/>
                  </a:cxn>
                </a:cxnLst>
                <a:rect l="txL" t="txT" r="txR" b="txB"/>
                <a:pathLst>
                  <a:path w="21600" h="21600">
                    <a:moveTo>
                      <a:pt x="0" y="0"/>
                    </a:moveTo>
                    <a:lnTo>
                      <a:pt x="3240" y="21600"/>
                    </a:lnTo>
                    <a:lnTo>
                      <a:pt x="18360" y="21600"/>
                    </a:lnTo>
                    <a:lnTo>
                      <a:pt x="21600" y="0"/>
                    </a:lnTo>
                    <a:close/>
                  </a:path>
                </a:pathLst>
              </a:custGeom>
              <a:solidFill>
                <a:schemeClr val="bg2"/>
              </a:solidFill>
              <a:ln w="9525" cap="flat" cmpd="sng">
                <a:prstDash val="solid"/>
                <a:miter/>
                <a:headEnd type="none" w="med" len="med"/>
                <a:tailEnd type="none" w="med" len="med"/>
              </a:ln>
              <a:scene3d>
                <a:camera prst="legacyObliqueTopRight">
                  <a:rot lat="0" lon="2700000" rev="0"/>
                </a:camera>
                <a:lightRig rig="legacyFlat3" dir="t"/>
              </a:scene3d>
              <a:sp3d extrusionH="49200" prstMaterial="legacyMatte">
                <a:bevelT w="13500" h="13500" prst="angle"/>
                <a:bevelB w="13500" h="13500" prst="angle"/>
                <a:extrusionClr>
                  <a:schemeClr val="folHlink"/>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34" name="Group 123"/>
              <p:cNvGrpSpPr/>
              <p:nvPr/>
            </p:nvGrpSpPr>
            <p:grpSpPr>
              <a:xfrm>
                <a:off x="4056063" y="4846638"/>
                <a:ext cx="638175" cy="563562"/>
                <a:chOff x="0" y="0"/>
                <a:chExt cx="481" cy="480"/>
              </a:xfrm>
            </p:grpSpPr>
            <p:sp>
              <p:nvSpPr>
                <p:cNvPr id="51" name="AutoShape 146"/>
                <p:cNvSpPr/>
                <p:nvPr/>
              </p:nvSpPr>
              <p:spPr>
                <a:xfrm rot="-5555211">
                  <a:off x="0" y="0"/>
                  <a:ext cx="480" cy="481"/>
                </a:xfrm>
                <a:prstGeom prst="can">
                  <a:avLst>
                    <a:gd name="adj" fmla="val 44991"/>
                  </a:avLst>
                </a:prstGeom>
                <a:solidFill>
                  <a:srgbClr val="000000"/>
                </a:solidFill>
                <a:ln w="25400" cap="flat" cmpd="sng">
                  <a:solidFill>
                    <a:schemeClr val="folHlink"/>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52" name="AutoShape 147"/>
                <p:cNvSpPr/>
                <p:nvPr/>
              </p:nvSpPr>
              <p:spPr>
                <a:xfrm rot="-5440708">
                  <a:off x="0" y="189"/>
                  <a:ext cx="192" cy="95"/>
                </a:xfrm>
                <a:prstGeom prst="can">
                  <a:avLst>
                    <a:gd name="adj" fmla="val 50000"/>
                  </a:avLst>
                </a:prstGeom>
                <a:solidFill>
                  <a:schemeClr val="folHlink"/>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53" name="Oval 148"/>
                <p:cNvSpPr/>
                <p:nvPr/>
              </p:nvSpPr>
              <p:spPr>
                <a:xfrm>
                  <a:off x="50" y="197"/>
                  <a:ext cx="48" cy="96"/>
                </a:xfrm>
                <a:prstGeom prst="ellipse">
                  <a:avLst/>
                </a:prstGeom>
                <a:solidFill>
                  <a:schemeClr val="bg1"/>
                </a:soli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sp>
            <p:nvSpPr>
              <p:cNvPr id="35" name="Rectangle 149"/>
              <p:cNvSpPr/>
              <p:nvPr/>
            </p:nvSpPr>
            <p:spPr>
              <a:xfrm rot="-128441">
                <a:off x="4310063" y="4279900"/>
                <a:ext cx="1401762" cy="735013"/>
              </a:xfrm>
              <a:prstGeom prst="rect">
                <a:avLst/>
              </a:prstGeom>
              <a:solidFill>
                <a:srgbClr val="FFFF00"/>
              </a:solidFill>
              <a:ln w="9525" cap="flat" cmpd="sng">
                <a:prstDash val="solid"/>
                <a:miter/>
                <a:headEnd type="none" w="med" len="med"/>
                <a:tailEnd type="none" w="med" len="med"/>
              </a:ln>
              <a:scene3d>
                <a:camera prst="legacyObliqueTopLeft">
                  <a:rot lat="1200000" lon="21300000" rev="0"/>
                </a:camera>
                <a:lightRig rig="legacyFlat3" dir="b"/>
              </a:scene3d>
              <a:sp3d extrusionH="176200" prstMaterial="legacyPlastic">
                <a:bevelT w="13500" h="13500" prst="angle"/>
                <a:bevelB w="13500" h="13500" prst="angle"/>
                <a:extrusionClr>
                  <a:srgbClr val="FFFF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6" name="AutoShape 150"/>
              <p:cNvSpPr/>
              <p:nvPr/>
            </p:nvSpPr>
            <p:spPr>
              <a:xfrm rot="3674823">
                <a:off x="4995863" y="3716338"/>
                <a:ext cx="173037" cy="1419225"/>
              </a:xfrm>
              <a:prstGeom prst="flowChartDelay">
                <a:avLst/>
              </a:prstGeom>
              <a:solidFill>
                <a:srgbClr val="FFFF00"/>
              </a:solidFill>
              <a:ln w="9525" cap="flat" cmpd="sng">
                <a:prstDash val="solid"/>
                <a:miter/>
                <a:headEnd type="none" w="med" len="med"/>
                <a:tailEnd type="none" w="med" len="med"/>
              </a:ln>
              <a:scene3d>
                <a:camera prst="legacyObliqueBottomRight">
                  <a:rot lat="19800000" lon="20400000" rev="0"/>
                </a:camera>
                <a:lightRig rig="legacyFlat3" dir="t"/>
              </a:scene3d>
              <a:sp3d extrusionH="989000" prstMaterial="legacyPlastic">
                <a:bevelT w="13500" h="13500" prst="angle"/>
                <a:bevelB w="13500" h="13500" prst="angle"/>
                <a:extrusionClr>
                  <a:srgbClr val="FFFF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37" name="WordArt 151"/>
              <p:cNvSpPr>
                <a:spLocks noTextEdit="1"/>
              </p:cNvSpPr>
              <p:nvPr/>
            </p:nvSpPr>
            <p:spPr>
              <a:xfrm rot="-222209">
                <a:off x="4821238" y="4510088"/>
                <a:ext cx="769937" cy="215900"/>
              </a:xfrm>
              <a:prstGeom prst="rect">
                <a:avLst/>
              </a:prstGeom>
            </p:spPr>
            <p:txBody>
              <a:bodyPr wrap="none" fromWordArt="1">
                <a:prstTxWarp prst="textCanDown">
                  <a:avLst>
                    <a:gd name="adj" fmla="val 12468"/>
                  </a:avLst>
                </a:prstTxWarp>
                <a:normAutofit fontScale="25000" lnSpcReduction="20000"/>
              </a:bodyPr>
              <a:lstStyle/>
              <a:p>
                <a:pPr algn="ctr"/>
                <a:r>
                  <a:rPr lang="zh-CN" altLang="en-US" sz="1800" dirty="0">
                    <a:ln w="9525" cap="flat" cmpd="sng">
                      <a:solidFill>
                        <a:srgbClr val="FF0000"/>
                      </a:solidFill>
                      <a:prstDash val="solid"/>
                      <a:headEnd type="none" w="med" len="med"/>
                      <a:tailEnd type="none" w="med" len="med"/>
                    </a:ln>
                    <a:solidFill>
                      <a:srgbClr val="FF0000"/>
                    </a:solidFill>
                    <a:latin typeface="Arial" panose="020B0604020202020204" pitchFamily="34" charset="0"/>
                    <a:ea typeface="Arial" panose="020B0604020202020204" pitchFamily="34" charset="0"/>
                  </a:rPr>
                  <a:t>NISSAN</a:t>
                </a:r>
              </a:p>
            </p:txBody>
          </p:sp>
          <p:grpSp>
            <p:nvGrpSpPr>
              <p:cNvPr id="38" name="Group 130"/>
              <p:cNvGrpSpPr/>
              <p:nvPr/>
            </p:nvGrpSpPr>
            <p:grpSpPr>
              <a:xfrm>
                <a:off x="4373563" y="3551238"/>
                <a:ext cx="254000" cy="844550"/>
                <a:chOff x="0" y="0"/>
                <a:chExt cx="192" cy="720"/>
              </a:xfrm>
            </p:grpSpPr>
            <p:sp>
              <p:nvSpPr>
                <p:cNvPr id="48" name="AutoShape 153" descr="75%"/>
                <p:cNvSpPr/>
                <p:nvPr/>
              </p:nvSpPr>
              <p:spPr>
                <a:xfrm>
                  <a:off x="0" y="432"/>
                  <a:ext cx="192" cy="288"/>
                </a:xfrm>
                <a:prstGeom prst="can">
                  <a:avLst>
                    <a:gd name="adj" fmla="val 46875"/>
                  </a:avLst>
                </a:prstGeom>
                <a:blipFill rotWithShape="0">
                  <a:blip r:embed="rId4"/>
                </a:blipFill>
                <a:ln w="9525" cap="flat" cmpd="sng">
                  <a:solidFill>
                    <a:srgbClr val="333399"/>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49" name="AutoShape 154"/>
                <p:cNvSpPr/>
                <p:nvPr/>
              </p:nvSpPr>
              <p:spPr>
                <a:xfrm rot="-11825">
                  <a:off x="48" y="48"/>
                  <a:ext cx="94" cy="433"/>
                </a:xfrm>
                <a:prstGeom prst="can">
                  <a:avLst>
                    <a:gd name="adj" fmla="val 41093"/>
                  </a:avLst>
                </a:prstGeom>
                <a:gradFill rotWithShape="0">
                  <a:gsLst>
                    <a:gs pos="0">
                      <a:srgbClr val="FFFFFF"/>
                    </a:gs>
                    <a:gs pos="100000">
                      <a:schemeClr val="folHlink"/>
                    </a:gs>
                  </a:gsLst>
                  <a:lin ang="0" scaled="1"/>
                  <a:tileRect/>
                </a:gradFill>
                <a:ln w="9525" cap="flat" cmpd="sng">
                  <a:solidFill>
                    <a:schemeClr val="folHlink"/>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50" name="Oval 155"/>
                <p:cNvSpPr/>
                <p:nvPr/>
              </p:nvSpPr>
              <p:spPr>
                <a:xfrm rot="-1623666">
                  <a:off x="48" y="0"/>
                  <a:ext cx="99" cy="155"/>
                </a:xfrm>
                <a:prstGeom prst="ellipse">
                  <a:avLst/>
                </a:prstGeom>
                <a:gradFill rotWithShape="0">
                  <a:gsLst>
                    <a:gs pos="0">
                      <a:srgbClr val="2F2F47"/>
                    </a:gs>
                    <a:gs pos="100000">
                      <a:srgbClr val="666699"/>
                    </a:gs>
                  </a:gsLst>
                  <a:lin ang="2700000" scaled="1"/>
                  <a:tileRect/>
                </a:gradFill>
                <a:ln w="9525" cap="flat" cmpd="sng">
                  <a:solidFill>
                    <a:srgbClr val="666699"/>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grpSp>
          <p:grpSp>
            <p:nvGrpSpPr>
              <p:cNvPr id="39" name="Group 134"/>
              <p:cNvGrpSpPr/>
              <p:nvPr/>
            </p:nvGrpSpPr>
            <p:grpSpPr>
              <a:xfrm>
                <a:off x="5202238" y="3778250"/>
                <a:ext cx="254000" cy="392113"/>
                <a:chOff x="0" y="0"/>
                <a:chExt cx="192" cy="336"/>
              </a:xfrm>
            </p:grpSpPr>
            <p:sp>
              <p:nvSpPr>
                <p:cNvPr id="46" name="Oval 157"/>
                <p:cNvSpPr/>
                <p:nvPr/>
              </p:nvSpPr>
              <p:spPr>
                <a:xfrm rot="126566">
                  <a:off x="0" y="144"/>
                  <a:ext cx="192" cy="192"/>
                </a:xfrm>
                <a:prstGeom prst="ellipse">
                  <a:avLst/>
                </a:prstGeom>
                <a:gradFill rotWithShape="0">
                  <a:gsLst>
                    <a:gs pos="0">
                      <a:schemeClr val="bg1"/>
                    </a:gs>
                    <a:gs pos="100000">
                      <a:srgbClr val="FF9900"/>
                    </a:gs>
                  </a:gsLst>
                  <a:path path="shape">
                    <a:fillToRect l="50000" t="50000" r="50000" b="50000"/>
                  </a:path>
                  <a:tileRect/>
                </a:gradFill>
                <a:ln w="9525" cap="flat" cmpd="sng">
                  <a:solidFill>
                    <a:schemeClr val="tx1"/>
                  </a:solidFill>
                  <a:prstDash val="solid"/>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sp>
              <p:nvSpPr>
                <p:cNvPr id="47" name="Freeform 158"/>
                <p:cNvSpPr/>
                <p:nvPr/>
              </p:nvSpPr>
              <p:spPr>
                <a:xfrm>
                  <a:off x="48" y="0"/>
                  <a:ext cx="144" cy="216"/>
                </a:xfrm>
                <a:custGeom>
                  <a:avLst/>
                  <a:gdLst>
                    <a:gd name="txL" fmla="*/ 0 w 144"/>
                    <a:gd name="txT" fmla="*/ 0 h 216"/>
                    <a:gd name="txR" fmla="*/ 144 w 144"/>
                    <a:gd name="txB" fmla="*/ 216 h 216"/>
                  </a:gdLst>
                  <a:ahLst/>
                  <a:cxnLst>
                    <a:cxn ang="0">
                      <a:pos x="0" y="168"/>
                    </a:cxn>
                    <a:cxn ang="0">
                      <a:pos x="48" y="24"/>
                    </a:cxn>
                    <a:cxn ang="0">
                      <a:pos x="96" y="24"/>
                    </a:cxn>
                    <a:cxn ang="0">
                      <a:pos x="96" y="120"/>
                    </a:cxn>
                    <a:cxn ang="0">
                      <a:pos x="144" y="216"/>
                    </a:cxn>
                  </a:cxnLst>
                  <a:rect l="txL" t="txT" r="txR" b="txB"/>
                  <a:pathLst>
                    <a:path w="144" h="216">
                      <a:moveTo>
                        <a:pt x="0" y="168"/>
                      </a:moveTo>
                      <a:cubicBezTo>
                        <a:pt x="16" y="108"/>
                        <a:pt x="32" y="48"/>
                        <a:pt x="48" y="24"/>
                      </a:cubicBezTo>
                      <a:cubicBezTo>
                        <a:pt x="64" y="0"/>
                        <a:pt x="88" y="8"/>
                        <a:pt x="96" y="24"/>
                      </a:cubicBezTo>
                      <a:cubicBezTo>
                        <a:pt x="104" y="40"/>
                        <a:pt x="88" y="88"/>
                        <a:pt x="96" y="120"/>
                      </a:cubicBezTo>
                      <a:cubicBezTo>
                        <a:pt x="104" y="152"/>
                        <a:pt x="124" y="184"/>
                        <a:pt x="144" y="216"/>
                      </a:cubicBezTo>
                    </a:path>
                  </a:pathLst>
                </a:custGeom>
                <a:noFill/>
                <a:ln w="9525" cap="flat" cmpd="sng">
                  <a:solidFill>
                    <a:schemeClr val="tx1"/>
                  </a:solidFill>
                  <a:prstDash val="solid"/>
                  <a:round/>
                  <a:headEnd type="none" w="med" len="med"/>
                  <a:tailEnd type="none" w="med" len="med"/>
                </a:ln>
              </p:spPr>
              <p:txBody>
                <a:bodyPr/>
                <a:lstStyle/>
                <a:p>
                  <a:pPr lvl="0"/>
                  <a:endParaRPr lang="zh-CN" altLang="en-US" dirty="0">
                    <a:latin typeface="Arial" panose="020B0604020202020204" pitchFamily="34" charset="0"/>
                    <a:ea typeface="宋体" pitchFamily="2" charset="-122"/>
                  </a:endParaRPr>
                </a:p>
              </p:txBody>
            </p:sp>
          </p:grpSp>
          <p:sp>
            <p:nvSpPr>
              <p:cNvPr id="40" name="AutoShape 159"/>
              <p:cNvSpPr/>
              <p:nvPr/>
            </p:nvSpPr>
            <p:spPr>
              <a:xfrm rot="10382657">
                <a:off x="4175125" y="3438525"/>
                <a:ext cx="254000" cy="788988"/>
              </a:xfrm>
              <a:custGeom>
                <a:avLst/>
                <a:gdLst>
                  <a:gd name="txL" fmla="*/ 3420 w 21600"/>
                  <a:gd name="txT" fmla="*/ 3420 h 21600"/>
                  <a:gd name="txR" fmla="*/ 18180 w 21600"/>
                  <a:gd name="txB" fmla="*/ 18180 h 21600"/>
                </a:gdLst>
                <a:ahLst/>
                <a:cxnLst>
                  <a:cxn ang="0">
                    <a:pos x="0" y="0"/>
                  </a:cxn>
                  <a:cxn ang="0">
                    <a:pos x="65535" y="65535"/>
                  </a:cxn>
                  <a:cxn ang="0">
                    <a:pos x="65535" y="65535"/>
                  </a:cxn>
                  <a:cxn ang="0">
                    <a:pos x="65535" y="0"/>
                  </a:cxn>
                </a:cxnLst>
                <a:rect l="txL" t="txT" r="txR" b="txB"/>
                <a:pathLst>
                  <a:path w="21600" h="21600">
                    <a:moveTo>
                      <a:pt x="0" y="0"/>
                    </a:moveTo>
                    <a:lnTo>
                      <a:pt x="3240" y="21600"/>
                    </a:lnTo>
                    <a:lnTo>
                      <a:pt x="18360" y="21600"/>
                    </a:lnTo>
                    <a:lnTo>
                      <a:pt x="21600" y="0"/>
                    </a:lnTo>
                    <a:close/>
                  </a:path>
                </a:pathLst>
              </a:custGeom>
              <a:solidFill>
                <a:schemeClr val="bg2"/>
              </a:solidFill>
              <a:ln w="9525" cap="flat" cmpd="sng">
                <a:prstDash val="solid"/>
                <a:miter/>
                <a:headEnd type="none" w="med" len="med"/>
                <a:tailEnd type="none" w="med" len="med"/>
              </a:ln>
              <a:scene3d>
                <a:camera prst="legacyObliqueTopRight">
                  <a:rot lat="0" lon="2700000" rev="0"/>
                </a:camera>
                <a:lightRig rig="legacyFlat3" dir="l"/>
              </a:scene3d>
              <a:sp3d extrusionH="49200" prstMaterial="legacyPlastic">
                <a:bevelT w="13500" h="13500" prst="angle"/>
                <a:bevelB w="13500" h="13500" prst="angle"/>
                <a:extrusionClr>
                  <a:schemeClr val="folHlink"/>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nvGrpSpPr>
              <p:cNvPr id="41" name="Group 138"/>
              <p:cNvGrpSpPr/>
              <p:nvPr/>
            </p:nvGrpSpPr>
            <p:grpSpPr>
              <a:xfrm>
                <a:off x="4310063" y="3946525"/>
                <a:ext cx="63500" cy="336550"/>
                <a:chOff x="0" y="0"/>
                <a:chExt cx="48" cy="288"/>
              </a:xfrm>
            </p:grpSpPr>
            <p:sp>
              <p:nvSpPr>
                <p:cNvPr id="43" name="Rectangle 161"/>
                <p:cNvSpPr/>
                <p:nvPr/>
              </p:nvSpPr>
              <p:spPr>
                <a:xfrm>
                  <a:off x="0" y="192"/>
                  <a:ext cx="48" cy="96"/>
                </a:xfrm>
                <a:prstGeom prst="rect">
                  <a:avLst/>
                </a:prstGeom>
                <a:solidFill>
                  <a:srgbClr val="CC3300"/>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CC3300"/>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44" name="Rectangle 162"/>
                <p:cNvSpPr/>
                <p:nvPr/>
              </p:nvSpPr>
              <p:spPr>
                <a:xfrm>
                  <a:off x="0" y="96"/>
                  <a:ext cx="48" cy="96"/>
                </a:xfrm>
                <a:prstGeom prst="rect">
                  <a:avLst/>
                </a:prstGeom>
                <a:solidFill>
                  <a:schemeClr val="bg1"/>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chemeClr val="bg1"/>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sp>
              <p:nvSpPr>
                <p:cNvPr id="45" name="Rectangle 163"/>
                <p:cNvSpPr/>
                <p:nvPr/>
              </p:nvSpPr>
              <p:spPr>
                <a:xfrm>
                  <a:off x="0" y="0"/>
                  <a:ext cx="48" cy="96"/>
                </a:xfrm>
                <a:prstGeom prst="rect">
                  <a:avLst/>
                </a:prstGeom>
                <a:solidFill>
                  <a:srgbClr val="FF9933"/>
                </a:solidFill>
                <a:ln w="9525" cap="flat" cmpd="sng">
                  <a:prstDash val="solid"/>
                  <a:miter/>
                  <a:headEnd type="none" w="med" len="med"/>
                  <a:tailEnd type="none" w="med" len="med"/>
                </a:ln>
                <a:scene3d>
                  <a:camera prst="legacyObliqueTopRight">
                    <a:rot lat="0" lon="18300000" rev="0"/>
                  </a:camera>
                  <a:lightRig rig="legacyFlat3" dir="b"/>
                </a:scene3d>
                <a:sp3d extrusionH="125400" prstMaterial="legacyMatte">
                  <a:bevelT w="13500" h="13500" prst="angle"/>
                  <a:bevelB w="13500" h="13500" prst="angle"/>
                  <a:extrusionClr>
                    <a:srgbClr val="FF9933"/>
                  </a:extrusionClr>
                </a:sp3d>
              </p:spPr>
              <p:txBody>
                <a:bodyPr wrap="none" anchor="ctr">
                  <a:flatTx/>
                </a:bodyPr>
                <a:lstStyle/>
                <a:p>
                  <a:pPr lvl="0"/>
                  <a:endParaRPr lang="zh-CN" altLang="en-US" dirty="0">
                    <a:latin typeface="Arial" panose="020B0604020202020204" pitchFamily="34" charset="0"/>
                    <a:ea typeface="宋体" pitchFamily="2" charset="-122"/>
                  </a:endParaRPr>
                </a:p>
              </p:txBody>
            </p:sp>
          </p:grpSp>
          <p:sp>
            <p:nvSpPr>
              <p:cNvPr id="42" name="AutoShape 164"/>
              <p:cNvSpPr/>
              <p:nvPr/>
            </p:nvSpPr>
            <p:spPr>
              <a:xfrm>
                <a:off x="4776788" y="2819400"/>
                <a:ext cx="812800" cy="533400"/>
              </a:xfrm>
              <a:prstGeom prst="cloudCallout">
                <a:avLst>
                  <a:gd name="adj1" fmla="val -82032"/>
                  <a:gd name="adj2" fmla="val 105060"/>
                </a:avLst>
              </a:prstGeom>
              <a:gradFill rotWithShape="0">
                <a:gsLst>
                  <a:gs pos="0">
                    <a:srgbClr val="EAEAEA"/>
                  </a:gs>
                  <a:gs pos="100000">
                    <a:schemeClr val="bg2"/>
                  </a:gs>
                </a:gsLst>
                <a:path path="rect">
                  <a:fillToRect l="50000" t="50000" r="50000" b="50000"/>
                </a:path>
                <a:tileRect/>
              </a:gradFill>
              <a:ln w="9525" cap="flat" cmpd="sng">
                <a:solidFill>
                  <a:schemeClr val="tx1"/>
                </a:solidFill>
                <a:prstDash val="solid"/>
                <a:headEnd type="none" w="med" len="med"/>
                <a:tailEnd type="none" w="med" len="med"/>
              </a:ln>
            </p:spPr>
            <p:txBody>
              <a:bodyPr/>
              <a:lstStyle/>
              <a:p>
                <a:pPr lvl="0" algn="ctr"/>
                <a:endParaRPr lang="zh-TW" altLang="en-US" sz="2400" dirty="0">
                  <a:latin typeface="Times New Roman" panose="02020603050405020304" pitchFamily="18" charset="0"/>
                  <a:ea typeface="PMingLiU" pitchFamily="18" charset="-120"/>
                </a:endParaRPr>
              </a:p>
            </p:txBody>
          </p:sp>
        </p:grpSp>
        <p:sp>
          <p:nvSpPr>
            <p:cNvPr id="100" name="Text Box 34"/>
            <p:cNvSpPr txBox="1"/>
            <p:nvPr/>
          </p:nvSpPr>
          <p:spPr>
            <a:xfrm>
              <a:off x="202853" y="808342"/>
              <a:ext cx="2134394" cy="577665"/>
            </a:xfrm>
            <a:prstGeom prst="rect">
              <a:avLst/>
            </a:prstGeom>
            <a:noFill/>
            <a:ln w="9525">
              <a:noFill/>
            </a:ln>
          </p:spPr>
          <p:txBody>
            <a:bodyPr wrap="square">
              <a:spAutoFit/>
            </a:bodyPr>
            <a:lstStyle/>
            <a:p>
              <a:pPr lvl="0">
                <a:spcBef>
                  <a:spcPct val="50000"/>
                </a:spcBef>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题目</a:t>
              </a:r>
              <a:r>
                <a:rPr lang="zh-TW" altLang="en-US"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叉车作业</a:t>
              </a:r>
              <a:endParaRPr lang="en-US" altLang="x-none"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7284085" y="1123315"/>
            <a:ext cx="5295265" cy="1780540"/>
            <a:chOff x="6207605" y="887352"/>
            <a:chExt cx="5857396" cy="2518678"/>
          </a:xfrm>
        </p:grpSpPr>
        <p:sp>
          <p:nvSpPr>
            <p:cNvPr id="108" name="矩形 107"/>
            <p:cNvSpPr/>
            <p:nvPr/>
          </p:nvSpPr>
          <p:spPr>
            <a:xfrm>
              <a:off x="6213215" y="1746582"/>
              <a:ext cx="5851786" cy="165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a:solidFill>
                    <a:srgbClr val="4F81BD">
                      <a:lumMod val="75000"/>
                    </a:srgbClr>
                  </a:solidFill>
                  <a:latin typeface="微软雅黑" panose="020B0503020204020204" pitchFamily="34" charset="-122"/>
                  <a:ea typeface="微软雅黑" panose="020B0503020204020204" pitchFamily="34" charset="-122"/>
                </a:rPr>
                <a:t>1.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因物品堆放过高</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会挡住视线造成车祸</a:t>
              </a:r>
              <a:endParaRPr lang="en-US" altLang="zh-CN" sz="1600" dirty="0">
                <a:solidFill>
                  <a:srgbClr val="4F81BD">
                    <a:lumMod val="75000"/>
                  </a:srgbClr>
                </a:solidFill>
                <a:latin typeface="微软雅黑" panose="020B0503020204020204" pitchFamily="34" charset="-122"/>
                <a:ea typeface="微软雅黑" panose="020B0503020204020204" pitchFamily="34" charset="-122"/>
              </a:endParaRP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2.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因未戴安全帽</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会被部品砸伤</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3.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因车子速度快</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会刹不住车而撞到人</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4.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因在走道上作业</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会被车撞到</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5.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因载物过高</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未倒退行驶</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会撞到人及物</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6.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因料架未堆放好</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会造成物品掉落伤人</a:t>
              </a:r>
            </a:p>
          </p:txBody>
        </p:sp>
        <p:sp>
          <p:nvSpPr>
            <p:cNvPr id="110" name="矩形 109"/>
            <p:cNvSpPr/>
            <p:nvPr/>
          </p:nvSpPr>
          <p:spPr>
            <a:xfrm>
              <a:off x="6207605" y="887352"/>
              <a:ext cx="2783995" cy="40925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1R: </a:t>
              </a:r>
              <a:r>
                <a:rPr lang="zh-CN" altLang="en-US" sz="2000" b="1" dirty="0">
                  <a:solidFill>
                    <a:schemeClr val="bg1"/>
                  </a:solidFill>
                  <a:latin typeface="微软雅黑" panose="020B0503020204020204" pitchFamily="34" charset="-122"/>
                  <a:ea typeface="微软雅黑" panose="020B0503020204020204" pitchFamily="34" charset="-122"/>
                </a:rPr>
                <a:t>有什么潜在危险？</a:t>
              </a:r>
            </a:p>
          </p:txBody>
        </p:sp>
      </p:grpSp>
      <p:grpSp>
        <p:nvGrpSpPr>
          <p:cNvPr id="112" name="组合 111"/>
          <p:cNvGrpSpPr/>
          <p:nvPr/>
        </p:nvGrpSpPr>
        <p:grpSpPr>
          <a:xfrm>
            <a:off x="7212330" y="4150360"/>
            <a:ext cx="5295265" cy="1577340"/>
            <a:chOff x="6207605" y="482957"/>
            <a:chExt cx="5857396" cy="2473495"/>
          </a:xfrm>
        </p:grpSpPr>
        <p:sp>
          <p:nvSpPr>
            <p:cNvPr id="113" name="矩形 112"/>
            <p:cNvSpPr/>
            <p:nvPr/>
          </p:nvSpPr>
          <p:spPr>
            <a:xfrm>
              <a:off x="6213215" y="1746582"/>
              <a:ext cx="5851786" cy="1209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a:solidFill>
                    <a:srgbClr val="4F81BD">
                      <a:lumMod val="75000"/>
                    </a:srgbClr>
                  </a:solidFill>
                  <a:latin typeface="微软雅黑" panose="020B0503020204020204" pitchFamily="34" charset="-122"/>
                  <a:ea typeface="微软雅黑" panose="020B0503020204020204" pitchFamily="34" charset="-122"/>
                </a:rPr>
                <a:t>1.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物品堆放不要超过视线</a:t>
              </a:r>
              <a:endParaRPr lang="en-US" altLang="zh-CN" sz="1600" dirty="0">
                <a:solidFill>
                  <a:srgbClr val="4F81BD">
                    <a:lumMod val="75000"/>
                  </a:srgbClr>
                </a:solidFill>
                <a:latin typeface="微软雅黑" panose="020B0503020204020204" pitchFamily="34" charset="-122"/>
                <a:ea typeface="微软雅黑" panose="020B0503020204020204" pitchFamily="34" charset="-122"/>
              </a:endParaRP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2.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车子装设超速警报器</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3.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轮子划十字线目视管理</a:t>
              </a:r>
            </a:p>
            <a:p>
              <a:r>
                <a:rPr lang="en-US" altLang="zh-CN" sz="1600" dirty="0">
                  <a:solidFill>
                    <a:srgbClr val="4F81BD">
                      <a:lumMod val="75000"/>
                    </a:srgbClr>
                  </a:solidFill>
                  <a:latin typeface="微软雅黑" panose="020B0503020204020204" pitchFamily="34" charset="-122"/>
                  <a:ea typeface="微软雅黑" panose="020B0503020204020204" pitchFamily="34" charset="-122"/>
                </a:rPr>
                <a:t>4. </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物品超过视线时</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dirty="0">
                  <a:solidFill>
                    <a:srgbClr val="4F81BD">
                      <a:lumMod val="75000"/>
                    </a:srgbClr>
                  </a:solidFill>
                  <a:latin typeface="微软雅黑" panose="020B0503020204020204" pitchFamily="34" charset="-122"/>
                  <a:ea typeface="微软雅黑" panose="020B0503020204020204" pitchFamily="34" charset="-122"/>
                </a:rPr>
                <a:t>倒退行驶</a:t>
              </a:r>
            </a:p>
          </p:txBody>
        </p:sp>
        <p:sp>
          <p:nvSpPr>
            <p:cNvPr id="103" name="矩形 102"/>
            <p:cNvSpPr/>
            <p:nvPr/>
          </p:nvSpPr>
          <p:spPr>
            <a:xfrm>
              <a:off x="6207605" y="482957"/>
              <a:ext cx="4454683" cy="84740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3R:</a:t>
              </a:r>
              <a:r>
                <a:rPr lang="zh-CN" altLang="en-US" sz="2000" b="1" dirty="0">
                  <a:solidFill>
                    <a:schemeClr val="bg1"/>
                  </a:solidFill>
                  <a:latin typeface="微软雅黑" panose="020B0503020204020204" pitchFamily="34" charset="-122"/>
                  <a:ea typeface="微软雅黑" panose="020B0503020204020204" pitchFamily="34" charset="-122"/>
                </a:rPr>
                <a:t>树立对策</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假如是你该怎么办</a:t>
              </a:r>
              <a:r>
                <a:rPr lang="en-US" altLang="zh-CN" sz="2000" b="1" dirty="0">
                  <a:solidFill>
                    <a:schemeClr val="bg1"/>
                  </a:solidFill>
                  <a:latin typeface="微软雅黑" panose="020B0503020204020204" pitchFamily="34" charset="-122"/>
                  <a:ea typeface="微软雅黑" panose="020B0503020204020204" pitchFamily="34" charset="-122"/>
                </a:rPr>
                <a:t>?)</a:t>
              </a:r>
            </a:p>
          </p:txBody>
        </p:sp>
      </p:grpSp>
      <p:grpSp>
        <p:nvGrpSpPr>
          <p:cNvPr id="104" name="组合 103"/>
          <p:cNvGrpSpPr/>
          <p:nvPr/>
        </p:nvGrpSpPr>
        <p:grpSpPr>
          <a:xfrm>
            <a:off x="7284085" y="3100705"/>
            <a:ext cx="5295265" cy="886460"/>
            <a:chOff x="6207606" y="1084579"/>
            <a:chExt cx="5857395" cy="1389122"/>
          </a:xfrm>
        </p:grpSpPr>
        <p:sp>
          <p:nvSpPr>
            <p:cNvPr id="105" name="矩形 104"/>
            <p:cNvSpPr/>
            <p:nvPr/>
          </p:nvSpPr>
          <p:spPr>
            <a:xfrm>
              <a:off x="6213215" y="1746582"/>
              <a:ext cx="5851786" cy="727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0000"/>
                  </a:solidFill>
                  <a:latin typeface="微软雅黑" panose="020B0503020204020204" pitchFamily="34" charset="-122"/>
                  <a:ea typeface="微软雅黑" panose="020B0503020204020204" pitchFamily="34" charset="-122"/>
                </a:rPr>
                <a:t>1R-1</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	1R-2	</a:t>
              </a:r>
              <a:r>
                <a:rPr lang="en-US" altLang="zh-CN" sz="1600" b="1" dirty="0">
                  <a:solidFill>
                    <a:srgbClr val="FF0000"/>
                  </a:solidFill>
                  <a:latin typeface="微软雅黑" panose="020B0503020204020204" pitchFamily="34" charset="-122"/>
                  <a:ea typeface="微软雅黑" panose="020B0503020204020204" pitchFamily="34" charset="-122"/>
                </a:rPr>
                <a:t>1R-3</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	1R-4	 </a:t>
              </a:r>
              <a:r>
                <a:rPr lang="en-US" altLang="zh-CN" sz="1600" b="1" dirty="0">
                  <a:solidFill>
                    <a:srgbClr val="FF0000"/>
                  </a:solidFill>
                  <a:latin typeface="微软雅黑" panose="020B0503020204020204" pitchFamily="34" charset="-122"/>
                  <a:ea typeface="微软雅黑" panose="020B0503020204020204" pitchFamily="34" charset="-122"/>
                </a:rPr>
                <a:t>1R-5</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117" name="矩形 116"/>
            <p:cNvSpPr/>
            <p:nvPr/>
          </p:nvSpPr>
          <p:spPr>
            <a:xfrm>
              <a:off x="6207606" y="1084579"/>
              <a:ext cx="3850610" cy="661723"/>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2R:</a:t>
              </a:r>
              <a:r>
                <a:rPr lang="zh-CN" altLang="en-US" sz="2000" b="1" dirty="0">
                  <a:solidFill>
                    <a:schemeClr val="bg1"/>
                  </a:solidFill>
                  <a:latin typeface="微软雅黑" panose="020B0503020204020204" pitchFamily="34" charset="-122"/>
                  <a:ea typeface="微软雅黑" panose="020B0503020204020204" pitchFamily="34" charset="-122"/>
                </a:rPr>
                <a:t>危险的关键（红字为重点）</a:t>
              </a:r>
            </a:p>
          </p:txBody>
        </p:sp>
      </p:grpSp>
      <p:grpSp>
        <p:nvGrpSpPr>
          <p:cNvPr id="118" name="组合 117"/>
          <p:cNvGrpSpPr/>
          <p:nvPr/>
        </p:nvGrpSpPr>
        <p:grpSpPr>
          <a:xfrm>
            <a:off x="6691623" y="5979160"/>
            <a:ext cx="5290194" cy="1082040"/>
            <a:chOff x="5657611" y="890540"/>
            <a:chExt cx="5851786" cy="1695604"/>
          </a:xfrm>
        </p:grpSpPr>
        <p:sp>
          <p:nvSpPr>
            <p:cNvPr id="119" name="矩形 118"/>
            <p:cNvSpPr/>
            <p:nvPr/>
          </p:nvSpPr>
          <p:spPr>
            <a:xfrm>
              <a:off x="5657611" y="1859025"/>
              <a:ext cx="5851786" cy="727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0000"/>
                  </a:solidFill>
                  <a:latin typeface="微软雅黑" panose="020B0503020204020204" pitchFamily="34" charset="-122"/>
                  <a:ea typeface="微软雅黑" panose="020B0503020204020204" pitchFamily="34" charset="-122"/>
                </a:rPr>
                <a:t>3R-1</a:t>
              </a:r>
              <a:r>
                <a:rPr lang="en-US" altLang="zh-CN" sz="1600" dirty="0">
                  <a:solidFill>
                    <a:srgbClr val="4F81BD">
                      <a:lumMod val="75000"/>
                    </a:srgbClr>
                  </a:solidFill>
                  <a:latin typeface="微软雅黑" panose="020B0503020204020204" pitchFamily="34" charset="-122"/>
                  <a:ea typeface="微软雅黑" panose="020B0503020204020204" pitchFamily="34" charset="-122"/>
                </a:rPr>
                <a:t>	</a:t>
              </a:r>
              <a:r>
                <a:rPr lang="en-US" altLang="zh-CN" sz="1600" b="1" dirty="0">
                  <a:solidFill>
                    <a:srgbClr val="FF0000"/>
                  </a:solidFill>
                  <a:latin typeface="微软雅黑" panose="020B0503020204020204" pitchFamily="34" charset="-122"/>
                  <a:ea typeface="微软雅黑" panose="020B0503020204020204" pitchFamily="34" charset="-122"/>
                </a:rPr>
                <a:t>3R-2</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120" name="矩形 119"/>
            <p:cNvSpPr/>
            <p:nvPr/>
          </p:nvSpPr>
          <p:spPr>
            <a:xfrm>
              <a:off x="6286970" y="890540"/>
              <a:ext cx="2797698" cy="63485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4R</a:t>
              </a:r>
              <a:r>
                <a:rPr lang="zh-CN" altLang="en-US" sz="2000" b="1" dirty="0">
                  <a:solidFill>
                    <a:schemeClr val="bg1"/>
                  </a:solidFill>
                  <a:latin typeface="微软雅黑" panose="020B0503020204020204" pitchFamily="34" charset="-122"/>
                  <a:ea typeface="微软雅黑" panose="020B0503020204020204" pitchFamily="34" charset="-122"/>
                </a:rPr>
                <a:t>我们要这么做</a:t>
              </a:r>
            </a:p>
          </p:txBody>
        </p:sp>
      </p:grpSp>
      <p:sp>
        <p:nvSpPr>
          <p:cNvPr id="121" name="矩形 120"/>
          <p:cNvSpPr/>
          <p:nvPr/>
        </p:nvSpPr>
        <p:spPr>
          <a:xfrm>
            <a:off x="1112520" y="4690745"/>
            <a:ext cx="1485900" cy="645160"/>
          </a:xfrm>
          <a:prstGeom prst="rect">
            <a:avLst/>
          </a:prstGeom>
        </p:spPr>
        <p:txBody>
          <a:bodyPr wrap="square">
            <a:spAutoFit/>
          </a:bodyPr>
          <a:lstStyle/>
          <a:p>
            <a:pPr lvl="0">
              <a:spcBef>
                <a:spcPct val="50000"/>
              </a:spcBef>
            </a:pPr>
            <a:r>
              <a:rPr lang="zh-TW" altLang="en-US" dirty="0">
                <a:solidFill>
                  <a:schemeClr val="bg1"/>
                </a:solidFill>
                <a:latin typeface="微软雅黑" panose="020B0503020204020204" pitchFamily="34" charset="-122"/>
                <a:ea typeface="微软雅黑" panose="020B0503020204020204" pitchFamily="34" charset="-122"/>
              </a:rPr>
              <a:t>小</a:t>
            </a:r>
            <a:r>
              <a:rPr lang="zh-CN" altLang="en-US" dirty="0">
                <a:solidFill>
                  <a:schemeClr val="bg1"/>
                </a:solidFill>
                <a:latin typeface="微软雅黑" panose="020B0503020204020204" pitchFamily="34" charset="-122"/>
                <a:ea typeface="微软雅黑" panose="020B0503020204020204" pitchFamily="34" charset="-122"/>
              </a:rPr>
              <a:t>组行动目标</a:t>
            </a:r>
            <a:r>
              <a:rPr lang="zh-TW" altLang="en-US" dirty="0">
                <a:solidFill>
                  <a:schemeClr val="bg1"/>
                </a:solidFill>
                <a:latin typeface="微软雅黑" panose="020B0503020204020204" pitchFamily="34" charset="-122"/>
                <a:ea typeface="微软雅黑" panose="020B0503020204020204" pitchFamily="34" charset="-122"/>
              </a:rPr>
              <a:t>:</a:t>
            </a:r>
          </a:p>
        </p:txBody>
      </p:sp>
      <p:sp>
        <p:nvSpPr>
          <p:cNvPr id="123" name="矩形 122"/>
          <p:cNvSpPr/>
          <p:nvPr/>
        </p:nvSpPr>
        <p:spPr>
          <a:xfrm>
            <a:off x="2698115" y="5226050"/>
            <a:ext cx="2449195" cy="317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4F81BD">
                    <a:lumMod val="75000"/>
                  </a:srgbClr>
                </a:solidFill>
                <a:latin typeface="微软雅黑" panose="020B0503020204020204" pitchFamily="34" charset="-122"/>
                <a:ea typeface="微软雅黑" panose="020B0503020204020204" pitchFamily="34" charset="-122"/>
              </a:rPr>
              <a:t>装设报警器及高度标识</a:t>
            </a:r>
            <a:endParaRPr lang="en-US" altLang="zh-CN" sz="16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24" name="矩形 123"/>
          <p:cNvSpPr/>
          <p:nvPr/>
        </p:nvSpPr>
        <p:spPr>
          <a:xfrm>
            <a:off x="1112520" y="6372860"/>
            <a:ext cx="5327650" cy="317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勿超高、超速，天天零灾害</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25" name="矩形 124"/>
          <p:cNvSpPr/>
          <p:nvPr/>
        </p:nvSpPr>
        <p:spPr>
          <a:xfrm>
            <a:off x="1112520" y="5799455"/>
            <a:ext cx="1485900" cy="645160"/>
          </a:xfrm>
          <a:prstGeom prst="rect">
            <a:avLst/>
          </a:prstGeom>
        </p:spPr>
        <p:txBody>
          <a:bodyPr wrap="square">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重点确认事项</a:t>
            </a:r>
            <a:r>
              <a:rPr lang="en-US" altLang="zh-CN" dirty="0">
                <a:solidFill>
                  <a:schemeClr val="bg1"/>
                </a:solidFill>
                <a:latin typeface="微软雅黑" panose="020B0503020204020204" pitchFamily="34" charset="-122"/>
                <a:ea typeface="微软雅黑" panose="020B0503020204020204" pitchFamily="34" charset="-122"/>
              </a:rPr>
              <a: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7364730" y="2753128"/>
            <a:ext cx="4953794" cy="2499823"/>
            <a:chOff x="6779488" y="1905000"/>
            <a:chExt cx="4953794" cy="2499823"/>
          </a:xfrm>
        </p:grpSpPr>
        <p:sp>
          <p:nvSpPr>
            <p:cNvPr id="4" name="矩形 3"/>
            <p:cNvSpPr/>
            <p:nvPr/>
          </p:nvSpPr>
          <p:spPr>
            <a:xfrm>
              <a:off x="6858000" y="1905000"/>
              <a:ext cx="1558636"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情景</a:t>
              </a:r>
            </a:p>
          </p:txBody>
        </p:sp>
        <p:sp>
          <p:nvSpPr>
            <p:cNvPr id="5" name="Text Box 119"/>
            <p:cNvSpPr txBox="1"/>
            <p:nvPr/>
          </p:nvSpPr>
          <p:spPr>
            <a:xfrm>
              <a:off x="6779488" y="2590800"/>
              <a:ext cx="4953794" cy="1814023"/>
            </a:xfrm>
            <a:prstGeom prst="rect">
              <a:avLst/>
            </a:prstGeom>
            <a:noFill/>
            <a:ln w="9525">
              <a:noFill/>
            </a:ln>
          </p:spPr>
          <p:txBody>
            <a:bodyPr wrap="square">
              <a:spAutoFit/>
            </a:bodyPr>
            <a:lstStyle/>
            <a:p>
              <a:pPr lvl="0" eaLnBrk="1" hangingPunct="1">
                <a:lnSpc>
                  <a:spcPct val="150000"/>
                </a:lnSpc>
                <a:spcBef>
                  <a:spcPct val="50000"/>
                </a:spcBef>
              </a:pPr>
              <a:r>
                <a:rPr lang="zh-CN" altLang="en-US" sz="2000" dirty="0">
                  <a:solidFill>
                    <a:schemeClr val="accent1"/>
                  </a:solidFill>
                  <a:latin typeface="微软雅黑" panose="020B0503020204020204" pitchFamily="34" charset="-122"/>
                  <a:ea typeface="微软雅黑" panose="020B0503020204020204" pitchFamily="34" charset="-122"/>
                </a:rPr>
                <a:t>某员工跨过了人字梯，使用电钻在金属</a:t>
              </a:r>
              <a:r>
                <a:rPr lang="zh-TW" altLang="en-US" sz="2000" dirty="0">
                  <a:solidFill>
                    <a:schemeClr val="accent1"/>
                  </a:solidFill>
                  <a:latin typeface="微软雅黑" panose="020B0503020204020204" pitchFamily="34" charset="-122"/>
                  <a:ea typeface="微软雅黑" panose="020B0503020204020204" pitchFamily="34" charset="-122"/>
                </a:rPr>
                <a:t>棚架側面</a:t>
              </a:r>
              <a:r>
                <a:rPr lang="zh-CN" altLang="en-US" sz="2000" dirty="0">
                  <a:solidFill>
                    <a:schemeClr val="accent1"/>
                  </a:solidFill>
                  <a:latin typeface="微软雅黑" panose="020B0503020204020204" pitchFamily="34" charset="-122"/>
                  <a:ea typeface="微软雅黑" panose="020B0503020204020204" pitchFamily="34" charset="-122"/>
                </a:rPr>
                <a:t>（从左至右）</a:t>
              </a:r>
              <a:r>
                <a:rPr lang="zh-TW" altLang="en-US" sz="2000" dirty="0">
                  <a:solidFill>
                    <a:schemeClr val="accent1"/>
                  </a:solidFill>
                  <a:latin typeface="微软雅黑" panose="020B0503020204020204" pitchFamily="34" charset="-122"/>
                  <a:ea typeface="微软雅黑" panose="020B0503020204020204" pitchFamily="34" charset="-122"/>
                </a:rPr>
                <a:t>按照</a:t>
              </a:r>
              <a:r>
                <a:rPr lang="zh-CN" altLang="en-US" sz="2000" dirty="0">
                  <a:solidFill>
                    <a:schemeClr val="accent1"/>
                  </a:solidFill>
                  <a:latin typeface="微软雅黑" panose="020B0503020204020204" pitchFamily="34" charset="-122"/>
                  <a:ea typeface="微软雅黑" panose="020B0503020204020204" pitchFamily="34" charset="-122"/>
                </a:rPr>
                <a:t>顺</a:t>
              </a:r>
              <a:r>
                <a:rPr lang="zh-TW" altLang="en-US" sz="2000" dirty="0">
                  <a:solidFill>
                    <a:schemeClr val="accent1"/>
                  </a:solidFill>
                  <a:latin typeface="微软雅黑" panose="020B0503020204020204" pitchFamily="34" charset="-122"/>
                  <a:ea typeface="微软雅黑" panose="020B0503020204020204" pitchFamily="34" charset="-122"/>
                </a:rPr>
                <a:t>序每隔 </a:t>
              </a:r>
              <a:r>
                <a:rPr lang="en-US" altLang="zh-CN" sz="2000" dirty="0">
                  <a:solidFill>
                    <a:schemeClr val="accent1"/>
                  </a:solidFill>
                  <a:latin typeface="微软雅黑" panose="020B0503020204020204" pitchFamily="34" charset="-122"/>
                  <a:ea typeface="微软雅黑" panose="020B0503020204020204" pitchFamily="34" charset="-122"/>
                </a:rPr>
                <a:t>30cm</a:t>
              </a:r>
              <a:r>
                <a:rPr lang="zh-CN" altLang="en-US" sz="2000" dirty="0">
                  <a:solidFill>
                    <a:schemeClr val="accent1"/>
                  </a:solidFill>
                  <a:latin typeface="微软雅黑" panose="020B0503020204020204" pitchFamily="34" charset="-122"/>
                  <a:ea typeface="微软雅黑" panose="020B0503020204020204" pitchFamily="34" charset="-122"/>
                </a:rPr>
                <a:t>钻</a:t>
              </a:r>
              <a:r>
                <a:rPr lang="zh-TW" altLang="en-US" sz="2000" dirty="0">
                  <a:solidFill>
                    <a:schemeClr val="accent1"/>
                  </a:solidFill>
                  <a:latin typeface="微软雅黑" panose="020B0503020204020204" pitchFamily="34" charset="-122"/>
                  <a:ea typeface="微软雅黑" panose="020B0503020204020204" pitchFamily="34" charset="-122"/>
                </a:rPr>
                <a:t>孔</a:t>
              </a:r>
              <a:endParaRPr lang="zh-CN" altLang="en-US" sz="2000" dirty="0">
                <a:solidFill>
                  <a:schemeClr val="accent1"/>
                </a:solidFill>
                <a:latin typeface="微软雅黑" panose="020B0503020204020204" pitchFamily="34" charset="-122"/>
                <a:ea typeface="微软雅黑" panose="020B0503020204020204" pitchFamily="34" charset="-122"/>
              </a:endParaRPr>
            </a:p>
            <a:p>
              <a:pPr lvl="0" eaLnBrk="1" hangingPunct="1">
                <a:lnSpc>
                  <a:spcPct val="150000"/>
                </a:lnSpc>
                <a:spcBef>
                  <a:spcPct val="50000"/>
                </a:spcBef>
              </a:pPr>
              <a:endParaRPr lang="zh-CN" altLang="en-US" sz="2000" dirty="0">
                <a:solidFill>
                  <a:schemeClr val="accent1"/>
                </a:solidFill>
                <a:latin typeface="微软雅黑" panose="020B0503020204020204" pitchFamily="34" charset="-122"/>
                <a:ea typeface="微软雅黑" panose="020B0503020204020204" pitchFamily="34" charset="-122"/>
              </a:endParaRPr>
            </a:p>
          </p:txBody>
        </p:sp>
      </p:grpSp>
      <p:pic>
        <p:nvPicPr>
          <p:cNvPr id="1025" name="图片 1024"/>
          <p:cNvPicPr>
            <a:picLocks noGrp="1" noChangeAspect="1"/>
          </p:cNvPicPr>
          <p:nvPr/>
        </p:nvPicPr>
        <p:blipFill>
          <a:blip r:embed="rId4"/>
          <a:stretch>
            <a:fillRect/>
          </a:stretch>
        </p:blipFill>
        <p:spPr>
          <a:xfrm>
            <a:off x="730885" y="1658620"/>
            <a:ext cx="6197600" cy="4114800"/>
          </a:xfrm>
          <a:prstGeom prst="rect">
            <a:avLst/>
          </a:prstGeom>
          <a:noFill/>
          <a:ln w="6350">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 name="矩形 1"/>
          <p:cNvSpPr/>
          <p:nvPr/>
        </p:nvSpPr>
        <p:spPr>
          <a:xfrm>
            <a:off x="524510" y="1223588"/>
            <a:ext cx="2971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在</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KYT</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开始时应注意</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a:t>
            </a:r>
          </a:p>
        </p:txBody>
      </p:sp>
      <p:sp>
        <p:nvSpPr>
          <p:cNvPr id="3" name="Text Box 55"/>
          <p:cNvSpPr txBox="1"/>
          <p:nvPr/>
        </p:nvSpPr>
        <p:spPr>
          <a:xfrm>
            <a:off x="3802495" y="2146158"/>
            <a:ext cx="6022110" cy="369332"/>
          </a:xfrm>
          <a:prstGeom prst="rect">
            <a:avLst/>
          </a:prstGeom>
          <a:solidFill>
            <a:schemeClr val="bg1"/>
          </a:solidFill>
          <a:ln w="9525">
            <a:noFill/>
          </a:ln>
        </p:spPr>
        <p:txBody>
          <a:bodyPr wrap="square">
            <a:spAutoFit/>
          </a:bodyPr>
          <a:lstStyle/>
          <a:p>
            <a:pPr lvl="0" algn="ctr" eaLnBrk="1" hangingPunct="1"/>
            <a:r>
              <a:rPr lang="en-US" altLang="zh-CN" b="1" dirty="0">
                <a:solidFill>
                  <a:schemeClr val="accent1"/>
                </a:solidFill>
                <a:latin typeface="微软雅黑" panose="020B0503020204020204" pitchFamily="34" charset="-122"/>
                <a:ea typeface="微软雅黑" panose="020B0503020204020204" pitchFamily="34" charset="-122"/>
              </a:rPr>
              <a:t>⑴</a:t>
            </a:r>
            <a:r>
              <a:rPr lang="zh-CN" altLang="en-US" b="1" dirty="0">
                <a:solidFill>
                  <a:schemeClr val="accent1"/>
                </a:solidFill>
                <a:latin typeface="微软雅黑" panose="020B0503020204020204" pitchFamily="34" charset="-122"/>
                <a:ea typeface="微软雅黑" panose="020B0503020204020204" pitchFamily="34" charset="-122"/>
              </a:rPr>
              <a:t>其实，人们对</a:t>
            </a:r>
            <a:r>
              <a:rPr lang="en-US" altLang="zh-CN" b="1" dirty="0">
                <a:solidFill>
                  <a:schemeClr val="accent1"/>
                </a:solidFill>
                <a:latin typeface="微软雅黑" panose="020B0503020204020204" pitchFamily="34" charset="-122"/>
                <a:ea typeface="微软雅黑" panose="020B0503020204020204" pitchFamily="34" charset="-122"/>
              </a:rPr>
              <a:t>KY</a:t>
            </a:r>
            <a:r>
              <a:rPr lang="zh-CN" altLang="en-US" b="1" dirty="0">
                <a:solidFill>
                  <a:schemeClr val="accent1"/>
                </a:solidFill>
                <a:latin typeface="微软雅黑" panose="020B0503020204020204" pitchFamily="34" charset="-122"/>
                <a:ea typeface="微软雅黑" panose="020B0503020204020204" pitchFamily="34" charset="-122"/>
              </a:rPr>
              <a:t>并不陌生，比如正常行驶的车辆</a:t>
            </a:r>
          </a:p>
        </p:txBody>
      </p:sp>
      <p:sp>
        <p:nvSpPr>
          <p:cNvPr id="4" name="矩形 3"/>
          <p:cNvSpPr/>
          <p:nvPr/>
        </p:nvSpPr>
        <p:spPr>
          <a:xfrm>
            <a:off x="3765550" y="2724177"/>
            <a:ext cx="6096000" cy="369332"/>
          </a:xfrm>
          <a:prstGeom prst="rect">
            <a:avLst/>
          </a:prstGeom>
          <a:noFill/>
        </p:spPr>
        <p:txBody>
          <a:bodyPr>
            <a:spAutoFit/>
          </a:bodyPr>
          <a:lstStyle/>
          <a:p>
            <a:pPr lvl="0" algn="ctr"/>
            <a:r>
              <a:rPr lang="zh-CN" altLang="en-US" dirty="0">
                <a:solidFill>
                  <a:schemeClr val="accent1"/>
                </a:solidFill>
                <a:latin typeface="微软雅黑" panose="020B0503020204020204" pitchFamily="34" charset="-122"/>
                <a:ea typeface="微软雅黑" panose="020B0503020204020204" pitchFamily="34" charset="-122"/>
              </a:rPr>
              <a:t>当前方出现视线不良的弯道时，司机往往</a:t>
            </a:r>
          </a:p>
        </p:txBody>
      </p:sp>
      <p:sp>
        <p:nvSpPr>
          <p:cNvPr id="5" name="Text Box 35"/>
          <p:cNvSpPr txBox="1"/>
          <p:nvPr/>
        </p:nvSpPr>
        <p:spPr>
          <a:xfrm>
            <a:off x="7880350" y="3524437"/>
            <a:ext cx="1447800" cy="369332"/>
          </a:xfrm>
          <a:prstGeom prst="rect">
            <a:avLst/>
          </a:prstGeom>
          <a:noFill/>
          <a:ln w="9525">
            <a:noFill/>
          </a:ln>
        </p:spPr>
        <p:txBody>
          <a:bodyPr wrap="square">
            <a:spAutoFit/>
          </a:bodyPr>
          <a:lstStyle/>
          <a:p>
            <a:pPr lvl="0" algn="ctr" eaLnBrk="1" hangingPunct="1">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必要时鸣笛</a:t>
            </a:r>
          </a:p>
        </p:txBody>
      </p:sp>
      <p:sp>
        <p:nvSpPr>
          <p:cNvPr id="6" name="矩形 5"/>
          <p:cNvSpPr/>
          <p:nvPr/>
        </p:nvSpPr>
        <p:spPr>
          <a:xfrm>
            <a:off x="4298950" y="4287751"/>
            <a:ext cx="1447800" cy="1338828"/>
          </a:xfrm>
          <a:prstGeom prst="rect">
            <a:avLst/>
          </a:prstGeom>
        </p:spPr>
        <p:txBody>
          <a:bodyPr wrap="square">
            <a:spAutoFit/>
          </a:bodyPr>
          <a:lstStyle/>
          <a:p>
            <a:pPr lvl="0" algn="ctr">
              <a:lnSpc>
                <a:spcPct val="150000"/>
              </a:lnSpc>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遇路障、行人时便于处理</a:t>
            </a:r>
          </a:p>
        </p:txBody>
      </p:sp>
      <p:sp>
        <p:nvSpPr>
          <p:cNvPr id="7" name="矩形 6"/>
          <p:cNvSpPr/>
          <p:nvPr/>
        </p:nvSpPr>
        <p:spPr>
          <a:xfrm>
            <a:off x="6089650" y="4287751"/>
            <a:ext cx="1447800" cy="1338828"/>
          </a:xfrm>
          <a:prstGeom prst="rect">
            <a:avLst/>
          </a:prstGeom>
        </p:spPr>
        <p:txBody>
          <a:bodyPr wrap="square">
            <a:spAutoFit/>
          </a:bodyPr>
          <a:lstStyle/>
          <a:p>
            <a:pPr lvl="0" algn="ctr">
              <a:lnSpc>
                <a:spcPct val="150000"/>
              </a:lnSpc>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避让对面可能行驶的车辆</a:t>
            </a:r>
          </a:p>
        </p:txBody>
      </p:sp>
      <p:sp>
        <p:nvSpPr>
          <p:cNvPr id="8" name="矩形 7"/>
          <p:cNvSpPr/>
          <p:nvPr/>
        </p:nvSpPr>
        <p:spPr>
          <a:xfrm>
            <a:off x="7880350" y="4287751"/>
            <a:ext cx="1447800" cy="1338828"/>
          </a:xfrm>
          <a:prstGeom prst="rect">
            <a:avLst/>
          </a:prstGeom>
        </p:spPr>
        <p:txBody>
          <a:bodyPr wrap="square">
            <a:spAutoFit/>
          </a:bodyPr>
          <a:lstStyle/>
          <a:p>
            <a:pPr lvl="0" algn="ctr">
              <a:lnSpc>
                <a:spcPct val="150000"/>
              </a:lnSpc>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告知前方人员有车辆驶入</a:t>
            </a:r>
          </a:p>
        </p:txBody>
      </p:sp>
      <p:sp>
        <p:nvSpPr>
          <p:cNvPr id="9" name="Text Box 35"/>
          <p:cNvSpPr txBox="1"/>
          <p:nvPr/>
        </p:nvSpPr>
        <p:spPr>
          <a:xfrm>
            <a:off x="4298950" y="3524437"/>
            <a:ext cx="1447800" cy="369332"/>
          </a:xfrm>
          <a:prstGeom prst="rect">
            <a:avLst/>
          </a:prstGeom>
          <a:noFill/>
          <a:ln w="9525">
            <a:noFill/>
          </a:ln>
        </p:spPr>
        <p:txBody>
          <a:bodyPr wrap="square">
            <a:spAutoFit/>
          </a:bodyPr>
          <a:lstStyle/>
          <a:p>
            <a:pPr lvl="0" algn="ctr" eaLnBrk="1" hangingPunct="1">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车辆先减速</a:t>
            </a:r>
          </a:p>
        </p:txBody>
      </p:sp>
      <p:sp>
        <p:nvSpPr>
          <p:cNvPr id="10" name="Text Box 35"/>
          <p:cNvSpPr txBox="1"/>
          <p:nvPr/>
        </p:nvSpPr>
        <p:spPr>
          <a:xfrm>
            <a:off x="6089650" y="3524437"/>
            <a:ext cx="1447800" cy="369332"/>
          </a:xfrm>
          <a:prstGeom prst="rect">
            <a:avLst/>
          </a:prstGeom>
          <a:noFill/>
          <a:ln w="9525">
            <a:noFill/>
          </a:ln>
        </p:spPr>
        <p:txBody>
          <a:bodyPr wrap="square">
            <a:spAutoFit/>
          </a:bodyPr>
          <a:lstStyle/>
          <a:p>
            <a:pPr lvl="0" algn="ctr" eaLnBrk="1" hangingPunct="1">
              <a:spcBef>
                <a:spcPct val="30000"/>
              </a:spcBef>
            </a:pPr>
            <a:r>
              <a:rPr lang="zh-CN" altLang="en-US" dirty="0">
                <a:solidFill>
                  <a:schemeClr val="accent1"/>
                </a:solidFill>
                <a:latin typeface="微软雅黑" panose="020B0503020204020204" pitchFamily="34" charset="-122"/>
                <a:ea typeface="微软雅黑" panose="020B0503020204020204" pitchFamily="34" charset="-122"/>
              </a:rPr>
              <a:t>靠右侧行驶</a:t>
            </a:r>
          </a:p>
        </p:txBody>
      </p:sp>
      <p:cxnSp>
        <p:nvCxnSpPr>
          <p:cNvPr id="12" name="肘形连接符 11"/>
          <p:cNvCxnSpPr>
            <a:stCxn id="4" idx="2"/>
            <a:endCxn id="9" idx="0"/>
          </p:cNvCxnSpPr>
          <p:nvPr/>
        </p:nvCxnSpPr>
        <p:spPr>
          <a:xfrm rot="5400000">
            <a:off x="5774690" y="2413635"/>
            <a:ext cx="430530" cy="1790700"/>
          </a:xfrm>
          <a:prstGeom prst="bentConnector3">
            <a:avLst>
              <a:gd name="adj1" fmla="val 50000"/>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肘形连接符 13"/>
          <p:cNvCxnSpPr>
            <a:stCxn id="4" idx="2"/>
            <a:endCxn id="5" idx="0"/>
          </p:cNvCxnSpPr>
          <p:nvPr/>
        </p:nvCxnSpPr>
        <p:spPr>
          <a:xfrm rot="5400000" flipV="1">
            <a:off x="7565390" y="2413635"/>
            <a:ext cx="430530" cy="1790700"/>
          </a:xfrm>
          <a:prstGeom prst="bentConnector3">
            <a:avLst>
              <a:gd name="adj1" fmla="val 50000"/>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2"/>
            <a:endCxn id="10" idx="0"/>
          </p:cNvCxnSpPr>
          <p:nvPr/>
        </p:nvCxnSpPr>
        <p:spPr>
          <a:xfrm>
            <a:off x="6885305" y="3093509"/>
            <a:ext cx="0" cy="43053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9" idx="2"/>
            <a:endCxn id="6" idx="0"/>
          </p:cNvCxnSpPr>
          <p:nvPr/>
        </p:nvCxnSpPr>
        <p:spPr>
          <a:xfrm>
            <a:off x="5094605" y="3893769"/>
            <a:ext cx="0" cy="39370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0" idx="2"/>
            <a:endCxn id="7" idx="0"/>
          </p:cNvCxnSpPr>
          <p:nvPr/>
        </p:nvCxnSpPr>
        <p:spPr>
          <a:xfrm>
            <a:off x="6885305" y="3893769"/>
            <a:ext cx="0" cy="39370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5" idx="2"/>
            <a:endCxn id="8" idx="0"/>
          </p:cNvCxnSpPr>
          <p:nvPr/>
        </p:nvCxnSpPr>
        <p:spPr>
          <a:xfrm>
            <a:off x="8676005" y="3893769"/>
            <a:ext cx="0" cy="39370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3" name="Text Box 57"/>
          <p:cNvSpPr txBox="1"/>
          <p:nvPr/>
        </p:nvSpPr>
        <p:spPr>
          <a:xfrm>
            <a:off x="3003550" y="6716792"/>
            <a:ext cx="7621588" cy="369332"/>
          </a:xfrm>
          <a:prstGeom prst="rect">
            <a:avLst/>
          </a:prstGeom>
          <a:noFill/>
          <a:ln w="9525">
            <a:noFill/>
          </a:ln>
        </p:spPr>
        <p:txBody>
          <a:bodyPr>
            <a:spAutoFit/>
          </a:bodyPr>
          <a:lstStyle/>
          <a:p>
            <a:pPr lvl="0" algn="ctr" eaLnBrk="1" hangingPunct="1">
              <a:spcBef>
                <a:spcPct val="50000"/>
              </a:spcBef>
            </a:pPr>
            <a:r>
              <a:rPr lang="zh-CN" altLang="en-US" dirty="0">
                <a:solidFill>
                  <a:schemeClr val="accent1"/>
                </a:solidFill>
                <a:latin typeface="微软雅黑" panose="020B0503020204020204" pitchFamily="34" charset="-122"/>
                <a:ea typeface="微软雅黑" panose="020B0503020204020204" pitchFamily="34" charset="-122"/>
              </a:rPr>
              <a:t>这实质上就是一次因预见危险而事先行动的过程</a:t>
            </a:r>
          </a:p>
        </p:txBody>
      </p:sp>
      <p:sp>
        <p:nvSpPr>
          <p:cNvPr id="24" name="Text Box 67"/>
          <p:cNvSpPr txBox="1"/>
          <p:nvPr/>
        </p:nvSpPr>
        <p:spPr>
          <a:xfrm>
            <a:off x="4069556" y="6347460"/>
            <a:ext cx="5487988" cy="369332"/>
          </a:xfrm>
          <a:prstGeom prst="rect">
            <a:avLst/>
          </a:prstGeom>
          <a:solidFill>
            <a:schemeClr val="bg1"/>
          </a:solidFill>
          <a:ln w="9525">
            <a:noFill/>
          </a:ln>
        </p:spPr>
        <p:txBody>
          <a:bodyPr>
            <a:spAutoFit/>
          </a:bodyPr>
          <a:lstStyle/>
          <a:p>
            <a:pPr lvl="0" algn="ctr" eaLnBrk="1" hangingPunct="1">
              <a:spcBef>
                <a:spcPct val="50000"/>
              </a:spcBef>
            </a:pPr>
            <a:r>
              <a:rPr lang="zh-CN" altLang="en-US" b="1" dirty="0">
                <a:solidFill>
                  <a:schemeClr val="accent1"/>
                </a:solidFill>
                <a:latin typeface="微软雅黑" panose="020B0503020204020204" pitchFamily="34" charset="-122"/>
                <a:ea typeface="微软雅黑" panose="020B0503020204020204" pitchFamily="34" charset="-122"/>
              </a:rPr>
              <a:t>不同的是</a:t>
            </a:r>
            <a:r>
              <a:rPr lang="en-US" altLang="zh-CN" b="1" dirty="0">
                <a:solidFill>
                  <a:schemeClr val="accent1"/>
                </a:solidFill>
                <a:latin typeface="微软雅黑" panose="020B0503020204020204" pitchFamily="34" charset="-122"/>
                <a:ea typeface="微软雅黑" panose="020B0503020204020204" pitchFamily="34" charset="-122"/>
              </a:rPr>
              <a:t>KYT</a:t>
            </a:r>
            <a:r>
              <a:rPr lang="zh-CN" altLang="en-US" b="1" dirty="0">
                <a:solidFill>
                  <a:schemeClr val="accent1"/>
                </a:solidFill>
                <a:latin typeface="微软雅黑" panose="020B0503020204020204" pitchFamily="34" charset="-122"/>
                <a:ea typeface="微软雅黑" panose="020B0503020204020204" pitchFamily="34" charset="-122"/>
              </a:rPr>
              <a:t>借助了团队的力量</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366635" y="2021206"/>
            <a:ext cx="7010400" cy="3676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⑵同样的事，不同的人会有不同的看法，</a:t>
            </a:r>
            <a:r>
              <a:rPr lang="en-US" altLang="zh-CN" dirty="0">
                <a:solidFill>
                  <a:schemeClr val="accent1"/>
                </a:solidFill>
                <a:latin typeface="微软雅黑" panose="020B0503020204020204" pitchFamily="34" charset="-122"/>
                <a:ea typeface="微软雅黑" panose="020B0503020204020204" pitchFamily="34" charset="-122"/>
              </a:rPr>
              <a:t>KYT</a:t>
            </a:r>
            <a:r>
              <a:rPr lang="zh-CN" altLang="en-US" dirty="0">
                <a:solidFill>
                  <a:schemeClr val="accent1"/>
                </a:solidFill>
                <a:latin typeface="微软雅黑" panose="020B0503020204020204" pitchFamily="34" charset="-122"/>
                <a:ea typeface="微软雅黑" panose="020B0503020204020204" pitchFamily="34" charset="-122"/>
              </a:rPr>
              <a:t>需要依靠集体的力量，互相启发才能达到共同提高。</a:t>
            </a: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⑶先要大家接受。实施时，每个人要讲真话，要把自己多发言，不能有“自己说错了怕别人说”的想法。</a:t>
            </a: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⑷要调动员工的积极性。开展</a:t>
            </a:r>
            <a:r>
              <a:rPr lang="en-US" altLang="zh-CN" dirty="0">
                <a:solidFill>
                  <a:schemeClr val="accent1"/>
                </a:solidFill>
                <a:latin typeface="微软雅黑" panose="020B0503020204020204" pitchFamily="34" charset="-122"/>
                <a:ea typeface="微软雅黑" panose="020B0503020204020204" pitchFamily="34" charset="-122"/>
              </a:rPr>
              <a:t>KYT</a:t>
            </a:r>
            <a:r>
              <a:rPr lang="zh-CN" altLang="en-US" dirty="0">
                <a:solidFill>
                  <a:schemeClr val="accent1"/>
                </a:solidFill>
                <a:latin typeface="微软雅黑" panose="020B0503020204020204" pitchFamily="34" charset="-122"/>
                <a:ea typeface="微软雅黑" panose="020B0503020204020204" pitchFamily="34" charset="-122"/>
              </a:rPr>
              <a:t>活动，首先应让员工和有关参与者真心接受、理解，才能主动参与。 </a:t>
            </a: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⑸同一作业，识别结果不求一致，重点在</a:t>
            </a:r>
            <a:r>
              <a:rPr lang="en-US" altLang="zh-CN" dirty="0">
                <a:solidFill>
                  <a:schemeClr val="accent1"/>
                </a:solidFill>
                <a:latin typeface="微软雅黑" panose="020B0503020204020204" pitchFamily="34" charset="-122"/>
                <a:ea typeface="微软雅黑" panose="020B0503020204020204" pitchFamily="34" charset="-122"/>
              </a:rPr>
              <a:t>R1</a:t>
            </a:r>
            <a:r>
              <a:rPr lang="zh-CN" altLang="en-US" dirty="0">
                <a:solidFill>
                  <a:schemeClr val="accent1"/>
                </a:solidFill>
                <a:latin typeface="微软雅黑" panose="020B0503020204020204" pitchFamily="34" charset="-122"/>
                <a:ea typeface="微软雅黑" panose="020B0503020204020204" pitchFamily="34" charset="-122"/>
              </a:rPr>
              <a:t>。</a:t>
            </a: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⑹要多采用与作业内容相关的图画以加深员工印象。</a:t>
            </a:r>
          </a:p>
        </p:txBody>
      </p:sp>
      <p:pic>
        <p:nvPicPr>
          <p:cNvPr id="5" name="Picture 5" descr="旋转老妇与少女"/>
          <p:cNvPicPr>
            <a:picLocks noGrp="1" noChangeAspect="1"/>
          </p:cNvPicPr>
          <p:nvPr/>
        </p:nvPicPr>
        <p:blipFill>
          <a:blip r:embed="rId4"/>
          <a:srcRect/>
          <a:stretch>
            <a:fillRect/>
          </a:stretch>
        </p:blipFill>
        <p:spPr>
          <a:xfrm>
            <a:off x="8998961" y="4254496"/>
            <a:ext cx="2844800" cy="1447800"/>
          </a:xfrm>
          <a:prstGeom prst="rect">
            <a:avLst/>
          </a:prstGeom>
        </p:spPr>
      </p:pic>
      <p:pic>
        <p:nvPicPr>
          <p:cNvPr id="6" name="Picture 7" descr="兔子还是">
            <a:hlinkClick r:id="rId5" action="ppaction://hlinkpres?slideindex=1&amp;slidetitle="/>
          </p:cNvPr>
          <p:cNvPicPr>
            <a:picLocks noChangeAspect="1"/>
          </p:cNvPicPr>
          <p:nvPr/>
        </p:nvPicPr>
        <p:blipFill rotWithShape="1">
          <a:blip r:embed="rId6"/>
          <a:srcRect l="1675" b="29288"/>
          <a:stretch>
            <a:fillRect/>
          </a:stretch>
        </p:blipFill>
        <p:spPr>
          <a:xfrm>
            <a:off x="9086317" y="2945130"/>
            <a:ext cx="2670088" cy="1066800"/>
          </a:xfrm>
          <a:prstGeom prst="rect">
            <a:avLst/>
          </a:prstGeom>
        </p:spPr>
      </p:pic>
      <p:grpSp>
        <p:nvGrpSpPr>
          <p:cNvPr id="7" name="Group 5"/>
          <p:cNvGrpSpPr/>
          <p:nvPr/>
        </p:nvGrpSpPr>
        <p:grpSpPr>
          <a:xfrm>
            <a:off x="8947368" y="2169164"/>
            <a:ext cx="2947987" cy="533400"/>
            <a:chOff x="0" y="0"/>
            <a:chExt cx="5842" cy="1463"/>
          </a:xfrm>
        </p:grpSpPr>
        <p:sp>
          <p:nvSpPr>
            <p:cNvPr id="8" name="AutoShape 11"/>
            <p:cNvSpPr>
              <a:spLocks noChangeAspect="1"/>
            </p:cNvSpPr>
            <p:nvPr/>
          </p:nvSpPr>
          <p:spPr>
            <a:xfrm>
              <a:off x="0" y="0"/>
              <a:ext cx="5842" cy="1463"/>
            </a:xfrm>
            <a:prstGeom prst="rect">
              <a:avLst/>
            </a:prstGeom>
            <a:solidFill>
              <a:schemeClr val="bg1"/>
            </a:solidFill>
            <a:ln w="9525">
              <a:noFill/>
            </a:ln>
          </p:spPr>
          <p:txBody>
            <a:bodyPr/>
            <a:lstStyle/>
            <a:p>
              <a:pPr lvl="0" eaLnBrk="1" hangingPunct="1"/>
              <a:endParaRPr lang="zh-CN" altLang="en-US" sz="2400" dirty="0">
                <a:solidFill>
                  <a:schemeClr val="accent1"/>
                </a:solidFill>
                <a:latin typeface="Arial" panose="020B0604020202020204" pitchFamily="34" charset="0"/>
                <a:ea typeface="宋体" pitchFamily="2" charset="-122"/>
              </a:endParaRPr>
            </a:p>
          </p:txBody>
        </p:sp>
        <p:sp>
          <p:nvSpPr>
            <p:cNvPr id="9" name="Line 12"/>
            <p:cNvSpPr/>
            <p:nvPr/>
          </p:nvSpPr>
          <p:spPr>
            <a:xfrm>
              <a:off x="52" y="52"/>
              <a:ext cx="939" cy="0"/>
            </a:xfrm>
            <a:prstGeom prst="line">
              <a:avLst/>
            </a:prstGeom>
            <a:ln w="76200" cap="flat" cmpd="sng">
              <a:solidFill>
                <a:srgbClr val="000000"/>
              </a:solidFill>
              <a:prstDash val="solid"/>
              <a:headEnd type="none" w="med" len="med"/>
              <a:tailEnd type="none" w="med" len="med"/>
            </a:ln>
          </p:spPr>
        </p:sp>
        <p:sp>
          <p:nvSpPr>
            <p:cNvPr id="10" name="Line 13"/>
            <p:cNvSpPr/>
            <p:nvPr/>
          </p:nvSpPr>
          <p:spPr>
            <a:xfrm>
              <a:off x="521" y="52"/>
              <a:ext cx="0" cy="1359"/>
            </a:xfrm>
            <a:prstGeom prst="line">
              <a:avLst/>
            </a:prstGeom>
            <a:ln w="76200" cap="flat" cmpd="sng">
              <a:solidFill>
                <a:srgbClr val="000000"/>
              </a:solidFill>
              <a:prstDash val="solid"/>
              <a:headEnd type="none" w="med" len="med"/>
              <a:tailEnd type="none" w="med" len="med"/>
            </a:ln>
          </p:spPr>
        </p:sp>
        <p:sp>
          <p:nvSpPr>
            <p:cNvPr id="11" name="Line 14"/>
            <p:cNvSpPr/>
            <p:nvPr/>
          </p:nvSpPr>
          <p:spPr>
            <a:xfrm flipH="1">
              <a:off x="834" y="52"/>
              <a:ext cx="313" cy="1359"/>
            </a:xfrm>
            <a:prstGeom prst="line">
              <a:avLst/>
            </a:prstGeom>
            <a:ln w="76200" cap="flat" cmpd="sng">
              <a:solidFill>
                <a:srgbClr val="000000"/>
              </a:solidFill>
              <a:prstDash val="solid"/>
              <a:headEnd type="none" w="med" len="med"/>
              <a:tailEnd type="none" w="med" len="med"/>
            </a:ln>
          </p:spPr>
        </p:sp>
        <p:sp>
          <p:nvSpPr>
            <p:cNvPr id="12" name="Line 15"/>
            <p:cNvSpPr/>
            <p:nvPr/>
          </p:nvSpPr>
          <p:spPr>
            <a:xfrm>
              <a:off x="1460" y="52"/>
              <a:ext cx="313" cy="1358"/>
            </a:xfrm>
            <a:prstGeom prst="line">
              <a:avLst/>
            </a:prstGeom>
            <a:ln w="76200" cap="flat" cmpd="sng">
              <a:solidFill>
                <a:srgbClr val="000000"/>
              </a:solidFill>
              <a:prstDash val="solid"/>
              <a:headEnd type="none" w="med" len="med"/>
              <a:tailEnd type="none" w="med" len="med"/>
            </a:ln>
          </p:spPr>
        </p:sp>
        <p:sp>
          <p:nvSpPr>
            <p:cNvPr id="13" name="Line 16"/>
            <p:cNvSpPr/>
            <p:nvPr/>
          </p:nvSpPr>
          <p:spPr>
            <a:xfrm flipV="1">
              <a:off x="991" y="595"/>
              <a:ext cx="626" cy="1"/>
            </a:xfrm>
            <a:prstGeom prst="line">
              <a:avLst/>
            </a:prstGeom>
            <a:ln w="76200" cap="flat" cmpd="sng">
              <a:solidFill>
                <a:srgbClr val="000000"/>
              </a:solidFill>
              <a:prstDash val="solid"/>
              <a:headEnd type="none" w="med" len="med"/>
              <a:tailEnd type="none" w="med" len="med"/>
            </a:ln>
          </p:spPr>
        </p:sp>
        <p:sp>
          <p:nvSpPr>
            <p:cNvPr id="14" name="Line 17"/>
            <p:cNvSpPr/>
            <p:nvPr/>
          </p:nvSpPr>
          <p:spPr>
            <a:xfrm>
              <a:off x="1930" y="52"/>
              <a:ext cx="626" cy="0"/>
            </a:xfrm>
            <a:prstGeom prst="line">
              <a:avLst/>
            </a:prstGeom>
            <a:ln w="76200" cap="flat" cmpd="sng">
              <a:solidFill>
                <a:srgbClr val="000000"/>
              </a:solidFill>
              <a:prstDash val="solid"/>
              <a:headEnd type="none" w="med" len="med"/>
              <a:tailEnd type="none" w="med" len="med"/>
            </a:ln>
          </p:spPr>
        </p:sp>
        <p:sp>
          <p:nvSpPr>
            <p:cNvPr id="15" name="Line 18"/>
            <p:cNvSpPr/>
            <p:nvPr/>
          </p:nvSpPr>
          <p:spPr>
            <a:xfrm>
              <a:off x="1930" y="52"/>
              <a:ext cx="0" cy="1359"/>
            </a:xfrm>
            <a:prstGeom prst="line">
              <a:avLst/>
            </a:prstGeom>
            <a:ln w="76200" cap="flat" cmpd="sng">
              <a:solidFill>
                <a:srgbClr val="000000"/>
              </a:solidFill>
              <a:prstDash val="solid"/>
              <a:headEnd type="none" w="med" len="med"/>
              <a:tailEnd type="none" w="med" len="med"/>
            </a:ln>
          </p:spPr>
        </p:sp>
        <p:sp>
          <p:nvSpPr>
            <p:cNvPr id="16" name="Line 19"/>
            <p:cNvSpPr/>
            <p:nvPr/>
          </p:nvSpPr>
          <p:spPr>
            <a:xfrm>
              <a:off x="1930" y="1410"/>
              <a:ext cx="626" cy="1"/>
            </a:xfrm>
            <a:prstGeom prst="line">
              <a:avLst/>
            </a:prstGeom>
            <a:ln w="76200" cap="flat" cmpd="sng">
              <a:solidFill>
                <a:srgbClr val="000000"/>
              </a:solidFill>
              <a:prstDash val="solid"/>
              <a:headEnd type="none" w="med" len="med"/>
              <a:tailEnd type="none" w="med" len="med"/>
            </a:ln>
          </p:spPr>
        </p:sp>
        <p:sp>
          <p:nvSpPr>
            <p:cNvPr id="17" name="Line 20"/>
            <p:cNvSpPr/>
            <p:nvPr/>
          </p:nvSpPr>
          <p:spPr>
            <a:xfrm>
              <a:off x="1930" y="595"/>
              <a:ext cx="626" cy="0"/>
            </a:xfrm>
            <a:prstGeom prst="line">
              <a:avLst/>
            </a:prstGeom>
            <a:ln w="76200" cap="flat" cmpd="sng">
              <a:solidFill>
                <a:srgbClr val="000000"/>
              </a:solidFill>
              <a:prstDash val="solid"/>
              <a:headEnd type="none" w="med" len="med"/>
              <a:tailEnd type="none" w="med" len="med"/>
            </a:ln>
          </p:spPr>
        </p:sp>
        <p:sp>
          <p:nvSpPr>
            <p:cNvPr id="18" name="Line 21"/>
            <p:cNvSpPr/>
            <p:nvPr/>
          </p:nvSpPr>
          <p:spPr>
            <a:xfrm>
              <a:off x="4539" y="136"/>
              <a:ext cx="313" cy="1222"/>
            </a:xfrm>
            <a:prstGeom prst="line">
              <a:avLst/>
            </a:prstGeom>
            <a:ln w="76200" cap="flat" cmpd="sng">
              <a:solidFill>
                <a:srgbClr val="000000"/>
              </a:solidFill>
              <a:prstDash val="solid"/>
              <a:headEnd type="none" w="med" len="med"/>
              <a:tailEnd type="none" w="med" len="med"/>
            </a:ln>
          </p:spPr>
        </p:sp>
        <p:sp>
          <p:nvSpPr>
            <p:cNvPr id="19" name="Line 22"/>
            <p:cNvSpPr/>
            <p:nvPr/>
          </p:nvSpPr>
          <p:spPr>
            <a:xfrm flipV="1">
              <a:off x="4121" y="543"/>
              <a:ext cx="574" cy="52"/>
            </a:xfrm>
            <a:prstGeom prst="line">
              <a:avLst/>
            </a:prstGeom>
            <a:ln w="76200" cap="flat" cmpd="sng">
              <a:solidFill>
                <a:srgbClr val="000000"/>
              </a:solidFill>
              <a:prstDash val="solid"/>
              <a:headEnd type="none" w="med" len="med"/>
              <a:tailEnd type="none" w="med" len="med"/>
            </a:ln>
          </p:spPr>
        </p:sp>
        <p:sp>
          <p:nvSpPr>
            <p:cNvPr id="20" name="Line 23"/>
            <p:cNvSpPr/>
            <p:nvPr/>
          </p:nvSpPr>
          <p:spPr>
            <a:xfrm>
              <a:off x="4852" y="136"/>
              <a:ext cx="938" cy="1"/>
            </a:xfrm>
            <a:prstGeom prst="line">
              <a:avLst/>
            </a:prstGeom>
            <a:ln w="76200" cap="flat" cmpd="sng">
              <a:solidFill>
                <a:srgbClr val="000000"/>
              </a:solidFill>
              <a:prstDash val="solid"/>
              <a:headEnd type="none" w="med" len="med"/>
              <a:tailEnd type="none" w="med" len="med"/>
            </a:ln>
          </p:spPr>
        </p:sp>
        <p:sp>
          <p:nvSpPr>
            <p:cNvPr id="21" name="Line 24"/>
            <p:cNvSpPr/>
            <p:nvPr/>
          </p:nvSpPr>
          <p:spPr>
            <a:xfrm>
              <a:off x="5321" y="136"/>
              <a:ext cx="1" cy="1222"/>
            </a:xfrm>
            <a:prstGeom prst="line">
              <a:avLst/>
            </a:prstGeom>
            <a:ln w="76200" cap="flat" cmpd="sng">
              <a:solidFill>
                <a:srgbClr val="000000"/>
              </a:solidFill>
              <a:prstDash val="solid"/>
              <a:headEnd type="none" w="med" len="med"/>
              <a:tailEnd type="none" w="med" len="med"/>
            </a:ln>
          </p:spPr>
        </p:sp>
        <p:sp>
          <p:nvSpPr>
            <p:cNvPr id="22" name="Oval 25"/>
            <p:cNvSpPr/>
            <p:nvPr/>
          </p:nvSpPr>
          <p:spPr>
            <a:xfrm>
              <a:off x="3025" y="52"/>
              <a:ext cx="939" cy="1358"/>
            </a:xfrm>
            <a:prstGeom prst="ellipse">
              <a:avLst/>
            </a:prstGeom>
            <a:solidFill>
              <a:schemeClr val="bg1"/>
            </a:solidFill>
            <a:ln w="76200" cap="flat" cmpd="sng">
              <a:solidFill>
                <a:srgbClr val="000000"/>
              </a:solidFill>
              <a:prstDash val="solid"/>
              <a:headEnd type="none" w="med" len="med"/>
              <a:tailEnd type="none" w="med" len="med"/>
            </a:ln>
          </p:spPr>
          <p:txBody>
            <a:bodyPr/>
            <a:lstStyle/>
            <a:p>
              <a:pPr lvl="0" eaLnBrk="1" hangingPunct="1"/>
              <a:endParaRPr lang="zh-CN" altLang="en-US" sz="2400" dirty="0">
                <a:solidFill>
                  <a:schemeClr val="accent1"/>
                </a:solidFill>
                <a:latin typeface="Arial" panose="020B0604020202020204" pitchFamily="34" charset="0"/>
                <a:ea typeface="宋体" pitchFamily="2" charset="-122"/>
              </a:endParaRPr>
            </a:p>
          </p:txBody>
        </p:sp>
        <p:sp>
          <p:nvSpPr>
            <p:cNvPr id="23" name="Oval 26"/>
            <p:cNvSpPr/>
            <p:nvPr/>
          </p:nvSpPr>
          <p:spPr>
            <a:xfrm>
              <a:off x="3600" y="0"/>
              <a:ext cx="469" cy="1358"/>
            </a:xfrm>
            <a:prstGeom prst="ellipse">
              <a:avLst/>
            </a:prstGeom>
            <a:solidFill>
              <a:schemeClr val="bg1"/>
            </a:solidFill>
            <a:ln w="9525">
              <a:noFill/>
            </a:ln>
          </p:spPr>
          <p:txBody>
            <a:bodyPr/>
            <a:lstStyle/>
            <a:p>
              <a:pPr lvl="0" eaLnBrk="1" hangingPunct="1"/>
              <a:endParaRPr lang="zh-CN" altLang="en-US" sz="2400" dirty="0">
                <a:solidFill>
                  <a:schemeClr val="accent1"/>
                </a:solidFill>
                <a:latin typeface="Arial" panose="020B0604020202020204" pitchFamily="34" charset="0"/>
                <a:ea typeface="宋体" pitchFamily="2" charset="-122"/>
              </a:endParaRPr>
            </a:p>
          </p:txBody>
        </p:sp>
        <p:sp>
          <p:nvSpPr>
            <p:cNvPr id="24" name="Line 27"/>
            <p:cNvSpPr/>
            <p:nvPr/>
          </p:nvSpPr>
          <p:spPr>
            <a:xfrm flipH="1">
              <a:off x="3913" y="136"/>
              <a:ext cx="313" cy="1170"/>
            </a:xfrm>
            <a:prstGeom prst="line">
              <a:avLst/>
            </a:prstGeom>
            <a:ln w="76200" cap="flat" cmpd="sng">
              <a:solidFill>
                <a:srgbClr val="000000"/>
              </a:solidFill>
              <a:prstDash val="solid"/>
              <a:headEnd type="none" w="med" len="med"/>
              <a:tailEnd type="none" w="med" len="med"/>
            </a:ln>
          </p:spPr>
        </p:sp>
      </p:grpSp>
      <p:sp>
        <p:nvSpPr>
          <p:cNvPr id="25" name="Text Box 28"/>
          <p:cNvSpPr txBox="1"/>
          <p:nvPr/>
        </p:nvSpPr>
        <p:spPr>
          <a:xfrm>
            <a:off x="8896568" y="5944862"/>
            <a:ext cx="3049587" cy="787523"/>
          </a:xfrm>
          <a:prstGeom prst="rect">
            <a:avLst/>
          </a:prstGeom>
          <a:noFill/>
          <a:ln w="9525">
            <a:noFill/>
          </a:ln>
        </p:spPr>
        <p:txBody>
          <a:bodyPr>
            <a:spAutoFit/>
          </a:bodyPr>
          <a:lstStyle/>
          <a:p>
            <a:pPr lvl="0" algn="ctr" eaLnBrk="1" hangingPunct="1">
              <a:lnSpc>
                <a:spcPct val="150000"/>
              </a:lnSpc>
              <a:spcBef>
                <a:spcPct val="50000"/>
              </a:spcBef>
            </a:pPr>
            <a:r>
              <a:rPr lang="zh-CN" altLang="en-US" sz="1600" b="1" dirty="0">
                <a:solidFill>
                  <a:schemeClr val="accent1"/>
                </a:solidFill>
                <a:latin typeface="微软雅黑" panose="020B0503020204020204" pitchFamily="34" charset="-122"/>
                <a:ea typeface="微软雅黑" panose="020B0503020204020204" pitchFamily="34" charset="-122"/>
              </a:rPr>
              <a:t>其实，人们看到的只是自己期望看见的东西</a:t>
            </a:r>
            <a:r>
              <a:rPr lang="en-US" altLang="zh-CN" sz="1600" b="1" dirty="0">
                <a:solidFill>
                  <a:schemeClr val="accent1"/>
                </a:solidFill>
                <a:latin typeface="微软雅黑" panose="020B0503020204020204" pitchFamily="34" charset="-122"/>
                <a:ea typeface="微软雅黑" panose="020B0503020204020204" pitchFamily="34" charset="-122"/>
              </a:rPr>
              <a:t>…</a:t>
            </a:r>
          </a:p>
        </p:txBody>
      </p:sp>
      <p:sp>
        <p:nvSpPr>
          <p:cNvPr id="26" name="Text Box 30"/>
          <p:cNvSpPr txBox="1"/>
          <p:nvPr/>
        </p:nvSpPr>
        <p:spPr>
          <a:xfrm>
            <a:off x="9048968" y="1508407"/>
            <a:ext cx="2744787" cy="418191"/>
          </a:xfrm>
          <a:prstGeom prst="rect">
            <a:avLst/>
          </a:prstGeom>
          <a:noFill/>
          <a:ln w="9525">
            <a:noFill/>
          </a:ln>
        </p:spPr>
        <p:txBody>
          <a:bodyPr>
            <a:spAutoFit/>
          </a:bodyPr>
          <a:lstStyle/>
          <a:p>
            <a:pPr lvl="0" algn="ctr" eaLnBrk="1" hangingPunct="1">
              <a:lnSpc>
                <a:spcPct val="150000"/>
              </a:lnSpc>
              <a:spcBef>
                <a:spcPct val="50000"/>
              </a:spcBef>
            </a:pPr>
            <a:r>
              <a:rPr lang="zh-CN" altLang="en-US" sz="1600" b="1" dirty="0">
                <a:solidFill>
                  <a:schemeClr val="accent1"/>
                </a:solidFill>
                <a:latin typeface="微软雅黑" panose="020B0503020204020204" pitchFamily="34" charset="-122"/>
                <a:ea typeface="微软雅黑" panose="020B0503020204020204" pitchFamily="34" charset="-122"/>
              </a:rPr>
              <a:t>首先你看到的是什么</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5022848" y="983300"/>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（二）如何推行</a:t>
              </a:r>
              <a:r>
                <a:rPr lang="en-US" altLang="zh-CN" sz="2400" b="1" dirty="0">
                  <a:solidFill>
                    <a:schemeClr val="accent1"/>
                  </a:solidFill>
                  <a:latin typeface="微软雅黑" panose="020B0503020204020204" pitchFamily="34" charset="-122"/>
                  <a:ea typeface="微软雅黑" panose="020B0503020204020204" pitchFamily="34" charset="-122"/>
                </a:rPr>
                <a:t>KYT</a:t>
              </a:r>
            </a:p>
          </p:txBody>
        </p:sp>
      </p:grpSp>
      <p:sp>
        <p:nvSpPr>
          <p:cNvPr id="6" name="Text Box 91"/>
          <p:cNvSpPr txBox="1"/>
          <p:nvPr/>
        </p:nvSpPr>
        <p:spPr>
          <a:xfrm>
            <a:off x="1250950" y="1911925"/>
            <a:ext cx="2133600" cy="400110"/>
          </a:xfrm>
          <a:prstGeom prst="rect">
            <a:avLst/>
          </a:prstGeom>
          <a:noFill/>
          <a:ln w="9525">
            <a:noFill/>
          </a:ln>
        </p:spPr>
        <p:txBody>
          <a:bodyPr wrap="square">
            <a:spAutoFit/>
          </a:bodyPr>
          <a:lstStyle/>
          <a:p>
            <a:pPr lvl="0">
              <a:spcBef>
                <a:spcPct val="50000"/>
              </a:spcBef>
            </a:pPr>
            <a:r>
              <a:rPr lang="en-US" altLang="zh-CN" sz="2000" b="1" dirty="0">
                <a:solidFill>
                  <a:schemeClr val="accent1"/>
                </a:solidFill>
                <a:latin typeface="微软雅黑" panose="020B0503020204020204" pitchFamily="34" charset="-122"/>
                <a:ea typeface="微软雅黑" panose="020B0503020204020204" pitchFamily="34" charset="-122"/>
              </a:rPr>
              <a:t>1.</a:t>
            </a:r>
            <a:r>
              <a:rPr lang="zh-CN" altLang="en-US" sz="2000" b="1" dirty="0">
                <a:solidFill>
                  <a:schemeClr val="accent1"/>
                </a:solidFill>
                <a:latin typeface="微软雅黑" panose="020B0503020204020204" pitchFamily="34" charset="-122"/>
                <a:ea typeface="微软雅黑" panose="020B0503020204020204" pitchFamily="34" charset="-122"/>
              </a:rPr>
              <a:t>实施方式：</a:t>
            </a:r>
          </a:p>
        </p:txBody>
      </p:sp>
      <p:grpSp>
        <p:nvGrpSpPr>
          <p:cNvPr id="36" name="组合 35"/>
          <p:cNvGrpSpPr/>
          <p:nvPr/>
        </p:nvGrpSpPr>
        <p:grpSpPr>
          <a:xfrm>
            <a:off x="1231226" y="5664835"/>
            <a:ext cx="7234912" cy="1447800"/>
            <a:chOff x="285076" y="5162550"/>
            <a:chExt cx="7234912" cy="1447800"/>
          </a:xfrm>
        </p:grpSpPr>
        <p:sp>
          <p:nvSpPr>
            <p:cNvPr id="19" name="Text Box 77"/>
            <p:cNvSpPr txBox="1"/>
            <p:nvPr/>
          </p:nvSpPr>
          <p:spPr>
            <a:xfrm>
              <a:off x="285076" y="5162550"/>
              <a:ext cx="430887" cy="1447800"/>
            </a:xfrm>
            <a:prstGeom prst="rect">
              <a:avLst/>
            </a:prstGeom>
            <a:solidFill>
              <a:schemeClr val="bg1">
                <a:alpha val="90979"/>
              </a:schemeClr>
            </a:solidFill>
            <a:ln w="9525">
              <a:noFill/>
            </a:ln>
          </p:spPr>
          <p:txBody>
            <a:bodyPr vert="eaVert">
              <a:spAutoFit/>
            </a:bodyPr>
            <a:lstStyle/>
            <a:p>
              <a:pPr lvl="0" algn="ctr">
                <a:spcBef>
                  <a:spcPct val="50000"/>
                </a:spcBef>
              </a:pPr>
              <a:r>
                <a:rPr lang="zh-CN" altLang="en-US" sz="1600" b="1" dirty="0">
                  <a:solidFill>
                    <a:schemeClr val="accent1"/>
                  </a:solidFill>
                  <a:latin typeface="微软雅黑" panose="020B0503020204020204" pitchFamily="34" charset="-122"/>
                  <a:ea typeface="微软雅黑" panose="020B0503020204020204" pitchFamily="34" charset="-122"/>
                </a:rPr>
                <a:t>作业前</a:t>
              </a:r>
              <a:r>
                <a:rPr lang="en-US" altLang="zh-CN" sz="1600" b="1" dirty="0">
                  <a:solidFill>
                    <a:schemeClr val="accent1"/>
                  </a:solidFill>
                  <a:latin typeface="微软雅黑" panose="020B0503020204020204" pitchFamily="34" charset="-122"/>
                  <a:ea typeface="微软雅黑" panose="020B0503020204020204" pitchFamily="34" charset="-122"/>
                </a:rPr>
                <a:t>KY</a:t>
              </a:r>
            </a:p>
          </p:txBody>
        </p:sp>
        <p:grpSp>
          <p:nvGrpSpPr>
            <p:cNvPr id="33" name="组合 32"/>
            <p:cNvGrpSpPr/>
            <p:nvPr/>
          </p:nvGrpSpPr>
          <p:grpSpPr>
            <a:xfrm>
              <a:off x="914400" y="5162550"/>
              <a:ext cx="6605588" cy="1447800"/>
              <a:chOff x="1943100" y="5105400"/>
              <a:chExt cx="6605588" cy="1447800"/>
            </a:xfrm>
          </p:grpSpPr>
          <p:sp>
            <p:nvSpPr>
              <p:cNvPr id="8" name="Rectangle 5"/>
              <p:cNvSpPr>
                <a:spLocks noChangeArrowheads="1"/>
              </p:cNvSpPr>
              <p:nvPr/>
            </p:nvSpPr>
            <p:spPr bwMode="auto">
              <a:xfrm>
                <a:off x="1943100" y="5105400"/>
                <a:ext cx="6605588" cy="1447800"/>
              </a:xfrm>
              <a:prstGeom prst="rect">
                <a:avLst/>
              </a:prstGeom>
              <a:solidFill>
                <a:schemeClr val="bg1"/>
              </a:solidFill>
              <a:ln w="9525" cmpd="sng">
                <a:noFill/>
                <a:miter lim="800000"/>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itchFamily="2" charset="-122"/>
                  <a:cs typeface="Arial" panose="020B0604020202020204" pitchFamily="34" charset="0"/>
                </a:endParaRPr>
              </a:p>
            </p:txBody>
          </p:sp>
          <p:sp>
            <p:nvSpPr>
              <p:cNvPr id="25" name="矩形 24"/>
              <p:cNvSpPr/>
              <p:nvPr/>
            </p:nvSpPr>
            <p:spPr>
              <a:xfrm>
                <a:off x="2016919" y="5319713"/>
                <a:ext cx="645795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solidFill>
                    <a:latin typeface="微软雅黑" panose="020B0503020204020204" pitchFamily="34" charset="-122"/>
                    <a:ea typeface="微软雅黑" panose="020B0503020204020204" pitchFamily="34" charset="-122"/>
                  </a:rPr>
                  <a:t>▲目标：根据</a:t>
                </a:r>
                <a:r>
                  <a:rPr lang="en-US" altLang="zh-CN" sz="2000" b="1" dirty="0">
                    <a:solidFill>
                      <a:schemeClr val="accent1"/>
                    </a:solidFill>
                    <a:latin typeface="微软雅黑" panose="020B0503020204020204" pitchFamily="34" charset="-122"/>
                    <a:ea typeface="微软雅黑" panose="020B0503020204020204" pitchFamily="34" charset="-122"/>
                  </a:rPr>
                  <a:t>KY</a:t>
                </a:r>
                <a:r>
                  <a:rPr lang="zh-CN" altLang="en-US" sz="2000" b="1" dirty="0">
                    <a:solidFill>
                      <a:schemeClr val="accent1"/>
                    </a:solidFill>
                    <a:latin typeface="微软雅黑" panose="020B0503020204020204" pitchFamily="34" charset="-122"/>
                    <a:ea typeface="微软雅黑" panose="020B0503020204020204" pitchFamily="34" charset="-122"/>
                  </a:rPr>
                  <a:t>基本方法，作业前分析</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确认</a:t>
                </a:r>
              </a:p>
            </p:txBody>
          </p:sp>
          <p:sp>
            <p:nvSpPr>
              <p:cNvPr id="26" name="矩形 25"/>
              <p:cNvSpPr/>
              <p:nvPr/>
            </p:nvSpPr>
            <p:spPr>
              <a:xfrm>
                <a:off x="2016919" y="5991225"/>
                <a:ext cx="645795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accent1"/>
                    </a:solidFill>
                    <a:latin typeface="微软雅黑" panose="020B0503020204020204" pitchFamily="34" charset="-122"/>
                    <a:ea typeface="微软雅黑" panose="020B0503020204020204" pitchFamily="34" charset="-122"/>
                  </a:rPr>
                  <a:t>方式：设备保全</a:t>
                </a:r>
                <a:r>
                  <a:rPr lang="en-US" altLang="zh-CN" dirty="0">
                    <a:solidFill>
                      <a:schemeClr val="accent1"/>
                    </a:solidFill>
                    <a:latin typeface="微软雅黑" panose="020B0503020204020204" pitchFamily="34" charset="-122"/>
                    <a:ea typeface="微软雅黑" panose="020B0503020204020204" pitchFamily="34" charset="-122"/>
                  </a:rPr>
                  <a:t>/</a:t>
                </a:r>
                <a:r>
                  <a:rPr lang="zh-CN" altLang="en-US" dirty="0">
                    <a:solidFill>
                      <a:schemeClr val="accent1"/>
                    </a:solidFill>
                    <a:latin typeface="微软雅黑" panose="020B0503020204020204" pitchFamily="34" charset="-122"/>
                    <a:ea typeface="微软雅黑" panose="020B0503020204020204" pitchFamily="34" charset="-122"/>
                  </a:rPr>
                  <a:t>危险作业前的分析</a:t>
                </a:r>
              </a:p>
            </p:txBody>
          </p:sp>
        </p:grpSp>
      </p:grpSp>
      <p:grpSp>
        <p:nvGrpSpPr>
          <p:cNvPr id="34" name="组合 33"/>
          <p:cNvGrpSpPr/>
          <p:nvPr/>
        </p:nvGrpSpPr>
        <p:grpSpPr>
          <a:xfrm>
            <a:off x="1231226" y="2512060"/>
            <a:ext cx="7234912" cy="1447800"/>
            <a:chOff x="285076" y="2009775"/>
            <a:chExt cx="7234912" cy="1447800"/>
          </a:xfrm>
        </p:grpSpPr>
        <p:sp>
          <p:nvSpPr>
            <p:cNvPr id="17" name="Text Box 74"/>
            <p:cNvSpPr txBox="1"/>
            <p:nvPr/>
          </p:nvSpPr>
          <p:spPr>
            <a:xfrm>
              <a:off x="285076" y="2009775"/>
              <a:ext cx="430887" cy="1447800"/>
            </a:xfrm>
            <a:prstGeom prst="rect">
              <a:avLst/>
            </a:prstGeom>
            <a:solidFill>
              <a:schemeClr val="bg1">
                <a:alpha val="90979"/>
              </a:schemeClr>
            </a:solidFill>
            <a:ln w="9525">
              <a:noFill/>
            </a:ln>
          </p:spPr>
          <p:txBody>
            <a:bodyPr vert="eaVert">
              <a:spAutoFit/>
            </a:bodyPr>
            <a:lstStyle/>
            <a:p>
              <a:pPr lvl="0" algn="ctr">
                <a:spcBef>
                  <a:spcPct val="50000"/>
                </a:spcBef>
              </a:pPr>
              <a:r>
                <a:rPr lang="en-US" altLang="zh-CN" sz="1600" b="1" dirty="0">
                  <a:solidFill>
                    <a:schemeClr val="accent1"/>
                  </a:solidFill>
                  <a:latin typeface="微软雅黑" panose="020B0503020204020204" pitchFamily="34" charset="-122"/>
                  <a:ea typeface="微软雅黑" panose="020B0503020204020204" pitchFamily="34" charset="-122"/>
                </a:rPr>
                <a:t>KYT</a:t>
              </a:r>
              <a:r>
                <a:rPr lang="zh-CN" altLang="en-US" sz="1600" b="1" dirty="0">
                  <a:solidFill>
                    <a:schemeClr val="accent1"/>
                  </a:solidFill>
                  <a:latin typeface="微软雅黑" panose="020B0503020204020204" pitchFamily="34" charset="-122"/>
                  <a:ea typeface="微软雅黑" panose="020B0503020204020204" pitchFamily="34" charset="-122"/>
                </a:rPr>
                <a:t>基础训练</a:t>
              </a:r>
            </a:p>
          </p:txBody>
        </p:sp>
        <p:grpSp>
          <p:nvGrpSpPr>
            <p:cNvPr id="31" name="组合 30"/>
            <p:cNvGrpSpPr/>
            <p:nvPr/>
          </p:nvGrpSpPr>
          <p:grpSpPr>
            <a:xfrm>
              <a:off x="914400" y="2009775"/>
              <a:ext cx="6605588" cy="1447800"/>
              <a:chOff x="1943100" y="1895475"/>
              <a:chExt cx="6605588" cy="1447800"/>
            </a:xfrm>
          </p:grpSpPr>
          <p:sp>
            <p:nvSpPr>
              <p:cNvPr id="10" name="Rectangle 7"/>
              <p:cNvSpPr>
                <a:spLocks noChangeArrowheads="1"/>
              </p:cNvSpPr>
              <p:nvPr/>
            </p:nvSpPr>
            <p:spPr bwMode="auto">
              <a:xfrm>
                <a:off x="1943100" y="1895475"/>
                <a:ext cx="6605588" cy="1447800"/>
              </a:xfrm>
              <a:prstGeom prst="rect">
                <a:avLst/>
              </a:prstGeom>
              <a:solidFill>
                <a:schemeClr val="bg1"/>
              </a:solidFill>
              <a:ln w="9525" cmpd="sng">
                <a:noFill/>
                <a:miter lim="800000"/>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itchFamily="2" charset="-122"/>
                  <a:cs typeface="Arial" panose="020B0604020202020204" pitchFamily="34" charset="0"/>
                </a:endParaRPr>
              </a:p>
            </p:txBody>
          </p:sp>
          <p:sp>
            <p:nvSpPr>
              <p:cNvPr id="23" name="矩形 22"/>
              <p:cNvSpPr/>
              <p:nvPr/>
            </p:nvSpPr>
            <p:spPr>
              <a:xfrm>
                <a:off x="2016919" y="2126456"/>
                <a:ext cx="645795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solidFill>
                    <a:latin typeface="微软雅黑" panose="020B0503020204020204" pitchFamily="34" charset="-122"/>
                    <a:ea typeface="微软雅黑" panose="020B0503020204020204" pitchFamily="34" charset="-122"/>
                  </a:rPr>
                  <a:t>▲目标：把握</a:t>
                </a:r>
                <a:r>
                  <a:rPr lang="en-US" altLang="zh-CN" sz="2000" b="1" dirty="0">
                    <a:solidFill>
                      <a:schemeClr val="accent1"/>
                    </a:solidFill>
                    <a:latin typeface="微软雅黑" panose="020B0503020204020204" pitchFamily="34" charset="-122"/>
                    <a:ea typeface="微软雅黑" panose="020B0503020204020204" pitchFamily="34" charset="-122"/>
                  </a:rPr>
                  <a:t>KY</a:t>
                </a:r>
                <a:r>
                  <a:rPr lang="zh-CN" altLang="en-US" sz="2000" b="1" dirty="0">
                    <a:solidFill>
                      <a:schemeClr val="accent1"/>
                    </a:solidFill>
                    <a:latin typeface="微软雅黑" panose="020B0503020204020204" pitchFamily="34" charset="-122"/>
                    <a:ea typeface="微软雅黑" panose="020B0503020204020204" pitchFamily="34" charset="-122"/>
                  </a:rPr>
                  <a:t>基本方法，培养危险识出能力</a:t>
                </a:r>
              </a:p>
            </p:txBody>
          </p:sp>
          <p:sp>
            <p:nvSpPr>
              <p:cNvPr id="27" name="矩形 26"/>
              <p:cNvSpPr/>
              <p:nvPr/>
            </p:nvSpPr>
            <p:spPr>
              <a:xfrm>
                <a:off x="2016919" y="2765896"/>
                <a:ext cx="645795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accent1"/>
                    </a:solidFill>
                    <a:latin typeface="微软雅黑" panose="020B0503020204020204" pitchFamily="34" charset="-122"/>
                    <a:ea typeface="微软雅黑" panose="020B0503020204020204" pitchFamily="34" charset="-122"/>
                  </a:rPr>
                  <a:t>方式：危险点照片的情景分析</a:t>
                </a:r>
              </a:p>
            </p:txBody>
          </p:sp>
        </p:grpSp>
      </p:grpSp>
      <p:grpSp>
        <p:nvGrpSpPr>
          <p:cNvPr id="35" name="组合 34"/>
          <p:cNvGrpSpPr/>
          <p:nvPr/>
        </p:nvGrpSpPr>
        <p:grpSpPr>
          <a:xfrm>
            <a:off x="1231226" y="4088447"/>
            <a:ext cx="7234912" cy="1447800"/>
            <a:chOff x="285076" y="3586162"/>
            <a:chExt cx="7234912" cy="1447800"/>
          </a:xfrm>
        </p:grpSpPr>
        <p:sp>
          <p:nvSpPr>
            <p:cNvPr id="18" name="Text Box 76"/>
            <p:cNvSpPr txBox="1"/>
            <p:nvPr/>
          </p:nvSpPr>
          <p:spPr>
            <a:xfrm>
              <a:off x="285076" y="3586162"/>
              <a:ext cx="430887" cy="1447800"/>
            </a:xfrm>
            <a:prstGeom prst="rect">
              <a:avLst/>
            </a:prstGeom>
            <a:solidFill>
              <a:schemeClr val="bg1">
                <a:alpha val="90979"/>
              </a:schemeClr>
            </a:solidFill>
            <a:ln w="9525">
              <a:noFill/>
            </a:ln>
          </p:spPr>
          <p:txBody>
            <a:bodyPr vert="eaVert">
              <a:spAutoFit/>
            </a:bodyPr>
            <a:lstStyle/>
            <a:p>
              <a:pPr lvl="0" algn="ctr">
                <a:spcBef>
                  <a:spcPct val="50000"/>
                </a:spcBef>
              </a:pPr>
              <a:r>
                <a:rPr lang="en-US" altLang="zh-CN" sz="1600" b="1" dirty="0">
                  <a:solidFill>
                    <a:schemeClr val="accent1"/>
                  </a:solidFill>
                  <a:latin typeface="微软雅黑" panose="020B0503020204020204" pitchFamily="34" charset="-122"/>
                  <a:ea typeface="微软雅黑" panose="020B0503020204020204" pitchFamily="34" charset="-122"/>
                </a:rPr>
                <a:t>KYT</a:t>
              </a:r>
              <a:r>
                <a:rPr lang="zh-CN" altLang="en-US" sz="1600" b="1" dirty="0">
                  <a:solidFill>
                    <a:schemeClr val="accent1"/>
                  </a:solidFill>
                  <a:latin typeface="微软雅黑" panose="020B0503020204020204" pitchFamily="34" charset="-122"/>
                  <a:ea typeface="微软雅黑" panose="020B0503020204020204" pitchFamily="34" charset="-122"/>
                </a:rPr>
                <a:t>定期训练</a:t>
              </a:r>
            </a:p>
          </p:txBody>
        </p:sp>
        <p:grpSp>
          <p:nvGrpSpPr>
            <p:cNvPr id="32" name="组合 31"/>
            <p:cNvGrpSpPr/>
            <p:nvPr/>
          </p:nvGrpSpPr>
          <p:grpSpPr>
            <a:xfrm>
              <a:off x="914400" y="3592188"/>
              <a:ext cx="6605588" cy="1441774"/>
              <a:chOff x="1943100" y="3657600"/>
              <a:chExt cx="6605588" cy="1441774"/>
            </a:xfrm>
          </p:grpSpPr>
          <p:sp>
            <p:nvSpPr>
              <p:cNvPr id="9" name="Rectangle 6"/>
              <p:cNvSpPr>
                <a:spLocks noChangeArrowheads="1"/>
              </p:cNvSpPr>
              <p:nvPr/>
            </p:nvSpPr>
            <p:spPr bwMode="auto">
              <a:xfrm>
                <a:off x="1943100" y="3657600"/>
                <a:ext cx="6605588" cy="1441774"/>
              </a:xfrm>
              <a:prstGeom prst="rect">
                <a:avLst/>
              </a:prstGeom>
              <a:solidFill>
                <a:schemeClr val="bg1"/>
              </a:solidFill>
              <a:ln w="9525" cmpd="sng">
                <a:noFill/>
                <a:miter lim="800000"/>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itchFamily="2" charset="-122"/>
                  <a:cs typeface="Arial" panose="020B0604020202020204" pitchFamily="34" charset="0"/>
                </a:endParaRPr>
              </a:p>
            </p:txBody>
          </p:sp>
          <p:sp>
            <p:nvSpPr>
              <p:cNvPr id="24" name="矩形 23"/>
              <p:cNvSpPr/>
              <p:nvPr/>
            </p:nvSpPr>
            <p:spPr>
              <a:xfrm>
                <a:off x="2016919" y="3885561"/>
                <a:ext cx="645795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solidFill>
                    <a:latin typeface="微软雅黑" panose="020B0503020204020204" pitchFamily="34" charset="-122"/>
                    <a:ea typeface="微软雅黑" panose="020B0503020204020204" pitchFamily="34" charset="-122"/>
                  </a:rPr>
                  <a:t>▲目标：根据</a:t>
                </a:r>
                <a:r>
                  <a:rPr lang="en-US" altLang="zh-CN" sz="2000" b="1" dirty="0">
                    <a:solidFill>
                      <a:schemeClr val="accent1"/>
                    </a:solidFill>
                    <a:latin typeface="微软雅黑" panose="020B0503020204020204" pitchFamily="34" charset="-122"/>
                    <a:ea typeface="微软雅黑" panose="020B0503020204020204" pitchFamily="34" charset="-122"/>
                  </a:rPr>
                  <a:t>KY</a:t>
                </a:r>
                <a:r>
                  <a:rPr lang="zh-CN" altLang="en-US" sz="2000" b="1" dirty="0">
                    <a:solidFill>
                      <a:schemeClr val="accent1"/>
                    </a:solidFill>
                    <a:latin typeface="微软雅黑" panose="020B0503020204020204" pitchFamily="34" charset="-122"/>
                    <a:ea typeface="微软雅黑" panose="020B0503020204020204" pitchFamily="34" charset="-122"/>
                  </a:rPr>
                  <a:t>基本方法，挖掘作业场所危险</a:t>
                </a:r>
              </a:p>
            </p:txBody>
          </p:sp>
          <p:sp>
            <p:nvSpPr>
              <p:cNvPr id="28" name="矩形 27"/>
              <p:cNvSpPr/>
              <p:nvPr/>
            </p:nvSpPr>
            <p:spPr>
              <a:xfrm>
                <a:off x="2016919" y="4532632"/>
                <a:ext cx="645795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accent1"/>
                    </a:solidFill>
                    <a:latin typeface="微软雅黑" panose="020B0503020204020204" pitchFamily="34" charset="-122"/>
                    <a:ea typeface="微软雅黑" panose="020B0503020204020204" pitchFamily="34" charset="-122"/>
                  </a:rPr>
                  <a:t>方式：自己作业场所的分析</a:t>
                </a:r>
              </a:p>
            </p:txBody>
          </p:sp>
        </p:grpSp>
      </p:grpSp>
      <p:sp>
        <p:nvSpPr>
          <p:cNvPr id="37" name="Rectangle 93"/>
          <p:cNvSpPr/>
          <p:nvPr/>
        </p:nvSpPr>
        <p:spPr>
          <a:xfrm>
            <a:off x="10242550" y="2081054"/>
            <a:ext cx="1281120" cy="400110"/>
          </a:xfrm>
          <a:prstGeom prst="rect">
            <a:avLst/>
          </a:prstGeom>
          <a:noFill/>
          <a:ln w="9525">
            <a:noFill/>
          </a:ln>
        </p:spPr>
        <p:txBody>
          <a:bodyPr wrap="non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推进方法</a:t>
            </a:r>
            <a:r>
              <a:rPr lang="en-US" altLang="zh-CN" sz="2000" b="1" dirty="0">
                <a:solidFill>
                  <a:schemeClr val="accent1"/>
                </a:solidFill>
                <a:latin typeface="微软雅黑" panose="020B0503020204020204" pitchFamily="34" charset="-122"/>
                <a:ea typeface="微软雅黑" panose="020B0503020204020204" pitchFamily="34" charset="-122"/>
              </a:rPr>
              <a:t>:</a:t>
            </a:r>
          </a:p>
        </p:txBody>
      </p:sp>
      <p:grpSp>
        <p:nvGrpSpPr>
          <p:cNvPr id="50" name="组合 49"/>
          <p:cNvGrpSpPr/>
          <p:nvPr/>
        </p:nvGrpSpPr>
        <p:grpSpPr>
          <a:xfrm>
            <a:off x="9350705" y="3097107"/>
            <a:ext cx="2895600" cy="3682153"/>
            <a:chOff x="8404555" y="2594822"/>
            <a:chExt cx="2895600" cy="3682153"/>
          </a:xfrm>
        </p:grpSpPr>
        <p:sp>
          <p:nvSpPr>
            <p:cNvPr id="41" name="AutoShape 99"/>
            <p:cNvSpPr/>
            <p:nvPr/>
          </p:nvSpPr>
          <p:spPr>
            <a:xfrm rot="5400000">
              <a:off x="9563100" y="3509222"/>
              <a:ext cx="533400" cy="304800"/>
            </a:xfrm>
            <a:prstGeom prst="rightArrow">
              <a:avLst>
                <a:gd name="adj1" fmla="val 50000"/>
                <a:gd name="adj2" fmla="val 58349"/>
              </a:avLst>
            </a:prstGeom>
            <a:solidFill>
              <a:schemeClr val="accent6"/>
            </a:solidFill>
            <a:ln w="9525">
              <a:noFill/>
            </a:ln>
          </p:spPr>
          <p:txBody>
            <a:bodyPr wrap="none" anchor="ctr"/>
            <a:lstStyle/>
            <a:p>
              <a:pPr lvl="0"/>
              <a:endParaRPr lang="zh-CN" altLang="en-US" dirty="0">
                <a:solidFill>
                  <a:schemeClr val="accent1"/>
                </a:solidFill>
                <a:latin typeface="Arial" panose="020B0604020202020204" pitchFamily="34" charset="0"/>
                <a:ea typeface="宋体" pitchFamily="2" charset="-122"/>
              </a:endParaRPr>
            </a:p>
          </p:txBody>
        </p:sp>
        <p:sp>
          <p:nvSpPr>
            <p:cNvPr id="42" name="AutoShape 100"/>
            <p:cNvSpPr/>
            <p:nvPr/>
          </p:nvSpPr>
          <p:spPr>
            <a:xfrm rot="5400000">
              <a:off x="9582150" y="5054884"/>
              <a:ext cx="533400" cy="304800"/>
            </a:xfrm>
            <a:prstGeom prst="rightArrow">
              <a:avLst>
                <a:gd name="adj1" fmla="val 50000"/>
                <a:gd name="adj2" fmla="val 58349"/>
              </a:avLst>
            </a:prstGeom>
            <a:solidFill>
              <a:schemeClr val="accent6"/>
            </a:solidFill>
            <a:ln w="9525">
              <a:noFill/>
            </a:ln>
          </p:spPr>
          <p:txBody>
            <a:bodyPr wrap="none" anchor="ctr"/>
            <a:lstStyle/>
            <a:p>
              <a:pPr lvl="0"/>
              <a:endParaRPr lang="zh-CN" altLang="en-US" dirty="0">
                <a:solidFill>
                  <a:schemeClr val="accent1"/>
                </a:solidFill>
                <a:latin typeface="Arial" panose="020B0604020202020204" pitchFamily="34" charset="0"/>
                <a:ea typeface="宋体" pitchFamily="2" charset="-122"/>
              </a:endParaRPr>
            </a:p>
          </p:txBody>
        </p:sp>
        <p:sp>
          <p:nvSpPr>
            <p:cNvPr id="43" name="矩形 42"/>
            <p:cNvSpPr/>
            <p:nvPr/>
          </p:nvSpPr>
          <p:spPr>
            <a:xfrm>
              <a:off x="8404555" y="2594822"/>
              <a:ext cx="2895600" cy="517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⑴KYT</a:t>
              </a:r>
              <a:r>
                <a:rPr lang="zh-CN" altLang="en-US" sz="2000" b="1" dirty="0">
                  <a:solidFill>
                    <a:schemeClr val="accent1"/>
                  </a:solidFill>
                  <a:latin typeface="微软雅黑" panose="020B0503020204020204" pitchFamily="34" charset="-122"/>
                  <a:ea typeface="微软雅黑" panose="020B0503020204020204" pitchFamily="34" charset="-122"/>
                </a:rPr>
                <a:t>试点期</a:t>
              </a:r>
            </a:p>
          </p:txBody>
        </p:sp>
        <p:sp>
          <p:nvSpPr>
            <p:cNvPr id="46" name="矩形 45"/>
            <p:cNvSpPr/>
            <p:nvPr/>
          </p:nvSpPr>
          <p:spPr>
            <a:xfrm>
              <a:off x="8404555" y="4137593"/>
              <a:ext cx="2895600" cy="517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⑵KYT</a:t>
              </a:r>
              <a:r>
                <a:rPr lang="zh-CN" altLang="en-US" sz="2000" b="1" dirty="0">
                  <a:solidFill>
                    <a:schemeClr val="accent1"/>
                  </a:solidFill>
                  <a:latin typeface="微软雅黑" panose="020B0503020204020204" pitchFamily="34" charset="-122"/>
                  <a:ea typeface="微软雅黑" panose="020B0503020204020204" pitchFamily="34" charset="-122"/>
                </a:rPr>
                <a:t>展开期</a:t>
              </a:r>
            </a:p>
          </p:txBody>
        </p:sp>
        <p:sp>
          <p:nvSpPr>
            <p:cNvPr id="49" name="矩形 48"/>
            <p:cNvSpPr/>
            <p:nvPr/>
          </p:nvSpPr>
          <p:spPr>
            <a:xfrm>
              <a:off x="8404555" y="5758979"/>
              <a:ext cx="2895600" cy="517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⑶自主管理期</a:t>
              </a:r>
            </a:p>
          </p:txBody>
        </p:sp>
      </p:gr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9130" y="1304925"/>
            <a:ext cx="27432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solidFill>
                <a:latin typeface="微软雅黑" panose="020B0503020204020204" pitchFamily="34" charset="-122"/>
                <a:ea typeface="微软雅黑" panose="020B0503020204020204" pitchFamily="34" charset="-122"/>
              </a:rPr>
              <a:t>如何推进</a:t>
            </a:r>
            <a:endParaRPr lang="en-US" altLang="zh-CN" sz="2000" b="1" dirty="0">
              <a:solidFill>
                <a:schemeClr val="accent1"/>
              </a:solidFill>
              <a:latin typeface="微软雅黑" panose="020B0503020204020204" pitchFamily="34" charset="-122"/>
              <a:ea typeface="微软雅黑" panose="020B0503020204020204" pitchFamily="34" charset="-122"/>
            </a:endParaRPr>
          </a:p>
          <a:p>
            <a:r>
              <a:rPr lang="zh-CN" altLang="en-US" sz="2000" b="1" dirty="0">
                <a:solidFill>
                  <a:schemeClr val="accent1"/>
                </a:solidFill>
                <a:latin typeface="微软雅黑" panose="020B0503020204020204" pitchFamily="34" charset="-122"/>
                <a:ea typeface="微软雅黑" panose="020B0503020204020204" pitchFamily="34" charset="-122"/>
              </a:rPr>
              <a:t>第一阶段</a:t>
            </a:r>
            <a:r>
              <a:rPr lang="en-US" altLang="zh-CN" sz="2000" b="1" dirty="0">
                <a:solidFill>
                  <a:schemeClr val="accent1"/>
                </a:solidFill>
                <a:latin typeface="微软雅黑" panose="020B0503020204020204" pitchFamily="34" charset="-122"/>
                <a:ea typeface="微软雅黑" panose="020B0503020204020204" pitchFamily="34" charset="-122"/>
              </a:rPr>
              <a:t>:KYT</a:t>
            </a:r>
            <a:r>
              <a:rPr lang="zh-CN" altLang="en-US" sz="2000" b="1" dirty="0">
                <a:solidFill>
                  <a:schemeClr val="accent1"/>
                </a:solidFill>
                <a:latin typeface="微软雅黑" panose="020B0503020204020204" pitchFamily="34" charset="-122"/>
                <a:ea typeface="微软雅黑" panose="020B0503020204020204" pitchFamily="34" charset="-122"/>
              </a:rPr>
              <a:t>试点期</a:t>
            </a:r>
          </a:p>
        </p:txBody>
      </p:sp>
      <p:grpSp>
        <p:nvGrpSpPr>
          <p:cNvPr id="13" name="组合 12"/>
          <p:cNvGrpSpPr/>
          <p:nvPr/>
        </p:nvGrpSpPr>
        <p:grpSpPr>
          <a:xfrm>
            <a:off x="684530" y="2608578"/>
            <a:ext cx="2032000" cy="1250951"/>
            <a:chOff x="254000" y="2673348"/>
            <a:chExt cx="2032000" cy="1250951"/>
          </a:xfrm>
        </p:grpSpPr>
        <p:sp>
          <p:nvSpPr>
            <p:cNvPr id="3" name="矩形 2"/>
            <p:cNvSpPr/>
            <p:nvPr/>
          </p:nvSpPr>
          <p:spPr>
            <a:xfrm>
              <a:off x="254000" y="3257548"/>
              <a:ext cx="2032000" cy="666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制订活动计划书</a:t>
              </a:r>
            </a:p>
          </p:txBody>
        </p:sp>
        <p:sp>
          <p:nvSpPr>
            <p:cNvPr id="8" name="矩形 7"/>
            <p:cNvSpPr/>
            <p:nvPr/>
          </p:nvSpPr>
          <p:spPr>
            <a:xfrm>
              <a:off x="254000" y="2673348"/>
              <a:ext cx="584200" cy="58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1</a:t>
              </a:r>
            </a:p>
          </p:txBody>
        </p:sp>
      </p:grpSp>
      <p:grpSp>
        <p:nvGrpSpPr>
          <p:cNvPr id="14" name="组合 13"/>
          <p:cNvGrpSpPr/>
          <p:nvPr/>
        </p:nvGrpSpPr>
        <p:grpSpPr>
          <a:xfrm>
            <a:off x="3097530" y="2608578"/>
            <a:ext cx="2032000" cy="1250952"/>
            <a:chOff x="2667000" y="2673348"/>
            <a:chExt cx="2032000" cy="1250952"/>
          </a:xfrm>
        </p:grpSpPr>
        <p:sp>
          <p:nvSpPr>
            <p:cNvPr id="4" name="矩形 3"/>
            <p:cNvSpPr/>
            <p:nvPr/>
          </p:nvSpPr>
          <p:spPr>
            <a:xfrm>
              <a:off x="2667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示范班组培训</a:t>
              </a:r>
            </a:p>
          </p:txBody>
        </p:sp>
        <p:sp>
          <p:nvSpPr>
            <p:cNvPr id="9" name="矩形 8"/>
            <p:cNvSpPr/>
            <p:nvPr/>
          </p:nvSpPr>
          <p:spPr>
            <a:xfrm>
              <a:off x="2667000" y="2673348"/>
              <a:ext cx="584200" cy="58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2</a:t>
              </a:r>
            </a:p>
          </p:txBody>
        </p:sp>
      </p:grpSp>
      <p:grpSp>
        <p:nvGrpSpPr>
          <p:cNvPr id="15" name="组合 14"/>
          <p:cNvGrpSpPr/>
          <p:nvPr/>
        </p:nvGrpSpPr>
        <p:grpSpPr>
          <a:xfrm>
            <a:off x="5510530" y="2608578"/>
            <a:ext cx="2032000" cy="1250952"/>
            <a:chOff x="5080000" y="2673348"/>
            <a:chExt cx="2032000" cy="1250952"/>
          </a:xfrm>
        </p:grpSpPr>
        <p:sp>
          <p:nvSpPr>
            <p:cNvPr id="5" name="矩形 4"/>
            <p:cNvSpPr/>
            <p:nvPr/>
          </p:nvSpPr>
          <p:spPr>
            <a:xfrm>
              <a:off x="5080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4R</a:t>
              </a:r>
              <a:r>
                <a:rPr lang="zh-CN" altLang="en-US" sz="2000" b="1" dirty="0">
                  <a:solidFill>
                    <a:schemeClr val="accent1"/>
                  </a:solidFill>
                  <a:latin typeface="微软雅黑" panose="020B0503020204020204" pitchFamily="34" charset="-122"/>
                  <a:ea typeface="微软雅黑" panose="020B0503020204020204" pitchFamily="34" charset="-122"/>
                </a:rPr>
                <a:t>练习展开</a:t>
              </a:r>
            </a:p>
          </p:txBody>
        </p:sp>
        <p:sp>
          <p:nvSpPr>
            <p:cNvPr id="10" name="矩形 9"/>
            <p:cNvSpPr/>
            <p:nvPr/>
          </p:nvSpPr>
          <p:spPr>
            <a:xfrm>
              <a:off x="5080000" y="2673348"/>
              <a:ext cx="584200" cy="58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3</a:t>
              </a:r>
            </a:p>
          </p:txBody>
        </p:sp>
      </p:grpSp>
      <p:grpSp>
        <p:nvGrpSpPr>
          <p:cNvPr id="16" name="组合 15"/>
          <p:cNvGrpSpPr/>
          <p:nvPr/>
        </p:nvGrpSpPr>
        <p:grpSpPr>
          <a:xfrm>
            <a:off x="7923530" y="2608578"/>
            <a:ext cx="2032000" cy="1250952"/>
            <a:chOff x="7493000" y="2673348"/>
            <a:chExt cx="2032000" cy="1250952"/>
          </a:xfrm>
        </p:grpSpPr>
        <p:sp>
          <p:nvSpPr>
            <p:cNvPr id="6" name="矩形 5"/>
            <p:cNvSpPr/>
            <p:nvPr/>
          </p:nvSpPr>
          <p:spPr>
            <a:xfrm>
              <a:off x="7493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示范班组改善</a:t>
              </a:r>
            </a:p>
          </p:txBody>
        </p:sp>
        <p:sp>
          <p:nvSpPr>
            <p:cNvPr id="11" name="矩形 10"/>
            <p:cNvSpPr/>
            <p:nvPr/>
          </p:nvSpPr>
          <p:spPr>
            <a:xfrm>
              <a:off x="7493000" y="2673348"/>
              <a:ext cx="584200" cy="58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4</a:t>
              </a:r>
            </a:p>
          </p:txBody>
        </p:sp>
      </p:grpSp>
      <p:grpSp>
        <p:nvGrpSpPr>
          <p:cNvPr id="17" name="组合 16"/>
          <p:cNvGrpSpPr/>
          <p:nvPr/>
        </p:nvGrpSpPr>
        <p:grpSpPr>
          <a:xfrm>
            <a:off x="10321521" y="2608578"/>
            <a:ext cx="2047009" cy="1250952"/>
            <a:chOff x="9890991" y="2673348"/>
            <a:chExt cx="2047009" cy="1250952"/>
          </a:xfrm>
        </p:grpSpPr>
        <p:sp>
          <p:nvSpPr>
            <p:cNvPr id="7" name="矩形 6"/>
            <p:cNvSpPr/>
            <p:nvPr/>
          </p:nvSpPr>
          <p:spPr>
            <a:xfrm>
              <a:off x="9906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示范班组总结</a:t>
              </a:r>
            </a:p>
          </p:txBody>
        </p:sp>
        <p:sp>
          <p:nvSpPr>
            <p:cNvPr id="12" name="矩形 11"/>
            <p:cNvSpPr/>
            <p:nvPr/>
          </p:nvSpPr>
          <p:spPr>
            <a:xfrm>
              <a:off x="9890991" y="2673348"/>
              <a:ext cx="584200" cy="58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5</a:t>
              </a:r>
            </a:p>
          </p:txBody>
        </p:sp>
      </p:grpSp>
      <p:grpSp>
        <p:nvGrpSpPr>
          <p:cNvPr id="28" name="组合 27"/>
          <p:cNvGrpSpPr/>
          <p:nvPr/>
        </p:nvGrpSpPr>
        <p:grpSpPr>
          <a:xfrm>
            <a:off x="684530" y="3956512"/>
            <a:ext cx="2032000" cy="1276350"/>
            <a:chOff x="254000" y="3905250"/>
            <a:chExt cx="2032000" cy="1276350"/>
          </a:xfrm>
        </p:grpSpPr>
        <p:sp>
          <p:nvSpPr>
            <p:cNvPr id="21" name="矩形 20"/>
            <p:cNvSpPr/>
            <p:nvPr/>
          </p:nvSpPr>
          <p:spPr>
            <a:xfrm>
              <a:off x="254000" y="4229099"/>
              <a:ext cx="2032000" cy="952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筹备、培训、实施、跟踪、指导、总结、交流</a:t>
              </a:r>
            </a:p>
          </p:txBody>
        </p:sp>
        <p:sp>
          <p:nvSpPr>
            <p:cNvPr id="23" name="矩形 22"/>
            <p:cNvSpPr/>
            <p:nvPr/>
          </p:nvSpPr>
          <p:spPr>
            <a:xfrm>
              <a:off x="254000" y="3905250"/>
              <a:ext cx="2032000" cy="3238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微软雅黑" panose="020B0503020204020204" pitchFamily="34" charset="-122"/>
                  <a:ea typeface="微软雅黑" panose="020B0503020204020204" pitchFamily="34" charset="-122"/>
                </a:rPr>
                <a:t>&lt;</a:t>
              </a:r>
              <a:r>
                <a:rPr lang="zh-CN" altLang="en-US" sz="1400" b="1" dirty="0">
                  <a:solidFill>
                    <a:schemeClr val="accent1"/>
                  </a:solidFill>
                  <a:latin typeface="微软雅黑" panose="020B0503020204020204" pitchFamily="34" charset="-122"/>
                  <a:ea typeface="微软雅黑" panose="020B0503020204020204" pitchFamily="34" charset="-122"/>
                </a:rPr>
                <a:t>工厂层</a:t>
              </a:r>
              <a:r>
                <a:rPr lang="en-US" altLang="zh-CN" sz="1400" b="1" dirty="0">
                  <a:solidFill>
                    <a:schemeClr val="accent1"/>
                  </a:solidFill>
                  <a:latin typeface="微软雅黑" panose="020B0503020204020204" pitchFamily="34" charset="-122"/>
                  <a:ea typeface="微软雅黑" panose="020B0503020204020204" pitchFamily="34" charset="-122"/>
                </a:rPr>
                <a:t>&gt;</a:t>
              </a:r>
            </a:p>
          </p:txBody>
        </p:sp>
      </p:grpSp>
      <p:grpSp>
        <p:nvGrpSpPr>
          <p:cNvPr id="27" name="组合 26"/>
          <p:cNvGrpSpPr/>
          <p:nvPr/>
        </p:nvGrpSpPr>
        <p:grpSpPr>
          <a:xfrm>
            <a:off x="684530" y="5347927"/>
            <a:ext cx="2032000" cy="1504950"/>
            <a:chOff x="2667000" y="5124451"/>
            <a:chExt cx="2032000" cy="1504950"/>
          </a:xfrm>
        </p:grpSpPr>
        <p:sp>
          <p:nvSpPr>
            <p:cNvPr id="22" name="矩形 21"/>
            <p:cNvSpPr/>
            <p:nvPr/>
          </p:nvSpPr>
          <p:spPr>
            <a:xfrm>
              <a:off x="2667000" y="5448301"/>
              <a:ext cx="2032000" cy="1181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作业文件的清点</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劳动防护用品的清点</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危险源的清点</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实施计划等</a:t>
              </a:r>
            </a:p>
          </p:txBody>
        </p:sp>
        <p:sp>
          <p:nvSpPr>
            <p:cNvPr id="26" name="矩形 25"/>
            <p:cNvSpPr/>
            <p:nvPr/>
          </p:nvSpPr>
          <p:spPr>
            <a:xfrm>
              <a:off x="2667000" y="5124451"/>
              <a:ext cx="2032000" cy="3238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微软雅黑" panose="020B0503020204020204" pitchFamily="34" charset="-122"/>
                  <a:ea typeface="微软雅黑" panose="020B0503020204020204" pitchFamily="34" charset="-122"/>
                </a:rPr>
                <a:t>&lt;</a:t>
              </a:r>
              <a:r>
                <a:rPr lang="zh-CN" altLang="en-US" sz="1400" b="1" dirty="0">
                  <a:solidFill>
                    <a:schemeClr val="accent1"/>
                  </a:solidFill>
                  <a:latin typeface="微软雅黑" panose="020B0503020204020204" pitchFamily="34" charset="-122"/>
                  <a:ea typeface="微软雅黑" panose="020B0503020204020204" pitchFamily="34" charset="-122"/>
                </a:rPr>
                <a:t>班组层</a:t>
              </a:r>
              <a:r>
                <a:rPr lang="en-US" altLang="zh-CN" sz="1400" b="1" dirty="0">
                  <a:solidFill>
                    <a:schemeClr val="accent1"/>
                  </a:solidFill>
                  <a:latin typeface="微软雅黑" panose="020B0503020204020204" pitchFamily="34" charset="-122"/>
                  <a:ea typeface="微软雅黑" panose="020B0503020204020204" pitchFamily="34" charset="-122"/>
                </a:rPr>
                <a:t>&gt;</a:t>
              </a:r>
            </a:p>
          </p:txBody>
        </p:sp>
      </p:grpSp>
      <p:sp>
        <p:nvSpPr>
          <p:cNvPr id="30" name="矩形 29"/>
          <p:cNvSpPr/>
          <p:nvPr/>
        </p:nvSpPr>
        <p:spPr>
          <a:xfrm>
            <a:off x="3097530" y="3956513"/>
            <a:ext cx="2032000" cy="1676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每个工厂选定</a:t>
            </a:r>
            <a:r>
              <a:rPr lang="en-US" altLang="zh-CN" sz="1400" b="1" dirty="0">
                <a:solidFill>
                  <a:schemeClr val="accent1"/>
                </a:solidFill>
                <a:latin typeface="微软雅黑" panose="020B0503020204020204" pitchFamily="34" charset="-122"/>
                <a:ea typeface="微软雅黑" panose="020B0503020204020204" pitchFamily="34" charset="-122"/>
              </a:rPr>
              <a:t>20%</a:t>
            </a:r>
            <a:r>
              <a:rPr lang="zh-CN" altLang="en-US" sz="1400" b="1" dirty="0">
                <a:solidFill>
                  <a:schemeClr val="accent1"/>
                </a:solidFill>
                <a:latin typeface="微软雅黑" panose="020B0503020204020204" pitchFamily="34" charset="-122"/>
                <a:ea typeface="微软雅黑" panose="020B0503020204020204" pitchFamily="34" charset="-122"/>
              </a:rPr>
              <a:t>安全基础</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组员安全生理、心理、品德、知识与技能素质较好的班组进行培训</a:t>
            </a:r>
          </a:p>
        </p:txBody>
      </p:sp>
      <p:grpSp>
        <p:nvGrpSpPr>
          <p:cNvPr id="32" name="Group 20"/>
          <p:cNvGrpSpPr/>
          <p:nvPr/>
        </p:nvGrpSpPr>
        <p:grpSpPr>
          <a:xfrm>
            <a:off x="3402330" y="5729895"/>
            <a:ext cx="1303482" cy="1101012"/>
            <a:chOff x="0" y="-52"/>
            <a:chExt cx="912" cy="1735"/>
          </a:xfrm>
        </p:grpSpPr>
        <p:sp>
          <p:nvSpPr>
            <p:cNvPr id="33" name="Rectangle 82"/>
            <p:cNvSpPr/>
            <p:nvPr/>
          </p:nvSpPr>
          <p:spPr>
            <a:xfrm>
              <a:off x="336" y="-52"/>
              <a:ext cx="288" cy="439"/>
            </a:xfrm>
            <a:prstGeom prst="rect">
              <a:avLst/>
            </a:prstGeom>
            <a:solidFill>
              <a:srgbClr val="FFFF00"/>
            </a:solidFill>
            <a:ln w="9525" cap="flat" cmpd="sng">
              <a:solidFill>
                <a:srgbClr val="000000"/>
              </a:solidFill>
              <a:prstDash val="solid"/>
              <a:miter/>
              <a:headEnd type="none" w="med" len="med"/>
              <a:tailEnd type="none" w="med" len="med"/>
            </a:ln>
          </p:spPr>
          <p:txBody>
            <a:bodyPr anchor="ctr">
              <a:spAutoFit/>
            </a:bodyPr>
            <a:lstStyle/>
            <a:p>
              <a:pPr lvl="0"/>
              <a:endParaRPr lang="zh-CN" altLang="en-US" dirty="0">
                <a:solidFill>
                  <a:schemeClr val="accent1"/>
                </a:solidFill>
                <a:latin typeface="Arial" panose="020B0604020202020204" pitchFamily="34" charset="0"/>
                <a:ea typeface="宋体" pitchFamily="2" charset="-122"/>
              </a:endParaRPr>
            </a:p>
          </p:txBody>
        </p:sp>
        <p:sp>
          <p:nvSpPr>
            <p:cNvPr id="34" name="Rectangle 83"/>
            <p:cNvSpPr/>
            <p:nvPr/>
          </p:nvSpPr>
          <p:spPr>
            <a:xfrm>
              <a:off x="0" y="668"/>
              <a:ext cx="288" cy="439"/>
            </a:xfrm>
            <a:prstGeom prst="rect">
              <a:avLst/>
            </a:prstGeom>
            <a:solidFill>
              <a:srgbClr val="FFFF00"/>
            </a:solidFill>
            <a:ln w="9525" cap="flat" cmpd="sng">
              <a:solidFill>
                <a:srgbClr val="000000"/>
              </a:solidFill>
              <a:prstDash val="solid"/>
              <a:miter/>
              <a:headEnd type="none" w="med" len="med"/>
              <a:tailEnd type="none" w="med" len="med"/>
            </a:ln>
          </p:spPr>
          <p:txBody>
            <a:bodyPr anchor="ctr">
              <a:spAutoFit/>
            </a:bodyPr>
            <a:lstStyle/>
            <a:p>
              <a:pPr lvl="0"/>
              <a:endParaRPr lang="zh-CN" altLang="en-US" dirty="0">
                <a:solidFill>
                  <a:schemeClr val="accent1"/>
                </a:solidFill>
                <a:latin typeface="Arial" panose="020B0604020202020204" pitchFamily="34" charset="0"/>
                <a:ea typeface="宋体" pitchFamily="2" charset="-122"/>
              </a:endParaRPr>
            </a:p>
          </p:txBody>
        </p:sp>
        <p:sp>
          <p:nvSpPr>
            <p:cNvPr id="35" name="Rectangle 84"/>
            <p:cNvSpPr/>
            <p:nvPr/>
          </p:nvSpPr>
          <p:spPr>
            <a:xfrm>
              <a:off x="624" y="668"/>
              <a:ext cx="288" cy="439"/>
            </a:xfrm>
            <a:prstGeom prst="rect">
              <a:avLst/>
            </a:prstGeom>
            <a:solidFill>
              <a:srgbClr val="FFFF00"/>
            </a:solidFill>
            <a:ln w="9525" cap="flat" cmpd="sng">
              <a:solidFill>
                <a:srgbClr val="000000"/>
              </a:solidFill>
              <a:prstDash val="solid"/>
              <a:miter/>
              <a:headEnd type="none" w="med" len="med"/>
              <a:tailEnd type="none" w="med" len="med"/>
            </a:ln>
          </p:spPr>
          <p:txBody>
            <a:bodyPr anchor="ctr">
              <a:spAutoFit/>
            </a:bodyPr>
            <a:lstStyle/>
            <a:p>
              <a:pPr lvl="0"/>
              <a:endParaRPr lang="zh-CN" altLang="en-US" dirty="0">
                <a:solidFill>
                  <a:schemeClr val="accent1"/>
                </a:solidFill>
                <a:latin typeface="Arial" panose="020B0604020202020204" pitchFamily="34" charset="0"/>
                <a:ea typeface="宋体" pitchFamily="2" charset="-122"/>
              </a:endParaRPr>
            </a:p>
          </p:txBody>
        </p:sp>
        <p:sp>
          <p:nvSpPr>
            <p:cNvPr id="36" name="Rectangle 85"/>
            <p:cNvSpPr/>
            <p:nvPr/>
          </p:nvSpPr>
          <p:spPr>
            <a:xfrm>
              <a:off x="0" y="1244"/>
              <a:ext cx="288" cy="439"/>
            </a:xfrm>
            <a:prstGeom prst="rect">
              <a:avLst/>
            </a:prstGeom>
            <a:solidFill>
              <a:srgbClr val="FFFF00"/>
            </a:solidFill>
            <a:ln w="9525" cap="flat" cmpd="sng">
              <a:solidFill>
                <a:srgbClr val="000000"/>
              </a:solidFill>
              <a:prstDash val="solid"/>
              <a:miter/>
              <a:headEnd type="none" w="med" len="med"/>
              <a:tailEnd type="none" w="med" len="med"/>
            </a:ln>
          </p:spPr>
          <p:txBody>
            <a:bodyPr anchor="ctr">
              <a:spAutoFit/>
            </a:bodyPr>
            <a:lstStyle/>
            <a:p>
              <a:pPr lvl="0"/>
              <a:endParaRPr lang="zh-CN" altLang="en-US" dirty="0">
                <a:solidFill>
                  <a:schemeClr val="accent1"/>
                </a:solidFill>
                <a:latin typeface="Arial" panose="020B0604020202020204" pitchFamily="34" charset="0"/>
                <a:ea typeface="宋体" pitchFamily="2" charset="-122"/>
              </a:endParaRPr>
            </a:p>
          </p:txBody>
        </p:sp>
        <p:sp>
          <p:nvSpPr>
            <p:cNvPr id="37" name="Rectangle 86"/>
            <p:cNvSpPr/>
            <p:nvPr/>
          </p:nvSpPr>
          <p:spPr>
            <a:xfrm>
              <a:off x="624" y="1244"/>
              <a:ext cx="288" cy="439"/>
            </a:xfrm>
            <a:prstGeom prst="rect">
              <a:avLst/>
            </a:prstGeom>
            <a:solidFill>
              <a:srgbClr val="FFFF00"/>
            </a:solidFill>
            <a:ln w="9525" cap="flat" cmpd="sng">
              <a:solidFill>
                <a:srgbClr val="000000"/>
              </a:solidFill>
              <a:prstDash val="solid"/>
              <a:miter/>
              <a:headEnd type="none" w="med" len="med"/>
              <a:tailEnd type="none" w="med" len="med"/>
            </a:ln>
          </p:spPr>
          <p:txBody>
            <a:bodyPr anchor="ctr">
              <a:spAutoFit/>
            </a:bodyPr>
            <a:lstStyle/>
            <a:p>
              <a:pPr lvl="0"/>
              <a:endParaRPr lang="zh-CN" altLang="en-US" dirty="0">
                <a:solidFill>
                  <a:schemeClr val="accent1"/>
                </a:solidFill>
                <a:latin typeface="Arial" panose="020B0604020202020204" pitchFamily="34" charset="0"/>
                <a:ea typeface="宋体" pitchFamily="2" charset="-122"/>
              </a:endParaRPr>
            </a:p>
          </p:txBody>
        </p:sp>
        <p:sp>
          <p:nvSpPr>
            <p:cNvPr id="38" name="Line 87"/>
            <p:cNvSpPr/>
            <p:nvPr/>
          </p:nvSpPr>
          <p:spPr>
            <a:xfrm>
              <a:off x="288" y="864"/>
              <a:ext cx="336" cy="0"/>
            </a:xfrm>
            <a:prstGeom prst="line">
              <a:avLst/>
            </a:prstGeom>
            <a:ln w="38100" cap="flat" cmpd="sng">
              <a:solidFill>
                <a:srgbClr val="000000"/>
              </a:solidFill>
              <a:prstDash val="solid"/>
              <a:headEnd type="none" w="med" len="med"/>
              <a:tailEnd type="none" w="med" len="med"/>
            </a:ln>
          </p:spPr>
        </p:sp>
        <p:sp>
          <p:nvSpPr>
            <p:cNvPr id="39" name="Line 88"/>
            <p:cNvSpPr/>
            <p:nvPr/>
          </p:nvSpPr>
          <p:spPr>
            <a:xfrm>
              <a:off x="288" y="1488"/>
              <a:ext cx="336" cy="0"/>
            </a:xfrm>
            <a:prstGeom prst="line">
              <a:avLst/>
            </a:prstGeom>
            <a:ln w="38100" cap="flat" cmpd="sng">
              <a:solidFill>
                <a:srgbClr val="000000"/>
              </a:solidFill>
              <a:prstDash val="solid"/>
              <a:headEnd type="none" w="med" len="med"/>
              <a:tailEnd type="none" w="med" len="med"/>
            </a:ln>
          </p:spPr>
        </p:sp>
        <p:sp>
          <p:nvSpPr>
            <p:cNvPr id="40" name="Line 89"/>
            <p:cNvSpPr/>
            <p:nvPr/>
          </p:nvSpPr>
          <p:spPr>
            <a:xfrm>
              <a:off x="768" y="1056"/>
              <a:ext cx="0" cy="240"/>
            </a:xfrm>
            <a:prstGeom prst="line">
              <a:avLst/>
            </a:prstGeom>
            <a:ln w="38100" cap="flat" cmpd="sng">
              <a:solidFill>
                <a:srgbClr val="000000"/>
              </a:solidFill>
              <a:prstDash val="solid"/>
              <a:headEnd type="none" w="med" len="med"/>
              <a:tailEnd type="none" w="med" len="med"/>
            </a:ln>
          </p:spPr>
        </p:sp>
        <p:sp>
          <p:nvSpPr>
            <p:cNvPr id="41" name="Line 90"/>
            <p:cNvSpPr/>
            <p:nvPr/>
          </p:nvSpPr>
          <p:spPr>
            <a:xfrm>
              <a:off x="144" y="1056"/>
              <a:ext cx="0" cy="240"/>
            </a:xfrm>
            <a:prstGeom prst="line">
              <a:avLst/>
            </a:prstGeom>
            <a:ln w="38100" cap="flat" cmpd="sng">
              <a:solidFill>
                <a:srgbClr val="000000"/>
              </a:solidFill>
              <a:prstDash val="solid"/>
              <a:headEnd type="none" w="med" len="med"/>
              <a:tailEnd type="none" w="med" len="med"/>
            </a:ln>
          </p:spPr>
        </p:sp>
        <p:sp>
          <p:nvSpPr>
            <p:cNvPr id="42" name="Line 91"/>
            <p:cNvSpPr/>
            <p:nvPr/>
          </p:nvSpPr>
          <p:spPr>
            <a:xfrm flipV="1">
              <a:off x="288" y="336"/>
              <a:ext cx="192" cy="960"/>
            </a:xfrm>
            <a:prstGeom prst="line">
              <a:avLst/>
            </a:prstGeom>
            <a:ln w="38100" cap="flat" cmpd="sng">
              <a:solidFill>
                <a:srgbClr val="000000"/>
              </a:solidFill>
              <a:prstDash val="solid"/>
              <a:headEnd type="none" w="med" len="med"/>
              <a:tailEnd type="none" w="med" len="med"/>
            </a:ln>
          </p:spPr>
        </p:sp>
        <p:sp>
          <p:nvSpPr>
            <p:cNvPr id="43" name="Line 92"/>
            <p:cNvSpPr/>
            <p:nvPr/>
          </p:nvSpPr>
          <p:spPr>
            <a:xfrm>
              <a:off x="480" y="336"/>
              <a:ext cx="144" cy="960"/>
            </a:xfrm>
            <a:prstGeom prst="line">
              <a:avLst/>
            </a:prstGeom>
            <a:ln w="38100" cap="flat" cmpd="sng">
              <a:solidFill>
                <a:srgbClr val="000000"/>
              </a:solidFill>
              <a:prstDash val="solid"/>
              <a:headEnd type="none" w="med" len="med"/>
              <a:tailEnd type="none" w="med" len="med"/>
            </a:ln>
          </p:spPr>
        </p:sp>
        <p:sp>
          <p:nvSpPr>
            <p:cNvPr id="44" name="Line 93"/>
            <p:cNvSpPr/>
            <p:nvPr/>
          </p:nvSpPr>
          <p:spPr>
            <a:xfrm>
              <a:off x="288" y="1056"/>
              <a:ext cx="336" cy="240"/>
            </a:xfrm>
            <a:prstGeom prst="line">
              <a:avLst/>
            </a:prstGeom>
            <a:ln w="38100" cap="flat" cmpd="sng">
              <a:solidFill>
                <a:srgbClr val="000000"/>
              </a:solidFill>
              <a:prstDash val="solid"/>
              <a:headEnd type="none" w="med" len="med"/>
              <a:tailEnd type="none" w="med" len="med"/>
            </a:ln>
          </p:spPr>
        </p:sp>
        <p:sp>
          <p:nvSpPr>
            <p:cNvPr id="45" name="Line 94"/>
            <p:cNvSpPr/>
            <p:nvPr/>
          </p:nvSpPr>
          <p:spPr>
            <a:xfrm flipH="1">
              <a:off x="288" y="1056"/>
              <a:ext cx="336" cy="240"/>
            </a:xfrm>
            <a:prstGeom prst="line">
              <a:avLst/>
            </a:prstGeom>
            <a:ln w="38100" cap="flat" cmpd="sng">
              <a:solidFill>
                <a:srgbClr val="000000"/>
              </a:solidFill>
              <a:prstDash val="solid"/>
              <a:headEnd type="none" w="med" len="med"/>
              <a:tailEnd type="none" w="med" len="med"/>
            </a:ln>
          </p:spPr>
        </p:sp>
        <p:sp>
          <p:nvSpPr>
            <p:cNvPr id="46" name="Line 95"/>
            <p:cNvSpPr/>
            <p:nvPr/>
          </p:nvSpPr>
          <p:spPr>
            <a:xfrm flipH="1">
              <a:off x="144" y="336"/>
              <a:ext cx="192" cy="384"/>
            </a:xfrm>
            <a:prstGeom prst="line">
              <a:avLst/>
            </a:prstGeom>
            <a:ln w="38100" cap="flat" cmpd="sng">
              <a:solidFill>
                <a:srgbClr val="000000"/>
              </a:solidFill>
              <a:prstDash val="solid"/>
              <a:headEnd type="none" w="med" len="med"/>
              <a:tailEnd type="none" w="med" len="med"/>
            </a:ln>
          </p:spPr>
        </p:sp>
        <p:sp>
          <p:nvSpPr>
            <p:cNvPr id="47" name="Line 96"/>
            <p:cNvSpPr/>
            <p:nvPr/>
          </p:nvSpPr>
          <p:spPr>
            <a:xfrm>
              <a:off x="624" y="336"/>
              <a:ext cx="192" cy="384"/>
            </a:xfrm>
            <a:prstGeom prst="line">
              <a:avLst/>
            </a:prstGeom>
            <a:ln w="38100" cap="flat" cmpd="sng">
              <a:solidFill>
                <a:srgbClr val="000000"/>
              </a:solidFill>
              <a:prstDash val="solid"/>
              <a:headEnd type="none" w="med" len="med"/>
              <a:tailEnd type="none" w="med" len="med"/>
            </a:ln>
          </p:spPr>
        </p:sp>
      </p:grpSp>
      <p:sp>
        <p:nvSpPr>
          <p:cNvPr id="48" name="Text Box 97"/>
          <p:cNvSpPr txBox="1"/>
          <p:nvPr/>
        </p:nvSpPr>
        <p:spPr>
          <a:xfrm>
            <a:off x="2640330" y="6939815"/>
            <a:ext cx="2946400" cy="244475"/>
          </a:xfrm>
          <a:prstGeom prst="rect">
            <a:avLst/>
          </a:prstGeom>
          <a:noFill/>
          <a:ln w="9525">
            <a:noFill/>
          </a:ln>
        </p:spPr>
        <p:txBody>
          <a:bodyPr>
            <a:spAutoFit/>
          </a:bodyPr>
          <a:lstStyle/>
          <a:p>
            <a:pPr lvl="0" algn="ctr">
              <a:spcBef>
                <a:spcPct val="50000"/>
              </a:spcBef>
            </a:pPr>
            <a:r>
              <a:rPr lang="zh-CN" altLang="en-US" sz="1000" dirty="0">
                <a:solidFill>
                  <a:schemeClr val="accent1"/>
                </a:solidFill>
                <a:latin typeface="微软雅黑" panose="020B0503020204020204" pitchFamily="34" charset="-122"/>
                <a:ea typeface="微软雅黑" panose="020B0503020204020204" pitchFamily="34" charset="-122"/>
              </a:rPr>
              <a:t>班组成员相互学习、有互保意识</a:t>
            </a:r>
          </a:p>
        </p:txBody>
      </p:sp>
      <p:sp>
        <p:nvSpPr>
          <p:cNvPr id="49" name="矩形 48"/>
          <p:cNvSpPr/>
          <p:nvPr/>
        </p:nvSpPr>
        <p:spPr>
          <a:xfrm>
            <a:off x="5510530" y="3956513"/>
            <a:ext cx="2032000" cy="817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从最基础的做起，逐步深入作业岗位</a:t>
            </a:r>
          </a:p>
        </p:txBody>
      </p:sp>
      <p:sp>
        <p:nvSpPr>
          <p:cNvPr id="50" name="矩形 49"/>
          <p:cNvSpPr/>
          <p:nvPr/>
        </p:nvSpPr>
        <p:spPr>
          <a:xfrm>
            <a:off x="7923530" y="3956513"/>
            <a:ext cx="2032000" cy="1773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重点</a:t>
            </a:r>
            <a:r>
              <a:rPr lang="en-US" altLang="zh-CN" sz="1400" b="1" dirty="0">
                <a:solidFill>
                  <a:schemeClr val="accent1"/>
                </a:solidFill>
                <a:latin typeface="微软雅黑" panose="020B0503020204020204" pitchFamily="34" charset="-122"/>
                <a:ea typeface="微软雅黑" panose="020B0503020204020204" pitchFamily="34" charset="-122"/>
              </a:rPr>
              <a:t>:</a:t>
            </a:r>
          </a:p>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现场隐患的改善</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作业文件标准化</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劳动防护用品标准化</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班组安全建设改善</a:t>
            </a:r>
          </a:p>
        </p:txBody>
      </p:sp>
      <p:sp>
        <p:nvSpPr>
          <p:cNvPr id="51" name="矩形 50"/>
          <p:cNvSpPr/>
          <p:nvPr/>
        </p:nvSpPr>
        <p:spPr>
          <a:xfrm>
            <a:off x="10336530" y="3956513"/>
            <a:ext cx="2032000" cy="1773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总结经验</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下阶段准备示范班组安全活动发表会</a:t>
            </a:r>
            <a:endParaRPr lang="en-US" altLang="zh-CN" sz="14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；将可展现的成果看板化，便于员工学习及其它班组借鉴 </a:t>
            </a:r>
          </a:p>
        </p:txBody>
      </p:sp>
      <p:grpSp>
        <p:nvGrpSpPr>
          <p:cNvPr id="56" name="组合 55"/>
          <p:cNvGrpSpPr/>
          <p:nvPr/>
        </p:nvGrpSpPr>
        <p:grpSpPr>
          <a:xfrm>
            <a:off x="10133349" y="767131"/>
            <a:ext cx="2235181" cy="1765458"/>
            <a:chOff x="9220200" y="193091"/>
            <a:chExt cx="2235181" cy="1765458"/>
          </a:xfrm>
        </p:grpSpPr>
        <p:grpSp>
          <p:nvGrpSpPr>
            <p:cNvPr id="52" name="Group 9"/>
            <p:cNvGrpSpPr/>
            <p:nvPr/>
          </p:nvGrpSpPr>
          <p:grpSpPr>
            <a:xfrm>
              <a:off x="9220200" y="193091"/>
              <a:ext cx="2235181" cy="1765458"/>
              <a:chOff x="0" y="0"/>
              <a:chExt cx="1152" cy="1214"/>
            </a:xfrm>
          </p:grpSpPr>
          <p:sp>
            <p:nvSpPr>
              <p:cNvPr id="53" name="AutoShape 49"/>
              <p:cNvSpPr/>
              <p:nvPr/>
            </p:nvSpPr>
            <p:spPr>
              <a:xfrm>
                <a:off x="0" y="254"/>
                <a:ext cx="1152" cy="960"/>
              </a:xfrm>
              <a:prstGeom prst="foldedCorner">
                <a:avLst>
                  <a:gd name="adj" fmla="val 12500"/>
                </a:avLst>
              </a:prstGeom>
              <a:noFill/>
              <a:ln w="9525" cap="flat" cmpd="sng">
                <a:solidFill>
                  <a:schemeClr val="bg1"/>
                </a:solidFill>
                <a:prstDash val="solid"/>
                <a:headEnd type="none" w="med" len="med"/>
                <a:tailEnd type="none" w="med" len="med"/>
              </a:ln>
            </p:spPr>
            <p:txBody>
              <a:bodyPr wrap="none" anchor="ctr"/>
              <a:lstStyle/>
              <a:p>
                <a:pPr lvl="0" algn="ct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54" name="Text Box 54"/>
              <p:cNvSpPr txBox="1"/>
              <p:nvPr/>
            </p:nvSpPr>
            <p:spPr>
              <a:xfrm>
                <a:off x="0" y="0"/>
                <a:ext cx="1152" cy="254"/>
              </a:xfrm>
              <a:prstGeom prst="rect">
                <a:avLst/>
              </a:prstGeom>
              <a:solidFill>
                <a:schemeClr val="bg1"/>
              </a:solidFill>
              <a:ln w="9525">
                <a:noFill/>
              </a:ln>
            </p:spPr>
            <p:txBody>
              <a:bodyPr>
                <a:spAutoFit/>
              </a:bodyPr>
              <a:lstStyle/>
              <a:p>
                <a:pPr lvl="0" algn="ctr">
                  <a:spcBef>
                    <a:spcPct val="50000"/>
                  </a:spcBef>
                </a:pPr>
                <a:r>
                  <a:rPr lang="zh-CN" altLang="en-US" b="1" dirty="0">
                    <a:solidFill>
                      <a:schemeClr val="accent1"/>
                    </a:solidFill>
                    <a:latin typeface="微软雅黑" panose="020B0503020204020204" pitchFamily="34" charset="-122"/>
                    <a:ea typeface="微软雅黑" panose="020B0503020204020204" pitchFamily="34" charset="-122"/>
                  </a:rPr>
                  <a:t>目的</a:t>
                </a:r>
              </a:p>
            </p:txBody>
          </p:sp>
        </p:grpSp>
        <p:sp>
          <p:nvSpPr>
            <p:cNvPr id="55" name="矩形 54"/>
            <p:cNvSpPr/>
            <p:nvPr/>
          </p:nvSpPr>
          <p:spPr>
            <a:xfrm>
              <a:off x="9334402" y="609600"/>
              <a:ext cx="2032000" cy="12284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孕育具有展示力的活动元素，培养出有影响力的标杆班组 </a:t>
              </a:r>
              <a:r>
                <a:rPr lang="en-US" altLang="zh-CN" sz="1400" b="1" dirty="0">
                  <a:solidFill>
                    <a:schemeClr val="accent1"/>
                  </a:solidFill>
                  <a:latin typeface="微软雅黑" panose="020B0503020204020204" pitchFamily="34" charset="-122"/>
                  <a:ea typeface="微软雅黑" panose="020B0503020204020204" pitchFamily="34" charset="-122"/>
                </a:rPr>
                <a:t>,</a:t>
              </a:r>
              <a:r>
                <a:rPr lang="zh-CN" altLang="en-US" sz="1400" b="1" dirty="0">
                  <a:solidFill>
                    <a:schemeClr val="accent1"/>
                  </a:solidFill>
                  <a:latin typeface="微软雅黑" panose="020B0503020204020204" pitchFamily="34" charset="-122"/>
                  <a:ea typeface="微软雅黑" panose="020B0503020204020204" pitchFamily="34" charset="-122"/>
                </a:rPr>
                <a:t>起示范作</a:t>
              </a:r>
            </a:p>
          </p:txBody>
        </p:sp>
      </p:grpSp>
      <p:sp>
        <p:nvSpPr>
          <p:cNvPr id="57" name="矩形 56"/>
          <p:cNvSpPr/>
          <p:nvPr/>
        </p:nvSpPr>
        <p:spPr>
          <a:xfrm>
            <a:off x="8126730" y="1349559"/>
            <a:ext cx="1219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做法</a:t>
            </a:r>
          </a:p>
        </p:txBody>
      </p:sp>
      <p:sp>
        <p:nvSpPr>
          <p:cNvPr id="58" name="矩形 57"/>
          <p:cNvSpPr/>
          <p:nvPr/>
        </p:nvSpPr>
        <p:spPr>
          <a:xfrm>
            <a:off x="4943620" y="1349559"/>
            <a:ext cx="239569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纳入班组安全建设</a:t>
            </a:r>
          </a:p>
        </p:txBody>
      </p:sp>
      <p:cxnSp>
        <p:nvCxnSpPr>
          <p:cNvPr id="60" name="直接箭头连接符 59"/>
          <p:cNvCxnSpPr/>
          <p:nvPr/>
        </p:nvCxnSpPr>
        <p:spPr>
          <a:xfrm flipH="1">
            <a:off x="9422130" y="1654359"/>
            <a:ext cx="6096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a:stCxn id="57" idx="1"/>
            <a:endCxn id="58" idx="3"/>
          </p:cNvCxnSpPr>
          <p:nvPr/>
        </p:nvCxnSpPr>
        <p:spPr>
          <a:xfrm flipH="1">
            <a:off x="7339330" y="1582604"/>
            <a:ext cx="7874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8" idx="1"/>
          </p:cNvCxnSpPr>
          <p:nvPr/>
        </p:nvCxnSpPr>
        <p:spPr>
          <a:xfrm flipH="1">
            <a:off x="4113530" y="1582604"/>
            <a:ext cx="8300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6" name="直接箭头连接符 65"/>
          <p:cNvCxnSpPr/>
          <p:nvPr/>
        </p:nvCxnSpPr>
        <p:spPr>
          <a:xfrm>
            <a:off x="4113530" y="1654359"/>
            <a:ext cx="0" cy="153841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p:nvPr/>
        </p:nvCxnSpPr>
        <p:spPr>
          <a:xfrm>
            <a:off x="2716530" y="3526154"/>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5129530" y="3526154"/>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a:off x="7542530" y="3526154"/>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a:off x="9955530" y="3526154"/>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9130" y="874395"/>
            <a:ext cx="2743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第二阶段</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:KYT</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展开期</a:t>
            </a:r>
          </a:p>
        </p:txBody>
      </p:sp>
      <p:sp>
        <p:nvSpPr>
          <p:cNvPr id="3" name="Text Box 91"/>
          <p:cNvSpPr txBox="1"/>
          <p:nvPr/>
        </p:nvSpPr>
        <p:spPr>
          <a:xfrm>
            <a:off x="3672046" y="1086485"/>
            <a:ext cx="5995987" cy="366713"/>
          </a:xfrm>
          <a:prstGeom prst="rect">
            <a:avLst/>
          </a:prstGeom>
          <a:noFill/>
          <a:ln w="9525">
            <a:noFill/>
          </a:ln>
        </p:spPr>
        <p:txBody>
          <a:bodyPr>
            <a:spAutoFit/>
          </a:bodyPr>
          <a:lstStyle/>
          <a:p>
            <a:pPr lvl="0">
              <a:spcBef>
                <a:spcPct val="50000"/>
              </a:spcBef>
            </a:pP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由点至面的进一步展开与深入</a:t>
            </a:r>
          </a:p>
        </p:txBody>
      </p:sp>
      <p:grpSp>
        <p:nvGrpSpPr>
          <p:cNvPr id="38" name="组合 37"/>
          <p:cNvGrpSpPr/>
          <p:nvPr/>
        </p:nvGrpSpPr>
        <p:grpSpPr>
          <a:xfrm>
            <a:off x="828040" y="1873885"/>
            <a:ext cx="11684000" cy="1250952"/>
            <a:chOff x="254000" y="2590800"/>
            <a:chExt cx="11684000" cy="1250952"/>
          </a:xfrm>
        </p:grpSpPr>
        <p:grpSp>
          <p:nvGrpSpPr>
            <p:cNvPr id="19" name="组合 18"/>
            <p:cNvGrpSpPr/>
            <p:nvPr/>
          </p:nvGrpSpPr>
          <p:grpSpPr>
            <a:xfrm>
              <a:off x="254000" y="2590800"/>
              <a:ext cx="2032000" cy="1250951"/>
              <a:chOff x="254000" y="2673348"/>
              <a:chExt cx="2032000" cy="1250951"/>
            </a:xfrm>
          </p:grpSpPr>
          <p:sp>
            <p:nvSpPr>
              <p:cNvPr id="20" name="矩形 19"/>
              <p:cNvSpPr/>
              <p:nvPr/>
            </p:nvSpPr>
            <p:spPr>
              <a:xfrm>
                <a:off x="254000" y="3257548"/>
                <a:ext cx="2032000" cy="666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制订活动计划书</a:t>
                </a:r>
              </a:p>
            </p:txBody>
          </p:sp>
          <p:sp>
            <p:nvSpPr>
              <p:cNvPr id="21" name="矩形 20"/>
              <p:cNvSpPr/>
              <p:nvPr/>
            </p:nvSpPr>
            <p:spPr>
              <a:xfrm>
                <a:off x="254000" y="2673348"/>
                <a:ext cx="584200" cy="58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667000" y="2590800"/>
              <a:ext cx="2032000" cy="1250952"/>
              <a:chOff x="2667000" y="2673348"/>
              <a:chExt cx="2032000" cy="1250952"/>
            </a:xfrm>
          </p:grpSpPr>
          <p:sp>
            <p:nvSpPr>
              <p:cNvPr id="23" name="矩形 22"/>
              <p:cNvSpPr/>
              <p:nvPr/>
            </p:nvSpPr>
            <p:spPr>
              <a:xfrm>
                <a:off x="2667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示范班组培训</a:t>
                </a:r>
              </a:p>
            </p:txBody>
          </p:sp>
          <p:sp>
            <p:nvSpPr>
              <p:cNvPr id="24" name="矩形 23"/>
              <p:cNvSpPr/>
              <p:nvPr/>
            </p:nvSpPr>
            <p:spPr>
              <a:xfrm>
                <a:off x="2667000" y="2673348"/>
                <a:ext cx="584200" cy="58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080000" y="2590800"/>
              <a:ext cx="2032000" cy="1250952"/>
              <a:chOff x="5080000" y="2673348"/>
              <a:chExt cx="2032000" cy="1250952"/>
            </a:xfrm>
          </p:grpSpPr>
          <p:sp>
            <p:nvSpPr>
              <p:cNvPr id="26" name="矩形 25"/>
              <p:cNvSpPr/>
              <p:nvPr/>
            </p:nvSpPr>
            <p:spPr>
              <a:xfrm>
                <a:off x="5080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4R</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练习展开</a:t>
                </a:r>
              </a:p>
            </p:txBody>
          </p:sp>
          <p:sp>
            <p:nvSpPr>
              <p:cNvPr id="27" name="矩形 26"/>
              <p:cNvSpPr/>
              <p:nvPr/>
            </p:nvSpPr>
            <p:spPr>
              <a:xfrm>
                <a:off x="5080000" y="2673348"/>
                <a:ext cx="584200" cy="58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493000" y="2590800"/>
              <a:ext cx="2032000" cy="1250952"/>
              <a:chOff x="7493000" y="2673348"/>
              <a:chExt cx="2032000" cy="1250952"/>
            </a:xfrm>
          </p:grpSpPr>
          <p:sp>
            <p:nvSpPr>
              <p:cNvPr id="29" name="矩形 28"/>
              <p:cNvSpPr/>
              <p:nvPr/>
            </p:nvSpPr>
            <p:spPr>
              <a:xfrm>
                <a:off x="7493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示范班组改善</a:t>
                </a:r>
              </a:p>
            </p:txBody>
          </p:sp>
          <p:sp>
            <p:nvSpPr>
              <p:cNvPr id="30" name="矩形 29"/>
              <p:cNvSpPr/>
              <p:nvPr/>
            </p:nvSpPr>
            <p:spPr>
              <a:xfrm>
                <a:off x="7493000" y="2673348"/>
                <a:ext cx="584200" cy="58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9890991" y="2590800"/>
              <a:ext cx="2047009" cy="1250952"/>
              <a:chOff x="9890991" y="2673348"/>
              <a:chExt cx="2047009" cy="1250952"/>
            </a:xfrm>
          </p:grpSpPr>
          <p:sp>
            <p:nvSpPr>
              <p:cNvPr id="32" name="矩形 31"/>
              <p:cNvSpPr/>
              <p:nvPr/>
            </p:nvSpPr>
            <p:spPr>
              <a:xfrm>
                <a:off x="9906000" y="3257548"/>
                <a:ext cx="2032000" cy="66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示范班组总结</a:t>
                </a:r>
              </a:p>
            </p:txBody>
          </p:sp>
          <p:sp>
            <p:nvSpPr>
              <p:cNvPr id="33" name="矩形 32"/>
              <p:cNvSpPr/>
              <p:nvPr/>
            </p:nvSpPr>
            <p:spPr>
              <a:xfrm>
                <a:off x="9890991" y="2673348"/>
                <a:ext cx="584200" cy="58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5</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34" name="直接箭头连接符 33"/>
            <p:cNvCxnSpPr>
              <a:stCxn id="20" idx="3"/>
              <a:endCxn id="23" idx="1"/>
            </p:cNvCxnSpPr>
            <p:nvPr/>
          </p:nvCxnSpPr>
          <p:spPr>
            <a:xfrm>
              <a:off x="2286000" y="3508376"/>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23" idx="3"/>
              <a:endCxn id="26" idx="1"/>
            </p:cNvCxnSpPr>
            <p:nvPr/>
          </p:nvCxnSpPr>
          <p:spPr>
            <a:xfrm>
              <a:off x="4699000" y="3508376"/>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26" idx="3"/>
              <a:endCxn id="29" idx="1"/>
            </p:cNvCxnSpPr>
            <p:nvPr/>
          </p:nvCxnSpPr>
          <p:spPr>
            <a:xfrm>
              <a:off x="7112000" y="3508376"/>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9525000" y="3508376"/>
              <a:ext cx="381000"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828040" y="3421700"/>
            <a:ext cx="1505066" cy="157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班组长</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KYT</a:t>
            </a: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培训</a:t>
            </a:r>
          </a:p>
        </p:txBody>
      </p:sp>
      <p:sp>
        <p:nvSpPr>
          <p:cNvPr id="40" name="矩形 39"/>
          <p:cNvSpPr/>
          <p:nvPr/>
        </p:nvSpPr>
        <p:spPr>
          <a:xfrm>
            <a:off x="2773615" y="3421700"/>
            <a:ext cx="2918525" cy="157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通过小集团活动，找出作业场所潜在的危险，由全员一起做确认，提高每一个人的感受性。</a:t>
            </a:r>
          </a:p>
        </p:txBody>
      </p:sp>
      <p:sp>
        <p:nvSpPr>
          <p:cNvPr id="41" name="矩形 40"/>
          <p:cNvSpPr/>
          <p:nvPr/>
        </p:nvSpPr>
        <p:spPr>
          <a:xfrm>
            <a:off x="6132649" y="3421700"/>
            <a:ext cx="2821241" cy="157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危险预知事项是否做到举一反三，同类的危险是否还在重复出现？深度与广度有无进步</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a:t>
            </a:r>
          </a:p>
        </p:txBody>
      </p:sp>
      <p:sp>
        <p:nvSpPr>
          <p:cNvPr id="42" name="矩形 41"/>
          <p:cNvSpPr/>
          <p:nvPr/>
        </p:nvSpPr>
        <p:spPr>
          <a:xfrm>
            <a:off x="9412870" y="3421700"/>
            <a:ext cx="3099169" cy="1576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“吓一跳</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冒冷汗”记录：从虚惊事件中寻找危险因素；也可以记录发现的某一实际危险因素</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1600" b="1" dirty="0">
                <a:solidFill>
                  <a:srgbClr val="4F81BD">
                    <a:lumMod val="75000"/>
                  </a:srgbClr>
                </a:solidFill>
                <a:latin typeface="微软雅黑" panose="020B0503020204020204" pitchFamily="34" charset="-122"/>
                <a:ea typeface="微软雅黑" panose="020B0503020204020204" pitchFamily="34" charset="-122"/>
              </a:rPr>
              <a:t>预测性</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a:t>
            </a:r>
          </a:p>
        </p:txBody>
      </p:sp>
      <p:sp>
        <p:nvSpPr>
          <p:cNvPr id="43" name="矩形 42"/>
          <p:cNvSpPr/>
          <p:nvPr/>
        </p:nvSpPr>
        <p:spPr>
          <a:xfrm>
            <a:off x="8498840" y="5455284"/>
            <a:ext cx="4013200" cy="1678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关于对策：对策的实施是危险预知活动提升的节点，也是</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PDCA</a:t>
            </a:r>
            <a:r>
              <a:rPr lang="zh-CN" altLang="en-US" sz="1600" b="1" dirty="0">
                <a:solidFill>
                  <a:srgbClr val="4F81BD">
                    <a:lumMod val="75000"/>
                  </a:srgbClr>
                </a:solidFill>
                <a:latin typeface="微软雅黑" panose="020B0503020204020204" pitchFamily="34" charset="-122"/>
                <a:ea typeface="微软雅黑" panose="020B0503020204020204" pitchFamily="34" charset="-122"/>
              </a:rPr>
              <a:t>的关键环节，要检查班组长的对策是否可行并实施尽可能采用治本的对策</a:t>
            </a:r>
          </a:p>
        </p:txBody>
      </p:sp>
      <p:sp>
        <p:nvSpPr>
          <p:cNvPr id="44" name="矩形 43"/>
          <p:cNvSpPr/>
          <p:nvPr/>
        </p:nvSpPr>
        <p:spPr>
          <a:xfrm>
            <a:off x="4911258" y="5455284"/>
            <a:ext cx="3155781" cy="1678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各班组危险预知实施率、班组作业危险预知实施率、员工参与率是否达到</a:t>
            </a:r>
            <a:r>
              <a:rPr lang="en-US" altLang="zh-CN" sz="1600" b="1" dirty="0">
                <a:solidFill>
                  <a:srgbClr val="4F81BD">
                    <a:lumMod val="75000"/>
                  </a:srgbClr>
                </a:solidFill>
                <a:latin typeface="微软雅黑" panose="020B0503020204020204" pitchFamily="34" charset="-122"/>
                <a:ea typeface="微软雅黑" panose="020B0503020204020204" pitchFamily="34" charset="-122"/>
              </a:rPr>
              <a:t>100%</a:t>
            </a:r>
            <a:r>
              <a:rPr lang="zh-CN" altLang="en-US" sz="1600" b="1" dirty="0">
                <a:solidFill>
                  <a:srgbClr val="4F81BD">
                    <a:lumMod val="75000"/>
                  </a:srgbClr>
                </a:solidFill>
                <a:latin typeface="微软雅黑" panose="020B0503020204020204" pitchFamily="34" charset="-122"/>
                <a:ea typeface="微软雅黑" panose="020B0503020204020204" pitchFamily="34" charset="-122"/>
              </a:rPr>
              <a:t>？ </a:t>
            </a:r>
          </a:p>
        </p:txBody>
      </p:sp>
      <p:sp>
        <p:nvSpPr>
          <p:cNvPr id="45" name="矩形 44"/>
          <p:cNvSpPr/>
          <p:nvPr/>
        </p:nvSpPr>
        <p:spPr>
          <a:xfrm>
            <a:off x="828039" y="5455284"/>
            <a:ext cx="3651417" cy="1678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rgbClr val="4F81BD">
                    <a:lumMod val="75000"/>
                  </a:srgbClr>
                </a:solidFill>
                <a:latin typeface="微软雅黑" panose="020B0503020204020204" pitchFamily="34" charset="-122"/>
                <a:ea typeface="微软雅黑" panose="020B0503020204020204" pitchFamily="34" charset="-122"/>
              </a:rPr>
              <a:t>对有代表性的预知事项或属于普遍性的危险，班组长要公示于众，将对策反馈给员工，并在班早会、班晚会、班安全活动会上作特别说明和对策解析</a:t>
            </a:r>
          </a:p>
        </p:txBody>
      </p:sp>
      <p:cxnSp>
        <p:nvCxnSpPr>
          <p:cNvPr id="47" name="直接箭头连接符 46"/>
          <p:cNvCxnSpPr>
            <a:stCxn id="39" idx="3"/>
            <a:endCxn id="40" idx="1"/>
          </p:cNvCxnSpPr>
          <p:nvPr/>
        </p:nvCxnSpPr>
        <p:spPr>
          <a:xfrm>
            <a:off x="2404861" y="4209893"/>
            <a:ext cx="440690"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5692140" y="4209893"/>
            <a:ext cx="440509"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8972361" y="4209893"/>
            <a:ext cx="440509"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2" idx="2"/>
          </p:cNvCxnSpPr>
          <p:nvPr/>
        </p:nvCxnSpPr>
        <p:spPr>
          <a:xfrm flipH="1">
            <a:off x="11008995" y="4998085"/>
            <a:ext cx="25215" cy="457199"/>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a:stCxn id="43" idx="1"/>
            <a:endCxn id="44" idx="3"/>
          </p:cNvCxnSpPr>
          <p:nvPr/>
        </p:nvCxnSpPr>
        <p:spPr>
          <a:xfrm flipH="1">
            <a:off x="8138795" y="6294769"/>
            <a:ext cx="431800"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a:stCxn id="44" idx="1"/>
            <a:endCxn id="45" idx="3"/>
          </p:cNvCxnSpPr>
          <p:nvPr/>
        </p:nvCxnSpPr>
        <p:spPr>
          <a:xfrm flipH="1">
            <a:off x="4551213" y="6294769"/>
            <a:ext cx="431800" cy="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2640" y="1017905"/>
            <a:ext cx="2743200" cy="685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accent1"/>
                </a:solidFill>
                <a:latin typeface="微软雅黑" panose="020B0503020204020204" pitchFamily="34" charset="-122"/>
                <a:ea typeface="微软雅黑" panose="020B0503020204020204" pitchFamily="34" charset="-122"/>
              </a:rPr>
              <a:t>第三阶段：自主管理期</a:t>
            </a:r>
          </a:p>
        </p:txBody>
      </p:sp>
      <p:grpSp>
        <p:nvGrpSpPr>
          <p:cNvPr id="21" name="组合 20"/>
          <p:cNvGrpSpPr/>
          <p:nvPr/>
        </p:nvGrpSpPr>
        <p:grpSpPr>
          <a:xfrm>
            <a:off x="1458595" y="2393950"/>
            <a:ext cx="10671175" cy="4400550"/>
            <a:chOff x="812800" y="1676400"/>
            <a:chExt cx="10671175" cy="4400550"/>
          </a:xfrm>
        </p:grpSpPr>
        <p:sp>
          <p:nvSpPr>
            <p:cNvPr id="3" name="Rectangle 68"/>
            <p:cNvSpPr/>
            <p:nvPr/>
          </p:nvSpPr>
          <p:spPr>
            <a:xfrm>
              <a:off x="812800" y="1676400"/>
              <a:ext cx="10671175" cy="4267200"/>
            </a:xfrm>
            <a:prstGeom prst="rect">
              <a:avLst/>
            </a:prstGeom>
            <a:solidFill>
              <a:schemeClr val="accent6">
                <a:alpha val="25882"/>
              </a:schemeClr>
            </a:solidFill>
            <a:ln w="28575" cap="flat" cmpd="sng">
              <a:solidFill>
                <a:schemeClr val="bg2"/>
              </a:solidFill>
              <a:prstDash val="solid"/>
              <a:miter/>
              <a:headEnd type="none" w="med" len="med"/>
              <a:tailEnd type="none" w="med" len="med"/>
            </a:ln>
          </p:spPr>
          <p:txBody>
            <a:bodyPr wrap="none" anchor="ctr"/>
            <a:lstStyle/>
            <a:p>
              <a:pPr lvl="0"/>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Line 50"/>
            <p:cNvSpPr/>
            <p:nvPr/>
          </p:nvSpPr>
          <p:spPr>
            <a:xfrm>
              <a:off x="1727200" y="5541963"/>
              <a:ext cx="8334375" cy="0"/>
            </a:xfrm>
            <a:prstGeom prst="line">
              <a:avLst/>
            </a:prstGeom>
            <a:ln w="25400" cap="flat" cmpd="sng">
              <a:solidFill>
                <a:srgbClr val="000000"/>
              </a:solidFill>
              <a:prstDash val="solid"/>
              <a:headEnd type="none" w="med" len="med"/>
              <a:tailEnd type="triangle" w="med" len="lg"/>
            </a:ln>
          </p:spPr>
        </p:sp>
        <p:sp>
          <p:nvSpPr>
            <p:cNvPr id="5" name="Line 51"/>
            <p:cNvSpPr/>
            <p:nvPr/>
          </p:nvSpPr>
          <p:spPr>
            <a:xfrm flipV="1">
              <a:off x="1727200" y="2259013"/>
              <a:ext cx="3175" cy="3276600"/>
            </a:xfrm>
            <a:prstGeom prst="line">
              <a:avLst/>
            </a:prstGeom>
            <a:ln w="25400" cap="flat" cmpd="sng">
              <a:solidFill>
                <a:srgbClr val="000000"/>
              </a:solidFill>
              <a:prstDash val="solid"/>
              <a:headEnd type="none" w="med" len="med"/>
              <a:tailEnd type="triangle" w="med" len="lg"/>
            </a:ln>
          </p:spPr>
        </p:sp>
        <p:cxnSp>
          <p:nvCxnSpPr>
            <p:cNvPr id="6" name="AutoShape 52"/>
            <p:cNvCxnSpPr/>
            <p:nvPr/>
          </p:nvCxnSpPr>
          <p:spPr>
            <a:xfrm flipV="1">
              <a:off x="2438400" y="2514600"/>
              <a:ext cx="3862388" cy="2474913"/>
            </a:xfrm>
            <a:prstGeom prst="curvedConnector3">
              <a:avLst>
                <a:gd name="adj1" fmla="val 50000"/>
              </a:avLst>
            </a:prstGeom>
            <a:ln w="25400" cap="flat" cmpd="sng">
              <a:solidFill>
                <a:srgbClr val="3366FF"/>
              </a:solidFill>
              <a:prstDash val="solid"/>
              <a:headEnd type="none" w="med" len="med"/>
              <a:tailEnd type="none" w="med" len="med"/>
            </a:ln>
          </p:spPr>
        </p:cxnSp>
        <p:cxnSp>
          <p:nvCxnSpPr>
            <p:cNvPr id="7" name="AutoShape 53"/>
            <p:cNvCxnSpPr/>
            <p:nvPr/>
          </p:nvCxnSpPr>
          <p:spPr>
            <a:xfrm>
              <a:off x="6300788" y="2525713"/>
              <a:ext cx="2947987" cy="1404937"/>
            </a:xfrm>
            <a:prstGeom prst="curvedConnector3">
              <a:avLst>
                <a:gd name="adj1" fmla="val 50000"/>
              </a:avLst>
            </a:prstGeom>
            <a:ln w="25400" cap="flat" cmpd="sng">
              <a:solidFill>
                <a:srgbClr val="3366FF"/>
              </a:solidFill>
              <a:prstDash val="dash"/>
              <a:headEnd type="none" w="med" len="med"/>
              <a:tailEnd type="none" w="med" len="med"/>
            </a:ln>
          </p:spPr>
        </p:cxnSp>
        <p:sp>
          <p:nvSpPr>
            <p:cNvPr id="8" name="Line 54"/>
            <p:cNvSpPr/>
            <p:nvPr/>
          </p:nvSpPr>
          <p:spPr>
            <a:xfrm>
              <a:off x="3659188" y="2392363"/>
              <a:ext cx="1587" cy="3143250"/>
            </a:xfrm>
            <a:prstGeom prst="line">
              <a:avLst/>
            </a:prstGeom>
            <a:ln w="19050" cap="flat" cmpd="sng">
              <a:solidFill>
                <a:srgbClr val="FF9900"/>
              </a:solidFill>
              <a:prstDash val="sysDot"/>
              <a:headEnd type="none" w="med" len="med"/>
              <a:tailEnd type="none" w="med" len="med"/>
            </a:ln>
          </p:spPr>
        </p:sp>
        <p:sp>
          <p:nvSpPr>
            <p:cNvPr id="9" name="Line 55"/>
            <p:cNvSpPr/>
            <p:nvPr/>
          </p:nvSpPr>
          <p:spPr>
            <a:xfrm>
              <a:off x="6199188" y="2392363"/>
              <a:ext cx="1587" cy="3143250"/>
            </a:xfrm>
            <a:prstGeom prst="line">
              <a:avLst/>
            </a:prstGeom>
            <a:ln w="19050" cap="flat" cmpd="sng">
              <a:solidFill>
                <a:srgbClr val="FF9900"/>
              </a:solidFill>
              <a:prstDash val="sysDot"/>
              <a:headEnd type="none" w="med" len="med"/>
              <a:tailEnd type="none" w="med" len="med"/>
            </a:ln>
          </p:spPr>
        </p:sp>
        <p:sp>
          <p:nvSpPr>
            <p:cNvPr id="10" name="Text Box 56"/>
            <p:cNvSpPr txBox="1"/>
            <p:nvPr/>
          </p:nvSpPr>
          <p:spPr>
            <a:xfrm>
              <a:off x="1871663" y="4973638"/>
              <a:ext cx="1301750" cy="369887"/>
            </a:xfrm>
            <a:prstGeom prst="rect">
              <a:avLst/>
            </a:prstGeom>
            <a:noFill/>
            <a:ln w="9525">
              <a:noFill/>
            </a:ln>
          </p:spPr>
          <p:txBody>
            <a:bodyPr>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形成</a:t>
              </a:r>
            </a:p>
          </p:txBody>
        </p:sp>
        <p:sp>
          <p:nvSpPr>
            <p:cNvPr id="11" name="Text Box 57"/>
            <p:cNvSpPr txBox="1"/>
            <p:nvPr/>
          </p:nvSpPr>
          <p:spPr>
            <a:xfrm>
              <a:off x="3697288" y="4022725"/>
              <a:ext cx="1246187" cy="369888"/>
            </a:xfrm>
            <a:prstGeom prst="rect">
              <a:avLst/>
            </a:prstGeom>
            <a:noFill/>
            <a:ln w="9525">
              <a:noFill/>
            </a:ln>
          </p:spPr>
          <p:txBody>
            <a:bodyPr>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磨合</a:t>
              </a:r>
            </a:p>
          </p:txBody>
        </p:sp>
        <p:sp>
          <p:nvSpPr>
            <p:cNvPr id="12" name="Text Box 58"/>
            <p:cNvSpPr txBox="1"/>
            <p:nvPr/>
          </p:nvSpPr>
          <p:spPr>
            <a:xfrm>
              <a:off x="4471988" y="2743200"/>
              <a:ext cx="1281112" cy="369888"/>
            </a:xfrm>
            <a:prstGeom prst="rect">
              <a:avLst/>
            </a:prstGeom>
            <a:noFill/>
            <a:ln w="9525">
              <a:noFill/>
            </a:ln>
          </p:spPr>
          <p:txBody>
            <a:bodyPr>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规范</a:t>
              </a:r>
            </a:p>
          </p:txBody>
        </p:sp>
        <p:sp>
          <p:nvSpPr>
            <p:cNvPr id="13" name="Text Box 59"/>
            <p:cNvSpPr txBox="1"/>
            <p:nvPr/>
          </p:nvSpPr>
          <p:spPr>
            <a:xfrm>
              <a:off x="8305800" y="3516313"/>
              <a:ext cx="1412875" cy="369887"/>
            </a:xfrm>
            <a:prstGeom prst="rect">
              <a:avLst/>
            </a:prstGeom>
            <a:noFill/>
            <a:ln w="9525">
              <a:noFill/>
            </a:ln>
          </p:spPr>
          <p:txBody>
            <a:bodyPr>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执行</a:t>
              </a:r>
            </a:p>
          </p:txBody>
        </p:sp>
        <p:sp>
          <p:nvSpPr>
            <p:cNvPr id="14" name="Text Box 60"/>
            <p:cNvSpPr txBox="1"/>
            <p:nvPr/>
          </p:nvSpPr>
          <p:spPr>
            <a:xfrm>
              <a:off x="9350375" y="3798888"/>
              <a:ext cx="1644650" cy="461962"/>
            </a:xfrm>
            <a:prstGeom prst="rect">
              <a:avLst/>
            </a:prstGeom>
            <a:noFill/>
            <a:ln w="9525">
              <a:noFill/>
            </a:ln>
          </p:spPr>
          <p:txBody>
            <a:bodyPr>
              <a:spAutoFit/>
            </a:bodyPr>
            <a:lstStyle/>
            <a:p>
              <a:pPr lvl="0">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rPr>
                <a:t>日常化</a:t>
              </a:r>
            </a:p>
          </p:txBody>
        </p:sp>
        <p:sp>
          <p:nvSpPr>
            <p:cNvPr id="15" name="Text Box 61"/>
            <p:cNvSpPr txBox="1"/>
            <p:nvPr/>
          </p:nvSpPr>
          <p:spPr>
            <a:xfrm>
              <a:off x="4471988" y="2073275"/>
              <a:ext cx="1433512" cy="461963"/>
            </a:xfrm>
            <a:prstGeom prst="rect">
              <a:avLst/>
            </a:prstGeom>
            <a:noFill/>
            <a:ln w="9525">
              <a:noFill/>
            </a:ln>
          </p:spPr>
          <p:txBody>
            <a:bodyPr>
              <a:spAutoFit/>
            </a:bodyPr>
            <a:lstStyle/>
            <a:p>
              <a:pPr lvl="0">
                <a:spcBef>
                  <a:spcPct val="50000"/>
                </a:spcBef>
              </a:pPr>
              <a:r>
                <a:rPr lang="zh-CN" altLang="en-US" sz="2400" u="sng" dirty="0">
                  <a:solidFill>
                    <a:schemeClr val="bg1"/>
                  </a:solidFill>
                  <a:latin typeface="微软雅黑" panose="020B0503020204020204" pitchFamily="34" charset="-122"/>
                  <a:ea typeface="微软雅黑" panose="020B0503020204020204" pitchFamily="34" charset="-122"/>
                </a:rPr>
                <a:t>阶段</a:t>
              </a:r>
              <a:r>
                <a:rPr lang="en-US" altLang="zh-CN" sz="2400" u="sng" dirty="0">
                  <a:solidFill>
                    <a:schemeClr val="bg1"/>
                  </a:solidFill>
                  <a:latin typeface="微软雅黑" panose="020B0503020204020204" pitchFamily="34" charset="-122"/>
                  <a:ea typeface="微软雅黑" panose="020B0503020204020204" pitchFamily="34" charset="-122"/>
                </a:rPr>
                <a:t>II</a:t>
              </a:r>
            </a:p>
          </p:txBody>
        </p:sp>
        <p:sp>
          <p:nvSpPr>
            <p:cNvPr id="16" name="Text Box 62"/>
            <p:cNvSpPr txBox="1"/>
            <p:nvPr/>
          </p:nvSpPr>
          <p:spPr>
            <a:xfrm>
              <a:off x="7519988" y="2057400"/>
              <a:ext cx="1747837" cy="461963"/>
            </a:xfrm>
            <a:prstGeom prst="rect">
              <a:avLst/>
            </a:prstGeom>
            <a:noFill/>
            <a:ln w="9525">
              <a:noFill/>
            </a:ln>
          </p:spPr>
          <p:txBody>
            <a:bodyPr>
              <a:spAutoFit/>
            </a:bodyPr>
            <a:lstStyle/>
            <a:p>
              <a:pPr lvl="0">
                <a:spcBef>
                  <a:spcPct val="50000"/>
                </a:spcBef>
              </a:pPr>
              <a:r>
                <a:rPr lang="zh-CN" altLang="en-US" sz="2400" u="sng" dirty="0">
                  <a:solidFill>
                    <a:schemeClr val="bg1"/>
                  </a:solidFill>
                  <a:latin typeface="微软雅黑" panose="020B0503020204020204" pitchFamily="34" charset="-122"/>
                  <a:ea typeface="微软雅黑" panose="020B0503020204020204" pitchFamily="34" charset="-122"/>
                </a:rPr>
                <a:t>阶段</a:t>
              </a:r>
              <a:r>
                <a:rPr lang="en-US" altLang="zh-CN" sz="2400" u="sng" dirty="0">
                  <a:solidFill>
                    <a:schemeClr val="bg1"/>
                  </a:solidFill>
                  <a:latin typeface="微软雅黑" panose="020B0503020204020204" pitchFamily="34" charset="-122"/>
                  <a:ea typeface="微软雅黑" panose="020B0503020204020204" pitchFamily="34" charset="-122"/>
                </a:rPr>
                <a:t>III</a:t>
              </a:r>
            </a:p>
          </p:txBody>
        </p:sp>
        <p:sp>
          <p:nvSpPr>
            <p:cNvPr id="17" name="Text Box 63"/>
            <p:cNvSpPr txBox="1"/>
            <p:nvPr/>
          </p:nvSpPr>
          <p:spPr>
            <a:xfrm>
              <a:off x="2133600" y="3852863"/>
              <a:ext cx="1274763" cy="461962"/>
            </a:xfrm>
            <a:prstGeom prst="rect">
              <a:avLst/>
            </a:prstGeom>
            <a:noFill/>
            <a:ln w="9525">
              <a:noFill/>
            </a:ln>
          </p:spPr>
          <p:txBody>
            <a:bodyPr>
              <a:spAutoFit/>
            </a:bodyPr>
            <a:lstStyle/>
            <a:p>
              <a:pPr lvl="0">
                <a:spcBef>
                  <a:spcPct val="50000"/>
                </a:spcBef>
              </a:pPr>
              <a:r>
                <a:rPr lang="zh-CN" altLang="en-US" sz="2400" u="sng" dirty="0">
                  <a:solidFill>
                    <a:schemeClr val="bg1"/>
                  </a:solidFill>
                  <a:latin typeface="微软雅黑" panose="020B0503020204020204" pitchFamily="34" charset="-122"/>
                  <a:ea typeface="微软雅黑" panose="020B0503020204020204" pitchFamily="34" charset="-122"/>
                </a:rPr>
                <a:t>阶段</a:t>
              </a:r>
              <a:r>
                <a:rPr lang="en-US" altLang="zh-CN" sz="2400" u="sng" dirty="0">
                  <a:solidFill>
                    <a:schemeClr val="bg1"/>
                  </a:solidFill>
                  <a:latin typeface="微软雅黑" panose="020B0503020204020204" pitchFamily="34" charset="-122"/>
                  <a:ea typeface="微软雅黑" panose="020B0503020204020204" pitchFamily="34" charset="-122"/>
                </a:rPr>
                <a:t>I</a:t>
              </a:r>
            </a:p>
          </p:txBody>
        </p:sp>
        <p:sp>
          <p:nvSpPr>
            <p:cNvPr id="18" name="Text Box 64"/>
            <p:cNvSpPr txBox="1"/>
            <p:nvPr/>
          </p:nvSpPr>
          <p:spPr>
            <a:xfrm>
              <a:off x="1163935" y="2274888"/>
              <a:ext cx="461665" cy="1611312"/>
            </a:xfrm>
            <a:prstGeom prst="rect">
              <a:avLst/>
            </a:prstGeom>
            <a:noFill/>
            <a:ln w="9525">
              <a:noFill/>
            </a:ln>
          </p:spPr>
          <p:txBody>
            <a:bodyPr vert="eaVert">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员工</a:t>
              </a:r>
              <a:r>
                <a:rPr lang="en-US" altLang="zh-CN" dirty="0">
                  <a:solidFill>
                    <a:schemeClr val="bg1"/>
                  </a:solidFill>
                  <a:latin typeface="微软雅黑" panose="020B0503020204020204" pitchFamily="34" charset="-122"/>
                  <a:ea typeface="微软雅黑" panose="020B0503020204020204" pitchFamily="34" charset="-122"/>
                </a:rPr>
                <a:t>KY</a:t>
              </a:r>
              <a:r>
                <a:rPr lang="zh-CN" altLang="en-US" dirty="0">
                  <a:solidFill>
                    <a:schemeClr val="bg1"/>
                  </a:solidFill>
                  <a:latin typeface="微软雅黑" panose="020B0503020204020204" pitchFamily="34" charset="-122"/>
                  <a:ea typeface="微软雅黑" panose="020B0503020204020204" pitchFamily="34" charset="-122"/>
                </a:rPr>
                <a:t>激情</a:t>
              </a:r>
            </a:p>
          </p:txBody>
        </p:sp>
        <p:sp>
          <p:nvSpPr>
            <p:cNvPr id="19" name="Text Box 65"/>
            <p:cNvSpPr txBox="1"/>
            <p:nvPr/>
          </p:nvSpPr>
          <p:spPr>
            <a:xfrm>
              <a:off x="9043988" y="5541963"/>
              <a:ext cx="2336800" cy="366712"/>
            </a:xfrm>
            <a:prstGeom prst="rect">
              <a:avLst/>
            </a:prstGeom>
            <a:noFill/>
            <a:ln w="9525">
              <a:noFill/>
            </a:ln>
          </p:spPr>
          <p:txBody>
            <a:bodyPr>
              <a:spAutoFit/>
            </a:bodyPr>
            <a:lstStyle/>
            <a:p>
              <a:pPr lvl="0">
                <a:spcBef>
                  <a:spcPct val="50000"/>
                </a:spcBef>
              </a:pPr>
              <a:r>
                <a:rPr lang="zh-CN" altLang="en-US" dirty="0">
                  <a:solidFill>
                    <a:schemeClr val="bg1"/>
                  </a:solidFill>
                  <a:latin typeface="微软雅黑" panose="020B0503020204020204" pitchFamily="34" charset="-122"/>
                  <a:ea typeface="微软雅黑" panose="020B0503020204020204" pitchFamily="34" charset="-122"/>
                </a:rPr>
                <a:t>时间</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努力</a:t>
              </a:r>
            </a:p>
          </p:txBody>
        </p:sp>
        <p:sp>
          <p:nvSpPr>
            <p:cNvPr id="20" name="Picture 66" descr="PE02097_"/>
            <p:cNvSpPr>
              <a:spLocks noChangeAspect="1"/>
            </p:cNvSpPr>
            <p:nvPr/>
          </p:nvSpPr>
          <p:spPr>
            <a:xfrm>
              <a:off x="4979988" y="4572000"/>
              <a:ext cx="2506662" cy="1504950"/>
            </a:xfrm>
            <a:prstGeom prst="rect">
              <a:avLst/>
            </a:prstGeom>
            <a:noFill/>
            <a:ln w="9525">
              <a:noFill/>
            </a:ln>
          </p:spPr>
          <p:txBody>
            <a:bodyPr/>
            <a:lstStyle/>
            <a:p>
              <a:pPr lvl="0"/>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3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最佳实践安全管理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333750" y="2834640"/>
            <a:ext cx="9519285"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安全管理变革与创新</a:t>
            </a:r>
            <a:endParaRPr lang="zh-CN" altLang="en-US" sz="5000" b="1"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259"/>
          <p:cNvSpPr>
            <a:spLocks noChangeArrowheads="1"/>
          </p:cNvSpPr>
          <p:nvPr/>
        </p:nvSpPr>
        <p:spPr bwMode="auto">
          <a:xfrm>
            <a:off x="190848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06</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0660" y="1356360"/>
            <a:ext cx="4542155" cy="824230"/>
            <a:chOff x="2171700" y="-6886"/>
            <a:chExt cx="7848600" cy="824430"/>
          </a:xfrm>
          <a:solidFill>
            <a:schemeClr val="bg1"/>
          </a:solidFill>
        </p:grpSpPr>
        <p:sp>
          <p:nvSpPr>
            <p:cNvPr id="3" name="梯形 2"/>
            <p:cNvSpPr/>
            <p:nvPr/>
          </p:nvSpPr>
          <p:spPr>
            <a:xfrm flipV="1">
              <a:off x="2555913" y="124858"/>
              <a:ext cx="7080174"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474490" y="0"/>
              <a:ext cx="7092108"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一、安全管理变革</a:t>
              </a:r>
              <a:endParaRPr lang="en-US" altLang="zh-CN" sz="2800" b="1" dirty="0">
                <a:solidFill>
                  <a:srgbClr val="376092"/>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021495" y="3613150"/>
            <a:ext cx="11153580" cy="1800862"/>
            <a:chOff x="533400" y="2707639"/>
            <a:chExt cx="11153580" cy="1800862"/>
          </a:xfrm>
        </p:grpSpPr>
        <p:grpSp>
          <p:nvGrpSpPr>
            <p:cNvPr id="7" name="组合 6"/>
            <p:cNvGrpSpPr/>
            <p:nvPr/>
          </p:nvGrpSpPr>
          <p:grpSpPr>
            <a:xfrm>
              <a:off x="533400" y="2707639"/>
              <a:ext cx="1349180" cy="1800862"/>
              <a:chOff x="685800" y="2209800"/>
              <a:chExt cx="1752600" cy="2339339"/>
            </a:xfrm>
          </p:grpSpPr>
          <p:sp>
            <p:nvSpPr>
              <p:cNvPr id="24" name="圆角矩形 23"/>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1.</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树立紧迫感</a:t>
                </a:r>
              </a:p>
            </p:txBody>
          </p:sp>
        </p:grpSp>
        <p:grpSp>
          <p:nvGrpSpPr>
            <p:cNvPr id="27" name="组合 26"/>
            <p:cNvGrpSpPr/>
            <p:nvPr/>
          </p:nvGrpSpPr>
          <p:grpSpPr>
            <a:xfrm>
              <a:off x="2167467" y="2707639"/>
              <a:ext cx="1349180" cy="1800862"/>
              <a:chOff x="685800" y="2209800"/>
              <a:chExt cx="1752600" cy="2339339"/>
            </a:xfrm>
          </p:grpSpPr>
          <p:sp>
            <p:nvSpPr>
              <p:cNvPr id="28" name="圆角矩形 27"/>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2.</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组建团队小组</a:t>
                </a:r>
              </a:p>
            </p:txBody>
          </p:sp>
        </p:grpSp>
        <p:grpSp>
          <p:nvGrpSpPr>
            <p:cNvPr id="31" name="组合 30"/>
            <p:cNvGrpSpPr/>
            <p:nvPr/>
          </p:nvGrpSpPr>
          <p:grpSpPr>
            <a:xfrm>
              <a:off x="3801534" y="2707639"/>
              <a:ext cx="1349180" cy="1800862"/>
              <a:chOff x="685800" y="2209800"/>
              <a:chExt cx="1752600" cy="2339339"/>
            </a:xfrm>
          </p:grpSpPr>
          <p:sp>
            <p:nvSpPr>
              <p:cNvPr id="32" name="圆角矩形 31"/>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3.</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设计愿景和沟通</a:t>
                </a:r>
              </a:p>
            </p:txBody>
          </p:sp>
        </p:grpSp>
        <p:grpSp>
          <p:nvGrpSpPr>
            <p:cNvPr id="35" name="组合 34"/>
            <p:cNvGrpSpPr/>
            <p:nvPr/>
          </p:nvGrpSpPr>
          <p:grpSpPr>
            <a:xfrm>
              <a:off x="5435601" y="2707639"/>
              <a:ext cx="1349180" cy="1800862"/>
              <a:chOff x="685800" y="2209800"/>
              <a:chExt cx="1752600" cy="2339339"/>
            </a:xfrm>
          </p:grpSpPr>
          <p:sp>
            <p:nvSpPr>
              <p:cNvPr id="36" name="圆角矩形 35"/>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4.</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善于授权赋能</a:t>
                </a:r>
              </a:p>
            </p:txBody>
          </p:sp>
        </p:grpSp>
        <p:grpSp>
          <p:nvGrpSpPr>
            <p:cNvPr id="39" name="组合 38"/>
            <p:cNvGrpSpPr/>
            <p:nvPr/>
          </p:nvGrpSpPr>
          <p:grpSpPr>
            <a:xfrm>
              <a:off x="7069668" y="2707639"/>
              <a:ext cx="1349180" cy="1800862"/>
              <a:chOff x="685800" y="2209800"/>
              <a:chExt cx="1752600" cy="2339339"/>
            </a:xfrm>
          </p:grpSpPr>
          <p:sp>
            <p:nvSpPr>
              <p:cNvPr id="40" name="圆角矩形 39"/>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2" name="圆角矩形 41"/>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5.</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积累短期成绩</a:t>
                </a:r>
              </a:p>
            </p:txBody>
          </p:sp>
        </p:grpSp>
        <p:grpSp>
          <p:nvGrpSpPr>
            <p:cNvPr id="43" name="组合 42"/>
            <p:cNvGrpSpPr/>
            <p:nvPr/>
          </p:nvGrpSpPr>
          <p:grpSpPr>
            <a:xfrm>
              <a:off x="8703735" y="2707639"/>
              <a:ext cx="1349180" cy="1800862"/>
              <a:chOff x="685800" y="2209800"/>
              <a:chExt cx="1752600" cy="2339339"/>
            </a:xfrm>
          </p:grpSpPr>
          <p:sp>
            <p:nvSpPr>
              <p:cNvPr id="44" name="圆角矩形 43"/>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5" name="圆角矩形 44"/>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6.</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促进变革深入</a:t>
                </a:r>
              </a:p>
            </p:txBody>
          </p:sp>
        </p:grpSp>
        <p:grpSp>
          <p:nvGrpSpPr>
            <p:cNvPr id="47" name="组合 46"/>
            <p:cNvGrpSpPr/>
            <p:nvPr/>
          </p:nvGrpSpPr>
          <p:grpSpPr>
            <a:xfrm>
              <a:off x="10337800" y="2707639"/>
              <a:ext cx="1349180" cy="1800862"/>
              <a:chOff x="685800" y="2209800"/>
              <a:chExt cx="1752600" cy="2339339"/>
            </a:xfrm>
          </p:grpSpPr>
          <p:sp>
            <p:nvSpPr>
              <p:cNvPr id="48" name="圆角矩形 47"/>
              <p:cNvSpPr/>
              <p:nvPr/>
            </p:nvSpPr>
            <p:spPr>
              <a:xfrm>
                <a:off x="890587" y="2339339"/>
                <a:ext cx="1343026" cy="2209800"/>
              </a:xfrm>
              <a:prstGeom prst="roundRect">
                <a:avLst>
                  <a:gd name="adj" fmla="val 191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圆角矩形 48"/>
              <p:cNvSpPr/>
              <p:nvPr/>
            </p:nvSpPr>
            <p:spPr>
              <a:xfrm>
                <a:off x="804718" y="2278379"/>
                <a:ext cx="1514764" cy="2209800"/>
              </a:xfrm>
              <a:prstGeom prst="roundRect">
                <a:avLst>
                  <a:gd name="adj" fmla="val 1911"/>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685800" y="2209800"/>
                <a:ext cx="1752600" cy="2209800"/>
              </a:xfrm>
              <a:prstGeom prst="roundRect">
                <a:avLst>
                  <a:gd name="adj" fmla="val 19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7.</a:t>
                </a:r>
              </a:p>
              <a:p>
                <a:pPr algn="ctr">
                  <a:lnSpc>
                    <a:spcPct val="150000"/>
                  </a:lnSpc>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成果融入文化</a:t>
                </a:r>
              </a:p>
            </p:txBody>
          </p:sp>
        </p:gr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06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安全管理变革与创新</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735" y="997585"/>
            <a:ext cx="4201795" cy="1051291"/>
            <a:chOff x="2171700" y="-6886"/>
            <a:chExt cx="7848600" cy="1051546"/>
          </a:xfrm>
        </p:grpSpPr>
        <p:sp>
          <p:nvSpPr>
            <p:cNvPr id="3" name="梯形 2"/>
            <p:cNvSpPr/>
            <p:nvPr/>
          </p:nvSpPr>
          <p:spPr>
            <a:xfrm flipV="1">
              <a:off x="2555913" y="124858"/>
              <a:ext cx="7080174" cy="692686"/>
            </a:xfrm>
            <a:prstGeom prst="trapezoi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rPr>
                <a:t>zzzz</a:t>
              </a:r>
            </a:p>
          </p:txBody>
        </p:sp>
        <p:sp>
          <p:nvSpPr>
            <p:cNvPr id="4" name="梯形 3"/>
            <p:cNvSpPr/>
            <p:nvPr/>
          </p:nvSpPr>
          <p:spPr>
            <a:xfrm flipV="1">
              <a:off x="2171700" y="-6886"/>
              <a:ext cx="7848600" cy="69268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5" name="矩形 4"/>
            <p:cNvSpPr/>
            <p:nvPr/>
          </p:nvSpPr>
          <p:spPr>
            <a:xfrm>
              <a:off x="2556006" y="358860"/>
              <a:ext cx="7092108"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chemeClr val="accent1"/>
                  </a:solidFill>
                  <a:latin typeface="微软雅黑" panose="020B0503020204020204" pitchFamily="34" charset="-122"/>
                  <a:ea typeface="微软雅黑" panose="020B0503020204020204" pitchFamily="34" charset="-122"/>
                </a:rPr>
                <a:t>二、互联网</a:t>
              </a:r>
              <a:r>
                <a:rPr lang="en-US" altLang="zh-CN" sz="2800" b="1" dirty="0">
                  <a:solidFill>
                    <a:schemeClr val="accent1"/>
                  </a:solidFill>
                  <a:latin typeface="微软雅黑" panose="020B0503020204020204" pitchFamily="34" charset="-122"/>
                  <a:ea typeface="微软雅黑" panose="020B0503020204020204" pitchFamily="34" charset="-122"/>
                </a:rPr>
                <a:t>+</a:t>
              </a:r>
              <a:r>
                <a:rPr lang="zh-CN" altLang="en-US" sz="2800" b="1" dirty="0">
                  <a:solidFill>
                    <a:schemeClr val="accent1"/>
                  </a:solidFill>
                  <a:latin typeface="微软雅黑" panose="020B0503020204020204" pitchFamily="34" charset="-122"/>
                  <a:ea typeface="微软雅黑" panose="020B0503020204020204" pitchFamily="34" charset="-122"/>
                </a:rPr>
                <a:t>安全</a:t>
              </a:r>
            </a:p>
          </p:txBody>
        </p:sp>
      </p:grpSp>
      <p:grpSp>
        <p:nvGrpSpPr>
          <p:cNvPr id="15" name="组合 14"/>
          <p:cNvGrpSpPr/>
          <p:nvPr/>
        </p:nvGrpSpPr>
        <p:grpSpPr>
          <a:xfrm>
            <a:off x="3295015" y="3142615"/>
            <a:ext cx="7467600" cy="3835400"/>
            <a:chOff x="1600200" y="1295400"/>
            <a:chExt cx="8991600" cy="3835400"/>
          </a:xfrm>
        </p:grpSpPr>
        <p:sp>
          <p:nvSpPr>
            <p:cNvPr id="10" name="圆角矩形 9"/>
            <p:cNvSpPr/>
            <p:nvPr/>
          </p:nvSpPr>
          <p:spPr>
            <a:xfrm>
              <a:off x="1600200" y="1295400"/>
              <a:ext cx="8991600" cy="6858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solidFill>
                  <a:latin typeface="微软雅黑" panose="020B0503020204020204" pitchFamily="34" charset="-122"/>
                  <a:ea typeface="微软雅黑" panose="020B0503020204020204" pitchFamily="34" charset="-122"/>
                </a:rPr>
                <a:t>1</a:t>
              </a:r>
              <a:r>
                <a:rPr lang="zh-CN" altLang="en-US" sz="2000" b="1" dirty="0">
                  <a:solidFill>
                    <a:schemeClr val="accent1"/>
                  </a:solidFill>
                  <a:latin typeface="微软雅黑" panose="020B0503020204020204" pitchFamily="34" charset="-122"/>
                  <a:ea typeface="微软雅黑" panose="020B0503020204020204" pitchFamily="34" charset="-122"/>
                </a:rPr>
                <a:t>）、全人思维：参与感、尊重感、成就感、体验至上</a:t>
              </a:r>
            </a:p>
          </p:txBody>
        </p:sp>
        <p:sp>
          <p:nvSpPr>
            <p:cNvPr id="11" name="圆角矩形 10"/>
            <p:cNvSpPr/>
            <p:nvPr/>
          </p:nvSpPr>
          <p:spPr>
            <a:xfrm>
              <a:off x="1600200" y="2082800"/>
              <a:ext cx="8991600" cy="6858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solidFill>
                  <a:latin typeface="微软雅黑" panose="020B0503020204020204" pitchFamily="34" charset="-122"/>
                  <a:ea typeface="微软雅黑" panose="020B0503020204020204" pitchFamily="34" charset="-122"/>
                </a:rPr>
                <a:t>2</a:t>
              </a:r>
              <a:r>
                <a:rPr lang="zh-CN" altLang="en-US" sz="2000" b="1" dirty="0">
                  <a:solidFill>
                    <a:schemeClr val="accent1"/>
                  </a:solidFill>
                  <a:latin typeface="微软雅黑" panose="020B0503020204020204" pitchFamily="34" charset="-122"/>
                  <a:ea typeface="微软雅黑" panose="020B0503020204020204" pitchFamily="34" charset="-122"/>
                </a:rPr>
                <a:t>）、简约思维：少即是多、</a:t>
              </a:r>
            </a:p>
          </p:txBody>
        </p:sp>
        <p:sp>
          <p:nvSpPr>
            <p:cNvPr id="12" name="圆角矩形 11"/>
            <p:cNvSpPr/>
            <p:nvPr/>
          </p:nvSpPr>
          <p:spPr>
            <a:xfrm>
              <a:off x="1600200" y="2870200"/>
              <a:ext cx="8991600" cy="6858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solidFill>
                  <a:latin typeface="微软雅黑" panose="020B0503020204020204" pitchFamily="34" charset="-122"/>
                  <a:ea typeface="微软雅黑" panose="020B0503020204020204" pitchFamily="34" charset="-122"/>
                </a:rPr>
                <a:t>3</a:t>
              </a:r>
              <a:r>
                <a:rPr lang="zh-CN" altLang="en-US" sz="2000" b="1" dirty="0">
                  <a:solidFill>
                    <a:schemeClr val="accent1"/>
                  </a:solidFill>
                  <a:latin typeface="微软雅黑" panose="020B0503020204020204" pitchFamily="34" charset="-122"/>
                  <a:ea typeface="微软雅黑" panose="020B0503020204020204" pitchFamily="34" charset="-122"/>
                </a:rPr>
                <a:t>）、迭代思维：小处着眼、微创新；精益管理、快速迭代</a:t>
              </a:r>
            </a:p>
          </p:txBody>
        </p:sp>
        <p:sp>
          <p:nvSpPr>
            <p:cNvPr id="13" name="圆角矩形 12"/>
            <p:cNvSpPr/>
            <p:nvPr/>
          </p:nvSpPr>
          <p:spPr>
            <a:xfrm>
              <a:off x="1600200" y="3657600"/>
              <a:ext cx="8991600" cy="6858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solidFill>
                  <a:latin typeface="微软雅黑" panose="020B0503020204020204" pitchFamily="34" charset="-122"/>
                  <a:ea typeface="微软雅黑" panose="020B0503020204020204" pitchFamily="34" charset="-122"/>
                </a:rPr>
                <a:t>4</a:t>
              </a:r>
              <a:r>
                <a:rPr lang="zh-CN" altLang="en-US" sz="2000" b="1" dirty="0">
                  <a:solidFill>
                    <a:schemeClr val="accent1"/>
                  </a:solidFill>
                  <a:latin typeface="微软雅黑" panose="020B0503020204020204" pitchFamily="34" charset="-122"/>
                  <a:ea typeface="微软雅黑" panose="020B0503020204020204" pitchFamily="34" charset="-122"/>
                </a:rPr>
                <a:t>）、平台思维：开放、共享、重视安全数据</a:t>
              </a:r>
            </a:p>
          </p:txBody>
        </p:sp>
        <p:sp>
          <p:nvSpPr>
            <p:cNvPr id="14" name="圆角矩形 13"/>
            <p:cNvSpPr/>
            <p:nvPr/>
          </p:nvSpPr>
          <p:spPr>
            <a:xfrm>
              <a:off x="1600200" y="4445000"/>
              <a:ext cx="8991600" cy="6858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accent1"/>
                  </a:solidFill>
                  <a:latin typeface="微软雅黑" panose="020B0503020204020204" pitchFamily="34" charset="-122"/>
                  <a:ea typeface="微软雅黑" panose="020B0503020204020204" pitchFamily="34" charset="-122"/>
                </a:rPr>
                <a:t>5</a:t>
              </a:r>
              <a:r>
                <a:rPr lang="zh-CN" altLang="en-US" sz="2000" b="1" dirty="0">
                  <a:solidFill>
                    <a:schemeClr val="accent1"/>
                  </a:solidFill>
                  <a:latin typeface="微软雅黑" panose="020B0503020204020204" pitchFamily="34" charset="-122"/>
                  <a:ea typeface="微软雅黑" panose="020B0503020204020204" pitchFamily="34" charset="-122"/>
                </a:rPr>
                <a:t>）、链接思维：安全</a:t>
              </a:r>
              <a:r>
                <a:rPr lang="en-US" altLang="zh-CN" sz="2000" b="1" dirty="0">
                  <a:solidFill>
                    <a:schemeClr val="accent1"/>
                  </a:solidFill>
                  <a:latin typeface="微软雅黑" panose="020B0503020204020204" pitchFamily="34" charset="-122"/>
                  <a:ea typeface="微软雅黑" panose="020B0503020204020204" pitchFamily="34" charset="-122"/>
                </a:rPr>
                <a:t>+</a:t>
              </a:r>
            </a:p>
          </p:txBody>
        </p:sp>
      </p:grpSp>
      <p:grpSp>
        <p:nvGrpSpPr>
          <p:cNvPr id="16" name="组合 15"/>
          <p:cNvGrpSpPr/>
          <p:nvPr/>
        </p:nvGrpSpPr>
        <p:grpSpPr>
          <a:xfrm>
            <a:off x="3993513" y="2118377"/>
            <a:ext cx="6070602" cy="661985"/>
            <a:chOff x="2057399" y="533400"/>
            <a:chExt cx="8077200" cy="661985"/>
          </a:xfrm>
        </p:grpSpPr>
        <p:sp>
          <p:nvSpPr>
            <p:cNvPr id="17" name="矩形 16"/>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1</a:t>
              </a:r>
              <a:r>
                <a:rPr lang="zh-CN" altLang="en-US" sz="2400" b="1" dirty="0">
                  <a:solidFill>
                    <a:schemeClr val="accent1"/>
                  </a:solidFill>
                  <a:latin typeface="微软雅黑" panose="020B0503020204020204" pitchFamily="34" charset="-122"/>
                  <a:ea typeface="微软雅黑" panose="020B0503020204020204" pitchFamily="34" charset="-122"/>
                </a:rPr>
                <a:t>、互联网思维在安全管理的运用</a:t>
              </a:r>
            </a:p>
          </p:txBody>
        </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06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安全管理变革与创新</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8280" y="1530637"/>
            <a:ext cx="4043680" cy="601693"/>
            <a:chOff x="2057399" y="593406"/>
            <a:chExt cx="8077200" cy="601979"/>
          </a:xfrm>
          <a:solidFill>
            <a:schemeClr val="bg1"/>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605189"/>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、互联网</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安全培训</a:t>
              </a:r>
            </a:p>
          </p:txBody>
        </p:sp>
      </p:grpSp>
      <p:grpSp>
        <p:nvGrpSpPr>
          <p:cNvPr id="8" name="组合 7"/>
          <p:cNvGrpSpPr/>
          <p:nvPr/>
        </p:nvGrpSpPr>
        <p:grpSpPr>
          <a:xfrm>
            <a:off x="1111521" y="3388995"/>
            <a:ext cx="1651000" cy="2042583"/>
            <a:chOff x="990600" y="2819400"/>
            <a:chExt cx="1981200" cy="2451100"/>
          </a:xfrm>
        </p:grpSpPr>
        <p:sp>
          <p:nvSpPr>
            <p:cNvPr id="9" name="矩形 8"/>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0" name="矩形 9"/>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1" name="矩形 10"/>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碎片化学习</a:t>
              </a:r>
            </a:p>
          </p:txBody>
        </p:sp>
      </p:grpSp>
      <p:grpSp>
        <p:nvGrpSpPr>
          <p:cNvPr id="12" name="组合 11"/>
          <p:cNvGrpSpPr/>
          <p:nvPr/>
        </p:nvGrpSpPr>
        <p:grpSpPr>
          <a:xfrm>
            <a:off x="3005105" y="3388995"/>
            <a:ext cx="1651000" cy="2042583"/>
            <a:chOff x="990600" y="2819400"/>
            <a:chExt cx="1981200" cy="2451100"/>
          </a:xfrm>
        </p:grpSpPr>
        <p:sp>
          <p:nvSpPr>
            <p:cNvPr id="13" name="矩形 12"/>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4" name="矩形 13"/>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虚拟学习</a:t>
              </a:r>
            </a:p>
          </p:txBody>
        </p:sp>
      </p:grpSp>
      <p:grpSp>
        <p:nvGrpSpPr>
          <p:cNvPr id="16" name="组合 15"/>
          <p:cNvGrpSpPr/>
          <p:nvPr/>
        </p:nvGrpSpPr>
        <p:grpSpPr>
          <a:xfrm>
            <a:off x="4898689" y="3388995"/>
            <a:ext cx="1651000" cy="2042583"/>
            <a:chOff x="990600" y="2819400"/>
            <a:chExt cx="1981200" cy="2451100"/>
          </a:xfrm>
        </p:grpSpPr>
        <p:sp>
          <p:nvSpPr>
            <p:cNvPr id="17" name="矩形 16"/>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8" name="矩形 17"/>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9" name="矩形 18"/>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线上课程</a:t>
              </a:r>
            </a:p>
          </p:txBody>
        </p:sp>
      </p:grpSp>
      <p:grpSp>
        <p:nvGrpSpPr>
          <p:cNvPr id="20" name="组合 19"/>
          <p:cNvGrpSpPr/>
          <p:nvPr/>
        </p:nvGrpSpPr>
        <p:grpSpPr>
          <a:xfrm>
            <a:off x="6792273" y="3388995"/>
            <a:ext cx="1651000" cy="2042583"/>
            <a:chOff x="990600" y="2819400"/>
            <a:chExt cx="1981200" cy="2451100"/>
          </a:xfrm>
        </p:grpSpPr>
        <p:sp>
          <p:nvSpPr>
            <p:cNvPr id="21" name="矩形 20"/>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2" name="矩形 21"/>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3" name="矩形 22"/>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线下面授</a:t>
              </a:r>
            </a:p>
          </p:txBody>
        </p:sp>
      </p:grpSp>
      <p:grpSp>
        <p:nvGrpSpPr>
          <p:cNvPr id="24" name="组合 23"/>
          <p:cNvGrpSpPr/>
          <p:nvPr/>
        </p:nvGrpSpPr>
        <p:grpSpPr>
          <a:xfrm>
            <a:off x="8685857" y="3388995"/>
            <a:ext cx="1651000" cy="2042583"/>
            <a:chOff x="990600" y="2819400"/>
            <a:chExt cx="1981200" cy="2451100"/>
          </a:xfrm>
        </p:grpSpPr>
        <p:sp>
          <p:nvSpPr>
            <p:cNvPr id="25" name="矩形 24"/>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6" name="矩形 25"/>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工作实践</a:t>
              </a:r>
            </a:p>
          </p:txBody>
        </p:sp>
      </p:grpSp>
      <p:grpSp>
        <p:nvGrpSpPr>
          <p:cNvPr id="28" name="组合 27"/>
          <p:cNvGrpSpPr/>
          <p:nvPr/>
        </p:nvGrpSpPr>
        <p:grpSpPr>
          <a:xfrm>
            <a:off x="10579442" y="3388995"/>
            <a:ext cx="1651000" cy="2042583"/>
            <a:chOff x="990600" y="2819400"/>
            <a:chExt cx="1981200" cy="2451100"/>
          </a:xfrm>
        </p:grpSpPr>
        <p:sp>
          <p:nvSpPr>
            <p:cNvPr id="29" name="矩形 28"/>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0" name="矩形 29"/>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1" name="矩形 30"/>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测评</a:t>
              </a:r>
            </a:p>
          </p:txBody>
        </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06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安全管理变革与创新</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7718" y="1542415"/>
            <a:ext cx="6070602" cy="661985"/>
            <a:chOff x="2057399" y="533400"/>
            <a:chExt cx="8077200" cy="661985"/>
          </a:xfrm>
          <a:solidFill>
            <a:schemeClr val="bg1">
              <a:lumMod val="95000"/>
            </a:schemeClr>
          </a:solidFill>
        </p:grpSpPr>
        <p:sp>
          <p:nvSpPr>
            <p:cNvPr id="3" name="矩形 2"/>
            <p:cNvSpPr/>
            <p:nvPr/>
          </p:nvSpPr>
          <p:spPr>
            <a:xfrm>
              <a:off x="2374532" y="661985"/>
              <a:ext cx="7442933"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3</a:t>
              </a:r>
              <a:r>
                <a:rPr lang="zh-CN" altLang="en-US" sz="2400" b="1" dirty="0">
                  <a:solidFill>
                    <a:schemeClr val="accent1"/>
                  </a:solidFill>
                  <a:latin typeface="微软雅黑" panose="020B0503020204020204" pitchFamily="34" charset="-122"/>
                  <a:ea typeface="微软雅黑" panose="020B0503020204020204" pitchFamily="34" charset="-122"/>
                </a:rPr>
                <a:t>、互联网</a:t>
              </a:r>
              <a:r>
                <a:rPr lang="en-US" altLang="zh-CN" sz="24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安全活动</a:t>
              </a:r>
            </a:p>
          </p:txBody>
        </p:sp>
      </p:grpSp>
      <p:sp>
        <p:nvSpPr>
          <p:cNvPr id="6" name="TextBox 5"/>
          <p:cNvSpPr txBox="1"/>
          <p:nvPr/>
        </p:nvSpPr>
        <p:spPr>
          <a:xfrm>
            <a:off x="287021" y="3447415"/>
            <a:ext cx="12192000" cy="523220"/>
          </a:xfrm>
          <a:prstGeom prst="rect">
            <a:avLst/>
          </a:prstGeom>
          <a:solidFill>
            <a:schemeClr val="bg1">
              <a:lumMod val="95000"/>
            </a:schemeClr>
          </a:solidFill>
          <a:ln w="9525">
            <a:noFill/>
          </a:ln>
        </p:spPr>
        <p:txBody>
          <a:bodyPr wrap="square">
            <a:spAutoFit/>
          </a:bodyPr>
          <a:lstStyle/>
          <a:p>
            <a:pPr lvl="0" algn="ctr"/>
            <a:r>
              <a:rPr lang="zh-CN" altLang="en-US" sz="2800" b="1" dirty="0">
                <a:solidFill>
                  <a:schemeClr val="accent1"/>
                </a:solidFill>
                <a:latin typeface="微软雅黑" panose="020B0503020204020204" pitchFamily="34" charset="-122"/>
                <a:ea typeface="微软雅黑" panose="020B0503020204020204" pitchFamily="34" charset="-122"/>
              </a:rPr>
              <a:t>时间</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空间</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主题</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趣味</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竞争</a:t>
            </a:r>
          </a:p>
        </p:txBody>
      </p:sp>
      <p:sp>
        <p:nvSpPr>
          <p:cNvPr id="8" name="圆角矩形 7"/>
          <p:cNvSpPr/>
          <p:nvPr/>
        </p:nvSpPr>
        <p:spPr>
          <a:xfrm>
            <a:off x="4287520" y="5504815"/>
            <a:ext cx="4191000" cy="609600"/>
          </a:xfrm>
          <a:prstGeom prst="roundRect">
            <a:avLst>
              <a:gd name="adj" fmla="val 7837"/>
            </a:avLst>
          </a:prstGeom>
          <a:solidFill>
            <a:schemeClr val="bg1">
              <a:lumMod val="95000"/>
            </a:schemeClr>
          </a:solidFill>
          <a:ln w="9525" cap="flat" cmpd="sng">
            <a:noFill/>
            <a:prstDash val="solid"/>
            <a:headEnd type="none" w="med" len="med"/>
            <a:tailEnd type="none" w="med" len="med"/>
          </a:ln>
        </p:spPr>
        <p:txBody>
          <a:bodyPr/>
          <a:lstStyle/>
          <a:p>
            <a:pPr lvl="0" algn="ctr"/>
            <a:r>
              <a:rPr lang="zh-CN" altLang="en-US" sz="2800" b="1" dirty="0">
                <a:solidFill>
                  <a:schemeClr val="accent1"/>
                </a:solidFill>
                <a:latin typeface="微软雅黑" panose="020B0503020204020204" pitchFamily="34" charset="-122"/>
                <a:ea typeface="微软雅黑" panose="020B0503020204020204" pitchFamily="34" charset="-122"/>
              </a:rPr>
              <a:t>运营一个微信公众号</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06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安全管理变革与创新</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00375" y="2074009"/>
            <a:ext cx="6908800" cy="824430"/>
            <a:chOff x="2171700" y="-6886"/>
            <a:chExt cx="7848600" cy="824430"/>
          </a:xfrm>
          <a:solidFill>
            <a:schemeClr val="bg1">
              <a:lumMod val="95000"/>
            </a:schemeClr>
          </a:solidFill>
        </p:grpSpPr>
        <p:sp>
          <p:nvSpPr>
            <p:cNvPr id="3" name="梯形 2"/>
            <p:cNvSpPr/>
            <p:nvPr/>
          </p:nvSpPr>
          <p:spPr>
            <a:xfrm flipV="1">
              <a:off x="2555913" y="124858"/>
              <a:ext cx="7080174"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zzzz</a:t>
              </a:r>
              <a:endParaRPr lang="zh-CN" altLang="en-US" dirty="0"/>
            </a:p>
          </p:txBody>
        </p:sp>
        <p:sp>
          <p:nvSpPr>
            <p:cNvPr id="4" name="梯形 3"/>
            <p:cNvSpPr/>
            <p:nvPr/>
          </p:nvSpPr>
          <p:spPr>
            <a:xfrm flipV="1">
              <a:off x="2171700" y="-6886"/>
              <a:ext cx="7848600" cy="692686"/>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556006" y="0"/>
              <a:ext cx="7092108"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lgn="ctr" latinLnBrk="1"/>
              <a:r>
                <a:rPr lang="zh-CN" altLang="en-US" sz="2800" b="1" dirty="0">
                  <a:solidFill>
                    <a:srgbClr val="376092"/>
                  </a:solidFill>
                  <a:latin typeface="微软雅黑" panose="020B0503020204020204" pitchFamily="34" charset="-122"/>
                  <a:ea typeface="微软雅黑" panose="020B0503020204020204" pitchFamily="34" charset="-122"/>
                </a:rPr>
                <a:t>三、安全管理方法创新</a:t>
              </a:r>
            </a:p>
          </p:txBody>
        </p:sp>
      </p:grpSp>
      <p:grpSp>
        <p:nvGrpSpPr>
          <p:cNvPr id="11" name="组合 10"/>
          <p:cNvGrpSpPr/>
          <p:nvPr/>
        </p:nvGrpSpPr>
        <p:grpSpPr>
          <a:xfrm>
            <a:off x="892175" y="4976495"/>
            <a:ext cx="11125200" cy="1066800"/>
            <a:chOff x="457200" y="2895600"/>
            <a:chExt cx="11125200" cy="1066800"/>
          </a:xfrm>
          <a:solidFill>
            <a:schemeClr val="bg1">
              <a:lumMod val="95000"/>
            </a:schemeClr>
          </a:solidFill>
        </p:grpSpPr>
        <p:sp>
          <p:nvSpPr>
            <p:cNvPr id="6" name="圆角矩形 5"/>
            <p:cNvSpPr/>
            <p:nvPr/>
          </p:nvSpPr>
          <p:spPr>
            <a:xfrm>
              <a:off x="457200" y="2895600"/>
              <a:ext cx="2667000" cy="1066800"/>
            </a:xfrm>
            <a:prstGeom prst="roundRect">
              <a:avLst>
                <a:gd name="adj" fmla="val 4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积分制管理</a:t>
              </a:r>
            </a:p>
          </p:txBody>
        </p:sp>
        <p:sp>
          <p:nvSpPr>
            <p:cNvPr id="8" name="圆角矩形 7"/>
            <p:cNvSpPr/>
            <p:nvPr/>
          </p:nvSpPr>
          <p:spPr>
            <a:xfrm>
              <a:off x="3276600" y="2895600"/>
              <a:ext cx="2667000" cy="1066800"/>
            </a:xfrm>
            <a:prstGeom prst="roundRect">
              <a:avLst>
                <a:gd name="adj" fmla="val 4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预警管理</a:t>
              </a:r>
            </a:p>
          </p:txBody>
        </p:sp>
        <p:sp>
          <p:nvSpPr>
            <p:cNvPr id="9" name="圆角矩形 8"/>
            <p:cNvSpPr/>
            <p:nvPr/>
          </p:nvSpPr>
          <p:spPr>
            <a:xfrm>
              <a:off x="6096000" y="2895600"/>
              <a:ext cx="2667000" cy="1066800"/>
            </a:xfrm>
            <a:prstGeom prst="roundRect">
              <a:avLst>
                <a:gd name="adj" fmla="val 4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多样性</a:t>
              </a:r>
            </a:p>
          </p:txBody>
        </p:sp>
        <p:sp>
          <p:nvSpPr>
            <p:cNvPr id="10" name="圆角矩形 9"/>
            <p:cNvSpPr/>
            <p:nvPr/>
          </p:nvSpPr>
          <p:spPr>
            <a:xfrm>
              <a:off x="8915400" y="2895600"/>
              <a:ext cx="2667000" cy="1066800"/>
            </a:xfrm>
            <a:prstGeom prst="roundRect">
              <a:avLst>
                <a:gd name="adj" fmla="val 41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4F81BD">
                      <a:lumMod val="75000"/>
                    </a:srgbClr>
                  </a:solidFill>
                  <a:latin typeface="微软雅黑" panose="020B0503020204020204" pitchFamily="34" charset="-122"/>
                  <a:ea typeface="微软雅黑" panose="020B0503020204020204" pitchFamily="34" charset="-122"/>
                </a:rPr>
                <a:t>绩效考核</a:t>
              </a:r>
            </a:p>
          </p:txBody>
        </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06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安全管理变革与创新</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907790" y="2834640"/>
            <a:ext cx="9519285" cy="768985"/>
          </a:xfrm>
          <a:prstGeom prst="rect">
            <a:avLst/>
          </a:prstGeom>
          <a:noFill/>
        </p:spPr>
        <p:txBody>
          <a:bodyPr wrap="square" lIns="0" tIns="0" rIns="0" bIns="0" rtlCol="0">
            <a:spAutoFit/>
          </a:bodyPr>
          <a:lstStyle/>
          <a:p>
            <a:r>
              <a:rPr lang="en-US" altLang="zh-CN" sz="5000"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自主安全管理</a:t>
            </a:r>
          </a:p>
        </p:txBody>
      </p:sp>
      <p:sp>
        <p:nvSpPr>
          <p:cNvPr id="15" name="矩形 259"/>
          <p:cNvSpPr>
            <a:spLocks noChangeArrowheads="1"/>
          </p:cNvSpPr>
          <p:nvPr/>
        </p:nvSpPr>
        <p:spPr bwMode="auto">
          <a:xfrm>
            <a:off x="248252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07</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p:nvPr/>
        </p:nvSpPr>
        <p:spPr>
          <a:xfrm>
            <a:off x="3286440" y="2818933"/>
            <a:ext cx="6480175" cy="2492990"/>
          </a:xfrm>
          <a:prstGeom prst="rect">
            <a:avLst/>
          </a:prstGeom>
          <a:solidFill>
            <a:schemeClr val="bg1">
              <a:lumMod val="95000"/>
            </a:schemeClr>
          </a:solidFill>
          <a:ln w="9525">
            <a:noFill/>
          </a:ln>
        </p:spPr>
        <p:txBody>
          <a:bodyPr>
            <a:spAutoFit/>
          </a:bodyPr>
          <a:lstStyle/>
          <a:p>
            <a:pPr lvl="0" algn="ctr">
              <a:lnSpc>
                <a:spcPct val="150000"/>
              </a:lnSpc>
            </a:pPr>
            <a:r>
              <a:rPr lang="zh-CN" altLang="en-US" sz="3200" b="1" dirty="0">
                <a:solidFill>
                  <a:schemeClr val="accent1"/>
                </a:solidFill>
                <a:latin typeface="微软雅黑" panose="020B0503020204020204" pitchFamily="34" charset="-122"/>
                <a:ea typeface="微软雅黑" panose="020B0503020204020204" pitchFamily="34" charset="-122"/>
              </a:rPr>
              <a:t>自主管理 ≠ 自己管自己</a:t>
            </a:r>
            <a:endParaRPr lang="en-US" altLang="zh-CN" sz="3200" dirty="0">
              <a:solidFill>
                <a:schemeClr val="accent1"/>
              </a:solidFill>
              <a:latin typeface="微软雅黑" panose="020B0503020204020204" pitchFamily="34" charset="-122"/>
              <a:ea typeface="微软雅黑" panose="020B0503020204020204" pitchFamily="34" charset="-122"/>
            </a:endParaRPr>
          </a:p>
          <a:p>
            <a:pPr lvl="0" algn="ctr">
              <a:lnSpc>
                <a:spcPct val="150000"/>
              </a:lnSpc>
            </a:pPr>
            <a:r>
              <a:rPr lang="zh-CN" altLang="en-US" sz="2400" dirty="0">
                <a:solidFill>
                  <a:schemeClr val="accent1"/>
                </a:solidFill>
                <a:latin typeface="微软雅黑" panose="020B0503020204020204" pitchFamily="34" charset="-122"/>
                <a:ea typeface="微软雅黑" panose="020B0503020204020204" pitchFamily="34" charset="-122"/>
              </a:rPr>
              <a:t>就人的本性而言</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lgn="ctr">
              <a:lnSpc>
                <a:spcPct val="150000"/>
              </a:lnSpc>
            </a:pPr>
            <a:r>
              <a:rPr lang="zh-CN" altLang="en-US" sz="2400" dirty="0">
                <a:solidFill>
                  <a:schemeClr val="accent1"/>
                </a:solidFill>
                <a:latin typeface="微软雅黑" panose="020B0503020204020204" pitchFamily="34" charset="-122"/>
                <a:ea typeface="微软雅黑" panose="020B0503020204020204" pitchFamily="34" charset="-122"/>
              </a:rPr>
              <a:t>人其实不愿意被管理</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lgn="ctr">
              <a:lnSpc>
                <a:spcPct val="150000"/>
              </a:lnSpc>
            </a:pPr>
            <a:r>
              <a:rPr lang="zh-CN" altLang="en-US" sz="2400" dirty="0">
                <a:solidFill>
                  <a:schemeClr val="accent1"/>
                </a:solidFill>
                <a:latin typeface="微软雅黑" panose="020B0503020204020204" pitchFamily="34" charset="-122"/>
                <a:ea typeface="微软雅黑" panose="020B0503020204020204" pitchFamily="34" charset="-122"/>
              </a:rPr>
              <a:t>人却愿意被别人认可</a:t>
            </a:r>
          </a:p>
        </p:txBody>
      </p:sp>
      <p:grpSp>
        <p:nvGrpSpPr>
          <p:cNvPr id="7" name="组合 6"/>
          <p:cNvGrpSpPr/>
          <p:nvPr/>
        </p:nvGrpSpPr>
        <p:grpSpPr>
          <a:xfrm>
            <a:off x="3491228" y="1542415"/>
            <a:ext cx="6070602" cy="661985"/>
            <a:chOff x="2057399" y="533400"/>
            <a:chExt cx="8077200" cy="661985"/>
          </a:xfrm>
        </p:grpSpPr>
        <p:sp>
          <p:nvSpPr>
            <p:cNvPr id="8" name="矩形 7"/>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 安全自主管理</a:t>
              </a:r>
            </a:p>
          </p:txBody>
        </p:sp>
      </p:grpSp>
      <p:sp>
        <p:nvSpPr>
          <p:cNvPr id="11" name="矩形 10"/>
          <p:cNvSpPr/>
          <p:nvPr/>
        </p:nvSpPr>
        <p:spPr>
          <a:xfrm>
            <a:off x="3808724" y="6114415"/>
            <a:ext cx="5435606"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从要我安全</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到</a:t>
            </a:r>
            <a:r>
              <a:rPr lang="en-US" altLang="zh-CN" sz="2800" b="1" dirty="0">
                <a:solidFill>
                  <a:schemeClr val="accent1"/>
                </a:solidFill>
                <a:latin typeface="微软雅黑" panose="020B0503020204020204" pitchFamily="34" charset="-122"/>
                <a:ea typeface="微软雅黑" panose="020B0503020204020204" pitchFamily="34" charset="-122"/>
              </a:rPr>
              <a:t>  </a:t>
            </a:r>
            <a:r>
              <a:rPr lang="zh-CN" altLang="en-US" sz="2800" b="1" dirty="0">
                <a:solidFill>
                  <a:schemeClr val="accent1"/>
                </a:solidFill>
                <a:latin typeface="微软雅黑" panose="020B0503020204020204" pitchFamily="34" charset="-122"/>
                <a:ea typeface="微软雅黑" panose="020B0503020204020204" pitchFamily="34" charset="-122"/>
              </a:rPr>
              <a:t>我要安全</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378053" y="3456305"/>
            <a:ext cx="10296953" cy="2414588"/>
            <a:chOff x="1025097" y="2928937"/>
            <a:chExt cx="10296953" cy="2414588"/>
          </a:xfrm>
        </p:grpSpPr>
        <p:sp>
          <p:nvSpPr>
            <p:cNvPr id="6" name="矩形 5"/>
            <p:cNvSpPr/>
            <p:nvPr/>
          </p:nvSpPr>
          <p:spPr>
            <a:xfrm>
              <a:off x="1025097" y="2928937"/>
              <a:ext cx="2192338"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下属自己管理自己</a:t>
              </a:r>
            </a:p>
          </p:txBody>
        </p:sp>
        <p:sp>
          <p:nvSpPr>
            <p:cNvPr id="7" name="矩形 6"/>
            <p:cNvSpPr/>
            <p:nvPr/>
          </p:nvSpPr>
          <p:spPr>
            <a:xfrm>
              <a:off x="1025097" y="4343400"/>
              <a:ext cx="2192338"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管理上的小儿科</a:t>
              </a:r>
            </a:p>
          </p:txBody>
        </p:sp>
        <p:sp>
          <p:nvSpPr>
            <p:cNvPr id="8" name="矩形 7"/>
            <p:cNvSpPr/>
            <p:nvPr/>
          </p:nvSpPr>
          <p:spPr>
            <a:xfrm>
              <a:off x="3727694" y="2928937"/>
              <a:ext cx="2190750"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领导不用操心了</a:t>
              </a:r>
            </a:p>
          </p:txBody>
        </p:sp>
        <p:sp>
          <p:nvSpPr>
            <p:cNvPr id="9" name="矩形 8"/>
            <p:cNvSpPr/>
            <p:nvPr/>
          </p:nvSpPr>
          <p:spPr>
            <a:xfrm>
              <a:off x="6428703" y="2928937"/>
              <a:ext cx="2192338"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员工就好主动参与</a:t>
              </a:r>
            </a:p>
          </p:txBody>
        </p:sp>
        <p:sp>
          <p:nvSpPr>
            <p:cNvPr id="10" name="矩形 9"/>
            <p:cNvSpPr/>
            <p:nvPr/>
          </p:nvSpPr>
          <p:spPr>
            <a:xfrm>
              <a:off x="9131300" y="2928937"/>
              <a:ext cx="2190750"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马不扬鞭自奋蹄</a:t>
              </a:r>
            </a:p>
          </p:txBody>
        </p:sp>
        <p:sp>
          <p:nvSpPr>
            <p:cNvPr id="11" name="矩形 10"/>
            <p:cNvSpPr/>
            <p:nvPr/>
          </p:nvSpPr>
          <p:spPr>
            <a:xfrm>
              <a:off x="3727165" y="4343400"/>
              <a:ext cx="2192338"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解决不了多大问题</a:t>
              </a:r>
            </a:p>
          </p:txBody>
        </p:sp>
        <p:sp>
          <p:nvSpPr>
            <p:cNvPr id="12" name="矩形 11"/>
            <p:cNvSpPr/>
            <p:nvPr/>
          </p:nvSpPr>
          <p:spPr>
            <a:xfrm>
              <a:off x="6429233" y="4343400"/>
              <a:ext cx="2192338"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只能做些小事情</a:t>
              </a:r>
            </a:p>
          </p:txBody>
        </p:sp>
        <p:sp>
          <p:nvSpPr>
            <p:cNvPr id="13" name="矩形 12"/>
            <p:cNvSpPr/>
            <p:nvPr/>
          </p:nvSpPr>
          <p:spPr>
            <a:xfrm>
              <a:off x="9131300" y="4343400"/>
              <a:ext cx="2190750" cy="1000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a:t>
              </a:r>
              <a:endParaRPr kumimoji="0" lang="zh-CN" altLang="en-US" sz="24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grpSp>
      <p:sp>
        <p:nvSpPr>
          <p:cNvPr id="15" name="矩形 14"/>
          <p:cNvSpPr/>
          <p:nvPr/>
        </p:nvSpPr>
        <p:spPr>
          <a:xfrm>
            <a:off x="3060698" y="1829435"/>
            <a:ext cx="607060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对自主管理的误解</a:t>
            </a:r>
          </a:p>
        </p:txBody>
      </p:sp>
      <p:sp>
        <p:nvSpPr>
          <p:cNvPr id="16" name="任意多边形 15"/>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8" name="任意多边形 1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41730" y="2308860"/>
            <a:ext cx="10769600" cy="1447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rgbClr val="4F81BD">
                    <a:lumMod val="75000"/>
                  </a:srgbClr>
                </a:solidFill>
                <a:latin typeface="微软雅黑" panose="020B0503020204020204" pitchFamily="34" charset="-122"/>
                <a:ea typeface="微软雅黑" panose="020B0503020204020204" pitchFamily="34" charset="-122"/>
              </a:rPr>
              <a:t>管理者为实现安全管理的终极目标，为员工精心搭建的、激励员工主动参与、能充分展示员工聪明才智的管理平台”。</a:t>
            </a:r>
          </a:p>
        </p:txBody>
      </p:sp>
      <p:sp>
        <p:nvSpPr>
          <p:cNvPr id="5" name="TextBox 4"/>
          <p:cNvSpPr txBox="1"/>
          <p:nvPr/>
        </p:nvSpPr>
        <p:spPr>
          <a:xfrm>
            <a:off x="3382486" y="5052060"/>
            <a:ext cx="6288088" cy="769938"/>
          </a:xfrm>
          <a:prstGeom prst="rect">
            <a:avLst/>
          </a:prstGeom>
          <a:solidFill>
            <a:schemeClr val="bg1">
              <a:lumMod val="95000"/>
            </a:schemeClr>
          </a:solidFill>
          <a:ln w="9525">
            <a:noFill/>
          </a:ln>
        </p:spPr>
        <p:txBody>
          <a:bodyPr>
            <a:spAutoFit/>
          </a:bodyPr>
          <a:lstStyle/>
          <a:p>
            <a:pPr lvl="0" algn="ctr"/>
            <a:r>
              <a:rPr lang="zh-CN" altLang="en-US" sz="4400" b="1" dirty="0">
                <a:solidFill>
                  <a:schemeClr val="accent1"/>
                </a:solidFill>
                <a:latin typeface="微软雅黑" panose="020B0503020204020204" pitchFamily="34" charset="-122"/>
                <a:ea typeface="微软雅黑" panose="020B0503020204020204" pitchFamily="34" charset="-122"/>
              </a:rPr>
              <a:t>一种高级管理智慧</a:t>
            </a:r>
          </a:p>
        </p:txBody>
      </p:sp>
      <p:sp>
        <p:nvSpPr>
          <p:cNvPr id="2" name="任意多边形 1"/>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6" name="任意多边形 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50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5"/>
                                        </p:tgtEl>
                                        <p:attrNameLst>
                                          <p:attrName>fillcolor</p:attrName>
                                        </p:attrNameLst>
                                      </p:cBhvr>
                                      <p:tavLst>
                                        <p:tav tm="0">
                                          <p:val>
                                            <p:clrVal>
                                              <a:schemeClr val="accent2"/>
                                            </p:clrVal>
                                          </p:val>
                                        </p:tav>
                                        <p:tav tm="50000">
                                          <p:val>
                                            <p:clrVal>
                                              <a:schemeClr val="hlink"/>
                                            </p:clrVal>
                                          </p:val>
                                        </p:tav>
                                      </p:tavLst>
                                    </p:anim>
                                    <p:set>
                                      <p:cBhvr>
                                        <p:cTn id="9" dur="50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7718" y="1111885"/>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企业安全管理的三种状态</a:t>
              </a:r>
            </a:p>
          </p:txBody>
        </p:sp>
      </p:grpSp>
      <p:sp>
        <p:nvSpPr>
          <p:cNvPr id="6" name="Rectangle 1"/>
          <p:cNvSpPr/>
          <p:nvPr/>
        </p:nvSpPr>
        <p:spPr>
          <a:xfrm>
            <a:off x="9026208" y="7165023"/>
            <a:ext cx="2846387" cy="309562"/>
          </a:xfrm>
          <a:prstGeom prst="rect">
            <a:avLst/>
          </a:prstGeom>
          <a:noFill/>
          <a:ln w="12700">
            <a:noFill/>
          </a:ln>
        </p:spPr>
        <p:txBody>
          <a:bodyPr lIns="54432" tIns="54432" rIns="54432" bIns="54432" anchor="ctr">
            <a:spAutoFit/>
          </a:bodyPr>
          <a:lstStyle/>
          <a:p>
            <a:pPr lvl="0" algn="r" defTabSz="765175"/>
            <a:fld id="{9A0DB2DC-4C9A-4742-B13C-FB6460FD3503}" type="slidenum">
              <a:rPr lang="zh-CN" altLang="zh-CN" sz="1300" dirty="0">
                <a:solidFill>
                  <a:srgbClr val="888888"/>
                </a:solidFill>
                <a:latin typeface="Calibri" panose="020F0502020204030204" pitchFamily="34" charset="0"/>
                <a:ea typeface="宋体" pitchFamily="2" charset="-122"/>
                <a:sym typeface="Calibri" panose="020F0502020204030204" pitchFamily="34" charset="0"/>
              </a:rPr>
              <a:t>138</a:t>
            </a:fld>
            <a:endParaRPr lang="zh-CN" altLang="zh-CN" sz="1300" dirty="0">
              <a:solidFill>
                <a:srgbClr val="888888"/>
              </a:solidFill>
              <a:latin typeface="Calibri" panose="020F0502020204030204" pitchFamily="34" charset="0"/>
              <a:ea typeface="宋体" pitchFamily="2" charset="-122"/>
              <a:sym typeface="Calibri" panose="020F0502020204030204" pitchFamily="34" charset="0"/>
            </a:endParaRPr>
          </a:p>
        </p:txBody>
      </p:sp>
      <p:graphicFrame>
        <p:nvGraphicFramePr>
          <p:cNvPr id="7" name="Group 2"/>
          <p:cNvGraphicFramePr>
            <a:graphicFrameLocks noGrp="1"/>
          </p:cNvGraphicFramePr>
          <p:nvPr/>
        </p:nvGraphicFramePr>
        <p:xfrm>
          <a:off x="1115695" y="2102485"/>
          <a:ext cx="10536798" cy="4801939"/>
        </p:xfrm>
        <a:graphic>
          <a:graphicData uri="http://schemas.openxmlformats.org/drawingml/2006/table">
            <a:tbl>
              <a:tblPr/>
              <a:tblGrid>
                <a:gridCol w="1576500">
                  <a:extLst>
                    <a:ext uri="{9D8B030D-6E8A-4147-A177-3AD203B41FA5}">
                      <a16:colId xmlns:a16="http://schemas.microsoft.com/office/drawing/2014/main" val="20000"/>
                    </a:ext>
                  </a:extLst>
                </a:gridCol>
                <a:gridCol w="2384847">
                  <a:extLst>
                    <a:ext uri="{9D8B030D-6E8A-4147-A177-3AD203B41FA5}">
                      <a16:colId xmlns:a16="http://schemas.microsoft.com/office/drawing/2014/main" val="20001"/>
                    </a:ext>
                  </a:extLst>
                </a:gridCol>
                <a:gridCol w="3657660">
                  <a:extLst>
                    <a:ext uri="{9D8B030D-6E8A-4147-A177-3AD203B41FA5}">
                      <a16:colId xmlns:a16="http://schemas.microsoft.com/office/drawing/2014/main" val="20002"/>
                    </a:ext>
                  </a:extLst>
                </a:gridCol>
                <a:gridCol w="2917791">
                  <a:extLst>
                    <a:ext uri="{9D8B030D-6E8A-4147-A177-3AD203B41FA5}">
                      <a16:colId xmlns:a16="http://schemas.microsoft.com/office/drawing/2014/main" val="20003"/>
                    </a:ext>
                  </a:extLst>
                </a:gridCol>
              </a:tblGrid>
              <a:tr h="689818">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Helvetica"/>
                          <a:ea typeface="宋体" pitchFamily="2" charset="-122"/>
                          <a:sym typeface="Helvetica"/>
                        </a:rPr>
                        <a:t>类别</a:t>
                      </a:r>
                      <a:endParaRPr kumimoji="0" lang="zh-CN" sz="1300" b="0" i="0" u="none" strike="noStrike" cap="none" normalizeH="0" baseline="0" dirty="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381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chemeClr val="accent1"/>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a:ln>
                            <a:noFill/>
                          </a:ln>
                          <a:solidFill>
                            <a:srgbClr val="FFFFFF"/>
                          </a:solidFill>
                          <a:effectLst/>
                          <a:latin typeface="Helvetica"/>
                          <a:ea typeface="宋体" pitchFamily="2" charset="-122"/>
                          <a:sym typeface="Helvetica"/>
                        </a:rPr>
                        <a:t>角色定位</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chemeClr val="accent1"/>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a:ln>
                            <a:noFill/>
                          </a:ln>
                          <a:solidFill>
                            <a:srgbClr val="FFFFFF"/>
                          </a:solidFill>
                          <a:effectLst/>
                          <a:latin typeface="Helvetica"/>
                          <a:ea typeface="宋体" pitchFamily="2" charset="-122"/>
                          <a:sym typeface="Helvetica"/>
                        </a:rPr>
                        <a:t>工作状态</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chemeClr val="accent1"/>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a:ln>
                            <a:noFill/>
                          </a:ln>
                          <a:solidFill>
                            <a:srgbClr val="FFFFFF"/>
                          </a:solidFill>
                          <a:effectLst/>
                          <a:latin typeface="Helvetica"/>
                          <a:ea typeface="宋体" pitchFamily="2" charset="-122"/>
                          <a:sym typeface="Helvetica"/>
                        </a:rPr>
                        <a:t>工作特征</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381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370707">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2100" b="1" i="0" u="none" strike="noStrike" cap="none" normalizeH="0" baseline="0">
                          <a:ln>
                            <a:noFill/>
                          </a:ln>
                          <a:solidFill>
                            <a:srgbClr val="000000"/>
                          </a:solidFill>
                          <a:effectLst/>
                          <a:latin typeface="Helvetica"/>
                          <a:ea typeface="宋体" pitchFamily="2" charset="-122"/>
                          <a:sym typeface="Helvetica"/>
                        </a:rPr>
                        <a:t>被动符合</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381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solidFill>
                      <a:srgbClr val="CAD2E8"/>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a:ln>
                            <a:noFill/>
                          </a:ln>
                          <a:solidFill>
                            <a:srgbClr val="000000"/>
                          </a:solidFill>
                          <a:effectLst/>
                          <a:latin typeface="Helvetica Light" charset="0"/>
                          <a:ea typeface="宋体" pitchFamily="2" charset="-122"/>
                          <a:sym typeface="Helvetica Light" charset="0"/>
                        </a:rPr>
                        <a:t>领导者：支持</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a:ln>
                            <a:noFill/>
                          </a:ln>
                          <a:solidFill>
                            <a:srgbClr val="C6231F"/>
                          </a:solidFill>
                          <a:effectLst/>
                          <a:latin typeface="Helvetica"/>
                          <a:ea typeface="宋体" pitchFamily="2" charset="-122"/>
                          <a:sym typeface="Helvetica"/>
                        </a:rPr>
                        <a:t>安全员：主角</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a:ln>
                            <a:noFill/>
                          </a:ln>
                          <a:solidFill>
                            <a:srgbClr val="000000"/>
                          </a:solidFill>
                          <a:effectLst/>
                          <a:latin typeface="Helvetica Light" charset="0"/>
                          <a:ea typeface="宋体" pitchFamily="2" charset="-122"/>
                          <a:sym typeface="Helvetica Light" charset="0"/>
                        </a:rPr>
                        <a:t>员工：    被动</a:t>
                      </a:r>
                    </a:p>
                  </a:txBody>
                  <a:tcPr marL="0" marR="0" marT="0" marB="0" anchor="ctr"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rgbClr val="CAD2E8"/>
                    </a:solid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rgbClr val="000000"/>
                        </a:solidFill>
                        <a:effectLst/>
                        <a:latin typeface="Helvetica Light" charset="0"/>
                        <a:ea typeface="宋体" pitchFamily="2" charset="-122"/>
                        <a:sym typeface="Helvetica Light" charset="0"/>
                      </a:endParaRPr>
                    </a:p>
                  </a:txBody>
                  <a:tcPr marL="0" marR="0" marT="0" marB="0"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blipFill dpi="0" rotWithShape="0">
                      <a:blip r:embed="rId4"/>
                      <a:srcRect/>
                      <a:stretch>
                        <a:fillRect/>
                      </a:stretch>
                    </a:blip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r>
                        <a:rPr kumimoji="0" lang="zh-CN" altLang="zh-CN" sz="18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  </a:t>
                      </a:r>
                      <a:r>
                        <a:rPr kumimoji="0" lang="zh-CN" sz="18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安全检查
  隐患整改
  安全考核
  被动式培训</a:t>
                      </a:r>
                      <a:endParaRPr kumimoji="0" lang="zh-CN" sz="1300" b="0" i="0" u="none" strike="noStrike" cap="none" normalizeH="0" baseline="0" dirty="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381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solidFill>
                      <a:srgbClr val="CAD2E8"/>
                    </a:solidFill>
                  </a:tcPr>
                </a:tc>
                <a:extLst>
                  <a:ext uri="{0D108BD9-81ED-4DB2-BD59-A6C34878D82A}">
                    <a16:rowId xmlns:a16="http://schemas.microsoft.com/office/drawing/2014/main" val="10001"/>
                  </a:ext>
                </a:extLst>
              </a:tr>
              <a:tr h="1370707">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2100" b="1" i="0" u="none" strike="noStrike" cap="none" normalizeH="0" baseline="0">
                          <a:ln>
                            <a:noFill/>
                          </a:ln>
                          <a:solidFill>
                            <a:srgbClr val="000000"/>
                          </a:solidFill>
                          <a:effectLst/>
                          <a:latin typeface="Helvetica"/>
                          <a:ea typeface="宋体" pitchFamily="2" charset="-122"/>
                          <a:sym typeface="Helvetica"/>
                        </a:rPr>
                        <a:t>主动改进</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381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solidFill>
                      <a:srgbClr val="E6EAF4"/>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a:ln>
                            <a:noFill/>
                          </a:ln>
                          <a:solidFill>
                            <a:srgbClr val="C7301F"/>
                          </a:solidFill>
                          <a:effectLst/>
                          <a:latin typeface="Helvetica"/>
                          <a:ea typeface="宋体" pitchFamily="2" charset="-122"/>
                          <a:sym typeface="Helvetica"/>
                        </a:rPr>
                        <a:t>领导者：主角</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a:ln>
                            <a:noFill/>
                          </a:ln>
                          <a:solidFill>
                            <a:srgbClr val="000000"/>
                          </a:solidFill>
                          <a:effectLst/>
                          <a:latin typeface="Helvetica Light" charset="0"/>
                          <a:ea typeface="宋体" pitchFamily="2" charset="-122"/>
                          <a:sym typeface="Helvetica Light" charset="0"/>
                        </a:rPr>
                        <a:t>安全员：促动</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a:ln>
                            <a:noFill/>
                          </a:ln>
                          <a:solidFill>
                            <a:srgbClr val="000000"/>
                          </a:solidFill>
                          <a:effectLst/>
                          <a:latin typeface="Helvetica Light" charset="0"/>
                          <a:ea typeface="宋体" pitchFamily="2" charset="-122"/>
                          <a:sym typeface="Helvetica Light" charset="0"/>
                        </a:rPr>
                        <a:t>员工：   被动</a:t>
                      </a:r>
                    </a:p>
                  </a:txBody>
                  <a:tcPr marL="0" marR="0" marT="0" marB="0" anchor="ctr"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rgbClr val="E6EAF4"/>
                    </a:solid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rgbClr val="000000"/>
                        </a:solidFill>
                        <a:effectLst/>
                        <a:latin typeface="Helvetica Light" charset="0"/>
                        <a:ea typeface="宋体" pitchFamily="2" charset="-122"/>
                        <a:sym typeface="Helvetica Light" charset="0"/>
                      </a:endParaRPr>
                    </a:p>
                  </a:txBody>
                  <a:tcPr marL="0" marR="0" marT="0" marB="0"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blipFill dpi="0" rotWithShape="0">
                      <a:blip r:embed="rId5"/>
                      <a:srcRect/>
                      <a:stretch>
                        <a:fillRect/>
                      </a:stretch>
                    </a:blip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r>
                        <a:rPr kumimoji="0" lang="zh-CN" altLang="zh-CN" sz="19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 </a:t>
                      </a:r>
                      <a:r>
                        <a:rPr kumimoji="0" lang="zh-CN" sz="19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安全审核
 现场改善
 有感领导
 针对性培训</a:t>
                      </a:r>
                      <a:endParaRPr kumimoji="0" lang="zh-CN" sz="1300" b="0" i="0" u="none" strike="noStrike" cap="none" normalizeH="0" baseline="0" dirty="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381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solidFill>
                      <a:srgbClr val="E6EAF4"/>
                    </a:solidFill>
                  </a:tcPr>
                </a:tc>
                <a:extLst>
                  <a:ext uri="{0D108BD9-81ED-4DB2-BD59-A6C34878D82A}">
                    <a16:rowId xmlns:a16="http://schemas.microsoft.com/office/drawing/2014/main" val="10002"/>
                  </a:ext>
                </a:extLst>
              </a:tr>
              <a:tr h="1370707">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2100" b="1" i="0" u="none" strike="noStrike" cap="none" normalizeH="0" baseline="0">
                          <a:ln>
                            <a:noFill/>
                          </a:ln>
                          <a:solidFill>
                            <a:srgbClr val="000000"/>
                          </a:solidFill>
                          <a:effectLst/>
                          <a:latin typeface="Helvetica"/>
                          <a:ea typeface="宋体" pitchFamily="2" charset="-122"/>
                          <a:sym typeface="Helvetica"/>
                        </a:rPr>
                        <a:t>自主管理</a:t>
                      </a:r>
                      <a:endParaRPr kumimoji="0" lang="zh-CN" sz="1300" b="0" i="0" u="none" strike="noStrike" cap="none" normalizeH="0" baseline="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381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rgbClr val="CAD2E8"/>
                    </a:solidFill>
                  </a:tcPr>
                </a:tc>
                <a:tc>
                  <a:txBody>
                    <a:bodyPr/>
                    <a:lstStyle/>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dirty="0">
                          <a:ln>
                            <a:noFill/>
                          </a:ln>
                          <a:solidFill>
                            <a:srgbClr val="000000"/>
                          </a:solidFill>
                          <a:effectLst/>
                          <a:latin typeface="Helvetica Light" charset="0"/>
                          <a:ea typeface="宋体" pitchFamily="2" charset="-122"/>
                          <a:sym typeface="Helvetica Light" charset="0"/>
                        </a:rPr>
                        <a:t>领导者：领队</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0" i="0" u="none" strike="noStrike" cap="none" normalizeH="0" baseline="0" dirty="0">
                          <a:ln>
                            <a:noFill/>
                          </a:ln>
                          <a:solidFill>
                            <a:srgbClr val="000000"/>
                          </a:solidFill>
                          <a:effectLst/>
                          <a:latin typeface="Helvetica Light" charset="0"/>
                          <a:ea typeface="宋体" pitchFamily="2" charset="-122"/>
                          <a:sym typeface="Helvetica Light" charset="0"/>
                        </a:rPr>
                        <a:t>安全员：教练</a:t>
                      </a:r>
                    </a:p>
                    <a:p>
                      <a:pPr marL="0" marR="0" lvl="0" indent="0" algn="ctr" defTabSz="584200" rtl="0" eaLnBrk="1" fontAlgn="base" latinLnBrk="0" hangingPunct="0">
                        <a:lnSpc>
                          <a:spcPct val="100000"/>
                        </a:lnSpc>
                        <a:spcBef>
                          <a:spcPct val="0"/>
                        </a:spcBef>
                        <a:spcAft>
                          <a:spcPct val="0"/>
                        </a:spcAft>
                        <a:buClrTx/>
                        <a:buSzTx/>
                        <a:buFontTx/>
                        <a:buNone/>
                      </a:pPr>
                      <a:r>
                        <a:rPr kumimoji="0" lang="zh-CN" sz="1800" b="1" i="0" u="none" strike="noStrike" cap="none" normalizeH="0" baseline="0" dirty="0">
                          <a:ln>
                            <a:noFill/>
                          </a:ln>
                          <a:solidFill>
                            <a:srgbClr val="C02E1E"/>
                          </a:solidFill>
                          <a:effectLst/>
                          <a:latin typeface="Helvetica"/>
                          <a:ea typeface="宋体" pitchFamily="2" charset="-122"/>
                          <a:sym typeface="Helvetica"/>
                        </a:rPr>
                        <a:t>员工：   主角</a:t>
                      </a:r>
                    </a:p>
                  </a:txBody>
                  <a:tcPr marL="0" marR="0" marT="0" marB="0" anchor="ctr"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12700" cap="flat" cmpd="sng" algn="ctr">
                      <a:solidFill>
                        <a:srgbClr val="000000"/>
                      </a:solidFill>
                      <a:prstDash val="solid"/>
                      <a:miter lim="400000"/>
                      <a:headEnd type="none" w="med" len="med"/>
                      <a:tailEnd type="none" w="med" len="med"/>
                    </a:lnB>
                    <a:lnTlToBr>
                      <a:noFill/>
                    </a:lnTlToBr>
                    <a:lnBlToTr>
                      <a:noFill/>
                    </a:lnBlToTr>
                    <a:solidFill>
                      <a:srgbClr val="CAD2E8"/>
                    </a:solid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rgbClr val="000000"/>
                        </a:solidFill>
                        <a:effectLst/>
                        <a:latin typeface="Helvetica Light" charset="0"/>
                        <a:ea typeface="宋体" pitchFamily="2" charset="-122"/>
                        <a:sym typeface="Helvetica Light" charset="0"/>
                      </a:endParaRPr>
                    </a:p>
                  </a:txBody>
                  <a:tcPr marL="0" marR="0" marT="0" marB="0" horzOverflow="overflow">
                    <a:lnL w="12700" cap="flat" cmpd="sng" algn="ctr">
                      <a:solidFill>
                        <a:srgbClr val="000000"/>
                      </a:solidFill>
                      <a:prstDash val="solid"/>
                      <a:miter lim="400000"/>
                      <a:headEnd type="none" w="med" len="med"/>
                      <a:tailEnd type="none" w="med" len="med"/>
                    </a:lnL>
                    <a:lnR w="127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blipFill dpi="0" rotWithShape="0">
                      <a:blip r:embed="rId5"/>
                      <a:srcRect/>
                      <a:stretch>
                        <a:fillRect/>
                      </a:stretch>
                    </a:blipFill>
                  </a:tcPr>
                </a:tc>
                <a:tc>
                  <a:txBody>
                    <a:bodyPr/>
                    <a:lstStyle/>
                    <a:p>
                      <a:pPr marL="0" marR="0" lvl="0" indent="0" algn="l" defTabSz="584200" rtl="0" eaLnBrk="1" fontAlgn="base" latinLnBrk="0" hangingPunct="0">
                        <a:lnSpc>
                          <a:spcPct val="100000"/>
                        </a:lnSpc>
                        <a:spcBef>
                          <a:spcPct val="0"/>
                        </a:spcBef>
                        <a:spcAft>
                          <a:spcPct val="0"/>
                        </a:spcAft>
                        <a:buClrTx/>
                        <a:buSzTx/>
                        <a:buFontTx/>
                        <a:buNone/>
                      </a:pPr>
                      <a:r>
                        <a:rPr kumimoji="0" lang="zh-CN" altLang="zh-CN" sz="18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 </a:t>
                      </a:r>
                      <a:r>
                        <a:rPr kumimoji="0" lang="zh-CN" sz="1800" b="0" i="0" u="none" strike="noStrike" cap="none" normalizeH="0" baseline="0" dirty="0">
                          <a:ln>
                            <a:noFill/>
                          </a:ln>
                          <a:solidFill>
                            <a:srgbClr val="000000"/>
                          </a:solidFill>
                          <a:effectLst/>
                          <a:latin typeface="Kaiti SC Regular" panose="02010600040101010101" charset="-122"/>
                          <a:ea typeface="宋体" pitchFamily="2" charset="-122"/>
                          <a:sym typeface="Kaiti SC Regular" panose="02010600040101010101" charset="-122"/>
                        </a:rPr>
                        <a:t>自下而上
 行为观察
 持续改进
 自主性培训</a:t>
                      </a:r>
                      <a:endParaRPr kumimoji="0" lang="zh-CN" sz="1300" b="0" i="0" u="none" strike="noStrike" cap="none" normalizeH="0" baseline="0" dirty="0">
                        <a:ln>
                          <a:noFill/>
                        </a:ln>
                        <a:solidFill>
                          <a:srgbClr val="000000"/>
                        </a:solidFill>
                        <a:effectLst/>
                        <a:latin typeface="Helvetica Light" charset="0"/>
                        <a:ea typeface="宋体" pitchFamily="2" charset="-122"/>
                        <a:sym typeface="Times New Roman" panose="02020603050405020304" pitchFamily="18" charset="0"/>
                      </a:endParaRPr>
                    </a:p>
                  </a:txBody>
                  <a:tcPr marL="0" marR="0" marT="0" marB="0" anchor="ctr" horzOverflow="overflow">
                    <a:lnL w="12700" cap="flat" cmpd="sng" algn="ctr">
                      <a:solidFill>
                        <a:srgbClr val="000000"/>
                      </a:solidFill>
                      <a:prstDash val="solid"/>
                      <a:miter lim="400000"/>
                      <a:headEnd type="none" w="med" len="med"/>
                      <a:tailEnd type="none" w="med" len="med"/>
                    </a:lnL>
                    <a:lnR w="381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lnTlToBr>
                      <a:noFill/>
                    </a:lnTlToBr>
                    <a:lnBlToTr>
                      <a:noFill/>
                    </a:lnBlToTr>
                    <a:solidFill>
                      <a:srgbClr val="CAD2E8"/>
                    </a:solidFill>
                  </a:tcPr>
                </a:tc>
                <a:extLst>
                  <a:ext uri="{0D108BD9-81ED-4DB2-BD59-A6C34878D82A}">
                    <a16:rowId xmlns:a16="http://schemas.microsoft.com/office/drawing/2014/main" val="10003"/>
                  </a:ext>
                </a:extLst>
              </a:tr>
            </a:tbl>
          </a:graphicData>
        </a:graphic>
      </p:graphicFrame>
      <p:sp>
        <p:nvSpPr>
          <p:cNvPr id="8" name="Rectangle 60"/>
          <p:cNvSpPr/>
          <p:nvPr/>
        </p:nvSpPr>
        <p:spPr>
          <a:xfrm>
            <a:off x="5408295" y="5809298"/>
            <a:ext cx="1247775" cy="317500"/>
          </a:xfrm>
          <a:prstGeom prst="rect">
            <a:avLst/>
          </a:prstGeom>
          <a:solidFill>
            <a:srgbClr val="C67838"/>
          </a:solidFill>
          <a:ln w="12700">
            <a:noFill/>
          </a:ln>
        </p:spPr>
        <p:txBody>
          <a:bodyPr lIns="42525" tIns="42525" rIns="42525" bIns="42525" anchor="ctr">
            <a:spAutoFit/>
          </a:bodyPr>
          <a:lstStyle/>
          <a:p>
            <a:pPr lvl="0"/>
            <a:r>
              <a:rPr lang="zh-CN" altLang="zh-CN" sz="1500" b="1" dirty="0">
                <a:solidFill>
                  <a:schemeClr val="bg1"/>
                </a:solidFill>
                <a:latin typeface="Helvetica"/>
                <a:ea typeface="宋体" pitchFamily="2" charset="-122"/>
                <a:sym typeface="Helvetica"/>
              </a:rPr>
              <a:t>LINE</a:t>
            </a:r>
          </a:p>
        </p:txBody>
      </p:sp>
      <p:sp>
        <p:nvSpPr>
          <p:cNvPr id="9" name="Oval 61"/>
          <p:cNvSpPr/>
          <p:nvPr/>
        </p:nvSpPr>
        <p:spPr bwMode="auto">
          <a:xfrm>
            <a:off x="10318432" y="2967673"/>
            <a:ext cx="1182688" cy="887413"/>
          </a:xfrm>
          <a:prstGeom prst="ellipse">
            <a:avLst/>
          </a:prstGeom>
          <a:solidFill>
            <a:srgbClr val="FFFFFF"/>
          </a:solidFill>
          <a:ln w="25400" cap="flat" cmpd="sng">
            <a:solidFill>
              <a:schemeClr val="accent1"/>
            </a:solidFill>
            <a:prstDash val="solid"/>
            <a:round/>
            <a:headEnd type="none" w="med" len="med"/>
            <a:tailEnd type="none" w="med" len="med"/>
          </a:ln>
          <a:effectLst>
            <a:outerShdw dist="119618" algn="ctr" rotWithShape="0">
              <a:srgbClr val="000000">
                <a:alpha val="75000"/>
              </a:srgbClr>
            </a:outerShdw>
          </a:effectLst>
        </p:spPr>
        <p:txBody>
          <a:bodyPr lIns="42525" tIns="42525" rIns="42525" bIns="42525"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300" b="1" i="0" u="none" strike="noStrike" kern="1200" cap="none" spc="0" normalizeH="0" baseline="0" noProof="0" dirty="0">
                <a:ln>
                  <a:noFill/>
                </a:ln>
                <a:solidFill>
                  <a:srgbClr val="C67838"/>
                </a:solidFill>
                <a:effectLst/>
                <a:uLnTx/>
                <a:uFillTx/>
                <a:latin typeface="Helvetica"/>
                <a:ea typeface="宋体" pitchFamily="2" charset="-122"/>
                <a:cs typeface="+mn-cs"/>
                <a:sym typeface="Helvetica"/>
              </a:rPr>
              <a:t>不确定性</a:t>
            </a:r>
          </a:p>
        </p:txBody>
      </p:sp>
      <p:sp>
        <p:nvSpPr>
          <p:cNvPr id="10" name="Oval 62"/>
          <p:cNvSpPr/>
          <p:nvPr/>
        </p:nvSpPr>
        <p:spPr bwMode="auto">
          <a:xfrm>
            <a:off x="10294620" y="4358323"/>
            <a:ext cx="1182688" cy="887413"/>
          </a:xfrm>
          <a:prstGeom prst="ellipse">
            <a:avLst/>
          </a:prstGeom>
          <a:solidFill>
            <a:srgbClr val="FFFFFF"/>
          </a:solidFill>
          <a:ln w="25400" cap="flat" cmpd="sng">
            <a:solidFill>
              <a:schemeClr val="accent1"/>
            </a:solidFill>
            <a:prstDash val="solid"/>
            <a:round/>
            <a:headEnd type="none" w="med" len="med"/>
            <a:tailEnd type="none" w="med" len="med"/>
          </a:ln>
          <a:effectLst>
            <a:outerShdw dist="119618" algn="ctr" rotWithShape="0">
              <a:srgbClr val="000000">
                <a:alpha val="75000"/>
              </a:srgbClr>
            </a:outerShdw>
          </a:effectLst>
        </p:spPr>
        <p:txBody>
          <a:bodyPr lIns="42525" tIns="42525" rIns="42525" bIns="42525"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300" b="1" i="0" u="none" strike="noStrike" kern="1200" cap="none" spc="0" normalizeH="0" baseline="0" noProof="0" dirty="0">
                <a:ln>
                  <a:noFill/>
                </a:ln>
                <a:solidFill>
                  <a:srgbClr val="C67838"/>
                </a:solidFill>
                <a:effectLst/>
                <a:uLnTx/>
                <a:uFillTx/>
                <a:latin typeface="Helvetica"/>
                <a:ea typeface="宋体" pitchFamily="2" charset="-122"/>
                <a:cs typeface="+mn-cs"/>
                <a:sym typeface="Helvetica"/>
              </a:rPr>
              <a:t>持续好转</a:t>
            </a:r>
          </a:p>
        </p:txBody>
      </p:sp>
      <p:sp>
        <p:nvSpPr>
          <p:cNvPr id="11" name="Oval 63"/>
          <p:cNvSpPr/>
          <p:nvPr/>
        </p:nvSpPr>
        <p:spPr bwMode="auto">
          <a:xfrm>
            <a:off x="10318432" y="5721985"/>
            <a:ext cx="1182688" cy="887413"/>
          </a:xfrm>
          <a:prstGeom prst="ellipse">
            <a:avLst/>
          </a:prstGeom>
          <a:solidFill>
            <a:srgbClr val="FFFFFF"/>
          </a:solidFill>
          <a:ln w="25400" cap="flat" cmpd="sng">
            <a:solidFill>
              <a:schemeClr val="accent1"/>
            </a:solidFill>
            <a:prstDash val="solid"/>
            <a:round/>
            <a:headEnd type="none" w="med" len="med"/>
            <a:tailEnd type="none" w="med" len="med"/>
          </a:ln>
          <a:effectLst>
            <a:outerShdw dist="119618" algn="ctr" rotWithShape="0">
              <a:srgbClr val="000000">
                <a:alpha val="75000"/>
              </a:srgbClr>
            </a:outerShdw>
          </a:effectLst>
        </p:spPr>
        <p:txBody>
          <a:bodyPr lIns="42525" tIns="42525" rIns="42525" bIns="42525"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300" b="1" i="0" u="none" strike="noStrike" kern="1200" cap="none" spc="0" normalizeH="0" baseline="0" noProof="0" dirty="0">
                <a:ln>
                  <a:noFill/>
                </a:ln>
                <a:solidFill>
                  <a:srgbClr val="C67838"/>
                </a:solidFill>
                <a:effectLst/>
                <a:uLnTx/>
                <a:uFillTx/>
                <a:latin typeface="Helvetica"/>
                <a:ea typeface="宋体" pitchFamily="2" charset="-122"/>
                <a:cs typeface="+mn-cs"/>
                <a:sym typeface="Helvetica"/>
              </a:rPr>
              <a:t>稳定可控</a:t>
            </a:r>
          </a:p>
        </p:txBody>
      </p:sp>
      <p:sp>
        <p:nvSpPr>
          <p:cNvPr id="12" name="任意多边形 11"/>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4" name="任意多边形 13"/>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78248" y="1398905"/>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2.</a:t>
              </a:r>
              <a:r>
                <a:rPr lang="zh-CN" altLang="en-US" sz="2400" b="1" dirty="0">
                  <a:solidFill>
                    <a:schemeClr val="accent1"/>
                  </a:solidFill>
                  <a:latin typeface="微软雅黑" panose="020B0503020204020204" pitchFamily="34" charset="-122"/>
                  <a:ea typeface="微软雅黑" panose="020B0503020204020204" pitchFamily="34" charset="-122"/>
                </a:rPr>
                <a:t>安全自主管理的三要素</a:t>
              </a:r>
            </a:p>
          </p:txBody>
        </p:sp>
      </p:grpSp>
      <p:sp>
        <p:nvSpPr>
          <p:cNvPr id="6" name="圆角矩形 5"/>
          <p:cNvSpPr/>
          <p:nvPr/>
        </p:nvSpPr>
        <p:spPr>
          <a:xfrm>
            <a:off x="3778249" y="3061020"/>
            <a:ext cx="6070602" cy="685800"/>
          </a:xfrm>
          <a:prstGeom prst="roundRect">
            <a:avLst>
              <a:gd name="adj" fmla="val 41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管理者的精心计划、设计、安排</a:t>
            </a:r>
          </a:p>
        </p:txBody>
      </p:sp>
      <p:sp>
        <p:nvSpPr>
          <p:cNvPr id="7" name="圆角矩形 6"/>
          <p:cNvSpPr/>
          <p:nvPr/>
        </p:nvSpPr>
        <p:spPr>
          <a:xfrm>
            <a:off x="3778249" y="3989705"/>
            <a:ext cx="6070602" cy="685800"/>
          </a:xfrm>
          <a:prstGeom prst="roundRect">
            <a:avLst>
              <a:gd name="adj" fmla="val 41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有促使全员参与的一套活动方法</a:t>
            </a:r>
          </a:p>
        </p:txBody>
      </p:sp>
      <p:sp>
        <p:nvSpPr>
          <p:cNvPr id="8" name="圆角矩形 7"/>
          <p:cNvSpPr/>
          <p:nvPr/>
        </p:nvSpPr>
        <p:spPr>
          <a:xfrm>
            <a:off x="3778249" y="4943790"/>
            <a:ext cx="6070602" cy="685800"/>
          </a:xfrm>
          <a:prstGeom prst="roundRect">
            <a:avLst>
              <a:gd name="adj" fmla="val 41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建立一个有效的促动的激励机制</a:t>
            </a:r>
          </a:p>
        </p:txBody>
      </p:sp>
      <p:sp>
        <p:nvSpPr>
          <p:cNvPr id="9" name="TextBox 3"/>
          <p:cNvSpPr txBox="1"/>
          <p:nvPr/>
        </p:nvSpPr>
        <p:spPr>
          <a:xfrm>
            <a:off x="2192335" y="6275705"/>
            <a:ext cx="9242425" cy="584200"/>
          </a:xfrm>
          <a:prstGeom prst="rect">
            <a:avLst/>
          </a:prstGeom>
          <a:solidFill>
            <a:schemeClr val="bg1">
              <a:lumMod val="75000"/>
            </a:schemeClr>
          </a:solidFill>
          <a:ln w="9525">
            <a:noFill/>
          </a:ln>
        </p:spPr>
        <p:txBody>
          <a:bodyPr>
            <a:spAutoFit/>
          </a:bodyPr>
          <a:lstStyle/>
          <a:p>
            <a:pPr lvl="0" algn="ctr"/>
            <a:r>
              <a:rPr lang="zh-CN" altLang="en-US" sz="3200" b="1" dirty="0">
                <a:solidFill>
                  <a:schemeClr val="accent1"/>
                </a:solidFill>
                <a:latin typeface="微软雅黑" panose="020B0503020204020204" pitchFamily="34" charset="-122"/>
                <a:ea typeface="微软雅黑" panose="020B0503020204020204" pitchFamily="34" charset="-122"/>
              </a:rPr>
              <a:t>否则，班组自主管理只能自生自灭！</a:t>
            </a:r>
          </a:p>
        </p:txBody>
      </p:sp>
      <p:sp>
        <p:nvSpPr>
          <p:cNvPr id="10" name="任意多边形 9"/>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2" name="任意多边形 11"/>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1228" y="1025274"/>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内生动力”与“外在环境” </a:t>
              </a:r>
            </a:p>
          </p:txBody>
        </p:sp>
      </p:grpSp>
      <p:grpSp>
        <p:nvGrpSpPr>
          <p:cNvPr id="7" name="组合 6"/>
          <p:cNvGrpSpPr/>
          <p:nvPr/>
        </p:nvGrpSpPr>
        <p:grpSpPr>
          <a:xfrm>
            <a:off x="862330" y="1873885"/>
            <a:ext cx="11328400" cy="1988003"/>
            <a:chOff x="431800" y="2471606"/>
            <a:chExt cx="11328400" cy="1988003"/>
          </a:xfrm>
        </p:grpSpPr>
        <p:sp>
          <p:nvSpPr>
            <p:cNvPr id="27" name="矩形 26"/>
            <p:cNvSpPr/>
            <p:nvPr/>
          </p:nvSpPr>
          <p:spPr>
            <a:xfrm>
              <a:off x="800100" y="3164209"/>
              <a:ext cx="105918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8" name="矩形 27"/>
            <p:cNvSpPr/>
            <p:nvPr/>
          </p:nvSpPr>
          <p:spPr>
            <a:xfrm>
              <a:off x="609600" y="3062609"/>
              <a:ext cx="10972800" cy="1295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31800" y="2471606"/>
              <a:ext cx="11328400" cy="1797503"/>
              <a:chOff x="431800" y="2471606"/>
              <a:chExt cx="11328400" cy="1797503"/>
            </a:xfrm>
          </p:grpSpPr>
          <p:sp>
            <p:nvSpPr>
              <p:cNvPr id="30" name="矩形 29"/>
              <p:cNvSpPr/>
              <p:nvPr/>
            </p:nvSpPr>
            <p:spPr>
              <a:xfrm>
                <a:off x="431800" y="2471606"/>
                <a:ext cx="11328400" cy="58666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自主管理的内生动力是什么？</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员工</a:t>
                </a:r>
                <a:r>
                  <a:rPr lang="en-US" altLang="zh-CN" sz="2000" b="1" dirty="0">
                    <a:solidFill>
                      <a:schemeClr val="bg1"/>
                    </a:solidFill>
                    <a:latin typeface="微软雅黑" panose="020B0503020204020204" pitchFamily="34" charset="-122"/>
                    <a:ea typeface="微软雅黑" panose="020B0503020204020204" pitchFamily="34" charset="-122"/>
                  </a:rPr>
                  <a:t>】</a:t>
                </a:r>
              </a:p>
            </p:txBody>
          </p:sp>
          <p:sp>
            <p:nvSpPr>
              <p:cNvPr id="31" name="矩形 30"/>
              <p:cNvSpPr/>
              <p:nvPr/>
            </p:nvSpPr>
            <p:spPr>
              <a:xfrm>
                <a:off x="431800" y="3062609"/>
                <a:ext cx="11328400" cy="120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50000"/>
                  </a:lnSpc>
                </a:pP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存在感</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		--</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荣誉感</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		--</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自我价值体现</a:t>
                </a:r>
              </a:p>
            </p:txBody>
          </p:sp>
        </p:grpSp>
      </p:grpSp>
      <p:grpSp>
        <p:nvGrpSpPr>
          <p:cNvPr id="32" name="组合 31"/>
          <p:cNvGrpSpPr/>
          <p:nvPr/>
        </p:nvGrpSpPr>
        <p:grpSpPr>
          <a:xfrm>
            <a:off x="862330" y="3978173"/>
            <a:ext cx="11328400" cy="2859960"/>
            <a:chOff x="431800" y="1599649"/>
            <a:chExt cx="11328400" cy="2859960"/>
          </a:xfrm>
        </p:grpSpPr>
        <p:sp>
          <p:nvSpPr>
            <p:cNvPr id="33" name="矩形 32"/>
            <p:cNvSpPr/>
            <p:nvPr/>
          </p:nvSpPr>
          <p:spPr>
            <a:xfrm>
              <a:off x="800100" y="3164209"/>
              <a:ext cx="105918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4" name="矩形 33"/>
            <p:cNvSpPr/>
            <p:nvPr/>
          </p:nvSpPr>
          <p:spPr>
            <a:xfrm>
              <a:off x="609600" y="3062609"/>
              <a:ext cx="10972800" cy="1295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31800" y="1599649"/>
              <a:ext cx="11328400" cy="2669460"/>
              <a:chOff x="431800" y="1599649"/>
              <a:chExt cx="11328400" cy="2669460"/>
            </a:xfrm>
          </p:grpSpPr>
          <p:sp>
            <p:nvSpPr>
              <p:cNvPr id="36" name="矩形 35"/>
              <p:cNvSpPr/>
              <p:nvPr/>
            </p:nvSpPr>
            <p:spPr>
              <a:xfrm>
                <a:off x="431800" y="1599649"/>
                <a:ext cx="11328400" cy="58666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自主管理的外部环境是什么？</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领导</a:t>
                </a:r>
                <a:r>
                  <a:rPr lang="en-US" altLang="zh-CN" sz="2000" b="1" dirty="0">
                    <a:solidFill>
                      <a:schemeClr val="bg1"/>
                    </a:solidFill>
                    <a:latin typeface="微软雅黑" panose="020B0503020204020204" pitchFamily="34" charset="-122"/>
                    <a:ea typeface="微软雅黑" panose="020B0503020204020204" pitchFamily="34" charset="-122"/>
                  </a:rPr>
                  <a:t>】</a:t>
                </a:r>
              </a:p>
            </p:txBody>
          </p:sp>
          <p:sp>
            <p:nvSpPr>
              <p:cNvPr id="37" name="矩形 36"/>
              <p:cNvSpPr/>
              <p:nvPr/>
            </p:nvSpPr>
            <p:spPr>
              <a:xfrm>
                <a:off x="431800" y="2186309"/>
                <a:ext cx="11328400" cy="208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三个机制：</a:t>
                </a:r>
                <a:r>
                  <a:rPr lang="en-US" altLang="zh-CN" sz="2400" b="1" dirty="0">
                    <a:solidFill>
                      <a:srgbClr val="4F81BD">
                        <a:lumMod val="75000"/>
                      </a:srgbClr>
                    </a:solidFill>
                    <a:latin typeface="微软雅黑" panose="020B0503020204020204" pitchFamily="34" charset="-122"/>
                    <a:ea typeface="微软雅黑" panose="020B0503020204020204" pitchFamily="34" charset="-122"/>
                  </a:rPr>
                  <a:t>KPI</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机制、检查机制、激励机制</a:t>
                </a:r>
              </a:p>
              <a:p>
                <a:pPr>
                  <a:lnSpc>
                    <a:spcPct val="150000"/>
                  </a:lnSpc>
                </a:pP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一个通道：员工职业生涯成长通道</a:t>
                </a:r>
              </a:p>
              <a:p>
                <a:pPr>
                  <a:lnSpc>
                    <a:spcPct val="150000"/>
                  </a:lnSpc>
                </a:pPr>
                <a:r>
                  <a:rPr lang="en-US" altLang="zh-CN" sz="2400" b="1" dirty="0">
                    <a:solidFill>
                      <a:srgbClr val="4F81BD">
                        <a:lumMod val="75000"/>
                      </a:srgbClr>
                    </a:solidFill>
                    <a:latin typeface="微软雅黑" panose="020B0503020204020204" pitchFamily="34" charset="-122"/>
                    <a:ea typeface="微软雅黑" panose="020B0503020204020204" pitchFamily="34" charset="-122"/>
                  </a:rPr>
                  <a:t>--</a:t>
                </a:r>
                <a:r>
                  <a:rPr lang="zh-CN" altLang="en-US" sz="2400" b="1" dirty="0">
                    <a:solidFill>
                      <a:srgbClr val="4F81BD">
                        <a:lumMod val="75000"/>
                      </a:srgbClr>
                    </a:solidFill>
                    <a:latin typeface="微软雅黑" panose="020B0503020204020204" pitchFamily="34" charset="-122"/>
                    <a:ea typeface="微软雅黑" panose="020B0503020204020204" pitchFamily="34" charset="-122"/>
                  </a:rPr>
                  <a:t>三公环境：公开、公平、公正</a:t>
                </a:r>
              </a:p>
            </p:txBody>
          </p:sp>
        </p:grpSp>
      </p:grpSp>
      <p:sp>
        <p:nvSpPr>
          <p:cNvPr id="6" name="任意多边形 5"/>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9" name="任意多边形 8"/>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275963" y="965584"/>
            <a:ext cx="6070602" cy="661985"/>
            <a:chOff x="2057399" y="533400"/>
            <a:chExt cx="8077200" cy="661985"/>
          </a:xfrm>
        </p:grpSpPr>
        <p:sp>
          <p:nvSpPr>
            <p:cNvPr id="19" name="矩形 18"/>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4.</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安全自主管理</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16</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种方法</a:t>
              </a:r>
            </a:p>
          </p:txBody>
        </p:sp>
      </p:grpSp>
      <p:grpSp>
        <p:nvGrpSpPr>
          <p:cNvPr id="6" name="组合 5"/>
          <p:cNvGrpSpPr/>
          <p:nvPr/>
        </p:nvGrpSpPr>
        <p:grpSpPr>
          <a:xfrm>
            <a:off x="1461452" y="1955484"/>
            <a:ext cx="9699625" cy="4962206"/>
            <a:chOff x="1200150" y="1381444"/>
            <a:chExt cx="9699625" cy="4962206"/>
          </a:xfrm>
        </p:grpSpPr>
        <p:sp>
          <p:nvSpPr>
            <p:cNvPr id="22" name="AutoShape 3"/>
            <p:cNvSpPr/>
            <p:nvPr/>
          </p:nvSpPr>
          <p:spPr>
            <a:xfrm>
              <a:off x="6384925" y="4038600"/>
              <a:ext cx="4514618" cy="2305050"/>
            </a:xfrm>
            <a:prstGeom prst="foldedCorner">
              <a:avLst>
                <a:gd name="adj" fmla="val 12500"/>
              </a:avLst>
            </a:prstGeom>
            <a:solidFill>
              <a:schemeClr val="bg1"/>
            </a:solidFill>
            <a:ln w="9525" cap="flat" cmpd="sng">
              <a:noFill/>
              <a:prstDash val="solid"/>
              <a:headEnd type="none" w="med" len="med"/>
              <a:tailEnd type="none" w="med" len="med"/>
            </a:ln>
            <a:effectLst>
              <a:outerShdw dist="20000" dir="5400000" rotWithShape="0">
                <a:srgbClr val="000000">
                  <a:alpha val="37999"/>
                </a:srgbClr>
              </a:outerShdw>
            </a:effectLst>
          </p:spPr>
          <p:txBody>
            <a:bodyPr rot="10800000" wrap="none" anchor="ctr"/>
            <a:lstStyle/>
            <a:p>
              <a:pPr lvl="0"/>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3" name="AutoShape 4"/>
            <p:cNvSpPr/>
            <p:nvPr/>
          </p:nvSpPr>
          <p:spPr>
            <a:xfrm>
              <a:off x="1200150" y="4038600"/>
              <a:ext cx="4513263" cy="2305050"/>
            </a:xfrm>
            <a:prstGeom prst="foldedCorner">
              <a:avLst>
                <a:gd name="adj" fmla="val 12500"/>
              </a:avLst>
            </a:prstGeom>
            <a:solidFill>
              <a:schemeClr val="bg1"/>
            </a:solidFill>
            <a:ln w="9525" cap="flat" cmpd="sng">
              <a:noFill/>
              <a:prstDash val="solid"/>
              <a:headEnd type="none" w="med" len="med"/>
              <a:tailEnd type="none" w="med" len="med"/>
            </a:ln>
            <a:effectLst>
              <a:outerShdw dist="20000" dir="5400000" rotWithShape="0">
                <a:srgbClr val="000000">
                  <a:alpha val="37999"/>
                </a:srgbClr>
              </a:outerShdw>
            </a:effectLst>
          </p:spPr>
          <p:txBody>
            <a:bodyPr rot="10800000" wrap="none" anchor="ctr"/>
            <a:lstStyle/>
            <a:p>
              <a:pPr lvl="0"/>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4" name="Rectangle 7"/>
            <p:cNvSpPr/>
            <p:nvPr/>
          </p:nvSpPr>
          <p:spPr>
            <a:xfrm>
              <a:off x="1200150" y="4038600"/>
              <a:ext cx="4513263" cy="504825"/>
            </a:xfrm>
            <a:prstGeom prst="rect">
              <a:avLst/>
            </a:prstGeom>
            <a:solidFill>
              <a:schemeClr val="tx2">
                <a:lumMod val="75000"/>
              </a:schemeClr>
            </a:solidFill>
            <a:ln w="9525" cap="flat" cmpd="sng">
              <a:noFill/>
              <a:prstDash val="solid"/>
              <a:miter/>
              <a:headEnd type="none" w="med" len="med"/>
              <a:tailEnd type="none" w="med" len="med"/>
            </a:ln>
          </p:spPr>
          <p:txBody>
            <a:bodyPr anchor="ctr"/>
            <a:lstStyle/>
            <a:p>
              <a:pPr lvl="0" algn="ctr"/>
              <a:r>
                <a:rPr lang="zh-CN" altLang="en-US" sz="2400" b="1" dirty="0">
                  <a:solidFill>
                    <a:schemeClr val="bg1"/>
                  </a:solidFill>
                  <a:latin typeface="微软雅黑" panose="020B0503020204020204" pitchFamily="34" charset="-122"/>
                  <a:ea typeface="微软雅黑" panose="020B0503020204020204" pitchFamily="34" charset="-122"/>
                </a:rPr>
                <a:t>自主培训</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5" name="Rectangle 8"/>
            <p:cNvSpPr/>
            <p:nvPr/>
          </p:nvSpPr>
          <p:spPr>
            <a:xfrm>
              <a:off x="6384925" y="4040188"/>
              <a:ext cx="4514618" cy="503237"/>
            </a:xfrm>
            <a:prstGeom prst="rect">
              <a:avLst/>
            </a:prstGeom>
            <a:solidFill>
              <a:schemeClr val="tx2">
                <a:lumMod val="75000"/>
              </a:schemeClr>
            </a:solidFill>
            <a:ln w="9525" cap="flat" cmpd="sng">
              <a:noFill/>
              <a:prstDash val="solid"/>
              <a:miter/>
              <a:headEnd type="none" w="med" len="med"/>
              <a:tailEnd type="none" w="med" len="med"/>
            </a:ln>
          </p:spPr>
          <p:txBody>
            <a:bodyPr anchor="ctr"/>
            <a:lstStyle/>
            <a:p>
              <a:pPr lvl="0" algn="ctr"/>
              <a:r>
                <a:rPr lang="zh-CN" altLang="en-US" sz="2400" b="1" dirty="0">
                  <a:solidFill>
                    <a:schemeClr val="bg1"/>
                  </a:solidFill>
                  <a:latin typeface="微软雅黑" panose="020B0503020204020204" pitchFamily="34" charset="-122"/>
                  <a:ea typeface="微软雅黑" panose="020B0503020204020204" pitchFamily="34" charset="-122"/>
                </a:rPr>
                <a:t>安全行动</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6" name="Rectangle 11"/>
            <p:cNvSpPr/>
            <p:nvPr/>
          </p:nvSpPr>
          <p:spPr>
            <a:xfrm>
              <a:off x="6384925" y="4854575"/>
              <a:ext cx="4514618" cy="1200150"/>
            </a:xfrm>
            <a:prstGeom prst="rect">
              <a:avLst/>
            </a:prstGeom>
            <a:noFill/>
            <a:ln w="12700">
              <a:noFill/>
            </a:ln>
          </p:spPr>
          <p:txBody>
            <a:bodyPr wrap="square">
              <a:spAutoFit/>
            </a:bodyPr>
            <a:lstStyle/>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安全自我提醒</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主动关爱活动</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安全行为观察</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防灾应急演练</a:t>
              </a:r>
              <a:endParaRPr lang="en-US" altLang="zh-CN" dirty="0">
                <a:latin typeface="微软雅黑" panose="020B0503020204020204" pitchFamily="34" charset="-122"/>
                <a:ea typeface="微软雅黑" panose="020B0503020204020204" pitchFamily="34" charset="-122"/>
              </a:endParaRPr>
            </a:p>
          </p:txBody>
        </p:sp>
        <p:sp>
          <p:nvSpPr>
            <p:cNvPr id="38" name="Text Box 12"/>
            <p:cNvSpPr txBox="1"/>
            <p:nvPr/>
          </p:nvSpPr>
          <p:spPr>
            <a:xfrm>
              <a:off x="1200150" y="4854575"/>
              <a:ext cx="4513263" cy="1200150"/>
            </a:xfrm>
            <a:prstGeom prst="rect">
              <a:avLst/>
            </a:prstGeom>
            <a:noFill/>
            <a:ln w="12700">
              <a:noFill/>
            </a:ln>
          </p:spPr>
          <p:txBody>
            <a:bodyPr wrap="square">
              <a:spAutoFit/>
            </a:bodyPr>
            <a:lstStyle/>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单点课程（</a:t>
              </a:r>
              <a:r>
                <a:rPr lang="en-US" altLang="zh-CN" dirty="0">
                  <a:latin typeface="微软雅黑" panose="020B0503020204020204" pitchFamily="34" charset="-122"/>
                  <a:ea typeface="微软雅黑" panose="020B0503020204020204" pitchFamily="34" charset="-122"/>
                </a:rPr>
                <a:t>OPL</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我来讲一课</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安全大讲堂</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改善提案发表</a:t>
              </a:r>
              <a:endParaRPr lang="en-US" altLang="zh-CN" dirty="0">
                <a:latin typeface="微软雅黑" panose="020B0503020204020204" pitchFamily="34" charset="-122"/>
                <a:ea typeface="微软雅黑" panose="020B0503020204020204" pitchFamily="34" charset="-122"/>
              </a:endParaRPr>
            </a:p>
          </p:txBody>
        </p:sp>
        <p:sp>
          <p:nvSpPr>
            <p:cNvPr id="42" name="AutoShape 9"/>
            <p:cNvSpPr/>
            <p:nvPr/>
          </p:nvSpPr>
          <p:spPr>
            <a:xfrm>
              <a:off x="6384925" y="1441450"/>
              <a:ext cx="4514850" cy="2408237"/>
            </a:xfrm>
            <a:prstGeom prst="foldedCorner">
              <a:avLst>
                <a:gd name="adj" fmla="val 12500"/>
              </a:avLst>
            </a:prstGeom>
            <a:gradFill rotWithShape="1">
              <a:gsLst>
                <a:gs pos="0">
                  <a:srgbClr val="FFFFFF">
                    <a:alpha val="100000"/>
                  </a:srgbClr>
                </a:gs>
                <a:gs pos="35001">
                  <a:srgbClr val="FFFFFF">
                    <a:alpha val="100000"/>
                  </a:srgbClr>
                </a:gs>
                <a:gs pos="100000">
                  <a:srgbClr val="FFFFFF">
                    <a:alpha val="100000"/>
                  </a:srgbClr>
                </a:gs>
              </a:gsLst>
              <a:lin ang="16200000" scaled="1"/>
              <a:tileRect/>
            </a:gradFill>
            <a:ln w="9525" cap="flat" cmpd="sng">
              <a:noFill/>
              <a:prstDash val="solid"/>
              <a:headEnd type="none" w="med" len="med"/>
              <a:tailEnd type="none" w="med" len="med"/>
            </a:ln>
            <a:effectLst>
              <a:outerShdw dist="20000" dir="5400000" rotWithShape="0">
                <a:srgbClr val="000000">
                  <a:alpha val="37999"/>
                </a:srgbClr>
              </a:outerShdw>
            </a:effectLst>
          </p:spPr>
          <p:txBody>
            <a:bodyPr rot="10800000" wrap="none" anchor="ctr"/>
            <a:lstStyle/>
            <a:p>
              <a:pPr lvl="0"/>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43" name="Rectangle 10"/>
            <p:cNvSpPr/>
            <p:nvPr/>
          </p:nvSpPr>
          <p:spPr>
            <a:xfrm>
              <a:off x="6384925" y="1381444"/>
              <a:ext cx="4514618" cy="474260"/>
            </a:xfrm>
            <a:prstGeom prst="rect">
              <a:avLst/>
            </a:prstGeom>
            <a:solidFill>
              <a:schemeClr val="tx2">
                <a:lumMod val="75000"/>
              </a:schemeClr>
            </a:solidFill>
            <a:ln w="9525" cap="flat" cmpd="sng">
              <a:noFill/>
              <a:prstDash val="solid"/>
              <a:miter/>
              <a:headEnd type="none" w="med" len="med"/>
              <a:tailEnd type="none" w="med" len="med"/>
            </a:ln>
          </p:spPr>
          <p:txBody>
            <a:bodyPr anchor="ctr"/>
            <a:lstStyle/>
            <a:p>
              <a:pPr lvl="0"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自己动手</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1" name="Text Box 13"/>
            <p:cNvSpPr txBox="1"/>
            <p:nvPr/>
          </p:nvSpPr>
          <p:spPr>
            <a:xfrm>
              <a:off x="6384925" y="2106196"/>
              <a:ext cx="4514618" cy="1323455"/>
            </a:xfrm>
            <a:prstGeom prst="rect">
              <a:avLst/>
            </a:prstGeom>
            <a:noFill/>
            <a:ln w="12700">
              <a:noFill/>
            </a:ln>
          </p:spPr>
          <p:txBody>
            <a:bodyPr wrap="square">
              <a:spAutoFit/>
            </a:bodyPr>
            <a:lstStyle/>
            <a:p>
              <a:pPr lvl="0" algn="ctr"/>
              <a:endParaRPr lang="en-US" altLang="zh-CN" sz="800"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视频：规范班前班后会</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视频：作业安全分析</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图解：作业行为正误集</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看板：安全日历活动</a:t>
              </a:r>
            </a:p>
          </p:txBody>
        </p:sp>
        <p:sp>
          <p:nvSpPr>
            <p:cNvPr id="47" name="AutoShape 5"/>
            <p:cNvSpPr>
              <a:spLocks noChangeArrowheads="1"/>
            </p:cNvSpPr>
            <p:nvPr/>
          </p:nvSpPr>
          <p:spPr bwMode="auto">
            <a:xfrm>
              <a:off x="1200150" y="1383791"/>
              <a:ext cx="4513263" cy="2465897"/>
            </a:xfrm>
            <a:prstGeom prst="foldedCorner">
              <a:avLst>
                <a:gd name="adj" fmla="val 12500"/>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华文楷体" panose="02010600040101010101" pitchFamily="2" charset="-122"/>
                <a:ea typeface="华文楷体" panose="02010600040101010101" pitchFamily="2" charset="-122"/>
                <a:cs typeface="+mn-cs"/>
              </a:endParaRPr>
            </a:p>
          </p:txBody>
        </p:sp>
        <p:sp>
          <p:nvSpPr>
            <p:cNvPr id="48" name="Rectangle 6"/>
            <p:cNvSpPr/>
            <p:nvPr/>
          </p:nvSpPr>
          <p:spPr>
            <a:xfrm>
              <a:off x="1200150" y="1383791"/>
              <a:ext cx="4513263" cy="514528"/>
            </a:xfrm>
            <a:prstGeom prst="rect">
              <a:avLst/>
            </a:prstGeom>
            <a:solidFill>
              <a:schemeClr val="tx2">
                <a:lumMod val="75000"/>
              </a:schemeClr>
            </a:solidFill>
            <a:ln w="9525" cap="flat" cmpd="sng">
              <a:noFill/>
              <a:prstDash val="solid"/>
              <a:miter/>
              <a:headEnd type="none" w="med" len="med"/>
              <a:tailEnd type="none" w="med" len="med"/>
            </a:ln>
          </p:spPr>
          <p:txBody>
            <a:bodyPr anchor="ctr"/>
            <a:lstStyle/>
            <a:p>
              <a:pPr lvl="0" algn="ctr"/>
              <a:r>
                <a:rPr lang="zh-CN" altLang="en-US" sz="2400" b="1" dirty="0">
                  <a:solidFill>
                    <a:schemeClr val="bg1"/>
                  </a:solidFill>
                  <a:latin typeface="微软雅黑" panose="020B0503020204020204" pitchFamily="34" charset="-122"/>
                  <a:ea typeface="微软雅黑" panose="020B0503020204020204" pitchFamily="34" charset="-122"/>
                </a:rPr>
                <a:t>分享与反省</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6" name="Text Box 14"/>
            <p:cNvSpPr txBox="1"/>
            <p:nvPr/>
          </p:nvSpPr>
          <p:spPr>
            <a:xfrm>
              <a:off x="1200151" y="2249537"/>
              <a:ext cx="4513262" cy="1228352"/>
            </a:xfrm>
            <a:prstGeom prst="rect">
              <a:avLst/>
            </a:prstGeom>
            <a:noFill/>
            <a:ln w="9525">
              <a:noFill/>
            </a:ln>
          </p:spPr>
          <p:txBody>
            <a:bodyPr wrap="square">
              <a:spAutoFit/>
            </a:bodyPr>
            <a:lstStyle/>
            <a:p>
              <a:pPr lvl="0" algn="ctr">
                <a:buFont typeface="Wingdings" panose="05000000000000000000" pitchFamily="2" charset="2"/>
                <a:buChar char="Ø"/>
              </a:pPr>
              <a:r>
                <a:rPr lang="zh-CN" altLang="en-US" dirty="0">
                  <a:solidFill>
                    <a:srgbClr val="C00000"/>
                  </a:solidFill>
                  <a:latin typeface="微软雅黑" panose="020B0503020204020204" pitchFamily="34" charset="-122"/>
                  <a:ea typeface="微软雅黑" panose="020B0503020204020204" pitchFamily="34" charset="-122"/>
                </a:rPr>
                <a:t>安全分享三分钟 </a:t>
              </a:r>
              <a:endParaRPr lang="en-US" altLang="zh-CN" dirty="0">
                <a:solidFill>
                  <a:srgbClr val="C00000"/>
                </a:solidFill>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“一口清”分享</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“吓一跳”事件分享</a:t>
              </a:r>
              <a:endParaRPr lang="en-US" altLang="zh-CN" dirty="0">
                <a:latin typeface="微软雅黑" panose="020B0503020204020204" pitchFamily="34" charset="-122"/>
                <a:ea typeface="微软雅黑" panose="020B0503020204020204" pitchFamily="34" charset="-122"/>
              </a:endParaRPr>
            </a:p>
            <a:p>
              <a:pPr lvl="0" algn="ct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每日安全反省</a:t>
              </a:r>
            </a:p>
          </p:txBody>
        </p:sp>
      </p:grpSp>
      <p:sp>
        <p:nvSpPr>
          <p:cNvPr id="2" name="任意多边形 1"/>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4" name="任意多边形 3"/>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4208" y="1252604"/>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solidFill>
                  <a:latin typeface="微软雅黑" panose="020B0503020204020204" pitchFamily="34" charset="-122"/>
                  <a:ea typeface="微软雅黑" panose="020B0503020204020204" pitchFamily="34" charset="-122"/>
                </a:rPr>
                <a:t>5.</a:t>
              </a:r>
              <a:r>
                <a:rPr lang="zh-CN" altLang="en-US" sz="2400" b="1" dirty="0">
                  <a:solidFill>
                    <a:schemeClr val="accent1"/>
                  </a:solidFill>
                  <a:latin typeface="微软雅黑" panose="020B0503020204020204" pitchFamily="34" charset="-122"/>
                  <a:ea typeface="微软雅黑" panose="020B0503020204020204" pitchFamily="34" charset="-122"/>
                </a:rPr>
                <a:t>安全自主管理</a:t>
              </a:r>
              <a:r>
                <a:rPr lang="en-US" altLang="zh-CN" sz="2400" b="1" dirty="0">
                  <a:solidFill>
                    <a:schemeClr val="accent1"/>
                  </a:solidFill>
                  <a:latin typeface="微软雅黑" panose="020B0503020204020204" pitchFamily="34" charset="-122"/>
                  <a:ea typeface="微软雅黑" panose="020B0503020204020204" pitchFamily="34" charset="-122"/>
                </a:rPr>
                <a:t>18</a:t>
              </a:r>
              <a:r>
                <a:rPr lang="zh-CN" altLang="en-US" sz="2400" b="1" dirty="0">
                  <a:solidFill>
                    <a:schemeClr val="accent1"/>
                  </a:solidFill>
                  <a:latin typeface="微软雅黑" panose="020B0503020204020204" pitchFamily="34" charset="-122"/>
                  <a:ea typeface="微软雅黑" panose="020B0503020204020204" pitchFamily="34" charset="-122"/>
                </a:rPr>
                <a:t>种常用工具</a:t>
              </a:r>
            </a:p>
          </p:txBody>
        </p:sp>
      </p:grpSp>
      <p:sp>
        <p:nvSpPr>
          <p:cNvPr id="7" name="右大括号 6"/>
          <p:cNvSpPr/>
          <p:nvPr/>
        </p:nvSpPr>
        <p:spPr>
          <a:xfrm>
            <a:off x="4324986" y="2646998"/>
            <a:ext cx="960438" cy="4286250"/>
          </a:xfrm>
          <a:prstGeom prst="righ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mn-lt"/>
              <a:ea typeface="+mn-ea"/>
              <a:cs typeface="+mn-cs"/>
            </a:endParaRPr>
          </a:p>
        </p:txBody>
      </p:sp>
      <p:sp>
        <p:nvSpPr>
          <p:cNvPr id="8" name="左大括号 7"/>
          <p:cNvSpPr/>
          <p:nvPr/>
        </p:nvSpPr>
        <p:spPr>
          <a:xfrm>
            <a:off x="7288848" y="2646998"/>
            <a:ext cx="960438" cy="4321175"/>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mn-lt"/>
              <a:ea typeface="+mn-ea"/>
              <a:cs typeface="+mn-cs"/>
            </a:endParaRPr>
          </a:p>
        </p:txBody>
      </p:sp>
      <p:sp>
        <p:nvSpPr>
          <p:cNvPr id="9" name="TextBox 5"/>
          <p:cNvSpPr txBox="1"/>
          <p:nvPr/>
        </p:nvSpPr>
        <p:spPr>
          <a:xfrm>
            <a:off x="8686800" y="2873300"/>
            <a:ext cx="3222625" cy="3415030"/>
          </a:xfrm>
          <a:prstGeom prst="rect">
            <a:avLst/>
          </a:prstGeom>
          <a:noFill/>
          <a:ln w="9525">
            <a:noFill/>
          </a:ln>
        </p:spPr>
        <p:txBody>
          <a:bodyPr>
            <a:spAutoFit/>
          </a:bodyPr>
          <a:lstStyle/>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看板</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成长树</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擂台赛</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改善提案</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发表会</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en-US" altLang="zh-CN" sz="2400" dirty="0">
                <a:solidFill>
                  <a:schemeClr val="accent1"/>
                </a:solidFill>
                <a:latin typeface="微软雅黑" panose="020B0503020204020204" pitchFamily="34" charset="-122"/>
                <a:ea typeface="微软雅黑" panose="020B0503020204020204" pitchFamily="34" charset="-122"/>
              </a:rPr>
              <a:t>  OPL</a:t>
            </a: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安全日历</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en-US" altLang="zh-CN" sz="2400" dirty="0">
                <a:solidFill>
                  <a:schemeClr val="accent1"/>
                </a:solidFill>
                <a:latin typeface="微软雅黑" panose="020B0503020204020204" pitchFamily="34" charset="-122"/>
                <a:ea typeface="微软雅黑" panose="020B0503020204020204" pitchFamily="34" charset="-122"/>
              </a:rPr>
              <a:t>  </a:t>
            </a:r>
            <a:r>
              <a:rPr lang="zh-CN" altLang="en-US" sz="2400" dirty="0">
                <a:solidFill>
                  <a:schemeClr val="accent1"/>
                </a:solidFill>
                <a:latin typeface="微软雅黑" panose="020B0503020204020204" pitchFamily="34" charset="-122"/>
                <a:ea typeface="微软雅黑" panose="020B0503020204020204" pitchFamily="34" charset="-122"/>
              </a:rPr>
              <a:t>每周一题</a:t>
            </a:r>
            <a:endParaRPr lang="en-US" altLang="zh-CN" sz="2400" dirty="0">
              <a:solidFill>
                <a:schemeClr val="accent1"/>
              </a:solidFill>
              <a:latin typeface="微软雅黑" panose="020B0503020204020204" pitchFamily="34" charset="-122"/>
              <a:ea typeface="微软雅黑" panose="020B0503020204020204" pitchFamily="34" charset="-122"/>
            </a:endParaRPr>
          </a:p>
          <a:p>
            <a:pPr lvl="0">
              <a:buChar char="•"/>
            </a:pPr>
            <a:r>
              <a:rPr lang="zh-CN" altLang="en-US" sz="2400" dirty="0">
                <a:solidFill>
                  <a:schemeClr val="accent1"/>
                </a:solidFill>
                <a:latin typeface="微软雅黑" panose="020B0503020204020204" pitchFamily="34" charset="-122"/>
                <a:ea typeface="微软雅黑" panose="020B0503020204020204" pitchFamily="34" charset="-122"/>
              </a:rPr>
              <a:t>  行为观察卡</a:t>
            </a:r>
          </a:p>
        </p:txBody>
      </p:sp>
      <p:sp>
        <p:nvSpPr>
          <p:cNvPr id="12" name="矩形 11"/>
          <p:cNvSpPr/>
          <p:nvPr/>
        </p:nvSpPr>
        <p:spPr>
          <a:xfrm>
            <a:off x="1876841" y="2584688"/>
            <a:ext cx="2089370" cy="4092575"/>
          </a:xfrm>
          <a:prstGeom prst="rect">
            <a:avLst/>
          </a:prstGeom>
        </p:spPr>
        <p:txBody>
          <a:bodyPr wrap="square">
            <a:spAutoFit/>
          </a:bodyPr>
          <a:lstStyle/>
          <a:p>
            <a:pPr marL="342900" lvl="0" indent="-342900" defTabSz="0" eaLnBrk="0" fontAlgn="base" hangingPunct="0">
              <a:spcBef>
                <a:spcPct val="20000"/>
              </a:spcBef>
              <a:spcAft>
                <a:spcPct val="0"/>
              </a:spcAft>
              <a:buFont typeface="Arial" panose="020B0604020202020204" pitchFamily="34" charset="0"/>
              <a:buChar char="•"/>
              <a:defRPr/>
            </a:pP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安全检查表</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岗位点检表</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自我观察表</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安全确认表</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 J  S  </a:t>
            </a: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分析表</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自我提醒</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安全反省</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挂牌上锁</a:t>
            </a:r>
            <a:endParaRPr lang="en-US" altLang="zh-CN"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a:p>
            <a:pPr marL="342900" lvl="0" indent="-342900" defTabSz="0" eaLnBrk="0" fontAlgn="base" hangingPunct="0">
              <a:spcBef>
                <a:spcPct val="20000"/>
              </a:spcBef>
              <a:spcAft>
                <a:spcPct val="0"/>
              </a:spcAft>
              <a:buFont typeface="Arial" panose="020B0604020202020204" pitchFamily="34" charset="0"/>
              <a:buChar char="•"/>
              <a:defRPr/>
            </a:pPr>
            <a:r>
              <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对口交接</a:t>
            </a:r>
          </a:p>
          <a:p>
            <a:pPr marL="342900" lvl="0" indent="-342900" defTabSz="0" eaLnBrk="0" fontAlgn="base" hangingPunct="0">
              <a:spcBef>
                <a:spcPct val="20000"/>
              </a:spcBef>
              <a:spcAft>
                <a:spcPct val="0"/>
              </a:spcAft>
              <a:defRPr/>
            </a:pPr>
            <a:endParaRPr lang="zh-CN" altLang="en-US" sz="2000" b="1" kern="0"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右大括号 5"/>
          <p:cNvSpPr/>
          <p:nvPr/>
        </p:nvSpPr>
        <p:spPr>
          <a:xfrm>
            <a:off x="4396741" y="2431733"/>
            <a:ext cx="960438" cy="4286250"/>
          </a:xfrm>
          <a:prstGeom prst="rightBrace">
            <a:avLst/>
          </a:prstGeom>
          <a:ln w="28575" cmpd="sng">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mn-lt"/>
              <a:ea typeface="+mn-ea"/>
              <a:cs typeface="+mn-cs"/>
            </a:endParaRPr>
          </a:p>
        </p:txBody>
      </p:sp>
      <p:sp>
        <p:nvSpPr>
          <p:cNvPr id="13" name="左大括号 12"/>
          <p:cNvSpPr/>
          <p:nvPr/>
        </p:nvSpPr>
        <p:spPr>
          <a:xfrm>
            <a:off x="7360603" y="2431733"/>
            <a:ext cx="960438" cy="4321175"/>
          </a:xfrm>
          <a:prstGeom prst="leftBrace">
            <a:avLst/>
          </a:prstGeom>
          <a:ln w="28575" cmpd="sng">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mn-lt"/>
              <a:ea typeface="+mn-ea"/>
              <a:cs typeface="+mn-cs"/>
            </a:endParaRPr>
          </a:p>
        </p:txBody>
      </p:sp>
      <p:sp>
        <p:nvSpPr>
          <p:cNvPr id="14" name="TextBox 6"/>
          <p:cNvSpPr txBox="1"/>
          <p:nvPr/>
        </p:nvSpPr>
        <p:spPr>
          <a:xfrm>
            <a:off x="5536566" y="4074795"/>
            <a:ext cx="608012" cy="1077913"/>
          </a:xfrm>
          <a:prstGeom prst="rect">
            <a:avLst/>
          </a:prstGeom>
          <a:solidFill>
            <a:schemeClr val="bg1"/>
          </a:solidFill>
          <a:ln w="28575" cmpd="sng">
            <a:solidFill>
              <a:schemeClr val="accent1"/>
            </a:solidFill>
            <a:prstDash val="soli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200" b="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个人</a:t>
            </a:r>
          </a:p>
        </p:txBody>
      </p:sp>
      <p:sp>
        <p:nvSpPr>
          <p:cNvPr id="15" name="TextBox 7"/>
          <p:cNvSpPr txBox="1"/>
          <p:nvPr/>
        </p:nvSpPr>
        <p:spPr>
          <a:xfrm>
            <a:off x="6503353" y="4074795"/>
            <a:ext cx="608012" cy="1077913"/>
          </a:xfrm>
          <a:prstGeom prst="rect">
            <a:avLst/>
          </a:prstGeom>
          <a:solidFill>
            <a:schemeClr val="bg1"/>
          </a:solidFill>
          <a:ln w="28575" cmpd="sng">
            <a:solidFill>
              <a:schemeClr val="accent1"/>
            </a:solidFill>
            <a:prstDash val="soli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200" b="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团队</a:t>
            </a:r>
          </a:p>
        </p:txBody>
      </p:sp>
      <p:sp>
        <p:nvSpPr>
          <p:cNvPr id="16" name="任意多边形 15"/>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8" name="任意多边形 1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1228" y="1754889"/>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6.</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安全自主管理要诀</a:t>
              </a:r>
            </a:p>
          </p:txBody>
        </p:sp>
      </p:grpSp>
      <p:grpSp>
        <p:nvGrpSpPr>
          <p:cNvPr id="28" name="组合 27"/>
          <p:cNvGrpSpPr/>
          <p:nvPr/>
        </p:nvGrpSpPr>
        <p:grpSpPr>
          <a:xfrm>
            <a:off x="857567" y="3630295"/>
            <a:ext cx="11337925" cy="3000376"/>
            <a:chOff x="327362" y="2266950"/>
            <a:chExt cx="11337925" cy="3000376"/>
          </a:xfrm>
        </p:grpSpPr>
        <p:sp>
          <p:nvSpPr>
            <p:cNvPr id="6" name="矩形 5"/>
            <p:cNvSpPr/>
            <p:nvPr/>
          </p:nvSpPr>
          <p:spPr>
            <a:xfrm>
              <a:off x="935258" y="2266950"/>
              <a:ext cx="1716088" cy="50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mn-lt"/>
                  <a:ea typeface="+mn-ea"/>
                  <a:cs typeface="+mn-cs"/>
                </a:rPr>
                <a:t>活动程序</a:t>
              </a:r>
            </a:p>
          </p:txBody>
        </p:sp>
        <p:sp>
          <p:nvSpPr>
            <p:cNvPr id="7" name="矩形 6"/>
            <p:cNvSpPr/>
            <p:nvPr/>
          </p:nvSpPr>
          <p:spPr>
            <a:xfrm>
              <a:off x="3911218" y="2266950"/>
              <a:ext cx="1619250" cy="50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mn-lt"/>
                  <a:ea typeface="+mn-ea"/>
                  <a:cs typeface="+mn-cs"/>
                </a:rPr>
                <a:t>活动方式</a:t>
              </a:r>
            </a:p>
          </p:txBody>
        </p:sp>
        <p:sp>
          <p:nvSpPr>
            <p:cNvPr id="8" name="矩形 7"/>
            <p:cNvSpPr/>
            <p:nvPr/>
          </p:nvSpPr>
          <p:spPr>
            <a:xfrm>
              <a:off x="6790340" y="2266950"/>
              <a:ext cx="1620838" cy="50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mn-lt"/>
                  <a:ea typeface="+mn-ea"/>
                  <a:cs typeface="+mn-cs"/>
                </a:rPr>
                <a:t>活动内容</a:t>
              </a:r>
            </a:p>
          </p:txBody>
        </p:sp>
        <p:sp>
          <p:nvSpPr>
            <p:cNvPr id="9" name="矩形 8"/>
            <p:cNvSpPr/>
            <p:nvPr/>
          </p:nvSpPr>
          <p:spPr>
            <a:xfrm>
              <a:off x="9671051" y="2266950"/>
              <a:ext cx="1619250" cy="50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mn-lt"/>
                  <a:ea typeface="+mn-ea"/>
                  <a:cs typeface="+mn-cs"/>
                </a:rPr>
                <a:t>活动关键</a:t>
              </a:r>
            </a:p>
          </p:txBody>
        </p:sp>
        <p:grpSp>
          <p:nvGrpSpPr>
            <p:cNvPr id="24" name="组合 23"/>
            <p:cNvGrpSpPr/>
            <p:nvPr/>
          </p:nvGrpSpPr>
          <p:grpSpPr>
            <a:xfrm>
              <a:off x="327362" y="3124201"/>
              <a:ext cx="2859088" cy="2143125"/>
              <a:chOff x="476250" y="3052763"/>
              <a:chExt cx="2859088" cy="2143125"/>
            </a:xfrm>
          </p:grpSpPr>
          <p:sp>
            <p:nvSpPr>
              <p:cNvPr id="10" name="矩形 9"/>
              <p:cNvSpPr/>
              <p:nvPr/>
            </p:nvSpPr>
            <p:spPr>
              <a:xfrm>
                <a:off x="476250" y="3052763"/>
                <a:ext cx="2859088" cy="214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665163" y="4552950"/>
                <a:ext cx="2478088" cy="500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计划从班组提出</a:t>
                </a:r>
              </a:p>
            </p:txBody>
          </p:sp>
          <p:sp>
            <p:nvSpPr>
              <p:cNvPr id="15" name="矩形 14"/>
              <p:cNvSpPr/>
              <p:nvPr/>
            </p:nvSpPr>
            <p:spPr>
              <a:xfrm>
                <a:off x="665163" y="3195638"/>
                <a:ext cx="2478088" cy="500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由上级部门批准</a:t>
                </a:r>
              </a:p>
            </p:txBody>
          </p:sp>
          <p:cxnSp>
            <p:nvCxnSpPr>
              <p:cNvPr id="16" name="直接箭头连接符 15"/>
              <p:cNvCxnSpPr/>
              <p:nvPr/>
            </p:nvCxnSpPr>
            <p:spPr>
              <a:xfrm rot="5400000" flipH="1" flipV="1">
                <a:off x="811213" y="4124325"/>
                <a:ext cx="857250" cy="31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rot="5400000">
                <a:off x="2087562" y="4124326"/>
                <a:ext cx="855663" cy="1588"/>
              </a:xfrm>
              <a:prstGeom prst="straightConnector1">
                <a:avLst/>
              </a:prstGeom>
              <a:ln w="57150">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9188787" y="3124201"/>
              <a:ext cx="2476500" cy="2143125"/>
              <a:chOff x="9337675" y="3124200"/>
              <a:chExt cx="2476500" cy="2143125"/>
            </a:xfrm>
          </p:grpSpPr>
          <p:sp>
            <p:nvSpPr>
              <p:cNvPr id="13" name="矩形 12"/>
              <p:cNvSpPr/>
              <p:nvPr/>
            </p:nvSpPr>
            <p:spPr>
              <a:xfrm>
                <a:off x="9337675" y="3124200"/>
                <a:ext cx="2476500" cy="214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 name="图片 21" descr="547bd10312fd2.png"/>
              <p:cNvPicPr>
                <a:picLocks noChangeAspect="1"/>
              </p:cNvPicPr>
              <p:nvPr/>
            </p:nvPicPr>
            <p:blipFill>
              <a:blip r:embed="rId4"/>
              <a:stretch>
                <a:fillRect/>
              </a:stretch>
            </p:blipFill>
            <p:spPr>
              <a:xfrm>
                <a:off x="9575800" y="3255644"/>
                <a:ext cx="2000250" cy="1500188"/>
              </a:xfrm>
              <a:prstGeom prst="rect">
                <a:avLst/>
              </a:prstGeom>
              <a:noFill/>
              <a:ln w="9525">
                <a:noFill/>
              </a:ln>
            </p:spPr>
          </p:pic>
          <p:sp>
            <p:nvSpPr>
              <p:cNvPr id="21" name="TextBox 22"/>
              <p:cNvSpPr txBox="1"/>
              <p:nvPr/>
            </p:nvSpPr>
            <p:spPr>
              <a:xfrm>
                <a:off x="9337675" y="4838700"/>
                <a:ext cx="2476500" cy="369888"/>
              </a:xfrm>
              <a:prstGeom prst="rect">
                <a:avLst/>
              </a:prstGeom>
              <a:noFill/>
              <a:ln w="9525">
                <a:noFill/>
              </a:ln>
            </p:spPr>
            <p:txBody>
              <a:bodyPr wrap="square">
                <a:spAutoFit/>
              </a:bodyPr>
              <a:lstStyle/>
              <a:p>
                <a:pPr lvl="0" algn="ctr"/>
                <a:r>
                  <a:rPr lang="zh-CN" altLang="en-US" dirty="0">
                    <a:latin typeface="微软雅黑" panose="020B0503020204020204" pitchFamily="34" charset="-122"/>
                    <a:ea typeface="微软雅黑" panose="020B0503020204020204" pitchFamily="34" charset="-122"/>
                  </a:rPr>
                  <a:t>营造氛围 激励机制 </a:t>
                </a:r>
              </a:p>
            </p:txBody>
          </p:sp>
        </p:grpSp>
        <p:grpSp>
          <p:nvGrpSpPr>
            <p:cNvPr id="25" name="组合 24"/>
            <p:cNvGrpSpPr/>
            <p:nvPr/>
          </p:nvGrpSpPr>
          <p:grpSpPr>
            <a:xfrm>
              <a:off x="3536229" y="3124201"/>
              <a:ext cx="2476500" cy="2143125"/>
              <a:chOff x="3811588" y="3124200"/>
              <a:chExt cx="2476500" cy="2143125"/>
            </a:xfrm>
          </p:grpSpPr>
          <p:sp>
            <p:nvSpPr>
              <p:cNvPr id="11" name="矩形 10"/>
              <p:cNvSpPr/>
              <p:nvPr/>
            </p:nvSpPr>
            <p:spPr>
              <a:xfrm>
                <a:off x="3811588" y="3124200"/>
                <a:ext cx="2476500" cy="214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8" name="图片 19" descr="547bd121c5b68.png"/>
              <p:cNvPicPr>
                <a:picLocks noChangeAspect="1"/>
              </p:cNvPicPr>
              <p:nvPr/>
            </p:nvPicPr>
            <p:blipFill>
              <a:blip r:embed="rId5"/>
              <a:stretch>
                <a:fillRect/>
              </a:stretch>
            </p:blipFill>
            <p:spPr>
              <a:xfrm>
                <a:off x="3916363" y="3230340"/>
                <a:ext cx="2286000" cy="1500188"/>
              </a:xfrm>
              <a:prstGeom prst="rect">
                <a:avLst/>
              </a:prstGeom>
              <a:noFill/>
              <a:ln w="9525">
                <a:noFill/>
              </a:ln>
            </p:spPr>
          </p:pic>
          <p:sp>
            <p:nvSpPr>
              <p:cNvPr id="22" name="TextBox 23"/>
              <p:cNvSpPr txBox="1"/>
              <p:nvPr/>
            </p:nvSpPr>
            <p:spPr>
              <a:xfrm>
                <a:off x="3811588" y="4838700"/>
                <a:ext cx="2474913" cy="369888"/>
              </a:xfrm>
              <a:prstGeom prst="rect">
                <a:avLst/>
              </a:prstGeom>
              <a:noFill/>
              <a:ln w="9525">
                <a:noFill/>
              </a:ln>
            </p:spPr>
            <p:txBody>
              <a:bodyPr wrap="square">
                <a:spAutoFit/>
              </a:bodyPr>
              <a:lstStyle/>
              <a:p>
                <a:pPr lvl="0" algn="ctr"/>
                <a:r>
                  <a:rPr lang="zh-CN" altLang="en-US" dirty="0">
                    <a:latin typeface="微软雅黑" panose="020B0503020204020204" pitchFamily="34" charset="-122"/>
                    <a:ea typeface="微软雅黑" panose="020B0503020204020204" pitchFamily="34" charset="-122"/>
                  </a:rPr>
                  <a:t> 轮值 互动 体验 </a:t>
                </a:r>
              </a:p>
            </p:txBody>
          </p:sp>
        </p:grpSp>
        <p:grpSp>
          <p:nvGrpSpPr>
            <p:cNvPr id="27" name="组合 26"/>
            <p:cNvGrpSpPr/>
            <p:nvPr/>
          </p:nvGrpSpPr>
          <p:grpSpPr>
            <a:xfrm>
              <a:off x="6362508" y="3124201"/>
              <a:ext cx="2476501" cy="2143125"/>
              <a:chOff x="6573838" y="3195638"/>
              <a:chExt cx="2476501" cy="2143125"/>
            </a:xfrm>
          </p:grpSpPr>
          <p:sp>
            <p:nvSpPr>
              <p:cNvPr id="12" name="矩形 11"/>
              <p:cNvSpPr/>
              <p:nvPr/>
            </p:nvSpPr>
            <p:spPr>
              <a:xfrm>
                <a:off x="6573838" y="3195638"/>
                <a:ext cx="2476500" cy="214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9" name="图片 20" descr="53b3684b94020.png"/>
              <p:cNvPicPr>
                <a:picLocks noChangeAspect="1"/>
              </p:cNvPicPr>
              <p:nvPr/>
            </p:nvPicPr>
            <p:blipFill>
              <a:blip r:embed="rId6"/>
              <a:stretch>
                <a:fillRect/>
              </a:stretch>
            </p:blipFill>
            <p:spPr>
              <a:xfrm>
                <a:off x="6775450" y="3255644"/>
                <a:ext cx="2120900" cy="1643062"/>
              </a:xfrm>
              <a:prstGeom prst="rect">
                <a:avLst/>
              </a:prstGeom>
              <a:noFill/>
              <a:ln w="9525">
                <a:noFill/>
              </a:ln>
            </p:spPr>
          </p:pic>
          <p:sp>
            <p:nvSpPr>
              <p:cNvPr id="23" name="TextBox 24"/>
              <p:cNvSpPr txBox="1"/>
              <p:nvPr/>
            </p:nvSpPr>
            <p:spPr>
              <a:xfrm>
                <a:off x="6573839" y="4897437"/>
                <a:ext cx="2476500" cy="369888"/>
              </a:xfrm>
              <a:prstGeom prst="rect">
                <a:avLst/>
              </a:prstGeom>
              <a:noFill/>
              <a:ln w="9525">
                <a:noFill/>
              </a:ln>
            </p:spPr>
            <p:txBody>
              <a:bodyPr wrap="square">
                <a:spAutoFit/>
              </a:bodyPr>
              <a:lstStyle/>
              <a:p>
                <a:pPr lvl="0" algn="ctr"/>
                <a:r>
                  <a:rPr lang="zh-CN" altLang="en-US" dirty="0">
                    <a:latin typeface="微软雅黑" panose="020B0503020204020204" pitchFamily="34" charset="-122"/>
                    <a:ea typeface="微软雅黑" panose="020B0503020204020204" pitchFamily="34" charset="-122"/>
                  </a:rPr>
                  <a:t> 三自 关联 兴趣  </a:t>
                </a:r>
              </a:p>
            </p:txBody>
          </p:sp>
        </p:grpSp>
      </p:grpSp>
      <p:sp>
        <p:nvSpPr>
          <p:cNvPr id="29" name="任意多边形 28"/>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31" name="任意多边形 30"/>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562983" y="1180849"/>
            <a:ext cx="6070602" cy="661985"/>
            <a:chOff x="2057399" y="533400"/>
            <a:chExt cx="8077200" cy="661985"/>
          </a:xfrm>
        </p:grpSpPr>
        <p:sp>
          <p:nvSpPr>
            <p:cNvPr id="21" name="矩形 20"/>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安全改善</a:t>
              </a:r>
            </a:p>
          </p:txBody>
        </p:sp>
      </p:grpSp>
      <p:sp>
        <p:nvSpPr>
          <p:cNvPr id="24" name="Rectangle 3"/>
          <p:cNvSpPr>
            <a:spLocks noGrp="1"/>
          </p:cNvSpPr>
          <p:nvPr/>
        </p:nvSpPr>
        <p:spPr>
          <a:xfrm>
            <a:off x="1264285" y="2057718"/>
            <a:ext cx="10671175" cy="5089525"/>
          </a:xfrm>
          <a:prstGeom prst="rect">
            <a:avLst/>
          </a:prstGeom>
          <a:solidFill>
            <a:schemeClr val="bg1"/>
          </a:solidFill>
          <a:ln>
            <a:noFill/>
            <a:miter/>
          </a:ln>
        </p:spPr>
        <p:txBody>
          <a:bodyPr vert="horz" wrap="square" lIns="91199" tIns="45603" rIns="91199" bIns="45603"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eaLnBrk="1" hangingPunct="1">
              <a:lnSpc>
                <a:spcPct val="150000"/>
              </a:lnSpc>
              <a:spcBef>
                <a:spcPts val="600"/>
              </a:spcBef>
              <a:buNone/>
            </a:pPr>
            <a:endParaRPr lang="en-US" altLang="zh-CN" sz="2000" b="1" dirty="0">
              <a:solidFill>
                <a:schemeClr val="accent2"/>
              </a:solidFill>
              <a:latin typeface="微软雅黑" panose="020B0503020204020204" pitchFamily="34" charset="-122"/>
              <a:ea typeface="微软雅黑" panose="020B0503020204020204" pitchFamily="34" charset="-122"/>
            </a:endParaRPr>
          </a:p>
          <a:p>
            <a:pPr eaLnBrk="1" hangingPunct="1">
              <a:lnSpc>
                <a:spcPct val="150000"/>
              </a:lnSpc>
              <a:spcBef>
                <a:spcPts val="600"/>
              </a:spcBef>
              <a:buNone/>
            </a:pPr>
            <a:r>
              <a:rPr lang="zh-CN" altLang="en-US" sz="2000" b="1" dirty="0">
                <a:latin typeface="微软雅黑" panose="020B0503020204020204" pitchFamily="34" charset="-122"/>
                <a:ea typeface="微软雅黑" panose="020B0503020204020204" pitchFamily="34" charset="-122"/>
              </a:rPr>
              <a:t>改善</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KAIZAN</a:t>
            </a:r>
            <a:r>
              <a:rPr lang="zh-CN" altLang="en-US" sz="2000"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改变现场不良状态，使其情况变得更好。</a:t>
            </a:r>
            <a:r>
              <a:rPr lang="zh-CN" altLang="en-US" sz="2000" b="1" dirty="0">
                <a:solidFill>
                  <a:srgbClr val="FF3300"/>
                </a:solidFill>
                <a:latin typeface="微软雅黑" panose="020B0503020204020204" pitchFamily="34" charset="-122"/>
                <a:ea typeface="微软雅黑" panose="020B0503020204020204" pitchFamily="34" charset="-122"/>
              </a:rPr>
              <a:t> </a:t>
            </a:r>
            <a:endParaRPr lang="zh-CN" altLang="en-US" sz="2000" dirty="0">
              <a:latin typeface="微软雅黑" panose="020B0503020204020204" pitchFamily="34" charset="-122"/>
              <a:ea typeface="微软雅黑" panose="020B0503020204020204" pitchFamily="34" charset="-122"/>
            </a:endParaRP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1986</a:t>
            </a:r>
            <a:r>
              <a:rPr lang="zh-CN" altLang="en-US" sz="2000" dirty="0">
                <a:latin typeface="微软雅黑" panose="020B0503020204020204" pitchFamily="34" charset="-122"/>
                <a:ea typeface="微软雅黑" panose="020B0503020204020204" pitchFamily="34" charset="-122"/>
              </a:rPr>
              <a:t>年，被公认为一种管理理念；</a:t>
            </a: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1993</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牛津</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收入新词条</a:t>
            </a:r>
            <a:r>
              <a:rPr lang="zh-CN" altLang="en-US" sz="2000" dirty="0">
                <a:solidFill>
                  <a:schemeClr val="accent2"/>
                </a:solidFill>
                <a:latin typeface="微软雅黑" panose="020B0503020204020204" pitchFamily="34" charset="-122"/>
                <a:ea typeface="微软雅黑" panose="020B0503020204020204" pitchFamily="34" charset="-122"/>
              </a:rPr>
              <a:t>：一种企业管理理念，用以持续不断地改进工作方法和人员效率。</a:t>
            </a:r>
            <a:endParaRPr lang="en-US" altLang="zh-CN" sz="2000" dirty="0">
              <a:latin typeface="微软雅黑" panose="020B0503020204020204" pitchFamily="34" charset="-122"/>
              <a:ea typeface="微软雅黑" panose="020B0503020204020204" pitchFamily="34" charset="-122"/>
            </a:endParaRP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一种低成本的改进；</a:t>
            </a: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一种低风险的改进；</a:t>
            </a: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一种持续不断改进；</a:t>
            </a: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一种工程技术措施；</a:t>
            </a:r>
          </a:p>
          <a:p>
            <a:pPr eaLnBrk="1" hangingPunct="1">
              <a:lnSpc>
                <a:spcPct val="150000"/>
              </a:lnSpc>
              <a:spcBef>
                <a:spcPts val="600"/>
              </a:spcBef>
              <a:buNone/>
            </a:pP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一种现场工作方法。</a:t>
            </a:r>
            <a:endParaRPr lang="en-US" altLang="zh-CN" sz="2000" dirty="0">
              <a:latin typeface="微软雅黑" panose="020B0503020204020204" pitchFamily="34" charset="-122"/>
              <a:ea typeface="微软雅黑" panose="020B0503020204020204" pitchFamily="34" charset="-122"/>
            </a:endParaRPr>
          </a:p>
        </p:txBody>
      </p:sp>
      <p:sp>
        <p:nvSpPr>
          <p:cNvPr id="2" name="任意多边形 1"/>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4" name="任意多边形 3"/>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1228" y="1180849"/>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什么是改善提案</a:t>
              </a: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 </a:t>
              </a: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3491229" y="2934304"/>
            <a:ext cx="6070602" cy="529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改善对象：人、机、料、法、环、测；</a:t>
            </a:r>
          </a:p>
        </p:txBody>
      </p:sp>
      <p:sp>
        <p:nvSpPr>
          <p:cNvPr id="7" name="矩形 6"/>
          <p:cNvSpPr/>
          <p:nvPr/>
        </p:nvSpPr>
        <p:spPr>
          <a:xfrm>
            <a:off x="3491228" y="2254300"/>
            <a:ext cx="6070602" cy="532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为解决现场问题而提出的可行方案。</a:t>
            </a:r>
          </a:p>
        </p:txBody>
      </p:sp>
      <p:sp>
        <p:nvSpPr>
          <p:cNvPr id="8" name="矩形 7"/>
          <p:cNvSpPr/>
          <p:nvPr/>
        </p:nvSpPr>
        <p:spPr>
          <a:xfrm>
            <a:off x="4773928" y="4980305"/>
            <a:ext cx="3505200" cy="2065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①消除现场浪费</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②消除安全隐患</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③降低成本、提高质量</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④提高劳动效率</a:t>
            </a:r>
          </a:p>
        </p:txBody>
      </p:sp>
      <p:grpSp>
        <p:nvGrpSpPr>
          <p:cNvPr id="12" name="组合 11"/>
          <p:cNvGrpSpPr/>
          <p:nvPr/>
        </p:nvGrpSpPr>
        <p:grpSpPr>
          <a:xfrm>
            <a:off x="5697851" y="4024934"/>
            <a:ext cx="1657354" cy="655795"/>
            <a:chOff x="5267321" y="3609023"/>
            <a:chExt cx="1657354" cy="655795"/>
          </a:xfrm>
        </p:grpSpPr>
        <p:sp>
          <p:nvSpPr>
            <p:cNvPr id="11" name="矩形 10"/>
            <p:cNvSpPr/>
            <p:nvPr/>
          </p:nvSpPr>
          <p:spPr>
            <a:xfrm>
              <a:off x="5434008" y="3780470"/>
              <a:ext cx="1323980" cy="48434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改善内容</a:t>
              </a:r>
            </a:p>
          </p:txBody>
        </p:sp>
        <p:sp>
          <p:nvSpPr>
            <p:cNvPr id="10" name="矩形 9"/>
            <p:cNvSpPr/>
            <p:nvPr/>
          </p:nvSpPr>
          <p:spPr>
            <a:xfrm>
              <a:off x="5348283" y="3723320"/>
              <a:ext cx="1495430" cy="48434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改善内容</a:t>
              </a:r>
            </a:p>
          </p:txBody>
        </p:sp>
        <p:sp>
          <p:nvSpPr>
            <p:cNvPr id="9" name="矩形 8"/>
            <p:cNvSpPr/>
            <p:nvPr/>
          </p:nvSpPr>
          <p:spPr>
            <a:xfrm>
              <a:off x="5267321" y="3609023"/>
              <a:ext cx="1657354" cy="541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改善内容</a:t>
              </a:r>
            </a:p>
          </p:txBody>
        </p:sp>
      </p:grpSp>
      <p:sp>
        <p:nvSpPr>
          <p:cNvPr id="13" name="任意多边形 12"/>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5" name="任意多边形 14"/>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2453" y="1539624"/>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 改善案例的编写方法</a:t>
              </a:r>
            </a:p>
          </p:txBody>
        </p:sp>
      </p:grpSp>
      <p:grpSp>
        <p:nvGrpSpPr>
          <p:cNvPr id="8" name="组合 7"/>
          <p:cNvGrpSpPr/>
          <p:nvPr/>
        </p:nvGrpSpPr>
        <p:grpSpPr>
          <a:xfrm>
            <a:off x="4123055" y="3586480"/>
            <a:ext cx="4089400" cy="2874708"/>
            <a:chOff x="4051300" y="1621092"/>
            <a:chExt cx="4089400" cy="2874708"/>
          </a:xfrm>
        </p:grpSpPr>
        <p:sp>
          <p:nvSpPr>
            <p:cNvPr id="6" name="矩形 5"/>
            <p:cNvSpPr/>
            <p:nvPr/>
          </p:nvSpPr>
          <p:spPr>
            <a:xfrm>
              <a:off x="4051300" y="1621092"/>
              <a:ext cx="4089400" cy="609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 简单问题的改善</a:t>
              </a:r>
              <a:r>
                <a:rPr lang="en-US" altLang="zh-CN" sz="2000" b="1" dirty="0">
                  <a:solidFill>
                    <a:schemeClr val="bg1"/>
                  </a:solidFill>
                  <a:latin typeface="微软雅黑" panose="020B0503020204020204" pitchFamily="34" charset="-122"/>
                  <a:ea typeface="微软雅黑" panose="020B0503020204020204" pitchFamily="34" charset="-122"/>
                </a:rPr>
                <a:t>4</a:t>
              </a:r>
              <a:r>
                <a:rPr lang="zh-CN" altLang="en-US" sz="2000" b="1" dirty="0">
                  <a:solidFill>
                    <a:schemeClr val="bg1"/>
                  </a:solidFill>
                  <a:latin typeface="微软雅黑" panose="020B0503020204020204" pitchFamily="34" charset="-122"/>
                  <a:ea typeface="微软雅黑" panose="020B0503020204020204" pitchFamily="34" charset="-122"/>
                </a:rPr>
                <a:t>步法</a:t>
              </a:r>
            </a:p>
          </p:txBody>
        </p:sp>
        <p:sp>
          <p:nvSpPr>
            <p:cNvPr id="7" name="矩形 6"/>
            <p:cNvSpPr/>
            <p:nvPr/>
          </p:nvSpPr>
          <p:spPr>
            <a:xfrm>
              <a:off x="4051300" y="2230692"/>
              <a:ext cx="4089400" cy="2265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rgbClr val="4F81BD">
                      <a:lumMod val="75000"/>
                    </a:srgbClr>
                  </a:solidFill>
                  <a:latin typeface="微软雅黑" panose="020B0503020204020204" pitchFamily="34" charset="-122"/>
                  <a:ea typeface="微软雅黑" panose="020B0503020204020204" pitchFamily="34" charset="-122"/>
                </a:rPr>
                <a:t>1.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现场描述（数据）</a:t>
              </a:r>
            </a:p>
            <a:p>
              <a:pPr algn="ctr">
                <a:lnSpc>
                  <a:spcPct val="150000"/>
                </a:lnSpc>
              </a:pPr>
              <a:r>
                <a:rPr lang="en-US" altLang="zh-CN" sz="2000" b="1" dirty="0">
                  <a:solidFill>
                    <a:srgbClr val="4F81BD">
                      <a:lumMod val="75000"/>
                    </a:srgbClr>
                  </a:solidFill>
                  <a:latin typeface="微软雅黑" panose="020B0503020204020204" pitchFamily="34" charset="-122"/>
                  <a:ea typeface="微软雅黑" panose="020B0503020204020204" pitchFamily="34" charset="-122"/>
                </a:rPr>
                <a:t>2.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问题点（一句话）</a:t>
              </a:r>
            </a:p>
            <a:p>
              <a:pPr algn="ctr">
                <a:lnSpc>
                  <a:spcPct val="150000"/>
                </a:lnSpc>
              </a:pPr>
              <a:r>
                <a:rPr lang="en-US" altLang="zh-CN" sz="2000" b="1" dirty="0">
                  <a:solidFill>
                    <a:srgbClr val="4F81BD">
                      <a:lumMod val="75000"/>
                    </a:srgbClr>
                  </a:solidFill>
                  <a:latin typeface="微软雅黑" panose="020B0503020204020204" pitchFamily="34" charset="-122"/>
                  <a:ea typeface="微软雅黑" panose="020B0503020204020204" pitchFamily="34" charset="-122"/>
                </a:rPr>
                <a:t>3.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改善方案（图示）</a:t>
              </a:r>
            </a:p>
            <a:p>
              <a:pPr algn="ctr">
                <a:lnSpc>
                  <a:spcPct val="150000"/>
                </a:lnSpc>
              </a:pPr>
              <a:r>
                <a:rPr lang="en-US" altLang="zh-CN" sz="2000" b="1" dirty="0">
                  <a:solidFill>
                    <a:srgbClr val="4F81BD">
                      <a:lumMod val="75000"/>
                    </a:srgbClr>
                  </a:solidFill>
                  <a:latin typeface="微软雅黑" panose="020B0503020204020204" pitchFamily="34" charset="-122"/>
                  <a:ea typeface="微软雅黑" panose="020B0503020204020204" pitchFamily="34" charset="-122"/>
                </a:rPr>
                <a:t>4.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改善效果（对比）</a:t>
              </a:r>
            </a:p>
          </p:txBody>
        </p:sp>
      </p:grpSp>
      <p:sp>
        <p:nvSpPr>
          <p:cNvPr id="9" name="任意多边形 8"/>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11" name="任意多边形 10"/>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1228" y="1180849"/>
            <a:ext cx="60706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现场改善十律</a:t>
              </a:r>
            </a:p>
          </p:txBody>
        </p:sp>
      </p:grpSp>
      <p:grpSp>
        <p:nvGrpSpPr>
          <p:cNvPr id="29" name="组合 28"/>
          <p:cNvGrpSpPr/>
          <p:nvPr/>
        </p:nvGrpSpPr>
        <p:grpSpPr>
          <a:xfrm>
            <a:off x="3140551" y="2465705"/>
            <a:ext cx="7202488" cy="4449762"/>
            <a:chOff x="2514599" y="1655763"/>
            <a:chExt cx="7202488" cy="4449762"/>
          </a:xfrm>
        </p:grpSpPr>
        <p:sp>
          <p:nvSpPr>
            <p:cNvPr id="11" name="Rectangle 58"/>
            <p:cNvSpPr/>
            <p:nvPr/>
          </p:nvSpPr>
          <p:spPr>
            <a:xfrm flipH="1">
              <a:off x="2514599" y="1655763"/>
              <a:ext cx="3046413" cy="712484"/>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抛开固有观念</a:t>
              </a:r>
            </a:p>
          </p:txBody>
        </p:sp>
        <p:sp>
          <p:nvSpPr>
            <p:cNvPr id="12" name="Rectangle 58"/>
            <p:cNvSpPr/>
            <p:nvPr/>
          </p:nvSpPr>
          <p:spPr>
            <a:xfrm flipH="1">
              <a:off x="2514599" y="2589213"/>
              <a:ext cx="3046730" cy="714375"/>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培养问题意识</a:t>
              </a:r>
            </a:p>
          </p:txBody>
        </p:sp>
        <p:sp>
          <p:nvSpPr>
            <p:cNvPr id="13" name="Rectangle 58"/>
            <p:cNvSpPr/>
            <p:nvPr/>
          </p:nvSpPr>
          <p:spPr>
            <a:xfrm flipH="1">
              <a:off x="2514599" y="3526480"/>
              <a:ext cx="3046413" cy="712484"/>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找理由与想办法</a:t>
              </a:r>
            </a:p>
          </p:txBody>
        </p:sp>
        <p:sp>
          <p:nvSpPr>
            <p:cNvPr id="14" name="Rectangle 58"/>
            <p:cNvSpPr/>
            <p:nvPr/>
          </p:nvSpPr>
          <p:spPr>
            <a:xfrm flipH="1">
              <a:off x="2514599" y="4461838"/>
              <a:ext cx="3046413" cy="710407"/>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有问题立即改正</a:t>
              </a:r>
            </a:p>
          </p:txBody>
        </p:sp>
        <p:sp>
          <p:nvSpPr>
            <p:cNvPr id="15" name="Rectangle 58"/>
            <p:cNvSpPr/>
            <p:nvPr/>
          </p:nvSpPr>
          <p:spPr>
            <a:xfrm flipH="1">
              <a:off x="2514599" y="5395118"/>
              <a:ext cx="3046413" cy="710407"/>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有困难才有智慧</a:t>
              </a:r>
            </a:p>
          </p:txBody>
        </p:sp>
        <p:sp>
          <p:nvSpPr>
            <p:cNvPr id="21" name="Rectangle 58"/>
            <p:cNvSpPr/>
            <p:nvPr/>
          </p:nvSpPr>
          <p:spPr>
            <a:xfrm>
              <a:off x="6629400" y="1655763"/>
              <a:ext cx="3087687" cy="712484"/>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“五个为什么”</a:t>
              </a:r>
            </a:p>
          </p:txBody>
        </p:sp>
        <p:sp>
          <p:nvSpPr>
            <p:cNvPr id="22" name="Rectangle 58"/>
            <p:cNvSpPr/>
            <p:nvPr/>
          </p:nvSpPr>
          <p:spPr>
            <a:xfrm>
              <a:off x="6629400" y="2588909"/>
              <a:ext cx="3087687" cy="714697"/>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少花钱多办事</a:t>
              </a:r>
            </a:p>
          </p:txBody>
        </p:sp>
        <p:sp>
          <p:nvSpPr>
            <p:cNvPr id="23" name="Rectangle 58"/>
            <p:cNvSpPr/>
            <p:nvPr/>
          </p:nvSpPr>
          <p:spPr>
            <a:xfrm>
              <a:off x="6629400" y="3524268"/>
              <a:ext cx="3087687" cy="714696"/>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人人开动脑筋</a:t>
              </a:r>
            </a:p>
          </p:txBody>
        </p:sp>
        <p:sp>
          <p:nvSpPr>
            <p:cNvPr id="24" name="Rectangle 58"/>
            <p:cNvSpPr/>
            <p:nvPr/>
          </p:nvSpPr>
          <p:spPr>
            <a:xfrm>
              <a:off x="6629400" y="4455997"/>
              <a:ext cx="3087687" cy="716248"/>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数量胜于质量</a:t>
              </a:r>
            </a:p>
          </p:txBody>
        </p:sp>
        <p:sp>
          <p:nvSpPr>
            <p:cNvPr id="25" name="Rectangle 58"/>
            <p:cNvSpPr/>
            <p:nvPr/>
          </p:nvSpPr>
          <p:spPr>
            <a:xfrm>
              <a:off x="6629400" y="5389278"/>
              <a:ext cx="3087687" cy="716247"/>
            </a:xfrm>
            <a:prstGeom prst="rect">
              <a:avLst/>
            </a:prstGeom>
            <a:solidFill>
              <a:schemeClr val="bg1">
                <a:lumMod val="85000"/>
              </a:schemeClr>
            </a:solidFill>
            <a:ln w="9525">
              <a:noFill/>
            </a:ln>
          </p:spPr>
          <p:txBody>
            <a:bodyPr wrap="none" anchor="ctr"/>
            <a:lstStyle/>
            <a:p>
              <a:pPr lvl="0" algn="ctr" eaLnBrk="1" hangingPunct="1"/>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改善无止境</a:t>
              </a:r>
            </a:p>
          </p:txBody>
        </p:sp>
      </p:grpSp>
      <p:sp>
        <p:nvSpPr>
          <p:cNvPr id="6" name="任意多边形 5"/>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07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自主安全管理</a:t>
            </a:r>
          </a:p>
        </p:txBody>
      </p:sp>
      <p:sp>
        <p:nvSpPr>
          <p:cNvPr id="8" name="任意多边形 7"/>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907790" y="2834640"/>
            <a:ext cx="9519285" cy="768985"/>
          </a:xfrm>
          <a:prstGeom prst="rect">
            <a:avLst/>
          </a:prstGeom>
          <a:noFill/>
        </p:spPr>
        <p:txBody>
          <a:bodyPr wrap="square" lIns="0" tIns="0" rIns="0" bIns="0" rtlCol="0">
            <a:spAutoFit/>
          </a:bodyPr>
          <a:lstStyle/>
          <a:p>
            <a:r>
              <a:rPr lang="en-US" altLang="zh-CN" sz="5000" b="1" dirty="0">
                <a:solidFill>
                  <a:schemeClr val="accent1"/>
                </a:solidFill>
                <a:latin typeface="微软雅黑" panose="020B0503020204020204" pitchFamily="34" charset="-122"/>
                <a:ea typeface="微软雅黑" panose="020B0503020204020204" pitchFamily="34" charset="-122"/>
                <a:cs typeface="+mn-ea"/>
                <a:sym typeface="+mn-lt"/>
              </a:rPr>
              <a:t>        </a:t>
            </a:r>
            <a:r>
              <a:rPr lang="zh-CN" altLang="en-US" sz="5000" b="1" dirty="0">
                <a:solidFill>
                  <a:schemeClr val="accent1"/>
                </a:solidFill>
                <a:latin typeface="微软雅黑" panose="020B0503020204020204" pitchFamily="34" charset="-122"/>
                <a:ea typeface="微软雅黑" panose="020B0503020204020204" pitchFamily="34" charset="-122"/>
                <a:cs typeface="+mn-ea"/>
                <a:sym typeface="+mn-lt"/>
              </a:rPr>
              <a:t>承包商</a:t>
            </a:r>
            <a:r>
              <a:rPr lang="zh-CN" altLang="en-US" sz="5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安全管理</a:t>
            </a:r>
          </a:p>
        </p:txBody>
      </p:sp>
      <p:sp>
        <p:nvSpPr>
          <p:cNvPr id="15" name="矩形 259"/>
          <p:cNvSpPr>
            <a:spLocks noChangeArrowheads="1"/>
          </p:cNvSpPr>
          <p:nvPr/>
        </p:nvSpPr>
        <p:spPr bwMode="auto">
          <a:xfrm>
            <a:off x="2482522" y="2143395"/>
            <a:ext cx="2196442"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b="1" cap="all" spc="300" dirty="0">
                <a:solidFill>
                  <a:schemeClr val="accent1"/>
                </a:solidFill>
                <a:latin typeface="+mj-ea"/>
                <a:ea typeface="+mj-ea"/>
                <a:cs typeface="Arial" panose="020B0604020202020204" pitchFamily="34" charset="0"/>
              </a:rPr>
              <a:t>08</a:t>
            </a:r>
          </a:p>
        </p:txBody>
      </p:sp>
      <p:sp>
        <p:nvSpPr>
          <p:cNvPr id="6"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7"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92318" y="1095334"/>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承包商安全管理现状 </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19242" y="2618105"/>
            <a:ext cx="10527554" cy="4029232"/>
            <a:chOff x="540123" y="1828800"/>
            <a:chExt cx="10527554" cy="4029232"/>
          </a:xfrm>
        </p:grpSpPr>
        <p:grpSp>
          <p:nvGrpSpPr>
            <p:cNvPr id="10" name="组合 9"/>
            <p:cNvGrpSpPr/>
            <p:nvPr/>
          </p:nvGrpSpPr>
          <p:grpSpPr>
            <a:xfrm>
              <a:off x="540123" y="1828800"/>
              <a:ext cx="5257800" cy="4025900"/>
              <a:chOff x="609600" y="1752600"/>
              <a:chExt cx="5257800" cy="4025900"/>
            </a:xfrm>
          </p:grpSpPr>
          <p:sp>
            <p:nvSpPr>
              <p:cNvPr id="9" name="矩形 8"/>
              <p:cNvSpPr/>
              <p:nvPr/>
            </p:nvSpPr>
            <p:spPr>
              <a:xfrm>
                <a:off x="806450" y="4864100"/>
                <a:ext cx="4864100" cy="914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698500" y="4787900"/>
                <a:ext cx="5080000" cy="914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7" name="矩形 6"/>
              <p:cNvSpPr/>
              <p:nvPr/>
            </p:nvSpPr>
            <p:spPr>
              <a:xfrm>
                <a:off x="609600" y="1752600"/>
                <a:ext cx="52578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事故多发</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单位众多，良莠不齐，竞争无序</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层层分包、以包代管</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管理力量薄弱，专业人员不足</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资金不足，层层扣减、挪作他用</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管理主体责任偏移</a:t>
                </a:r>
                <a:endParaRPr lang="en-US" altLang="zh-CN" sz="2000" b="1" dirty="0">
                  <a:solidFill>
                    <a:srgbClr val="4F81BD">
                      <a:lumMod val="75000"/>
                    </a:srgbClr>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抢工期，冒险作业</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疏于培训和训练，人员素质不高</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缺乏事前计划和风险分析</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作业过程缺乏有效控制</a:t>
                </a:r>
              </a:p>
              <a:p>
                <a:pPr marL="342900" indent="-342900">
                  <a:buFont typeface="Arial" panose="020B0604020202020204" pitchFamily="34" charset="0"/>
                  <a:buChar char="•"/>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施工装备落后，缺乏正常维护保养</a:t>
                </a:r>
              </a:p>
            </p:txBody>
          </p:sp>
        </p:grpSp>
        <p:pic>
          <p:nvPicPr>
            <p:cNvPr id="11" name="Picture 4"/>
            <p:cNvPicPr/>
            <p:nvPr/>
          </p:nvPicPr>
          <p:blipFill>
            <a:blip r:embed="rId4"/>
            <a:stretch>
              <a:fillRect/>
            </a:stretch>
          </p:blipFill>
          <p:spPr>
            <a:xfrm>
              <a:off x="6248400" y="1828800"/>
              <a:ext cx="4819277" cy="4029232"/>
            </a:xfrm>
            <a:prstGeom prst="rect">
              <a:avLst/>
            </a:prstGeom>
            <a:noFill/>
            <a:ln w="9525">
              <a:noFill/>
            </a:ln>
          </p:spPr>
        </p:pic>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64073" y="1310599"/>
            <a:ext cx="3581402" cy="661985"/>
            <a:chOff x="2057399" y="533400"/>
            <a:chExt cx="8077200" cy="661985"/>
          </a:xfrm>
        </p:grpSpPr>
        <p:sp>
          <p:nvSpPr>
            <p:cNvPr id="3" name="矩形 2"/>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承包商安全管理对策</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4312201" y="2147570"/>
            <a:ext cx="4285147" cy="400110"/>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对策之：业主担负起</a:t>
            </a:r>
            <a:r>
              <a:rPr lang="en-US" altLang="zh-CN" sz="2000" b="1" dirty="0">
                <a:solidFill>
                  <a:schemeClr val="bg1"/>
                </a:solidFill>
                <a:latin typeface="微软雅黑" panose="020B0503020204020204" pitchFamily="34" charset="-122"/>
                <a:ea typeface="微软雅黑" panose="020B0503020204020204" pitchFamily="34" charset="-122"/>
              </a:rPr>
              <a:t>HSE</a:t>
            </a:r>
            <a:r>
              <a:rPr lang="zh-CN" altLang="en-US" sz="2000" b="1" dirty="0">
                <a:solidFill>
                  <a:schemeClr val="bg1"/>
                </a:solidFill>
                <a:latin typeface="微软雅黑" panose="020B0503020204020204" pitchFamily="34" charset="-122"/>
                <a:ea typeface="微软雅黑" panose="020B0503020204020204" pitchFamily="34" charset="-122"/>
              </a:rPr>
              <a:t>的领导责任</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080039" y="2848870"/>
            <a:ext cx="2749471" cy="400110"/>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对策之：承包商的选择</a:t>
            </a:r>
          </a:p>
        </p:txBody>
      </p:sp>
      <p:grpSp>
        <p:nvGrpSpPr>
          <p:cNvPr id="18" name="组合 17"/>
          <p:cNvGrpSpPr/>
          <p:nvPr/>
        </p:nvGrpSpPr>
        <p:grpSpPr>
          <a:xfrm>
            <a:off x="1692274" y="3366770"/>
            <a:ext cx="9525000" cy="3810000"/>
            <a:chOff x="1333499" y="2362200"/>
            <a:chExt cx="9525000" cy="3810000"/>
          </a:xfrm>
        </p:grpSpPr>
        <p:sp>
          <p:nvSpPr>
            <p:cNvPr id="17" name="矩形 16"/>
            <p:cNvSpPr/>
            <p:nvPr/>
          </p:nvSpPr>
          <p:spPr>
            <a:xfrm>
              <a:off x="1333499" y="2362200"/>
              <a:ext cx="9525000" cy="381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774824" y="2667000"/>
              <a:ext cx="8642349" cy="3167063"/>
              <a:chOff x="2544763" y="2781300"/>
              <a:chExt cx="8642349" cy="3167063"/>
            </a:xfrm>
          </p:grpSpPr>
          <p:sp>
            <p:nvSpPr>
              <p:cNvPr id="11" name="AutoShape 5"/>
              <p:cNvSpPr>
                <a:spLocks noChangeArrowheads="1"/>
              </p:cNvSpPr>
              <p:nvPr/>
            </p:nvSpPr>
            <p:spPr bwMode="gray">
              <a:xfrm>
                <a:off x="2544763" y="2781300"/>
                <a:ext cx="4513263" cy="719138"/>
              </a:xfrm>
              <a:prstGeom prst="can">
                <a:avLst>
                  <a:gd name="adj" fmla="val 25000"/>
                </a:avLst>
              </a:prstGeom>
              <a:gradFill rotWithShape="1">
                <a:gsLst>
                  <a:gs pos="0">
                    <a:schemeClr val="hlink">
                      <a:gamma/>
                      <a:shade val="66667"/>
                      <a:invGamma/>
                    </a:schemeClr>
                  </a:gs>
                  <a:gs pos="50000">
                    <a:schemeClr val="hlink"/>
                  </a:gs>
                  <a:gs pos="100000">
                    <a:schemeClr val="hlink">
                      <a:gamma/>
                      <a:shade val="66667"/>
                      <a:invGamma/>
                    </a:schemeClr>
                  </a:gs>
                </a:gsLst>
                <a:lin ang="0" scaled="1"/>
              </a:gradFill>
              <a:ln w="9525">
                <a:no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Arial" panose="020B0604020202020204" pitchFamily="34" charset="0"/>
                    <a:ea typeface="宋体" pitchFamily="2" charset="-122"/>
                    <a:cs typeface="+mn-cs"/>
                  </a:rPr>
                  <a:t>项目的特点</a:t>
                </a:r>
                <a:endParaRPr kumimoji="0" lang="en-US" altLang="ko-KR" sz="24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Arial" panose="020B0604020202020204" pitchFamily="34" charset="0"/>
                  <a:ea typeface="宋体" pitchFamily="2" charset="-122"/>
                  <a:cs typeface="+mn-cs"/>
                </a:endParaRPr>
              </a:p>
            </p:txBody>
          </p:sp>
          <p:sp>
            <p:nvSpPr>
              <p:cNvPr id="12" name="AutoShape 6"/>
              <p:cNvSpPr>
                <a:spLocks noChangeArrowheads="1"/>
              </p:cNvSpPr>
              <p:nvPr/>
            </p:nvSpPr>
            <p:spPr bwMode="gray">
              <a:xfrm>
                <a:off x="2544763" y="4365625"/>
                <a:ext cx="4513263" cy="719138"/>
              </a:xfrm>
              <a:prstGeom prst="can">
                <a:avLst>
                  <a:gd name="adj" fmla="val 25000"/>
                </a:avLst>
              </a:prstGeom>
              <a:gradFill rotWithShape="1">
                <a:gsLst>
                  <a:gs pos="0">
                    <a:srgbClr val="339966">
                      <a:gamma/>
                      <a:shade val="46275"/>
                      <a:invGamma/>
                    </a:srgbClr>
                  </a:gs>
                  <a:gs pos="50000">
                    <a:srgbClr val="339966"/>
                  </a:gs>
                  <a:gs pos="100000">
                    <a:srgbClr val="339966">
                      <a:gamma/>
                      <a:shade val="46275"/>
                      <a:invGamma/>
                    </a:srgbClr>
                  </a:gs>
                </a:gsLst>
                <a:lin ang="0" scaled="1"/>
              </a:gradFill>
              <a:ln w="9525">
                <a:no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Arial" panose="020B0604020202020204" pitchFamily="34" charset="0"/>
                    <a:ea typeface="宋体" pitchFamily="2" charset="-122"/>
                    <a:cs typeface="+mn-cs"/>
                  </a:rPr>
                  <a:t>过去承包商的表现</a:t>
                </a:r>
                <a:endParaRPr kumimoji="0" lang="en-US" altLang="ko-KR" sz="24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Arial" panose="020B0604020202020204" pitchFamily="34" charset="0"/>
                  <a:ea typeface="宋体" pitchFamily="2" charset="-122"/>
                  <a:cs typeface="+mn-cs"/>
                </a:endParaRPr>
              </a:p>
            </p:txBody>
          </p:sp>
          <p:sp>
            <p:nvSpPr>
              <p:cNvPr id="13" name="AutoShape 7"/>
              <p:cNvSpPr>
                <a:spLocks noChangeArrowheads="1"/>
              </p:cNvSpPr>
              <p:nvPr/>
            </p:nvSpPr>
            <p:spPr bwMode="gray">
              <a:xfrm>
                <a:off x="2544763" y="3573463"/>
                <a:ext cx="4513263" cy="719138"/>
              </a:xfrm>
              <a:prstGeom prst="can">
                <a:avLst>
                  <a:gd name="adj" fmla="val 25000"/>
                </a:avLst>
              </a:prstGeom>
              <a:gradFill rotWithShape="1">
                <a:gsLst>
                  <a:gs pos="0">
                    <a:schemeClr val="accent1">
                      <a:gamma/>
                      <a:shade val="66667"/>
                      <a:invGamma/>
                    </a:schemeClr>
                  </a:gs>
                  <a:gs pos="50000">
                    <a:schemeClr val="accent1"/>
                  </a:gs>
                  <a:gs pos="100000">
                    <a:schemeClr val="accent1">
                      <a:gamma/>
                      <a:shade val="66667"/>
                      <a:invGamma/>
                    </a:schemeClr>
                  </a:gs>
                </a:gsLst>
                <a:lin ang="0" scaled="1"/>
              </a:gradFill>
              <a:ln w="9525">
                <a:no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tx2"/>
                    </a:solidFill>
                    <a:effectLst>
                      <a:outerShdw blurRad="38100" dist="38100" dir="2700000" algn="tl">
                        <a:srgbClr val="FFFFFF"/>
                      </a:outerShdw>
                    </a:effectLst>
                    <a:uLnTx/>
                    <a:uFillTx/>
                    <a:latin typeface="Arial" panose="020B0604020202020204" pitchFamily="34" charset="0"/>
                    <a:ea typeface="宋体" pitchFamily="2" charset="-122"/>
                    <a:cs typeface="+mn-cs"/>
                  </a:rPr>
                  <a:t>项目规模</a:t>
                </a:r>
                <a:endParaRPr kumimoji="0" lang="en-US" altLang="ko-KR" sz="2400" b="1" i="0" u="none" strike="noStrike" kern="1200" cap="none" spc="0" normalizeH="0" baseline="0" noProof="0" dirty="0">
                  <a:ln>
                    <a:noFill/>
                  </a:ln>
                  <a:solidFill>
                    <a:schemeClr val="tx2"/>
                  </a:solidFill>
                  <a:effectLst>
                    <a:outerShdw blurRad="38100" dist="38100" dir="2700000" algn="tl">
                      <a:srgbClr val="FFFFFF"/>
                    </a:outerShdw>
                  </a:effectLst>
                  <a:uLnTx/>
                  <a:uFillTx/>
                  <a:latin typeface="Arial" panose="020B0604020202020204" pitchFamily="34" charset="0"/>
                  <a:ea typeface="宋体" pitchFamily="2" charset="-122"/>
                  <a:cs typeface="+mn-cs"/>
                </a:endParaRPr>
              </a:p>
            </p:txBody>
          </p:sp>
          <p:sp>
            <p:nvSpPr>
              <p:cNvPr id="14" name="AutoShape 8"/>
              <p:cNvSpPr>
                <a:spLocks noChangeArrowheads="1"/>
              </p:cNvSpPr>
              <p:nvPr/>
            </p:nvSpPr>
            <p:spPr bwMode="gray">
              <a:xfrm>
                <a:off x="2544763" y="5229225"/>
                <a:ext cx="4513263" cy="719138"/>
              </a:xfrm>
              <a:prstGeom prst="can">
                <a:avLst>
                  <a:gd name="adj" fmla="val 25000"/>
                </a:avLst>
              </a:prstGeom>
              <a:gradFill rotWithShape="1">
                <a:gsLst>
                  <a:gs pos="0">
                    <a:schemeClr val="bg2">
                      <a:gamma/>
                      <a:shade val="54118"/>
                      <a:invGamma/>
                    </a:schemeClr>
                  </a:gs>
                  <a:gs pos="50000">
                    <a:schemeClr val="bg2"/>
                  </a:gs>
                  <a:gs pos="100000">
                    <a:schemeClr val="bg2">
                      <a:gamma/>
                      <a:shade val="54118"/>
                      <a:invGamma/>
                    </a:schemeClr>
                  </a:gs>
                </a:gsLst>
                <a:lin ang="0" scaled="1"/>
              </a:gradFill>
              <a:ln w="9525">
                <a:no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tx2"/>
                    </a:solidFill>
                    <a:effectLst>
                      <a:outerShdw blurRad="38100" dist="38100" dir="2700000" algn="tl">
                        <a:srgbClr val="FFFFFF"/>
                      </a:outerShdw>
                    </a:effectLst>
                    <a:uLnTx/>
                    <a:uFillTx/>
                    <a:latin typeface="Arial" panose="020B0604020202020204" pitchFamily="34" charset="0"/>
                    <a:ea typeface="宋体" pitchFamily="2" charset="-122"/>
                    <a:cs typeface="+mn-cs"/>
                  </a:rPr>
                  <a:t>兼顾管理难度和管理成本</a:t>
                </a:r>
                <a:endParaRPr kumimoji="0" lang="en-US" altLang="ko-KR" sz="2400" b="1" i="0" u="none" strike="noStrike" kern="1200" cap="none" spc="0" normalizeH="0" baseline="0" noProof="0" dirty="0">
                  <a:ln>
                    <a:noFill/>
                  </a:ln>
                  <a:solidFill>
                    <a:schemeClr val="tx2"/>
                  </a:solidFill>
                  <a:effectLst>
                    <a:outerShdw blurRad="38100" dist="38100" dir="2700000" algn="tl">
                      <a:srgbClr val="FFFFFF"/>
                    </a:outerShdw>
                  </a:effectLst>
                  <a:uLnTx/>
                  <a:uFillTx/>
                  <a:latin typeface="Arial" panose="020B0604020202020204" pitchFamily="34" charset="0"/>
                  <a:ea typeface="宋体" pitchFamily="2" charset="-122"/>
                  <a:cs typeface="+mn-cs"/>
                </a:endParaRPr>
              </a:p>
            </p:txBody>
          </p:sp>
          <p:sp>
            <p:nvSpPr>
              <p:cNvPr id="15" name="AutoShape 10"/>
              <p:cNvSpPr/>
              <p:nvPr/>
            </p:nvSpPr>
            <p:spPr>
              <a:xfrm rot="5400000" flipH="1">
                <a:off x="6805613" y="3706813"/>
                <a:ext cx="1944687" cy="1246187"/>
              </a:xfrm>
              <a:prstGeom prst="upArrow">
                <a:avLst>
                  <a:gd name="adj1" fmla="val 46777"/>
                  <a:gd name="adj2" fmla="val 63495"/>
                </a:avLst>
              </a:prstGeom>
              <a:gradFill rotWithShape="1">
                <a:gsLst>
                  <a:gs pos="0">
                    <a:srgbClr val="B2B2B2"/>
                  </a:gs>
                  <a:gs pos="100000">
                    <a:srgbClr val="B8B8B8">
                      <a:alpha val="0"/>
                    </a:srgbClr>
                  </a:gs>
                </a:gsLst>
                <a:lin ang="5400000" scaled="1"/>
                <a:tileRect/>
              </a:gradFill>
              <a:ln w="9525">
                <a:noFill/>
              </a:ln>
            </p:spPr>
            <p:txBody>
              <a:bodyPr wrap="none" anchor="ctr"/>
              <a:lstStyle/>
              <a:p>
                <a:pPr lvl="0"/>
                <a:endParaRPr lang="zh-CN" altLang="en-US" dirty="0">
                  <a:latin typeface="Arial" panose="020B0604020202020204" pitchFamily="34" charset="0"/>
                  <a:ea typeface="宋体" pitchFamily="2" charset="-122"/>
                </a:endParaRPr>
              </a:p>
            </p:txBody>
          </p:sp>
          <p:sp>
            <p:nvSpPr>
              <p:cNvPr id="16" name="AutoShape 15"/>
              <p:cNvSpPr>
                <a:spLocks noChangeArrowheads="1"/>
              </p:cNvSpPr>
              <p:nvPr/>
            </p:nvSpPr>
            <p:spPr bwMode="auto">
              <a:xfrm>
                <a:off x="8786812" y="3284538"/>
                <a:ext cx="2400300" cy="2090738"/>
              </a:xfrm>
              <a:prstGeom prst="roundRect">
                <a:avLst>
                  <a:gd name="adj" fmla="val 16667"/>
                </a:avLst>
              </a:prstGeom>
              <a:solidFill>
                <a:srgbClr val="FFFFFF"/>
              </a:solidFill>
              <a:ln w="28575" algn="ctr">
                <a:solidFill>
                  <a:schemeClr val="tx1"/>
                </a:solidFill>
                <a:roun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a:ln>
                      <a:noFill/>
                    </a:ln>
                    <a:solidFill>
                      <a:srgbClr val="692AA2"/>
                    </a:solidFill>
                    <a:effectLst>
                      <a:outerShdw blurRad="38100" dist="38100" dir="2700000" algn="tl">
                        <a:srgbClr val="C0C0C0"/>
                      </a:outerShdw>
                    </a:effectLst>
                    <a:uLnTx/>
                    <a:uFillTx/>
                    <a:latin typeface="Arial" panose="020B0604020202020204" pitchFamily="34" charset="0"/>
                    <a:ea typeface="宋体" pitchFamily="2" charset="-122"/>
                    <a:cs typeface="+mn-cs"/>
                  </a:rPr>
                  <a:t>项目承包商的组成</a:t>
                </a:r>
                <a:endParaRPr kumimoji="0" lang="ko-KR" altLang="en-US" sz="3600" b="1" i="0" u="none" strike="noStrike" kern="1200" cap="none" spc="0" normalizeH="0" baseline="0" noProof="0" dirty="0">
                  <a:ln>
                    <a:noFill/>
                  </a:ln>
                  <a:solidFill>
                    <a:srgbClr val="692AA2"/>
                  </a:solidFill>
                  <a:effectLst>
                    <a:outerShdw blurRad="38100" dist="38100" dir="2700000" algn="tl">
                      <a:srgbClr val="C0C0C0"/>
                    </a:outerShdw>
                  </a:effectLst>
                  <a:uLnTx/>
                  <a:uFillTx/>
                  <a:latin typeface="Arial" panose="020B0604020202020204" pitchFamily="34" charset="0"/>
                  <a:ea typeface="宋体" pitchFamily="2" charset="-122"/>
                  <a:cs typeface="+mn-cs"/>
                </a:endParaRPr>
              </a:p>
            </p:txBody>
          </p:sp>
        </p:gr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360340" y="887730"/>
            <a:ext cx="6188869" cy="400110"/>
          </a:xfrm>
          <a:prstGeom prst="rect">
            <a:avLst/>
          </a:prstGeom>
          <a:noFill/>
          <a:ln w="9525">
            <a:noFill/>
          </a:ln>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对策之：培养和训练</a:t>
            </a:r>
          </a:p>
        </p:txBody>
      </p:sp>
      <p:sp>
        <p:nvSpPr>
          <p:cNvPr id="3" name="Rectangle 3"/>
          <p:cNvSpPr txBox="1"/>
          <p:nvPr/>
        </p:nvSpPr>
        <p:spPr>
          <a:xfrm>
            <a:off x="1322387" y="2564130"/>
            <a:ext cx="10264775" cy="4572000"/>
          </a:xfrm>
          <a:prstGeom prst="rect">
            <a:avLst/>
          </a:prstGeom>
          <a:ln>
            <a:noFill/>
            <a:miter/>
          </a:ln>
        </p:spPr>
        <p:txBody>
          <a:bodyPr vert="horz" wrap="square"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lvl="1" indent="-342900">
              <a:lnSpc>
                <a:spcPct val="160000"/>
              </a:lnSpc>
              <a:buFont typeface="Wingdings" panose="05000000000000000000" pitchFamily="2" charset="2"/>
              <a:buChar char="Ø"/>
            </a:pPr>
            <a:r>
              <a:rPr lang="en-US" altLang="zh-CN" sz="2000" kern="0" dirty="0">
                <a:solidFill>
                  <a:schemeClr val="accent1"/>
                </a:solidFill>
                <a:latin typeface="微软雅黑" panose="020B0503020204020204" pitchFamily="34" charset="-122"/>
                <a:ea typeface="微软雅黑" panose="020B0503020204020204" pitchFamily="34" charset="-122"/>
              </a:rPr>
              <a:t>1</a:t>
            </a:r>
            <a:r>
              <a:rPr lang="zh-CN" altLang="en-US" sz="2000" kern="0" dirty="0">
                <a:solidFill>
                  <a:schemeClr val="accent1"/>
                </a:solidFill>
                <a:latin typeface="微软雅黑" panose="020B0503020204020204" pitchFamily="34" charset="-122"/>
                <a:ea typeface="微软雅黑" panose="020B0503020204020204" pitchFamily="34" charset="-122"/>
              </a:rPr>
              <a:t>、紧密围绕项目的进展和作业特点</a:t>
            </a:r>
          </a:p>
          <a:p>
            <a:pPr marL="342900" lvl="1" indent="-342900">
              <a:lnSpc>
                <a:spcPct val="160000"/>
              </a:lnSpc>
              <a:buFont typeface="Wingdings" panose="05000000000000000000" pitchFamily="2" charset="2"/>
              <a:buChar char="Ø"/>
            </a:pPr>
            <a:r>
              <a:rPr lang="en-US" altLang="zh-CN" sz="2000" kern="0" dirty="0">
                <a:solidFill>
                  <a:schemeClr val="accent1"/>
                </a:solidFill>
                <a:latin typeface="微软雅黑" panose="020B0503020204020204" pitchFamily="34" charset="-122"/>
                <a:ea typeface="微软雅黑" panose="020B0503020204020204" pitchFamily="34" charset="-122"/>
              </a:rPr>
              <a:t>2</a:t>
            </a:r>
            <a:r>
              <a:rPr lang="zh-CN" altLang="en-US" sz="2000" kern="0" dirty="0">
                <a:solidFill>
                  <a:schemeClr val="accent1"/>
                </a:solidFill>
                <a:latin typeface="微软雅黑" panose="020B0503020204020204" pitchFamily="34" charset="-122"/>
                <a:ea typeface="微软雅黑" panose="020B0503020204020204" pitchFamily="34" charset="-122"/>
              </a:rPr>
              <a:t>、分门别类，对照演示正确的做法</a:t>
            </a:r>
          </a:p>
          <a:p>
            <a:pPr marL="342900" lvl="1" indent="-342900">
              <a:lnSpc>
                <a:spcPct val="160000"/>
              </a:lnSpc>
              <a:buFont typeface="Wingdings" panose="05000000000000000000" pitchFamily="2" charset="2"/>
              <a:buChar char="Ø"/>
            </a:pPr>
            <a:r>
              <a:rPr lang="en-US" altLang="zh-CN" sz="2000" kern="0" dirty="0">
                <a:solidFill>
                  <a:schemeClr val="accent1"/>
                </a:solidFill>
                <a:latin typeface="微软雅黑" panose="020B0503020204020204" pitchFamily="34" charset="-122"/>
                <a:ea typeface="微软雅黑" panose="020B0503020204020204" pitchFamily="34" charset="-122"/>
              </a:rPr>
              <a:t>3</a:t>
            </a:r>
            <a:r>
              <a:rPr lang="zh-CN" altLang="en-US" sz="2000" kern="0" dirty="0">
                <a:solidFill>
                  <a:schemeClr val="accent1"/>
                </a:solidFill>
                <a:latin typeface="微软雅黑" panose="020B0503020204020204" pitchFamily="34" charset="-122"/>
                <a:ea typeface="微软雅黑" panose="020B0503020204020204" pitchFamily="34" charset="-122"/>
              </a:rPr>
              <a:t>、许可证、</a:t>
            </a:r>
            <a:r>
              <a:rPr lang="en-US" altLang="zh-CN" sz="2000" kern="0" dirty="0">
                <a:solidFill>
                  <a:schemeClr val="accent1"/>
                </a:solidFill>
                <a:latin typeface="微软雅黑" panose="020B0503020204020204" pitchFamily="34" charset="-122"/>
                <a:ea typeface="微软雅黑" panose="020B0503020204020204" pitchFamily="34" charset="-122"/>
              </a:rPr>
              <a:t>JHA</a:t>
            </a:r>
            <a:r>
              <a:rPr lang="zh-CN" altLang="en-US" sz="2000" kern="0" dirty="0">
                <a:solidFill>
                  <a:schemeClr val="accent1"/>
                </a:solidFill>
                <a:latin typeface="微软雅黑" panose="020B0503020204020204" pitchFamily="34" charset="-122"/>
                <a:ea typeface="微软雅黑" panose="020B0503020204020204" pitchFamily="34" charset="-122"/>
              </a:rPr>
              <a:t>、检查表类的培训要进行应用练习</a:t>
            </a:r>
          </a:p>
          <a:p>
            <a:pPr marL="342900" lvl="1" indent="-342900">
              <a:lnSpc>
                <a:spcPct val="160000"/>
              </a:lnSpc>
              <a:buFont typeface="Wingdings" panose="05000000000000000000" pitchFamily="2" charset="2"/>
              <a:buChar char="Ø"/>
            </a:pPr>
            <a:r>
              <a:rPr lang="en-US" altLang="zh-CN" sz="2000" kern="0" dirty="0">
                <a:solidFill>
                  <a:schemeClr val="accent1"/>
                </a:solidFill>
                <a:latin typeface="微软雅黑" panose="020B0503020204020204" pitchFamily="34" charset="-122"/>
                <a:ea typeface="微软雅黑" panose="020B0503020204020204" pitchFamily="34" charset="-122"/>
              </a:rPr>
              <a:t>4</a:t>
            </a:r>
            <a:r>
              <a:rPr lang="zh-CN" altLang="en-US" sz="2000" kern="0" dirty="0">
                <a:solidFill>
                  <a:schemeClr val="accent1"/>
                </a:solidFill>
                <a:latin typeface="微软雅黑" panose="020B0503020204020204" pitchFamily="34" charset="-122"/>
                <a:ea typeface="微软雅黑" panose="020B0503020204020204" pitchFamily="34" charset="-122"/>
              </a:rPr>
              <a:t>、充分讨论</a:t>
            </a:r>
          </a:p>
          <a:p>
            <a:pPr marL="1080135" lvl="1" indent="-342900">
              <a:lnSpc>
                <a:spcPct val="160000"/>
              </a:lnSpc>
              <a:buFont typeface="Arial" panose="020B0604020202020204" pitchFamily="34" charset="0"/>
              <a:buChar char="•"/>
            </a:pPr>
            <a:r>
              <a:rPr lang="zh-CN" altLang="en-US" sz="2000" kern="0" dirty="0">
                <a:solidFill>
                  <a:schemeClr val="accent1"/>
                </a:solidFill>
                <a:latin typeface="微软雅黑" panose="020B0503020204020204" pitchFamily="34" charset="-122"/>
                <a:ea typeface="微软雅黑" panose="020B0503020204020204" pitchFamily="34" charset="-122"/>
              </a:rPr>
              <a:t>生产厂内的作业人员培训更应强调针对性</a:t>
            </a:r>
          </a:p>
          <a:p>
            <a:pPr marL="1080135" lvl="1" indent="-342900">
              <a:lnSpc>
                <a:spcPct val="160000"/>
              </a:lnSpc>
              <a:buFont typeface="Arial" panose="020B0604020202020204" pitchFamily="34" charset="0"/>
              <a:buChar char="•"/>
            </a:pPr>
            <a:r>
              <a:rPr lang="zh-CN" altLang="en-US" sz="2000" kern="0" dirty="0">
                <a:solidFill>
                  <a:schemeClr val="accent1"/>
                </a:solidFill>
                <a:latin typeface="微软雅黑" panose="020B0503020204020204" pitchFamily="34" charset="-122"/>
                <a:ea typeface="微软雅黑" panose="020B0503020204020204" pitchFamily="34" charset="-122"/>
              </a:rPr>
              <a:t>用人部门、生产装置应参与对承包商的培训</a:t>
            </a:r>
            <a:endParaRPr lang="en-US" altLang="zh-CN" sz="2000" kern="0" dirty="0">
              <a:solidFill>
                <a:schemeClr val="accent1"/>
              </a:solidFill>
              <a:latin typeface="微软雅黑" panose="020B0503020204020204" pitchFamily="34" charset="-122"/>
              <a:ea typeface="微软雅黑" panose="020B0503020204020204" pitchFamily="34" charset="-122"/>
            </a:endParaRPr>
          </a:p>
          <a:p>
            <a:pPr marL="1080135" lvl="1" indent="-342900">
              <a:lnSpc>
                <a:spcPct val="160000"/>
              </a:lnSpc>
              <a:buFont typeface="Arial" panose="020B0604020202020204" pitchFamily="34" charset="0"/>
              <a:buChar char="•"/>
            </a:pPr>
            <a:r>
              <a:rPr lang="zh-CN" altLang="en-US" sz="2000" kern="0" dirty="0">
                <a:solidFill>
                  <a:schemeClr val="accent1"/>
                </a:solidFill>
                <a:latin typeface="微软雅黑" panose="020B0503020204020204" pitchFamily="34" charset="-122"/>
                <a:ea typeface="微软雅黑" panose="020B0503020204020204" pitchFamily="34" charset="-122"/>
              </a:rPr>
              <a:t>应针对长期或短期承包商开展培训</a:t>
            </a:r>
            <a:endParaRPr lang="en-US" altLang="zh-CN" sz="2000" kern="0" dirty="0">
              <a:solidFill>
                <a:schemeClr val="accent1"/>
              </a:solidFill>
              <a:latin typeface="微软雅黑" panose="020B0503020204020204" pitchFamily="34" charset="-122"/>
              <a:ea typeface="微软雅黑" panose="020B0503020204020204" pitchFamily="34" charset="-122"/>
            </a:endParaRPr>
          </a:p>
          <a:p>
            <a:pPr marL="1080135" lvl="1" indent="-342900">
              <a:lnSpc>
                <a:spcPct val="160000"/>
              </a:lnSpc>
              <a:buFont typeface="Arial" panose="020B0604020202020204" pitchFamily="34" charset="0"/>
              <a:buChar char="•"/>
            </a:pPr>
            <a:r>
              <a:rPr lang="zh-CN" altLang="en-US" sz="2000" kern="0" dirty="0">
                <a:solidFill>
                  <a:schemeClr val="accent1"/>
                </a:solidFill>
                <a:latin typeface="微软雅黑" panose="020B0503020204020204" pitchFamily="34" charset="-122"/>
                <a:ea typeface="微软雅黑" panose="020B0503020204020204" pitchFamily="34" charset="-122"/>
              </a:rPr>
              <a:t>考虑采取老带新的方案</a:t>
            </a:r>
            <a:endParaRPr lang="en-US" altLang="zh-CN" sz="2000" kern="0" dirty="0">
              <a:solidFill>
                <a:schemeClr val="accent1"/>
              </a:solidFill>
              <a:latin typeface="微软雅黑" panose="020B0503020204020204" pitchFamily="34" charset="-122"/>
              <a:ea typeface="微软雅黑" panose="020B0503020204020204" pitchFamily="34" charset="-122"/>
            </a:endParaRPr>
          </a:p>
          <a:p>
            <a:pPr marL="1080135" lvl="1" indent="-342900">
              <a:lnSpc>
                <a:spcPct val="160000"/>
              </a:lnSpc>
              <a:buFont typeface="Arial" panose="020B0604020202020204" pitchFamily="34" charset="0"/>
              <a:buChar char="•"/>
            </a:pPr>
            <a:r>
              <a:rPr lang="zh-CN" altLang="en-US" sz="2000" kern="0" dirty="0">
                <a:solidFill>
                  <a:schemeClr val="accent1"/>
                </a:solidFill>
                <a:latin typeface="微软雅黑" panose="020B0503020204020204" pitchFamily="34" charset="-122"/>
                <a:ea typeface="微软雅黑" panose="020B0503020204020204" pitchFamily="34" charset="-122"/>
              </a:rPr>
              <a:t>作业负责人、许可证办理人员、监护人等重点培训</a:t>
            </a:r>
          </a:p>
        </p:txBody>
      </p:sp>
      <p:sp>
        <p:nvSpPr>
          <p:cNvPr id="4" name="矩形 3"/>
          <p:cNvSpPr/>
          <p:nvPr/>
        </p:nvSpPr>
        <p:spPr>
          <a:xfrm>
            <a:off x="3813175" y="1583085"/>
            <a:ext cx="5283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强调：针对性、时效性、持续性、计划性</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20720" y="1390015"/>
            <a:ext cx="6324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承包商</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HSE</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入场培训主要内容：</a:t>
            </a:r>
          </a:p>
        </p:txBody>
      </p:sp>
      <p:sp>
        <p:nvSpPr>
          <p:cNvPr id="3" name="矩形 2"/>
          <p:cNvSpPr/>
          <p:nvPr/>
        </p:nvSpPr>
        <p:spPr>
          <a:xfrm>
            <a:off x="4973320" y="2914015"/>
            <a:ext cx="2819400" cy="386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mj-lt"/>
              <a:buAutoNum type="arabicPeriod"/>
            </a:pPr>
            <a:r>
              <a:rPr lang="en-US" altLang="zh-CN" sz="2000" b="1" dirty="0">
                <a:solidFill>
                  <a:srgbClr val="4F81BD">
                    <a:lumMod val="75000"/>
                  </a:srgbClr>
                </a:solidFill>
                <a:latin typeface="微软雅黑" panose="020B0503020204020204" pitchFamily="34" charset="-122"/>
                <a:ea typeface="微软雅黑" panose="020B0503020204020204" pitchFamily="34" charset="-122"/>
              </a:rPr>
              <a:t>IIF</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无事故无伤害；</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安全零宽容政策；</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基本安全规定；</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作业控制；</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危险化学品安全；</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典型事故案例；</a:t>
            </a:r>
          </a:p>
          <a:p>
            <a:pPr marL="457200" indent="-457200">
              <a:lnSpc>
                <a:spcPct val="150000"/>
              </a:lnSpc>
              <a:buFont typeface="+mj-lt"/>
              <a:buAutoNum type="arabicPeriod"/>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实操：安全带穿戴。</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8470" y="1546860"/>
            <a:ext cx="180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accent1"/>
                </a:solidFill>
                <a:latin typeface="微软雅黑" panose="020B0503020204020204" pitchFamily="34" charset="-122"/>
                <a:ea typeface="微软雅黑" panose="020B0503020204020204" pitchFamily="34" charset="-122"/>
              </a:rPr>
              <a:t>训练</a:t>
            </a:r>
          </a:p>
        </p:txBody>
      </p:sp>
      <p:sp>
        <p:nvSpPr>
          <p:cNvPr id="3" name="Rectangle 3"/>
          <p:cNvSpPr txBox="1"/>
          <p:nvPr/>
        </p:nvSpPr>
        <p:spPr>
          <a:xfrm>
            <a:off x="2595086" y="2433955"/>
            <a:ext cx="10733087" cy="3319463"/>
          </a:xfrm>
          <a:prstGeom prst="rect">
            <a:avLst/>
          </a:prstGeom>
          <a:ln>
            <a:solidFill>
              <a:schemeClr val="bg1">
                <a:alpha val="100000"/>
              </a:schemeClr>
            </a:solidFill>
            <a:miter/>
          </a:ln>
        </p:spPr>
        <p:txBody>
          <a:bodyPr vert="horz" wrap="square" lIns="91440" tIns="45720" rIns="91440" bIns="45720" rtlCol="0" anchor="t"/>
          <a:lstStyle>
            <a:lvl1pPr marL="342900" lvl="0" indent="-342900" algn="l" defTabSz="0" rtl="0" eaLnBrk="0" fontAlgn="base" latinLnBrk="0"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742950" lvl="1" indent="-285750" algn="l" defTabSz="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sym typeface="Calibri" panose="020F0502020204030204" pitchFamily="34" charset="0"/>
              </a:defRPr>
            </a:lvl2pPr>
            <a:lvl3pPr marL="1143000" lvl="2" indent="-228600" algn="l" defTabSz="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sym typeface="Calibri" panose="020F0502020204030204" pitchFamily="34" charset="0"/>
              </a:defRPr>
            </a:lvl3pPr>
            <a:lvl4pPr marL="1600200" lvl="3" indent="-228600" algn="l" defTabSz="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sym typeface="Calibri" panose="020F0502020204030204" pitchFamily="34" charset="0"/>
              </a:defRPr>
            </a:lvl4pPr>
            <a:lvl5pPr marL="2057400" lvl="4" indent="-228600" algn="l" defTabSz="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sym typeface="Calibri" panose="020F0502020204030204" pitchFamily="34" charset="0"/>
              </a:defRPr>
            </a:lvl5pPr>
          </a:lstStyle>
          <a:p>
            <a:pPr marL="0" indent="0" eaLnBrk="1" hangingPunct="1">
              <a:lnSpc>
                <a:spcPct val="150000"/>
              </a:lnSpc>
              <a:buNone/>
            </a:pPr>
            <a:r>
              <a:rPr lang="zh-CN" altLang="en-US" sz="2400" dirty="0">
                <a:solidFill>
                  <a:schemeClr val="accent1"/>
                </a:solidFill>
                <a:latin typeface="微软雅黑" panose="020B0503020204020204" pitchFamily="34" charset="-122"/>
                <a:ea typeface="微软雅黑" panose="020B0503020204020204" pitchFamily="34" charset="-122"/>
              </a:rPr>
              <a:t>要求熟悉操作标准和使用标准的内容应进行实地训练</a:t>
            </a:r>
          </a:p>
          <a:p>
            <a:pPr lvl="1" eaLnBrk="1" hangingPunct="1">
              <a:lnSpc>
                <a:spcPct val="150000"/>
              </a:lnSpc>
              <a:buFont typeface="Arial" panose="020B0604020202020204" pitchFamily="34" charset="0"/>
              <a:buNone/>
            </a:pPr>
            <a:r>
              <a:rPr lang="zh-CN" altLang="en-US" dirty="0">
                <a:solidFill>
                  <a:schemeClr val="accent1"/>
                </a:solidFill>
                <a:latin typeface="微软雅黑" panose="020B0503020204020204" pitchFamily="34" charset="-122"/>
                <a:ea typeface="微软雅黑" panose="020B0503020204020204" pitchFamily="34" charset="-122"/>
              </a:rPr>
              <a:t>如：脚手架搭设</a:t>
            </a:r>
          </a:p>
          <a:p>
            <a:pPr lvl="1" eaLnBrk="1" hangingPunct="1">
              <a:lnSpc>
                <a:spcPct val="150000"/>
              </a:lnSpc>
              <a:buFont typeface="Arial" panose="020B0604020202020204" pitchFamily="34" charset="0"/>
              <a:buNone/>
            </a:pP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吊装作业</a:t>
            </a:r>
          </a:p>
          <a:p>
            <a:pPr lvl="1" eaLnBrk="1" hangingPunct="1">
              <a:lnSpc>
                <a:spcPct val="150000"/>
              </a:lnSpc>
              <a:buFont typeface="Arial" panose="020B0604020202020204" pitchFamily="34" charset="0"/>
              <a:buNone/>
            </a:pP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受限空间作业</a:t>
            </a:r>
          </a:p>
          <a:p>
            <a:pPr lvl="1" eaLnBrk="1" hangingPunct="1">
              <a:lnSpc>
                <a:spcPct val="150000"/>
              </a:lnSpc>
              <a:buFont typeface="Arial" panose="020B0604020202020204" pitchFamily="34" charset="0"/>
              <a:buNone/>
            </a:pP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个人防护用品的使用</a:t>
            </a:r>
          </a:p>
          <a:p>
            <a:pPr lvl="1" eaLnBrk="1" hangingPunct="1">
              <a:lnSpc>
                <a:spcPct val="150000"/>
              </a:lnSpc>
              <a:buFont typeface="Arial" panose="020B0604020202020204" pitchFamily="34" charset="0"/>
              <a:buNone/>
            </a:pPr>
            <a:r>
              <a:rPr lang="zh-CN" altLang="en-US" dirty="0">
                <a:solidFill>
                  <a:schemeClr val="accent1"/>
                </a:solidFill>
                <a:latin typeface="微软雅黑" panose="020B0503020204020204" pitchFamily="34" charset="-122"/>
                <a:ea typeface="微软雅黑" panose="020B0503020204020204" pitchFamily="34" charset="-122"/>
              </a:rPr>
              <a:t>      监护人员</a:t>
            </a:r>
            <a:endParaRPr lang="en-US" altLang="zh-CN" dirty="0">
              <a:solidFill>
                <a:schemeClr val="accent1"/>
              </a:solidFill>
              <a:latin typeface="微软雅黑" panose="020B0503020204020204" pitchFamily="34" charset="-122"/>
              <a:ea typeface="微软雅黑" panose="020B0503020204020204" pitchFamily="34" charset="-122"/>
            </a:endParaRPr>
          </a:p>
          <a:p>
            <a:pPr lvl="1" eaLnBrk="1" hangingPunct="1">
              <a:lnSpc>
                <a:spcPct val="150000"/>
              </a:lnSpc>
              <a:buFont typeface="Arial" panose="020B0604020202020204" pitchFamily="34" charset="0"/>
              <a:buNone/>
            </a:pP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急救等</a:t>
            </a:r>
          </a:p>
          <a:p>
            <a:pPr eaLnBrk="1" hangingPunct="1">
              <a:lnSpc>
                <a:spcPct val="150000"/>
              </a:lnSpc>
              <a:buFont typeface="Arial" panose="020B0604020202020204" pitchFamily="34" charset="0"/>
              <a:buNone/>
            </a:pP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6190025"/>
          <p:cNvPicPr>
            <a:picLocks noChangeAspect="1"/>
          </p:cNvPicPr>
          <p:nvPr/>
        </p:nvPicPr>
        <p:blipFill>
          <a:blip r:embed="rId4"/>
          <a:stretch>
            <a:fillRect/>
          </a:stretch>
        </p:blipFill>
        <p:spPr>
          <a:xfrm>
            <a:off x="860901" y="1793240"/>
            <a:ext cx="11044238" cy="4824412"/>
          </a:xfrm>
          <a:prstGeom prst="rect">
            <a:avLst/>
          </a:prstGeom>
          <a:noFill/>
          <a:ln w="9525">
            <a:noFill/>
          </a:ln>
        </p:spPr>
      </p:pic>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24830" y="1259840"/>
            <a:ext cx="180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展示</a:t>
            </a:r>
          </a:p>
        </p:txBody>
      </p:sp>
      <p:sp>
        <p:nvSpPr>
          <p:cNvPr id="3" name="Rectangle 3"/>
          <p:cNvSpPr txBox="1"/>
          <p:nvPr/>
        </p:nvSpPr>
        <p:spPr>
          <a:xfrm>
            <a:off x="1394142" y="2326641"/>
            <a:ext cx="10264775" cy="609600"/>
          </a:xfrm>
          <a:prstGeom prst="rect">
            <a:avLst/>
          </a:prstGeom>
          <a:ln>
            <a:noFill/>
            <a:miter/>
          </a:ln>
        </p:spPr>
        <p:txBody>
          <a:bodyPr vert="horz" wrap="square"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chemeClr val="accent1"/>
                </a:solidFill>
                <a:latin typeface="微软雅黑" panose="020B0503020204020204" pitchFamily="34" charset="-122"/>
                <a:ea typeface="微软雅黑" panose="020B0503020204020204" pitchFamily="34" charset="-122"/>
              </a:rPr>
              <a:t>对良好的做法进行展示，明确所期望的目标</a:t>
            </a:r>
          </a:p>
        </p:txBody>
      </p:sp>
      <p:pic>
        <p:nvPicPr>
          <p:cNvPr id="4" name="Picture 5" descr="MCj00787680000[1]"/>
          <p:cNvPicPr>
            <a:picLocks noChangeAspect="1"/>
          </p:cNvPicPr>
          <p:nvPr/>
        </p:nvPicPr>
        <p:blipFill>
          <a:blip r:embed="rId4"/>
          <a:stretch>
            <a:fillRect/>
          </a:stretch>
        </p:blipFill>
        <p:spPr>
          <a:xfrm>
            <a:off x="3214211" y="3317242"/>
            <a:ext cx="6624638" cy="3597275"/>
          </a:xfrm>
          <a:prstGeom prst="rect">
            <a:avLst/>
          </a:prstGeom>
          <a:noFill/>
          <a:ln w="9525">
            <a:noFill/>
          </a:ln>
        </p:spPr>
      </p:pic>
      <p:sp>
        <p:nvSpPr>
          <p:cNvPr id="5" name="Rectangle 6"/>
          <p:cNvSpPr/>
          <p:nvPr/>
        </p:nvSpPr>
        <p:spPr>
          <a:xfrm rot="20552602">
            <a:off x="5144440" y="4217588"/>
            <a:ext cx="4077677" cy="1108075"/>
          </a:xfrm>
          <a:prstGeom prst="rect">
            <a:avLst/>
          </a:prstGeom>
          <a:noFill/>
          <a:ln w="9525">
            <a:noFill/>
          </a:ln>
        </p:spPr>
        <p:txBody>
          <a:bodyPr>
            <a:spAutoFit/>
          </a:bodyPr>
          <a:lstStyle/>
          <a:p>
            <a:pPr lvl="1"/>
            <a:r>
              <a:rPr lang="zh-CN" altLang="en-US" sz="2200" dirty="0">
                <a:solidFill>
                  <a:schemeClr val="accent1"/>
                </a:solidFill>
                <a:latin typeface="微软雅黑" panose="020B0503020204020204" pitchFamily="34" charset="-122"/>
                <a:ea typeface="微软雅黑" panose="020B0503020204020204" pitchFamily="34" charset="-122"/>
              </a:rPr>
              <a:t>在某项工作开始前展示</a:t>
            </a:r>
          </a:p>
          <a:p>
            <a:pPr lvl="1"/>
            <a:r>
              <a:rPr lang="zh-CN" altLang="en-US" sz="2200" dirty="0">
                <a:solidFill>
                  <a:schemeClr val="accent1"/>
                </a:solidFill>
                <a:latin typeface="微软雅黑" panose="020B0503020204020204" pitchFamily="34" charset="-122"/>
                <a:ea typeface="微软雅黑" panose="020B0503020204020204" pitchFamily="34" charset="-122"/>
              </a:rPr>
              <a:t>向表现不好的群体展示</a:t>
            </a:r>
          </a:p>
          <a:p>
            <a:pPr lvl="1"/>
            <a:r>
              <a:rPr lang="zh-CN" altLang="en-US" sz="2200" dirty="0">
                <a:solidFill>
                  <a:schemeClr val="accent1"/>
                </a:solidFill>
                <a:latin typeface="微软雅黑" panose="020B0503020204020204" pitchFamily="34" charset="-122"/>
                <a:ea typeface="微软雅黑" panose="020B0503020204020204" pitchFamily="34" charset="-122"/>
              </a:rPr>
              <a:t>就某一类作业进行展示</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1980" y="1833880"/>
            <a:ext cx="2974975" cy="638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accent1"/>
                </a:solidFill>
                <a:latin typeface="微软雅黑" panose="020B0503020204020204" pitchFamily="34" charset="-122"/>
                <a:ea typeface="微软雅黑" panose="020B0503020204020204" pitchFamily="34" charset="-122"/>
              </a:rPr>
              <a:t>验证培训效果</a:t>
            </a:r>
          </a:p>
        </p:txBody>
      </p:sp>
      <p:grpSp>
        <p:nvGrpSpPr>
          <p:cNvPr id="25" name="组合 24"/>
          <p:cNvGrpSpPr/>
          <p:nvPr/>
        </p:nvGrpSpPr>
        <p:grpSpPr>
          <a:xfrm>
            <a:off x="2241788" y="3752215"/>
            <a:ext cx="9430543" cy="2042583"/>
            <a:chOff x="1447800" y="2743200"/>
            <a:chExt cx="9430543" cy="2042583"/>
          </a:xfrm>
        </p:grpSpPr>
        <p:grpSp>
          <p:nvGrpSpPr>
            <p:cNvPr id="5" name="组合 4"/>
            <p:cNvGrpSpPr/>
            <p:nvPr/>
          </p:nvGrpSpPr>
          <p:grpSpPr>
            <a:xfrm>
              <a:off x="1447800" y="2743200"/>
              <a:ext cx="1651000" cy="2042583"/>
              <a:chOff x="990600" y="2819400"/>
              <a:chExt cx="1981200" cy="2451100"/>
            </a:xfrm>
          </p:grpSpPr>
          <p:sp>
            <p:nvSpPr>
              <p:cNvPr id="6" name="矩形 5"/>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7" name="矩形 6"/>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8" name="矩形 7"/>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考试</a:t>
                </a:r>
              </a:p>
            </p:txBody>
          </p:sp>
        </p:grpSp>
        <p:grpSp>
          <p:nvGrpSpPr>
            <p:cNvPr id="9" name="组合 8"/>
            <p:cNvGrpSpPr/>
            <p:nvPr/>
          </p:nvGrpSpPr>
          <p:grpSpPr>
            <a:xfrm>
              <a:off x="3392686" y="2743200"/>
              <a:ext cx="1651000" cy="2042583"/>
              <a:chOff x="990600" y="2819400"/>
              <a:chExt cx="1981200" cy="2451100"/>
            </a:xfrm>
          </p:grpSpPr>
          <p:sp>
            <p:nvSpPr>
              <p:cNvPr id="10" name="矩形 9"/>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1" name="矩形 10"/>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2" name="矩形 11"/>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现场提问</a:t>
                </a:r>
              </a:p>
            </p:txBody>
          </p:sp>
        </p:grpSp>
        <p:grpSp>
          <p:nvGrpSpPr>
            <p:cNvPr id="13" name="组合 12"/>
            <p:cNvGrpSpPr/>
            <p:nvPr/>
          </p:nvGrpSpPr>
          <p:grpSpPr>
            <a:xfrm>
              <a:off x="5337572" y="2743200"/>
              <a:ext cx="1651000" cy="2042583"/>
              <a:chOff x="990600" y="2819400"/>
              <a:chExt cx="1981200" cy="2451100"/>
            </a:xfrm>
          </p:grpSpPr>
          <p:sp>
            <p:nvSpPr>
              <p:cNvPr id="14" name="矩形 13"/>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6" name="矩形 15"/>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现场观察</a:t>
                </a:r>
              </a:p>
            </p:txBody>
          </p:sp>
        </p:grpSp>
        <p:grpSp>
          <p:nvGrpSpPr>
            <p:cNvPr id="17" name="组合 16"/>
            <p:cNvGrpSpPr/>
            <p:nvPr/>
          </p:nvGrpSpPr>
          <p:grpSpPr>
            <a:xfrm>
              <a:off x="7282458" y="2743200"/>
              <a:ext cx="1651000" cy="2042583"/>
              <a:chOff x="990600" y="2819400"/>
              <a:chExt cx="1981200" cy="2451100"/>
            </a:xfrm>
          </p:grpSpPr>
          <p:sp>
            <p:nvSpPr>
              <p:cNvPr id="18" name="矩形 17"/>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0" name="矩形 19"/>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事故</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未遂事故分析</a:t>
                </a:r>
              </a:p>
            </p:txBody>
          </p:sp>
        </p:grpSp>
        <p:grpSp>
          <p:nvGrpSpPr>
            <p:cNvPr id="21" name="组合 20"/>
            <p:cNvGrpSpPr/>
            <p:nvPr/>
          </p:nvGrpSpPr>
          <p:grpSpPr>
            <a:xfrm>
              <a:off x="9227343" y="2743200"/>
              <a:ext cx="1651000" cy="2042583"/>
              <a:chOff x="990600" y="2819400"/>
              <a:chExt cx="1981200" cy="2451100"/>
            </a:xfrm>
          </p:grpSpPr>
          <p:sp>
            <p:nvSpPr>
              <p:cNvPr id="22" name="矩形 21"/>
              <p:cNvSpPr/>
              <p:nvPr/>
            </p:nvSpPr>
            <p:spPr>
              <a:xfrm>
                <a:off x="1214437" y="4648200"/>
                <a:ext cx="1533526" cy="6223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1104900" y="4572000"/>
                <a:ext cx="1752600" cy="622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990600" y="2819400"/>
                <a:ext cx="1981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违章培训</a:t>
                </a:r>
              </a:p>
            </p:txBody>
          </p:sp>
        </p:gr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145075" y="1390015"/>
            <a:ext cx="6188869" cy="400110"/>
          </a:xfrm>
          <a:prstGeom prst="rect">
            <a:avLst/>
          </a:prstGeom>
          <a:noFill/>
          <a:ln w="9525">
            <a:noFill/>
          </a:ln>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对策之：事前风险分析、控制和计划</a:t>
            </a:r>
          </a:p>
        </p:txBody>
      </p:sp>
      <p:sp>
        <p:nvSpPr>
          <p:cNvPr id="3" name="矩形 2"/>
          <p:cNvSpPr/>
          <p:nvPr/>
        </p:nvSpPr>
        <p:spPr>
          <a:xfrm>
            <a:off x="3324858" y="2456815"/>
            <a:ext cx="5829301"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1</a:t>
            </a:r>
            <a:r>
              <a:rPr lang="zh-CN" altLang="en-US" sz="2000" b="1" dirty="0">
                <a:solidFill>
                  <a:schemeClr val="accent1"/>
                </a:solidFill>
                <a:latin typeface="微软雅黑" panose="020B0503020204020204" pitchFamily="34" charset="-122"/>
                <a:ea typeface="微软雅黑" panose="020B0503020204020204" pitchFamily="34" charset="-122"/>
              </a:rPr>
              <a:t>、应有渠道了解新开始的工作及进展</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2</a:t>
            </a:r>
            <a:r>
              <a:rPr lang="zh-CN" altLang="en-US" sz="2000" b="1" dirty="0">
                <a:solidFill>
                  <a:schemeClr val="accent1"/>
                </a:solidFill>
                <a:latin typeface="微软雅黑" panose="020B0503020204020204" pitchFamily="34" charset="-122"/>
                <a:ea typeface="微软雅黑" panose="020B0503020204020204" pitchFamily="34" charset="-122"/>
              </a:rPr>
              <a:t>、应有风险分析的方法</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3</a:t>
            </a:r>
            <a:r>
              <a:rPr lang="zh-CN" altLang="en-US" sz="2000" b="1" dirty="0">
                <a:solidFill>
                  <a:schemeClr val="accent1"/>
                </a:solidFill>
                <a:latin typeface="微软雅黑" panose="020B0503020204020204" pitchFamily="34" charset="-122"/>
                <a:ea typeface="微软雅黑" panose="020B0503020204020204" pitchFamily="34" charset="-122"/>
              </a:rPr>
              <a:t>、充分讨论风险控制的措施</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4</a:t>
            </a:r>
            <a:r>
              <a:rPr lang="zh-CN" altLang="en-US" sz="2000" b="1" dirty="0">
                <a:solidFill>
                  <a:schemeClr val="accent1"/>
                </a:solidFill>
                <a:latin typeface="微软雅黑" panose="020B0503020204020204" pitchFamily="34" charset="-122"/>
                <a:ea typeface="微软雅黑" panose="020B0503020204020204" pitchFamily="34" charset="-122"/>
              </a:rPr>
              <a:t>、刚开始作业时要观察措施是否足够</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是否已执行</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5</a:t>
            </a:r>
            <a:r>
              <a:rPr lang="zh-CN" altLang="en-US" sz="2000" b="1" dirty="0">
                <a:solidFill>
                  <a:schemeClr val="accent1"/>
                </a:solidFill>
                <a:latin typeface="微软雅黑" panose="020B0503020204020204" pitchFamily="34" charset="-122"/>
                <a:ea typeface="微软雅黑" panose="020B0503020204020204" pitchFamily="34" charset="-122"/>
              </a:rPr>
              <a:t>、有条件的，可以进行良好做法的展示</a:t>
            </a:r>
          </a:p>
          <a:p>
            <a:pP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6</a:t>
            </a:r>
            <a:r>
              <a:rPr lang="zh-CN" altLang="en-US" sz="2000" b="1" dirty="0">
                <a:solidFill>
                  <a:schemeClr val="accent1"/>
                </a:solidFill>
                <a:latin typeface="微软雅黑" panose="020B0503020204020204" pitchFamily="34" charset="-122"/>
                <a:ea typeface="微软雅黑" panose="020B0503020204020204" pitchFamily="34" charset="-122"/>
              </a:rPr>
              <a:t>、对新到工地的工人特别关注</a:t>
            </a:r>
          </a:p>
        </p:txBody>
      </p:sp>
      <p:sp>
        <p:nvSpPr>
          <p:cNvPr id="4" name="矩形 3"/>
          <p:cNvSpPr/>
          <p:nvPr/>
        </p:nvSpPr>
        <p:spPr>
          <a:xfrm>
            <a:off x="3458208" y="6247705"/>
            <a:ext cx="5562600" cy="67939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生产厂内应有更加严细的风险分级和分析程序</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9320" y="952976"/>
            <a:ext cx="58674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安全金规     每个人都有责任终止不安全的工作</a:t>
            </a:r>
          </a:p>
        </p:txBody>
      </p:sp>
      <p:grpSp>
        <p:nvGrpSpPr>
          <p:cNvPr id="32" name="组合 31"/>
          <p:cNvGrpSpPr/>
          <p:nvPr/>
        </p:nvGrpSpPr>
        <p:grpSpPr>
          <a:xfrm>
            <a:off x="1896387" y="1725930"/>
            <a:ext cx="8973265" cy="5402262"/>
            <a:chOff x="2744073" y="1411288"/>
            <a:chExt cx="8973265" cy="5402262"/>
          </a:xfrm>
        </p:grpSpPr>
        <p:sp>
          <p:nvSpPr>
            <p:cNvPr id="5" name="矩形 4"/>
            <p:cNvSpPr/>
            <p:nvPr/>
          </p:nvSpPr>
          <p:spPr>
            <a:xfrm>
              <a:off x="2744073" y="1752600"/>
              <a:ext cx="3048000" cy="472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作业许可证</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能量隔离</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动火作业</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受限空间进入</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高空作业</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起重作业</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车辆和行人安全</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变更管理</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个人防护用品</a:t>
              </a:r>
              <a:r>
                <a:rPr lang="en-US" altLang="zh-CN" sz="2000" b="1" dirty="0">
                  <a:solidFill>
                    <a:srgbClr val="4F81BD">
                      <a:lumMod val="75000"/>
                    </a:srgbClr>
                  </a:solidFill>
                  <a:latin typeface="微软雅黑" panose="020B0503020204020204" pitchFamily="34" charset="-122"/>
                  <a:ea typeface="微软雅黑" panose="020B0503020204020204" pitchFamily="34" charset="-122"/>
                </a:rPr>
                <a:t>PPE</a:t>
              </a:r>
            </a:p>
            <a:p>
              <a:pPr algn="ct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化学品安全 </a:t>
              </a:r>
            </a:p>
          </p:txBody>
        </p:sp>
        <p:grpSp>
          <p:nvGrpSpPr>
            <p:cNvPr id="16" name="Group 5"/>
            <p:cNvGrpSpPr/>
            <p:nvPr/>
          </p:nvGrpSpPr>
          <p:grpSpPr>
            <a:xfrm>
              <a:off x="5954713" y="5300663"/>
              <a:ext cx="3074987" cy="1511300"/>
              <a:chOff x="2614" y="4694"/>
              <a:chExt cx="1496" cy="1043"/>
            </a:xfrm>
          </p:grpSpPr>
          <p:grpSp>
            <p:nvGrpSpPr>
              <p:cNvPr id="17" name="Group 6"/>
              <p:cNvGrpSpPr/>
              <p:nvPr/>
            </p:nvGrpSpPr>
            <p:grpSpPr>
              <a:xfrm>
                <a:off x="2815" y="4694"/>
                <a:ext cx="1295" cy="1043"/>
                <a:chOff x="164" y="884"/>
                <a:chExt cx="1588" cy="1497"/>
              </a:xfrm>
            </p:grpSpPr>
            <p:sp>
              <p:nvSpPr>
                <p:cNvPr id="20" name="Rectangle 7"/>
                <p:cNvSpPr/>
                <p:nvPr/>
              </p:nvSpPr>
              <p:spPr>
                <a:xfrm>
                  <a:off x="164" y="884"/>
                  <a:ext cx="1588" cy="1497"/>
                </a:xfrm>
                <a:prstGeom prst="rect">
                  <a:avLst/>
                </a:prstGeom>
                <a:solidFill>
                  <a:srgbClr val="339966"/>
                </a:solidFill>
                <a:ln w="9525" cap="flat" cmpd="sng">
                  <a:solidFill>
                    <a:schemeClr val="tx1"/>
                  </a:solidFill>
                  <a:prstDash val="solid"/>
                  <a:miter/>
                  <a:headEnd type="none" w="med" len="med"/>
                  <a:tailEnd type="none" w="med" len="med"/>
                </a:ln>
              </p:spPr>
              <p:txBody>
                <a:bodyPr wrap="none" anchor="ctr"/>
                <a:lstStyle/>
                <a:p>
                  <a:pPr lvl="0"/>
                  <a:endParaRPr lang="zh-CN" altLang="en-US" dirty="0">
                    <a:latin typeface="Arial" panose="020B0604020202020204" pitchFamily="34" charset="0"/>
                    <a:ea typeface="宋体" pitchFamily="2" charset="-122"/>
                  </a:endParaRPr>
                </a:p>
              </p:txBody>
            </p:sp>
            <p:pic>
              <p:nvPicPr>
                <p:cNvPr id="21" name="Picture 8" descr="MCj02317870000[1]"/>
                <p:cNvPicPr>
                  <a:picLocks noChangeAspect="1"/>
                </p:cNvPicPr>
                <p:nvPr/>
              </p:nvPicPr>
              <p:blipFill>
                <a:blip r:embed="rId4"/>
                <a:stretch>
                  <a:fillRect/>
                </a:stretch>
              </p:blipFill>
              <p:spPr>
                <a:xfrm>
                  <a:off x="164" y="1066"/>
                  <a:ext cx="1588" cy="1308"/>
                </a:xfrm>
                <a:prstGeom prst="rect">
                  <a:avLst/>
                </a:prstGeom>
                <a:noFill/>
                <a:ln w="9525">
                  <a:noFill/>
                </a:ln>
              </p:spPr>
            </p:pic>
          </p:grpSp>
          <p:sp>
            <p:nvSpPr>
              <p:cNvPr id="18" name="Text Box 9"/>
              <p:cNvSpPr txBox="1"/>
              <p:nvPr/>
            </p:nvSpPr>
            <p:spPr>
              <a:xfrm>
                <a:off x="2795" y="4694"/>
                <a:ext cx="863" cy="516"/>
              </a:xfrm>
              <a:prstGeom prst="rect">
                <a:avLst/>
              </a:prstGeom>
              <a:noFill/>
              <a:ln w="9525">
                <a:noFill/>
              </a:ln>
            </p:spPr>
            <p:txBody>
              <a:bodyPr>
                <a:spAutoFit/>
              </a:bodyPr>
              <a:lstStyle/>
              <a:p>
                <a:pPr lvl="0">
                  <a:spcBef>
                    <a:spcPct val="50000"/>
                  </a:spcBef>
                </a:pPr>
                <a:r>
                  <a:rPr lang="zh-CN" altLang="en-US" sz="1400" dirty="0">
                    <a:solidFill>
                      <a:srgbClr val="FFFF00"/>
                    </a:solidFill>
                    <a:latin typeface="Arial" panose="020B0604020202020204" pitchFamily="34" charset="0"/>
                    <a:ea typeface="宋体" pitchFamily="2" charset="-122"/>
                  </a:rPr>
                  <a:t>有什么不同</a:t>
                </a:r>
                <a:r>
                  <a:rPr lang="en-US" altLang="zh-CN" sz="1400" dirty="0">
                    <a:solidFill>
                      <a:srgbClr val="FFFF00"/>
                    </a:solidFill>
                    <a:latin typeface="Arial" panose="020B0604020202020204" pitchFamily="34" charset="0"/>
                    <a:ea typeface="宋体" pitchFamily="2" charset="-122"/>
                  </a:rPr>
                  <a:t>?</a:t>
                </a:r>
                <a:r>
                  <a:rPr lang="en-US" altLang="zh-CN" dirty="0">
                    <a:latin typeface="Arial" panose="020B0604020202020204" pitchFamily="34" charset="0"/>
                    <a:ea typeface="宋体" pitchFamily="2" charset="-122"/>
                  </a:rPr>
                  <a:t> </a:t>
                </a:r>
                <a:r>
                  <a:rPr lang="en-US" altLang="zh-CN" sz="1000" dirty="0">
                    <a:solidFill>
                      <a:srgbClr val="FFFF00"/>
                    </a:solidFill>
                    <a:latin typeface="Arial" panose="020B0604020202020204" pitchFamily="34" charset="0"/>
                    <a:ea typeface="宋体" pitchFamily="2" charset="-122"/>
                  </a:rPr>
                  <a:t>What’s different?</a:t>
                </a:r>
              </a:p>
              <a:p>
                <a:pPr lvl="0">
                  <a:spcBef>
                    <a:spcPct val="50000"/>
                  </a:spcBef>
                </a:pPr>
                <a:endParaRPr lang="zh-CN" altLang="en-US" sz="1000" dirty="0">
                  <a:solidFill>
                    <a:srgbClr val="FFFF00"/>
                  </a:solidFill>
                  <a:latin typeface="Arial" panose="020B0604020202020204" pitchFamily="34" charset="0"/>
                  <a:ea typeface="宋体" pitchFamily="2" charset="-122"/>
                </a:endParaRPr>
              </a:p>
            </p:txBody>
          </p:sp>
          <p:sp>
            <p:nvSpPr>
              <p:cNvPr id="19" name="Text Box 10"/>
              <p:cNvSpPr txBox="1"/>
              <p:nvPr/>
            </p:nvSpPr>
            <p:spPr>
              <a:xfrm>
                <a:off x="2614" y="5212"/>
                <a:ext cx="817" cy="327"/>
              </a:xfrm>
              <a:prstGeom prst="rect">
                <a:avLst/>
              </a:prstGeom>
              <a:noFill/>
              <a:ln w="9525">
                <a:noFill/>
              </a:ln>
            </p:spPr>
            <p:txBody>
              <a:bodyPr>
                <a:spAutoFit/>
              </a:bodyPr>
              <a:lstStyle/>
              <a:p>
                <a:pPr lvl="0" algn="ctr">
                  <a:lnSpc>
                    <a:spcPct val="50000"/>
                  </a:lnSpc>
                  <a:spcBef>
                    <a:spcPct val="50000"/>
                  </a:spcBef>
                </a:pPr>
                <a:r>
                  <a:rPr lang="zh-CN" altLang="en-US" sz="1000" dirty="0">
                    <a:solidFill>
                      <a:schemeClr val="bg1"/>
                    </a:solidFill>
                    <a:latin typeface="Arial" panose="020B0604020202020204" pitchFamily="34" charset="0"/>
                    <a:ea typeface="宋体" pitchFamily="2" charset="-122"/>
                  </a:rPr>
                  <a:t>变更管理</a:t>
                </a:r>
              </a:p>
              <a:p>
                <a:pPr lvl="0">
                  <a:lnSpc>
                    <a:spcPct val="50000"/>
                  </a:lnSpc>
                  <a:spcBef>
                    <a:spcPct val="50000"/>
                  </a:spcBef>
                </a:pPr>
                <a:endParaRPr lang="zh-CN" altLang="en-US" sz="1000" b="1" dirty="0">
                  <a:solidFill>
                    <a:schemeClr val="bg1"/>
                  </a:solidFill>
                  <a:latin typeface="Arial" panose="020B0604020202020204" pitchFamily="34" charset="0"/>
                  <a:ea typeface="宋体" pitchFamily="2" charset="-122"/>
                </a:endParaRPr>
              </a:p>
              <a:p>
                <a:pPr lvl="0" algn="ctr">
                  <a:lnSpc>
                    <a:spcPct val="50000"/>
                  </a:lnSpc>
                  <a:spcBef>
                    <a:spcPct val="50000"/>
                  </a:spcBef>
                </a:pPr>
                <a:r>
                  <a:rPr lang="en-US" altLang="zh-CN" sz="1000" b="1" dirty="0">
                    <a:solidFill>
                      <a:schemeClr val="bg1"/>
                    </a:solidFill>
                    <a:latin typeface="Arial" panose="020B0604020202020204" pitchFamily="34" charset="0"/>
                    <a:ea typeface="宋体" pitchFamily="2" charset="-122"/>
                  </a:rPr>
                  <a:t>M.O.C</a:t>
                </a:r>
                <a:r>
                  <a:rPr lang="en-US" altLang="zh-CN" sz="1000" dirty="0">
                    <a:latin typeface="Arial" panose="020B0604020202020204" pitchFamily="34" charset="0"/>
                    <a:ea typeface="宋体" pitchFamily="2" charset="-122"/>
                  </a:rPr>
                  <a:t>.</a:t>
                </a:r>
              </a:p>
            </p:txBody>
          </p:sp>
        </p:grpSp>
        <p:grpSp>
          <p:nvGrpSpPr>
            <p:cNvPr id="22" name="Group 11"/>
            <p:cNvGrpSpPr/>
            <p:nvPr/>
          </p:nvGrpSpPr>
          <p:grpSpPr>
            <a:xfrm>
              <a:off x="6340475" y="1411288"/>
              <a:ext cx="5376863" cy="5402262"/>
              <a:chOff x="3152" y="889"/>
              <a:chExt cx="2540" cy="3403"/>
            </a:xfrm>
          </p:grpSpPr>
          <p:pic>
            <p:nvPicPr>
              <p:cNvPr id="23" name="Picture 12" descr="IMG_0121"/>
              <p:cNvPicPr>
                <a:picLocks noChangeAspect="1"/>
              </p:cNvPicPr>
              <p:nvPr/>
            </p:nvPicPr>
            <p:blipFill>
              <a:blip r:embed="rId5"/>
              <a:stretch>
                <a:fillRect/>
              </a:stretch>
            </p:blipFill>
            <p:spPr>
              <a:xfrm>
                <a:off x="3833" y="889"/>
                <a:ext cx="1225" cy="817"/>
              </a:xfrm>
              <a:prstGeom prst="rect">
                <a:avLst/>
              </a:prstGeom>
              <a:noFill/>
              <a:ln w="9525">
                <a:noFill/>
              </a:ln>
            </p:spPr>
          </p:pic>
          <p:pic>
            <p:nvPicPr>
              <p:cNvPr id="24" name="Picture 13" descr="IMG_0013"/>
              <p:cNvPicPr>
                <a:picLocks noChangeAspect="1"/>
              </p:cNvPicPr>
              <p:nvPr/>
            </p:nvPicPr>
            <p:blipFill>
              <a:blip r:embed="rId6"/>
              <a:stretch>
                <a:fillRect/>
              </a:stretch>
            </p:blipFill>
            <p:spPr>
              <a:xfrm>
                <a:off x="5012" y="889"/>
                <a:ext cx="680" cy="817"/>
              </a:xfrm>
              <a:prstGeom prst="rect">
                <a:avLst/>
              </a:prstGeom>
              <a:noFill/>
              <a:ln w="9525">
                <a:noFill/>
              </a:ln>
            </p:spPr>
          </p:pic>
          <p:pic>
            <p:nvPicPr>
              <p:cNvPr id="25" name="Picture 14" descr="IMG_0703"/>
              <p:cNvPicPr>
                <a:picLocks noChangeAspect="1"/>
              </p:cNvPicPr>
              <p:nvPr/>
            </p:nvPicPr>
            <p:blipFill>
              <a:blip r:embed="rId7"/>
              <a:stretch>
                <a:fillRect/>
              </a:stretch>
            </p:blipFill>
            <p:spPr>
              <a:xfrm>
                <a:off x="4368" y="3311"/>
                <a:ext cx="735" cy="981"/>
              </a:xfrm>
              <a:prstGeom prst="rect">
                <a:avLst/>
              </a:prstGeom>
              <a:noFill/>
              <a:ln w="9525">
                <a:noFill/>
              </a:ln>
            </p:spPr>
          </p:pic>
          <p:pic>
            <p:nvPicPr>
              <p:cNvPr id="26" name="Picture 15" descr="104_0411"/>
              <p:cNvPicPr>
                <a:picLocks noChangeAspect="1"/>
              </p:cNvPicPr>
              <p:nvPr/>
            </p:nvPicPr>
            <p:blipFill>
              <a:blip r:embed="rId8"/>
              <a:stretch>
                <a:fillRect/>
              </a:stretch>
            </p:blipFill>
            <p:spPr>
              <a:xfrm>
                <a:off x="3152" y="2478"/>
                <a:ext cx="1316" cy="862"/>
              </a:xfrm>
              <a:prstGeom prst="rect">
                <a:avLst/>
              </a:prstGeom>
              <a:noFill/>
              <a:ln w="9525">
                <a:noFill/>
              </a:ln>
            </p:spPr>
          </p:pic>
          <p:pic>
            <p:nvPicPr>
              <p:cNvPr id="27" name="Picture 16" descr="104_0475"/>
              <p:cNvPicPr>
                <a:picLocks noChangeAspect="1"/>
              </p:cNvPicPr>
              <p:nvPr/>
            </p:nvPicPr>
            <p:blipFill>
              <a:blip r:embed="rId9"/>
              <a:stretch>
                <a:fillRect/>
              </a:stretch>
            </p:blipFill>
            <p:spPr>
              <a:xfrm>
                <a:off x="4468" y="1661"/>
                <a:ext cx="1224" cy="817"/>
              </a:xfrm>
              <a:prstGeom prst="rect">
                <a:avLst/>
              </a:prstGeom>
              <a:noFill/>
              <a:ln w="9525">
                <a:noFill/>
              </a:ln>
            </p:spPr>
          </p:pic>
          <p:pic>
            <p:nvPicPr>
              <p:cNvPr id="28" name="Picture 17" descr="DSC04837"/>
              <p:cNvPicPr>
                <a:picLocks noChangeAspect="1"/>
              </p:cNvPicPr>
              <p:nvPr/>
            </p:nvPicPr>
            <p:blipFill>
              <a:blip r:embed="rId10"/>
              <a:stretch>
                <a:fillRect/>
              </a:stretch>
            </p:blipFill>
            <p:spPr>
              <a:xfrm>
                <a:off x="4468" y="2478"/>
                <a:ext cx="1224" cy="861"/>
              </a:xfrm>
              <a:prstGeom prst="rect">
                <a:avLst/>
              </a:prstGeom>
              <a:noFill/>
              <a:ln w="9525">
                <a:noFill/>
              </a:ln>
            </p:spPr>
          </p:pic>
          <p:pic>
            <p:nvPicPr>
              <p:cNvPr id="29" name="Picture 18" descr="IMG_0705"/>
              <p:cNvPicPr>
                <a:picLocks noChangeAspect="1"/>
              </p:cNvPicPr>
              <p:nvPr/>
            </p:nvPicPr>
            <p:blipFill>
              <a:blip r:embed="rId11"/>
              <a:stretch>
                <a:fillRect/>
              </a:stretch>
            </p:blipFill>
            <p:spPr>
              <a:xfrm>
                <a:off x="3152" y="889"/>
                <a:ext cx="680" cy="817"/>
              </a:xfrm>
              <a:prstGeom prst="rect">
                <a:avLst/>
              </a:prstGeom>
              <a:noFill/>
              <a:ln w="9525">
                <a:noFill/>
              </a:ln>
            </p:spPr>
          </p:pic>
          <p:pic>
            <p:nvPicPr>
              <p:cNvPr id="30" name="Picture 19" descr="WELDER"/>
              <p:cNvPicPr>
                <a:picLocks noChangeAspect="1"/>
              </p:cNvPicPr>
              <p:nvPr/>
            </p:nvPicPr>
            <p:blipFill>
              <a:blip r:embed="rId12"/>
              <a:stretch>
                <a:fillRect/>
              </a:stretch>
            </p:blipFill>
            <p:spPr>
              <a:xfrm>
                <a:off x="3152" y="1661"/>
                <a:ext cx="1316" cy="817"/>
              </a:xfrm>
              <a:prstGeom prst="rect">
                <a:avLst/>
              </a:prstGeom>
              <a:noFill/>
              <a:ln w="9525">
                <a:noFill/>
              </a:ln>
            </p:spPr>
          </p:pic>
          <p:pic>
            <p:nvPicPr>
              <p:cNvPr id="31" name="Picture 20" descr="14690">
                <a:hlinkClick r:id="rId13"/>
              </p:cNvPr>
              <p:cNvPicPr>
                <a:picLocks noChangeAspect="1"/>
              </p:cNvPicPr>
              <p:nvPr/>
            </p:nvPicPr>
            <p:blipFill>
              <a:blip r:embed="rId14"/>
              <a:stretch>
                <a:fillRect/>
              </a:stretch>
            </p:blipFill>
            <p:spPr>
              <a:xfrm>
                <a:off x="5090" y="3311"/>
                <a:ext cx="602" cy="981"/>
              </a:xfrm>
              <a:prstGeom prst="rect">
                <a:avLst/>
              </a:prstGeom>
              <a:noFill/>
              <a:ln w="9525">
                <a:noFill/>
              </a:ln>
            </p:spPr>
          </p:pic>
        </p:grp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288585" y="2268855"/>
            <a:ext cx="6188869" cy="400110"/>
          </a:xfrm>
          <a:prstGeom prst="rect">
            <a:avLst/>
          </a:prstGeom>
          <a:noFill/>
          <a:ln w="9525">
            <a:noFill/>
          </a:ln>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对策之：考核和激励</a:t>
            </a:r>
          </a:p>
        </p:txBody>
      </p:sp>
      <p:sp>
        <p:nvSpPr>
          <p:cNvPr id="3" name="矩形 2"/>
          <p:cNvSpPr/>
          <p:nvPr/>
        </p:nvSpPr>
        <p:spPr>
          <a:xfrm>
            <a:off x="3468368" y="3640455"/>
            <a:ext cx="5829301" cy="28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1</a:t>
            </a:r>
            <a:r>
              <a:rPr lang="zh-CN" altLang="en-US" sz="2000" b="1" dirty="0">
                <a:solidFill>
                  <a:schemeClr val="accent1"/>
                </a:solidFill>
                <a:latin typeface="微软雅黑" panose="020B0503020204020204" pitchFamily="34" charset="-122"/>
                <a:ea typeface="微软雅黑" panose="020B0503020204020204" pitchFamily="34" charset="-122"/>
              </a:rPr>
              <a:t>、公正、合理的考核办法</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2</a:t>
            </a:r>
            <a:r>
              <a:rPr lang="zh-CN" altLang="en-US" sz="2000" b="1" dirty="0">
                <a:solidFill>
                  <a:schemeClr val="accent1"/>
                </a:solidFill>
                <a:latin typeface="微软雅黑" panose="020B0503020204020204" pitchFamily="34" charset="-122"/>
                <a:ea typeface="微软雅黑" panose="020B0503020204020204" pitchFamily="34" charset="-122"/>
              </a:rPr>
              <a:t>、物质奖励和精神奖励并重</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3</a:t>
            </a:r>
            <a:r>
              <a:rPr lang="zh-CN" altLang="en-US" sz="2000" b="1" dirty="0">
                <a:solidFill>
                  <a:schemeClr val="accent1"/>
                </a:solidFill>
                <a:latin typeface="微软雅黑" panose="020B0503020204020204" pitchFamily="34" charset="-122"/>
                <a:ea typeface="微软雅黑" panose="020B0503020204020204" pitchFamily="34" charset="-122"/>
              </a:rPr>
              <a:t>、以奖励为主，处罚为辅</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4</a:t>
            </a:r>
            <a:r>
              <a:rPr lang="zh-CN" altLang="en-US" sz="2000" b="1" dirty="0">
                <a:solidFill>
                  <a:schemeClr val="accent1"/>
                </a:solidFill>
                <a:latin typeface="微软雅黑" panose="020B0503020204020204" pitchFamily="34" charset="-122"/>
                <a:ea typeface="微软雅黑" panose="020B0503020204020204" pitchFamily="34" charset="-122"/>
              </a:rPr>
              <a:t>、与承包商的长期合作挂钩</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5</a:t>
            </a:r>
            <a:r>
              <a:rPr lang="zh-CN" altLang="en-US" sz="2000" b="1" dirty="0">
                <a:solidFill>
                  <a:schemeClr val="accent1"/>
                </a:solidFill>
                <a:latin typeface="微软雅黑" panose="020B0503020204020204" pitchFamily="34" charset="-122"/>
                <a:ea typeface="微软雅黑" panose="020B0503020204020204" pitchFamily="34" charset="-122"/>
              </a:rPr>
              <a:t>、鼓励每个人的参与</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001565" y="2197100"/>
            <a:ext cx="6188869" cy="583565"/>
          </a:xfrm>
          <a:prstGeom prst="rect">
            <a:avLst/>
          </a:prstGeom>
          <a:noFill/>
          <a:ln w="9525">
            <a:noFill/>
          </a:ln>
        </p:spPr>
        <p:txBody>
          <a:bodyPr wrap="square">
            <a:spAutoFit/>
          </a:bodyPr>
          <a:lstStyle/>
          <a:p>
            <a:pPr lvl="0" algn="ctr"/>
            <a:r>
              <a:rPr lang="zh-CN" altLang="en-US" sz="3200" b="1" dirty="0">
                <a:solidFill>
                  <a:schemeClr val="accent1"/>
                </a:solidFill>
                <a:latin typeface="微软雅黑" panose="020B0503020204020204" pitchFamily="34" charset="-122"/>
                <a:ea typeface="微软雅黑" panose="020B0503020204020204" pitchFamily="34" charset="-122"/>
              </a:rPr>
              <a:t>零宽容和宽容相结合</a:t>
            </a:r>
          </a:p>
        </p:txBody>
      </p:sp>
      <p:sp>
        <p:nvSpPr>
          <p:cNvPr id="3" name="矩形 2"/>
          <p:cNvSpPr/>
          <p:nvPr/>
        </p:nvSpPr>
        <p:spPr>
          <a:xfrm>
            <a:off x="3181348" y="3568700"/>
            <a:ext cx="5829301" cy="28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1</a:t>
            </a:r>
            <a:r>
              <a:rPr lang="zh-CN" altLang="en-US" sz="2000" b="1" dirty="0">
                <a:solidFill>
                  <a:schemeClr val="accent1"/>
                </a:solidFill>
                <a:latin typeface="微软雅黑" panose="020B0503020204020204" pitchFamily="34" charset="-122"/>
                <a:ea typeface="微软雅黑" panose="020B0503020204020204" pitchFamily="34" charset="-122"/>
              </a:rPr>
              <a:t>、设定“高压线”</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2</a:t>
            </a:r>
            <a:r>
              <a:rPr lang="zh-CN" altLang="en-US" sz="2000" b="1" dirty="0">
                <a:solidFill>
                  <a:schemeClr val="accent1"/>
                </a:solidFill>
                <a:latin typeface="微软雅黑" panose="020B0503020204020204" pitchFamily="34" charset="-122"/>
                <a:ea typeface="微软雅黑" panose="020B0503020204020204" pitchFamily="34" charset="-122"/>
              </a:rPr>
              <a:t>、给予改正的机会</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3</a:t>
            </a:r>
            <a:r>
              <a:rPr lang="zh-CN" altLang="en-US" sz="2000" b="1" dirty="0">
                <a:solidFill>
                  <a:schemeClr val="accent1"/>
                </a:solidFill>
                <a:latin typeface="微软雅黑" panose="020B0503020204020204" pitchFamily="34" charset="-122"/>
                <a:ea typeface="微软雅黑" panose="020B0503020204020204" pitchFamily="34" charset="-122"/>
              </a:rPr>
              <a:t>、给予承包商</a:t>
            </a:r>
            <a:r>
              <a:rPr lang="en-US" altLang="zh-CN" sz="2000" b="1" dirty="0">
                <a:solidFill>
                  <a:schemeClr val="accent1"/>
                </a:solidFill>
                <a:latin typeface="微软雅黑" panose="020B0503020204020204" pitchFamily="34" charset="-122"/>
                <a:ea typeface="微软雅黑" panose="020B0503020204020204" pitchFamily="34" charset="-122"/>
              </a:rPr>
              <a:t>HSE</a:t>
            </a:r>
            <a:r>
              <a:rPr lang="zh-CN" altLang="en-US" sz="2000" b="1" dirty="0">
                <a:solidFill>
                  <a:schemeClr val="accent1"/>
                </a:solidFill>
                <a:latin typeface="微软雅黑" panose="020B0503020204020204" pitchFamily="34" charset="-122"/>
                <a:ea typeface="微软雅黑" panose="020B0503020204020204" pitchFamily="34" charset="-122"/>
              </a:rPr>
              <a:t>人员一定的特权</a:t>
            </a:r>
          </a:p>
          <a:p>
            <a:pPr algn="ctr">
              <a:lnSpc>
                <a:spcPct val="150000"/>
              </a:lnSpc>
            </a:pPr>
            <a:r>
              <a:rPr lang="en-US" altLang="zh-CN" sz="2000" b="1" dirty="0">
                <a:solidFill>
                  <a:schemeClr val="accent1"/>
                </a:solidFill>
                <a:latin typeface="微软雅黑" panose="020B0503020204020204" pitchFamily="34" charset="-122"/>
                <a:ea typeface="微软雅黑" panose="020B0503020204020204" pitchFamily="34" charset="-122"/>
              </a:rPr>
              <a:t>4</a:t>
            </a:r>
            <a:r>
              <a:rPr lang="zh-CN" altLang="en-US" sz="2000" b="1" dirty="0">
                <a:solidFill>
                  <a:schemeClr val="accent1"/>
                </a:solidFill>
                <a:latin typeface="微软雅黑" panose="020B0503020204020204" pitchFamily="34" charset="-122"/>
                <a:ea typeface="微软雅黑" panose="020B0503020204020204" pitchFamily="34" charset="-122"/>
              </a:rPr>
              <a:t>、多种处罚手段并举</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503850" y="2125345"/>
            <a:ext cx="6188869" cy="583565"/>
          </a:xfrm>
          <a:prstGeom prst="rect">
            <a:avLst/>
          </a:prstGeom>
          <a:noFill/>
          <a:ln w="9525">
            <a:noFill/>
          </a:ln>
        </p:spPr>
        <p:txBody>
          <a:bodyPr wrap="square">
            <a:spAutoFit/>
          </a:bodyPr>
          <a:lstStyle/>
          <a:p>
            <a:pPr lvl="0" algn="ctr"/>
            <a:r>
              <a:rPr lang="zh-CN" altLang="en-US" sz="3200" b="1" dirty="0">
                <a:solidFill>
                  <a:schemeClr val="accent1"/>
                </a:solidFill>
                <a:latin typeface="微软雅黑" panose="020B0503020204020204" pitchFamily="34" charset="-122"/>
                <a:ea typeface="微软雅黑" panose="020B0503020204020204" pitchFamily="34" charset="-122"/>
              </a:rPr>
              <a:t>对策之：企业的理念和文化</a:t>
            </a:r>
          </a:p>
        </p:txBody>
      </p:sp>
      <p:sp>
        <p:nvSpPr>
          <p:cNvPr id="3" name="矩形 2"/>
          <p:cNvSpPr/>
          <p:nvPr/>
        </p:nvSpPr>
        <p:spPr>
          <a:xfrm>
            <a:off x="3898898" y="3281680"/>
            <a:ext cx="5829301" cy="28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Wingdings" panose="05000000000000000000" pitchFamily="2" charset="2"/>
              <a:buChar char="l"/>
            </a:pPr>
            <a:r>
              <a:rPr lang="zh-CN" altLang="en-US" sz="2000" b="1" dirty="0">
                <a:solidFill>
                  <a:schemeClr val="accent1"/>
                </a:solidFill>
                <a:latin typeface="微软雅黑" panose="020B0503020204020204" pitchFamily="34" charset="-122"/>
                <a:ea typeface="微软雅黑" panose="020B0503020204020204" pitchFamily="34" charset="-122"/>
              </a:rPr>
              <a:t>一种每天都关心别人的需要</a:t>
            </a:r>
          </a:p>
          <a:p>
            <a:pPr marL="342900" indent="-342900">
              <a:lnSpc>
                <a:spcPct val="150000"/>
              </a:lnSpc>
              <a:buFont typeface="Wingdings" panose="05000000000000000000" pitchFamily="2" charset="2"/>
              <a:buChar char="l"/>
            </a:pPr>
            <a:r>
              <a:rPr lang="zh-CN" altLang="en-US" sz="2000" b="1" dirty="0">
                <a:solidFill>
                  <a:schemeClr val="accent1"/>
                </a:solidFill>
                <a:latin typeface="微软雅黑" panose="020B0503020204020204" pitchFamily="34" charset="-122"/>
                <a:ea typeface="微软雅黑" panose="020B0503020204020204" pitchFamily="34" charset="-122"/>
              </a:rPr>
              <a:t>一种渴望每位工人都能平平安安的回家欲望</a:t>
            </a:r>
          </a:p>
          <a:p>
            <a:pPr marL="342900" indent="-342900">
              <a:lnSpc>
                <a:spcPct val="150000"/>
              </a:lnSpc>
              <a:buFont typeface="Wingdings" panose="05000000000000000000" pitchFamily="2" charset="2"/>
              <a:buChar char="l"/>
            </a:pPr>
            <a:r>
              <a:rPr lang="zh-CN" altLang="en-US" sz="2000" b="1" dirty="0">
                <a:solidFill>
                  <a:schemeClr val="accent1"/>
                </a:solidFill>
                <a:latin typeface="微软雅黑" panose="020B0503020204020204" pitchFamily="34" charset="-122"/>
                <a:ea typeface="微软雅黑" panose="020B0503020204020204" pitchFamily="34" charset="-122"/>
              </a:rPr>
              <a:t>一种无法容许任何程度的伤害发生的态度</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664073" y="1488440"/>
            <a:ext cx="3581402" cy="661985"/>
            <a:chOff x="2057399" y="533400"/>
            <a:chExt cx="8077200" cy="661985"/>
          </a:xfrm>
        </p:grpSpPr>
        <p:sp>
          <p:nvSpPr>
            <p:cNvPr id="4" name="矩形 3"/>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承包商安全管理流程</a:t>
              </a:r>
            </a:p>
          </p:txBody>
        </p:sp>
      </p:grpSp>
      <p:grpSp>
        <p:nvGrpSpPr>
          <p:cNvPr id="55" name="组合 54"/>
          <p:cNvGrpSpPr/>
          <p:nvPr/>
        </p:nvGrpSpPr>
        <p:grpSpPr>
          <a:xfrm>
            <a:off x="987425" y="2860040"/>
            <a:ext cx="10934700" cy="3549650"/>
            <a:chOff x="609600" y="2432050"/>
            <a:chExt cx="10934700" cy="3549650"/>
          </a:xfrm>
        </p:grpSpPr>
        <p:grpSp>
          <p:nvGrpSpPr>
            <p:cNvPr id="13" name="组合 12"/>
            <p:cNvGrpSpPr/>
            <p:nvPr/>
          </p:nvGrpSpPr>
          <p:grpSpPr>
            <a:xfrm>
              <a:off x="609600" y="2438400"/>
              <a:ext cx="2438400" cy="1606550"/>
              <a:chOff x="228600" y="2819400"/>
              <a:chExt cx="1828800" cy="1606550"/>
            </a:xfrm>
          </p:grpSpPr>
          <p:sp>
            <p:nvSpPr>
              <p:cNvPr id="9" name="矩形 8"/>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7" name="矩形 6"/>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1.</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承包商的</a:t>
                </a:r>
              </a:p>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选择及预审</a:t>
                </a:r>
              </a:p>
            </p:txBody>
          </p:sp>
        </p:grpSp>
        <p:grpSp>
          <p:nvGrpSpPr>
            <p:cNvPr id="14" name="组合 13"/>
            <p:cNvGrpSpPr/>
            <p:nvPr/>
          </p:nvGrpSpPr>
          <p:grpSpPr>
            <a:xfrm>
              <a:off x="3441700" y="2432050"/>
              <a:ext cx="2438400" cy="1606550"/>
              <a:chOff x="228600" y="2819400"/>
              <a:chExt cx="1828800" cy="1606550"/>
            </a:xfrm>
          </p:grpSpPr>
          <p:sp>
            <p:nvSpPr>
              <p:cNvPr id="15" name="矩形 14"/>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6" name="矩形 15"/>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17" name="矩形 16"/>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2.</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合约的</a:t>
                </a:r>
              </a:p>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准备</a:t>
                </a:r>
              </a:p>
            </p:txBody>
          </p:sp>
        </p:grpSp>
        <p:grpSp>
          <p:nvGrpSpPr>
            <p:cNvPr id="22" name="组合 21"/>
            <p:cNvGrpSpPr/>
            <p:nvPr/>
          </p:nvGrpSpPr>
          <p:grpSpPr>
            <a:xfrm>
              <a:off x="6273800" y="2438400"/>
              <a:ext cx="2438400" cy="1606550"/>
              <a:chOff x="228600" y="2819400"/>
              <a:chExt cx="1828800" cy="1606550"/>
            </a:xfrm>
          </p:grpSpPr>
          <p:sp>
            <p:nvSpPr>
              <p:cNvPr id="23" name="矩形 22"/>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4" name="矩形 23"/>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5" name="矩形 24"/>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3.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招标会议</a:t>
                </a:r>
              </a:p>
            </p:txBody>
          </p:sp>
        </p:grpSp>
        <p:grpSp>
          <p:nvGrpSpPr>
            <p:cNvPr id="26" name="组合 25"/>
            <p:cNvGrpSpPr/>
            <p:nvPr/>
          </p:nvGrpSpPr>
          <p:grpSpPr>
            <a:xfrm>
              <a:off x="9105900" y="2432050"/>
              <a:ext cx="2438400" cy="1606550"/>
              <a:chOff x="228600" y="2819400"/>
              <a:chExt cx="1828800" cy="1606550"/>
            </a:xfrm>
          </p:grpSpPr>
          <p:sp>
            <p:nvSpPr>
              <p:cNvPr id="27" name="矩形 26"/>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8" name="矩形 27"/>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29" name="矩形 28"/>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4.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安全培训</a:t>
                </a:r>
              </a:p>
            </p:txBody>
          </p:sp>
        </p:grpSp>
        <p:grpSp>
          <p:nvGrpSpPr>
            <p:cNvPr id="30" name="组合 29"/>
            <p:cNvGrpSpPr/>
            <p:nvPr/>
          </p:nvGrpSpPr>
          <p:grpSpPr>
            <a:xfrm>
              <a:off x="2007514" y="4375150"/>
              <a:ext cx="2438400" cy="1606550"/>
              <a:chOff x="228600" y="2819400"/>
              <a:chExt cx="1828800" cy="1606550"/>
            </a:xfrm>
          </p:grpSpPr>
          <p:sp>
            <p:nvSpPr>
              <p:cNvPr id="31" name="矩形 30"/>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2" name="矩形 31"/>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3" name="矩形 32"/>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7.</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签约后的</a:t>
                </a:r>
              </a:p>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绩效评估</a:t>
                </a:r>
              </a:p>
            </p:txBody>
          </p:sp>
        </p:grpSp>
        <p:grpSp>
          <p:nvGrpSpPr>
            <p:cNvPr id="34" name="组合 33"/>
            <p:cNvGrpSpPr/>
            <p:nvPr/>
          </p:nvGrpSpPr>
          <p:grpSpPr>
            <a:xfrm>
              <a:off x="4839614" y="4368800"/>
              <a:ext cx="2438400" cy="1606550"/>
              <a:chOff x="228600" y="2819400"/>
              <a:chExt cx="1828800" cy="1606550"/>
            </a:xfrm>
          </p:grpSpPr>
          <p:sp>
            <p:nvSpPr>
              <p:cNvPr id="35" name="矩形 34"/>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6" name="矩形 35"/>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37" name="矩形 36"/>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6.</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现场管理</a:t>
                </a:r>
              </a:p>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及监督</a:t>
                </a:r>
              </a:p>
            </p:txBody>
          </p:sp>
        </p:grpSp>
        <p:grpSp>
          <p:nvGrpSpPr>
            <p:cNvPr id="38" name="组合 37"/>
            <p:cNvGrpSpPr/>
            <p:nvPr/>
          </p:nvGrpSpPr>
          <p:grpSpPr>
            <a:xfrm>
              <a:off x="7671714" y="4375150"/>
              <a:ext cx="2438400" cy="1606550"/>
              <a:chOff x="228600" y="2819400"/>
              <a:chExt cx="1828800" cy="1606550"/>
            </a:xfrm>
          </p:grpSpPr>
          <p:sp>
            <p:nvSpPr>
              <p:cNvPr id="39" name="矩形 38"/>
              <p:cNvSpPr/>
              <p:nvPr/>
            </p:nvSpPr>
            <p:spPr>
              <a:xfrm>
                <a:off x="444500" y="3282950"/>
                <a:ext cx="1384300" cy="1143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40" name="矩形 39"/>
              <p:cNvSpPr/>
              <p:nvPr/>
            </p:nvSpPr>
            <p:spPr>
              <a:xfrm>
                <a:off x="342900" y="3200400"/>
                <a:ext cx="1600200" cy="1143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41" name="矩形 40"/>
              <p:cNvSpPr/>
              <p:nvPr/>
            </p:nvSpPr>
            <p:spPr>
              <a:xfrm>
                <a:off x="228600" y="2819400"/>
                <a:ext cx="1828800" cy="1447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4F81BD">
                        <a:lumMod val="75000"/>
                      </a:srgbClr>
                    </a:solidFill>
                    <a:latin typeface="微软雅黑" panose="020B0503020204020204" pitchFamily="34" charset="-122"/>
                    <a:ea typeface="微软雅黑" panose="020B0503020204020204" pitchFamily="34" charset="-122"/>
                  </a:rPr>
                  <a:t>5. </a:t>
                </a: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工作前安全</a:t>
                </a:r>
              </a:p>
              <a:p>
                <a:pPr algn="ctr"/>
                <a:r>
                  <a:rPr lang="zh-CN" altLang="en-US" sz="2000" b="1" dirty="0">
                    <a:solidFill>
                      <a:srgbClr val="4F81BD">
                        <a:lumMod val="75000"/>
                      </a:srgbClr>
                    </a:solidFill>
                    <a:latin typeface="微软雅黑" panose="020B0503020204020204" pitchFamily="34" charset="-122"/>
                    <a:ea typeface="微软雅黑" panose="020B0503020204020204" pitchFamily="34" charset="-122"/>
                  </a:rPr>
                  <a:t>检查</a:t>
                </a:r>
              </a:p>
            </p:txBody>
          </p:sp>
        </p:grpSp>
        <p:cxnSp>
          <p:nvCxnSpPr>
            <p:cNvPr id="43" name="直接箭头连接符 42"/>
            <p:cNvCxnSpPr>
              <a:stCxn id="7" idx="3"/>
              <a:endCxn id="17" idx="1"/>
            </p:cNvCxnSpPr>
            <p:nvPr/>
          </p:nvCxnSpPr>
          <p:spPr>
            <a:xfrm flipV="1">
              <a:off x="3048000" y="3155950"/>
              <a:ext cx="393700"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V="1">
              <a:off x="5880100" y="3155950"/>
              <a:ext cx="393700"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flipV="1">
              <a:off x="8705657" y="3155950"/>
              <a:ext cx="393700"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endCxn id="41" idx="3"/>
            </p:cNvCxnSpPr>
            <p:nvPr/>
          </p:nvCxnSpPr>
          <p:spPr>
            <a:xfrm flipH="1">
              <a:off x="10110114" y="5092700"/>
              <a:ext cx="329286"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10439400" y="3886200"/>
              <a:ext cx="0" cy="1206501"/>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41" idx="1"/>
              <a:endCxn id="37" idx="3"/>
            </p:cNvCxnSpPr>
            <p:nvPr/>
          </p:nvCxnSpPr>
          <p:spPr>
            <a:xfrm flipH="1" flipV="1">
              <a:off x="7278014" y="5092700"/>
              <a:ext cx="393700"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a:stCxn id="37" idx="1"/>
              <a:endCxn id="33" idx="3"/>
            </p:cNvCxnSpPr>
            <p:nvPr/>
          </p:nvCxnSpPr>
          <p:spPr>
            <a:xfrm flipH="1">
              <a:off x="4445914" y="5092700"/>
              <a:ext cx="393700" cy="635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4"/>
          <a:srcRect/>
          <a:stretch>
            <a:fillRect/>
          </a:stretch>
        </p:blipFill>
        <p:spPr bwMode="auto">
          <a:xfrm>
            <a:off x="1005205" y="1020445"/>
            <a:ext cx="10917555" cy="6139180"/>
          </a:xfrm>
          <a:prstGeom prst="rect">
            <a:avLst/>
          </a:prstGeom>
          <a:noFill/>
          <a:ln w="9525" cmpd="sng">
            <a:noFill/>
            <a:miter lim="800000"/>
            <a:headEnd/>
            <a:tailEnd/>
          </a:ln>
          <a:effectLst>
            <a:prstShdw prst="shdw17" dist="17961" dir="2700000">
              <a:schemeClr val="accent1">
                <a:gamma/>
                <a:shade val="60000"/>
                <a:invGamma/>
                <a:alpha val="50000"/>
              </a:schemeClr>
            </a:prstShdw>
          </a:effectLst>
        </p:spPr>
      </p:pic>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292961" y="1470660"/>
            <a:ext cx="4180116" cy="661985"/>
            <a:chOff x="2057399" y="533400"/>
            <a:chExt cx="8077200" cy="661985"/>
          </a:xfrm>
        </p:grpSpPr>
        <p:sp>
          <p:nvSpPr>
            <p:cNvPr id="4" name="矩形 3"/>
            <p:cNvSpPr/>
            <p:nvPr/>
          </p:nvSpPr>
          <p:spPr>
            <a:xfrm>
              <a:off x="2374532" y="661985"/>
              <a:ext cx="7442933" cy="533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232148" y="593406"/>
              <a:ext cx="7727706"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2057399" y="533400"/>
              <a:ext cx="807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承包商安全管理经验措施</a:t>
              </a:r>
            </a:p>
          </p:txBody>
        </p:sp>
      </p:grpSp>
      <p:sp>
        <p:nvSpPr>
          <p:cNvPr id="7" name="矩形 6"/>
          <p:cNvSpPr/>
          <p:nvPr/>
        </p:nvSpPr>
        <p:spPr>
          <a:xfrm>
            <a:off x="1287144" y="2313940"/>
            <a:ext cx="9906000" cy="487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2000" b="1" dirty="0">
              <a:solidFill>
                <a:srgbClr val="4F81BD">
                  <a:lumMod val="75000"/>
                </a:srgbClr>
              </a:solidFill>
              <a:latin typeface="微软雅黑" panose="020B0503020204020204" pitchFamily="34" charset="-122"/>
              <a:ea typeface="微软雅黑" panose="020B0503020204020204" pitchFamily="34" charset="-122"/>
            </a:endParaRPr>
          </a:p>
        </p:txBody>
      </p:sp>
      <p:sp>
        <p:nvSpPr>
          <p:cNvPr id="8" name="矩形 7"/>
          <p:cNvSpPr/>
          <p:nvPr/>
        </p:nvSpPr>
        <p:spPr>
          <a:xfrm>
            <a:off x="3806824" y="2782254"/>
            <a:ext cx="5295900" cy="4082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在制度设计和标准要求制定过程中，务必做到</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四个注意：“简洁，高效，好懂，易操作。”</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五个问答：</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第一问：安全责任清不清晰？</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第二问：管理者的示范够不够？</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第三问：要求、标准是否清晰、接地气？</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第四问：有没有宣贯到位？</a:t>
            </a:r>
          </a:p>
          <a:p>
            <a:pPr>
              <a:lnSpc>
                <a:spcPct val="150000"/>
              </a:lnSpc>
            </a:pPr>
            <a:r>
              <a:rPr lang="zh-CN" altLang="en-US" sz="2000" b="1" dirty="0">
                <a:solidFill>
                  <a:srgbClr val="4F81BD">
                    <a:lumMod val="75000"/>
                  </a:srgbClr>
                </a:solidFill>
                <a:latin typeface="微软雅黑" panose="020B0503020204020204" pitchFamily="34" charset="-122"/>
                <a:ea typeface="微软雅黑" panose="020B0503020204020204" pitchFamily="34" charset="-122"/>
              </a:rPr>
              <a:t>第五问：奖励、处罚明不明确？</a:t>
            </a:r>
          </a:p>
        </p:txBody>
      </p:sp>
      <p:sp>
        <p:nvSpPr>
          <p:cNvPr id="114" name="任意多边形 113"/>
          <p:cNvSpPr/>
          <p:nvPr>
            <p:custDataLst>
              <p:tags r:id="rId1"/>
            </p:custDataLst>
          </p:nvPr>
        </p:nvSpPr>
        <p:spPr>
          <a:xfrm>
            <a:off x="0" y="140970"/>
            <a:ext cx="577215" cy="536575"/>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Content Placeholder 2"/>
          <p:cNvSpPr txBox="1"/>
          <p:nvPr/>
        </p:nvSpPr>
        <p:spPr>
          <a:xfrm>
            <a:off x="577215" y="112395"/>
            <a:ext cx="9943465" cy="4616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3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08   </a:t>
            </a:r>
            <a:r>
              <a:rPr lang="zh-CN" altLang="en-US" sz="30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承包商安全管理</a:t>
            </a:r>
          </a:p>
        </p:txBody>
      </p:sp>
      <p:sp>
        <p:nvSpPr>
          <p:cNvPr id="116" name="任意多边形 115"/>
          <p:cNvSpPr/>
          <p:nvPr>
            <p:custDataLst>
              <p:tags r:id="rId2"/>
            </p:custDataLst>
          </p:nvPr>
        </p:nvSpPr>
        <p:spPr>
          <a:xfrm>
            <a:off x="805180" y="646430"/>
            <a:ext cx="12125325" cy="76200"/>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p:cNvSpPr>
            <a:spLocks noChangeArrowheads="1"/>
          </p:cNvSpPr>
          <p:nvPr/>
        </p:nvSpPr>
        <p:spPr bwMode="auto">
          <a:xfrm>
            <a:off x="4968875" y="2499360"/>
            <a:ext cx="2921000"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zh-CN" altLang="en-US" sz="4800" b="1" cap="all" dirty="0">
                <a:solidFill>
                  <a:schemeClr val="accent1"/>
                </a:solidFill>
                <a:cs typeface="Arial" panose="020B0604020202020204" pitchFamily="34" charset="0"/>
              </a:rPr>
              <a:t>感谢观看</a:t>
            </a:r>
          </a:p>
          <a:p>
            <a:pPr algn="ctr">
              <a:buNone/>
            </a:pPr>
            <a:r>
              <a:rPr lang="en-US" altLang="zh-CN" sz="1800" cap="all" dirty="0">
                <a:solidFill>
                  <a:schemeClr val="accent1"/>
                </a:solidFill>
                <a:cs typeface="Arial" panose="020B0604020202020204" pitchFamily="34" charset="0"/>
              </a:rPr>
              <a:t>ThankS</a:t>
            </a:r>
          </a:p>
        </p:txBody>
      </p:sp>
      <p:sp>
        <p:nvSpPr>
          <p:cNvPr id="9" name="Freeform 6"/>
          <p:cNvSpPr/>
          <p:nvPr/>
        </p:nvSpPr>
        <p:spPr bwMode="auto">
          <a:xfrm>
            <a:off x="354" y="5397910"/>
            <a:ext cx="12858044" cy="1834739"/>
          </a:xfrm>
          <a:custGeom>
            <a:avLst/>
            <a:gdLst>
              <a:gd name="T0" fmla="*/ 1115 w 5702"/>
              <a:gd name="T1" fmla="*/ 0 h 1219"/>
              <a:gd name="T2" fmla="*/ 1277 w 5702"/>
              <a:gd name="T3" fmla="*/ 0 h 1219"/>
              <a:gd name="T4" fmla="*/ 1428 w 5702"/>
              <a:gd name="T5" fmla="*/ 2 h 1219"/>
              <a:gd name="T6" fmla="*/ 1569 w 5702"/>
              <a:gd name="T7" fmla="*/ 2 h 1219"/>
              <a:gd name="T8" fmla="*/ 1698 w 5702"/>
              <a:gd name="T9" fmla="*/ 4 h 1219"/>
              <a:gd name="T10" fmla="*/ 1816 w 5702"/>
              <a:gd name="T11" fmla="*/ 6 h 1219"/>
              <a:gd name="T12" fmla="*/ 1922 w 5702"/>
              <a:gd name="T13" fmla="*/ 7 h 1219"/>
              <a:gd name="T14" fmla="*/ 2018 w 5702"/>
              <a:gd name="T15" fmla="*/ 11 h 1219"/>
              <a:gd name="T16" fmla="*/ 2102 w 5702"/>
              <a:gd name="T17" fmla="*/ 14 h 1219"/>
              <a:gd name="T18" fmla="*/ 2201 w 5702"/>
              <a:gd name="T19" fmla="*/ 20 h 1219"/>
              <a:gd name="T20" fmla="*/ 2293 w 5702"/>
              <a:gd name="T21" fmla="*/ 32 h 1219"/>
              <a:gd name="T22" fmla="*/ 2375 w 5702"/>
              <a:gd name="T23" fmla="*/ 46 h 1219"/>
              <a:gd name="T24" fmla="*/ 2452 w 5702"/>
              <a:gd name="T25" fmla="*/ 63 h 1219"/>
              <a:gd name="T26" fmla="*/ 2518 w 5702"/>
              <a:gd name="T27" fmla="*/ 84 h 1219"/>
              <a:gd name="T28" fmla="*/ 2579 w 5702"/>
              <a:gd name="T29" fmla="*/ 107 h 1219"/>
              <a:gd name="T30" fmla="*/ 2633 w 5702"/>
              <a:gd name="T31" fmla="*/ 131 h 1219"/>
              <a:gd name="T32" fmla="*/ 2680 w 5702"/>
              <a:gd name="T33" fmla="*/ 157 h 1219"/>
              <a:gd name="T34" fmla="*/ 2722 w 5702"/>
              <a:gd name="T35" fmla="*/ 185 h 1219"/>
              <a:gd name="T36" fmla="*/ 2756 w 5702"/>
              <a:gd name="T37" fmla="*/ 213 h 1219"/>
              <a:gd name="T38" fmla="*/ 2788 w 5702"/>
              <a:gd name="T39" fmla="*/ 241 h 1219"/>
              <a:gd name="T40" fmla="*/ 2812 w 5702"/>
              <a:gd name="T41" fmla="*/ 269 h 1219"/>
              <a:gd name="T42" fmla="*/ 2835 w 5702"/>
              <a:gd name="T43" fmla="*/ 295 h 1219"/>
              <a:gd name="T44" fmla="*/ 2852 w 5702"/>
              <a:gd name="T45" fmla="*/ 319 h 1219"/>
              <a:gd name="T46" fmla="*/ 2868 w 5702"/>
              <a:gd name="T47" fmla="*/ 295 h 1219"/>
              <a:gd name="T48" fmla="*/ 2891 w 5702"/>
              <a:gd name="T49" fmla="*/ 269 h 1219"/>
              <a:gd name="T50" fmla="*/ 2915 w 5702"/>
              <a:gd name="T51" fmla="*/ 241 h 1219"/>
              <a:gd name="T52" fmla="*/ 2946 w 5702"/>
              <a:gd name="T53" fmla="*/ 213 h 1219"/>
              <a:gd name="T54" fmla="*/ 2981 w 5702"/>
              <a:gd name="T55" fmla="*/ 185 h 1219"/>
              <a:gd name="T56" fmla="*/ 3023 w 5702"/>
              <a:gd name="T57" fmla="*/ 157 h 1219"/>
              <a:gd name="T58" fmla="*/ 3070 w 5702"/>
              <a:gd name="T59" fmla="*/ 131 h 1219"/>
              <a:gd name="T60" fmla="*/ 3124 w 5702"/>
              <a:gd name="T61" fmla="*/ 107 h 1219"/>
              <a:gd name="T62" fmla="*/ 3185 w 5702"/>
              <a:gd name="T63" fmla="*/ 84 h 1219"/>
              <a:gd name="T64" fmla="*/ 3253 w 5702"/>
              <a:gd name="T65" fmla="*/ 63 h 1219"/>
              <a:gd name="T66" fmla="*/ 3328 w 5702"/>
              <a:gd name="T67" fmla="*/ 46 h 1219"/>
              <a:gd name="T68" fmla="*/ 3409 w 5702"/>
              <a:gd name="T69" fmla="*/ 32 h 1219"/>
              <a:gd name="T70" fmla="*/ 3502 w 5702"/>
              <a:gd name="T71" fmla="*/ 20 h 1219"/>
              <a:gd name="T72" fmla="*/ 3601 w 5702"/>
              <a:gd name="T73" fmla="*/ 14 h 1219"/>
              <a:gd name="T74" fmla="*/ 3684 w 5702"/>
              <a:gd name="T75" fmla="*/ 11 h 1219"/>
              <a:gd name="T76" fmla="*/ 3780 w 5702"/>
              <a:gd name="T77" fmla="*/ 7 h 1219"/>
              <a:gd name="T78" fmla="*/ 3886 w 5702"/>
              <a:gd name="T79" fmla="*/ 6 h 1219"/>
              <a:gd name="T80" fmla="*/ 4005 w 5702"/>
              <a:gd name="T81" fmla="*/ 4 h 1219"/>
              <a:gd name="T82" fmla="*/ 4134 w 5702"/>
              <a:gd name="T83" fmla="*/ 2 h 1219"/>
              <a:gd name="T84" fmla="*/ 4275 w 5702"/>
              <a:gd name="T85" fmla="*/ 2 h 1219"/>
              <a:gd name="T86" fmla="*/ 4426 w 5702"/>
              <a:gd name="T87" fmla="*/ 0 h 1219"/>
              <a:gd name="T88" fmla="*/ 4588 w 5702"/>
              <a:gd name="T89" fmla="*/ 0 h 1219"/>
              <a:gd name="T90" fmla="*/ 4799 w 5702"/>
              <a:gd name="T91" fmla="*/ 0 h 1219"/>
              <a:gd name="T92" fmla="*/ 4999 w 5702"/>
              <a:gd name="T93" fmla="*/ 2 h 1219"/>
              <a:gd name="T94" fmla="*/ 5189 w 5702"/>
              <a:gd name="T95" fmla="*/ 4 h 1219"/>
              <a:gd name="T96" fmla="*/ 5368 w 5702"/>
              <a:gd name="T97" fmla="*/ 6 h 1219"/>
              <a:gd name="T98" fmla="*/ 5541 w 5702"/>
              <a:gd name="T99" fmla="*/ 7 h 1219"/>
              <a:gd name="T100" fmla="*/ 5702 w 5702"/>
              <a:gd name="T101" fmla="*/ 9 h 1219"/>
              <a:gd name="T102" fmla="*/ 5702 w 5702"/>
              <a:gd name="T103" fmla="*/ 1219 h 1219"/>
              <a:gd name="T104" fmla="*/ 0 w 5702"/>
              <a:gd name="T105" fmla="*/ 1219 h 1219"/>
              <a:gd name="T106" fmla="*/ 0 w 5702"/>
              <a:gd name="T107" fmla="*/ 9 h 1219"/>
              <a:gd name="T108" fmla="*/ 164 w 5702"/>
              <a:gd name="T109" fmla="*/ 7 h 1219"/>
              <a:gd name="T110" fmla="*/ 335 w 5702"/>
              <a:gd name="T111" fmla="*/ 6 h 1219"/>
              <a:gd name="T112" fmla="*/ 514 w 5702"/>
              <a:gd name="T113" fmla="*/ 4 h 1219"/>
              <a:gd name="T114" fmla="*/ 704 w 5702"/>
              <a:gd name="T115" fmla="*/ 2 h 1219"/>
              <a:gd name="T116" fmla="*/ 904 w 5702"/>
              <a:gd name="T117" fmla="*/ 0 h 1219"/>
              <a:gd name="T118" fmla="*/ 1115 w 5702"/>
              <a:gd name="T119" fmla="*/ 0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2" h="1219">
                <a:moveTo>
                  <a:pt x="1115" y="0"/>
                </a:moveTo>
                <a:lnTo>
                  <a:pt x="1277" y="0"/>
                </a:lnTo>
                <a:lnTo>
                  <a:pt x="1428" y="2"/>
                </a:lnTo>
                <a:lnTo>
                  <a:pt x="1569" y="2"/>
                </a:lnTo>
                <a:lnTo>
                  <a:pt x="1698" y="4"/>
                </a:lnTo>
                <a:lnTo>
                  <a:pt x="1816" y="6"/>
                </a:lnTo>
                <a:lnTo>
                  <a:pt x="1922" y="7"/>
                </a:lnTo>
                <a:lnTo>
                  <a:pt x="2018" y="11"/>
                </a:lnTo>
                <a:lnTo>
                  <a:pt x="2102" y="14"/>
                </a:lnTo>
                <a:lnTo>
                  <a:pt x="2201" y="20"/>
                </a:lnTo>
                <a:lnTo>
                  <a:pt x="2293" y="32"/>
                </a:lnTo>
                <a:lnTo>
                  <a:pt x="2375" y="46"/>
                </a:lnTo>
                <a:lnTo>
                  <a:pt x="2452" y="63"/>
                </a:lnTo>
                <a:lnTo>
                  <a:pt x="2518" y="84"/>
                </a:lnTo>
                <a:lnTo>
                  <a:pt x="2579" y="107"/>
                </a:lnTo>
                <a:lnTo>
                  <a:pt x="2633" y="131"/>
                </a:lnTo>
                <a:lnTo>
                  <a:pt x="2680" y="157"/>
                </a:lnTo>
                <a:lnTo>
                  <a:pt x="2722" y="185"/>
                </a:lnTo>
                <a:lnTo>
                  <a:pt x="2756" y="213"/>
                </a:lnTo>
                <a:lnTo>
                  <a:pt x="2788" y="241"/>
                </a:lnTo>
                <a:lnTo>
                  <a:pt x="2812" y="269"/>
                </a:lnTo>
                <a:lnTo>
                  <a:pt x="2835" y="295"/>
                </a:lnTo>
                <a:lnTo>
                  <a:pt x="2852" y="319"/>
                </a:lnTo>
                <a:lnTo>
                  <a:pt x="2868" y="295"/>
                </a:lnTo>
                <a:lnTo>
                  <a:pt x="2891" y="269"/>
                </a:lnTo>
                <a:lnTo>
                  <a:pt x="2915" y="241"/>
                </a:lnTo>
                <a:lnTo>
                  <a:pt x="2946" y="213"/>
                </a:lnTo>
                <a:lnTo>
                  <a:pt x="2981" y="185"/>
                </a:lnTo>
                <a:lnTo>
                  <a:pt x="3023" y="157"/>
                </a:lnTo>
                <a:lnTo>
                  <a:pt x="3070" y="131"/>
                </a:lnTo>
                <a:lnTo>
                  <a:pt x="3124" y="107"/>
                </a:lnTo>
                <a:lnTo>
                  <a:pt x="3185" y="84"/>
                </a:lnTo>
                <a:lnTo>
                  <a:pt x="3253" y="63"/>
                </a:lnTo>
                <a:lnTo>
                  <a:pt x="3328" y="46"/>
                </a:lnTo>
                <a:lnTo>
                  <a:pt x="3409" y="32"/>
                </a:lnTo>
                <a:lnTo>
                  <a:pt x="3502" y="20"/>
                </a:lnTo>
                <a:lnTo>
                  <a:pt x="3601" y="14"/>
                </a:lnTo>
                <a:lnTo>
                  <a:pt x="3684" y="11"/>
                </a:lnTo>
                <a:lnTo>
                  <a:pt x="3780" y="7"/>
                </a:lnTo>
                <a:lnTo>
                  <a:pt x="3886" y="6"/>
                </a:lnTo>
                <a:lnTo>
                  <a:pt x="4005" y="4"/>
                </a:lnTo>
                <a:lnTo>
                  <a:pt x="4134" y="2"/>
                </a:lnTo>
                <a:lnTo>
                  <a:pt x="4275" y="2"/>
                </a:lnTo>
                <a:lnTo>
                  <a:pt x="4426" y="0"/>
                </a:lnTo>
                <a:lnTo>
                  <a:pt x="4588" y="0"/>
                </a:lnTo>
                <a:lnTo>
                  <a:pt x="4799" y="0"/>
                </a:lnTo>
                <a:lnTo>
                  <a:pt x="4999" y="2"/>
                </a:lnTo>
                <a:lnTo>
                  <a:pt x="5189" y="4"/>
                </a:lnTo>
                <a:lnTo>
                  <a:pt x="5368" y="6"/>
                </a:lnTo>
                <a:lnTo>
                  <a:pt x="5541" y="7"/>
                </a:lnTo>
                <a:lnTo>
                  <a:pt x="5702" y="9"/>
                </a:lnTo>
                <a:lnTo>
                  <a:pt x="5702" y="1219"/>
                </a:lnTo>
                <a:lnTo>
                  <a:pt x="0" y="1219"/>
                </a:lnTo>
                <a:lnTo>
                  <a:pt x="0" y="9"/>
                </a:lnTo>
                <a:lnTo>
                  <a:pt x="164" y="7"/>
                </a:lnTo>
                <a:lnTo>
                  <a:pt x="335" y="6"/>
                </a:lnTo>
                <a:lnTo>
                  <a:pt x="514" y="4"/>
                </a:lnTo>
                <a:lnTo>
                  <a:pt x="704" y="2"/>
                </a:lnTo>
                <a:lnTo>
                  <a:pt x="904" y="0"/>
                </a:lnTo>
                <a:lnTo>
                  <a:pt x="1115"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
        <p:nvSpPr>
          <p:cNvPr id="10" name="Freeform 7"/>
          <p:cNvSpPr/>
          <p:nvPr/>
        </p:nvSpPr>
        <p:spPr bwMode="auto">
          <a:xfrm>
            <a:off x="354" y="5128493"/>
            <a:ext cx="12858044" cy="593017"/>
          </a:xfrm>
          <a:custGeom>
            <a:avLst/>
            <a:gdLst>
              <a:gd name="T0" fmla="*/ 1184 w 5702"/>
              <a:gd name="T1" fmla="*/ 0 h 394"/>
              <a:gd name="T2" fmla="*/ 1492 w 5702"/>
              <a:gd name="T3" fmla="*/ 2 h 394"/>
              <a:gd name="T4" fmla="*/ 1754 w 5702"/>
              <a:gd name="T5" fmla="*/ 5 h 394"/>
              <a:gd name="T6" fmla="*/ 1968 w 5702"/>
              <a:gd name="T7" fmla="*/ 11 h 394"/>
              <a:gd name="T8" fmla="*/ 2156 w 5702"/>
              <a:gd name="T9" fmla="*/ 19 h 394"/>
              <a:gd name="T10" fmla="*/ 2333 w 5702"/>
              <a:gd name="T11" fmla="*/ 42 h 394"/>
              <a:gd name="T12" fmla="*/ 2480 w 5702"/>
              <a:gd name="T13" fmla="*/ 78 h 394"/>
              <a:gd name="T14" fmla="*/ 2598 w 5702"/>
              <a:gd name="T15" fmla="*/ 122 h 394"/>
              <a:gd name="T16" fmla="*/ 2690 w 5702"/>
              <a:gd name="T17" fmla="*/ 172 h 394"/>
              <a:gd name="T18" fmla="*/ 2763 w 5702"/>
              <a:gd name="T19" fmla="*/ 225 h 394"/>
              <a:gd name="T20" fmla="*/ 2816 w 5702"/>
              <a:gd name="T21" fmla="*/ 277 h 394"/>
              <a:gd name="T22" fmla="*/ 2852 w 5702"/>
              <a:gd name="T23" fmla="*/ 326 h 394"/>
              <a:gd name="T24" fmla="*/ 2887 w 5702"/>
              <a:gd name="T25" fmla="*/ 277 h 394"/>
              <a:gd name="T26" fmla="*/ 2939 w 5702"/>
              <a:gd name="T27" fmla="*/ 225 h 394"/>
              <a:gd name="T28" fmla="*/ 3012 w 5702"/>
              <a:gd name="T29" fmla="*/ 172 h 394"/>
              <a:gd name="T30" fmla="*/ 3105 w 5702"/>
              <a:gd name="T31" fmla="*/ 122 h 394"/>
              <a:gd name="T32" fmla="*/ 3223 w 5702"/>
              <a:gd name="T33" fmla="*/ 78 h 394"/>
              <a:gd name="T34" fmla="*/ 3369 w 5702"/>
              <a:gd name="T35" fmla="*/ 42 h 394"/>
              <a:gd name="T36" fmla="*/ 3547 w 5702"/>
              <a:gd name="T37" fmla="*/ 19 h 394"/>
              <a:gd name="T38" fmla="*/ 3735 w 5702"/>
              <a:gd name="T39" fmla="*/ 11 h 394"/>
              <a:gd name="T40" fmla="*/ 3949 w 5702"/>
              <a:gd name="T41" fmla="*/ 5 h 394"/>
              <a:gd name="T42" fmla="*/ 4210 w 5702"/>
              <a:gd name="T43" fmla="*/ 2 h 394"/>
              <a:gd name="T44" fmla="*/ 4519 w 5702"/>
              <a:gd name="T45" fmla="*/ 0 h 394"/>
              <a:gd name="T46" fmla="*/ 4907 w 5702"/>
              <a:gd name="T47" fmla="*/ 0 h 394"/>
              <a:gd name="T48" fmla="*/ 5318 w 5702"/>
              <a:gd name="T49" fmla="*/ 2 h 394"/>
              <a:gd name="T50" fmla="*/ 5702 w 5702"/>
              <a:gd name="T51" fmla="*/ 5 h 394"/>
              <a:gd name="T52" fmla="*/ 5513 w 5702"/>
              <a:gd name="T53" fmla="*/ 72 h 394"/>
              <a:gd name="T54" fmla="*/ 5116 w 5702"/>
              <a:gd name="T55" fmla="*/ 70 h 394"/>
              <a:gd name="T56" fmla="*/ 4689 w 5702"/>
              <a:gd name="T57" fmla="*/ 68 h 394"/>
              <a:gd name="T58" fmla="*/ 4358 w 5702"/>
              <a:gd name="T59" fmla="*/ 70 h 394"/>
              <a:gd name="T60" fmla="*/ 4073 w 5702"/>
              <a:gd name="T61" fmla="*/ 72 h 394"/>
              <a:gd name="T62" fmla="*/ 3836 w 5702"/>
              <a:gd name="T63" fmla="*/ 75 h 394"/>
              <a:gd name="T64" fmla="*/ 3648 w 5702"/>
              <a:gd name="T65" fmla="*/ 80 h 394"/>
              <a:gd name="T66" fmla="*/ 3455 w 5702"/>
              <a:gd name="T67" fmla="*/ 98 h 394"/>
              <a:gd name="T68" fmla="*/ 3293 w 5702"/>
              <a:gd name="T69" fmla="*/ 127 h 394"/>
              <a:gd name="T70" fmla="*/ 3162 w 5702"/>
              <a:gd name="T71" fmla="*/ 167 h 394"/>
              <a:gd name="T72" fmla="*/ 3056 w 5702"/>
              <a:gd name="T73" fmla="*/ 214 h 394"/>
              <a:gd name="T74" fmla="*/ 2974 w 5702"/>
              <a:gd name="T75" fmla="*/ 266 h 394"/>
              <a:gd name="T76" fmla="*/ 2911 w 5702"/>
              <a:gd name="T77" fmla="*/ 320 h 394"/>
              <a:gd name="T78" fmla="*/ 2868 w 5702"/>
              <a:gd name="T79" fmla="*/ 371 h 394"/>
              <a:gd name="T80" fmla="*/ 2835 w 5702"/>
              <a:gd name="T81" fmla="*/ 371 h 394"/>
              <a:gd name="T82" fmla="*/ 2791 w 5702"/>
              <a:gd name="T83" fmla="*/ 320 h 394"/>
              <a:gd name="T84" fmla="*/ 2730 w 5702"/>
              <a:gd name="T85" fmla="*/ 266 h 394"/>
              <a:gd name="T86" fmla="*/ 2647 w 5702"/>
              <a:gd name="T87" fmla="*/ 214 h 394"/>
              <a:gd name="T88" fmla="*/ 2542 w 5702"/>
              <a:gd name="T89" fmla="*/ 167 h 394"/>
              <a:gd name="T90" fmla="*/ 2410 w 5702"/>
              <a:gd name="T91" fmla="*/ 127 h 394"/>
              <a:gd name="T92" fmla="*/ 2248 w 5702"/>
              <a:gd name="T93" fmla="*/ 98 h 394"/>
              <a:gd name="T94" fmla="*/ 2055 w 5702"/>
              <a:gd name="T95" fmla="*/ 80 h 394"/>
              <a:gd name="T96" fmla="*/ 1867 w 5702"/>
              <a:gd name="T97" fmla="*/ 75 h 394"/>
              <a:gd name="T98" fmla="*/ 1630 w 5702"/>
              <a:gd name="T99" fmla="*/ 72 h 394"/>
              <a:gd name="T100" fmla="*/ 1344 w 5702"/>
              <a:gd name="T101" fmla="*/ 70 h 394"/>
              <a:gd name="T102" fmla="*/ 1014 w 5702"/>
              <a:gd name="T103" fmla="*/ 68 h 394"/>
              <a:gd name="T104" fmla="*/ 587 w 5702"/>
              <a:gd name="T105" fmla="*/ 70 h 394"/>
              <a:gd name="T106" fmla="*/ 190 w 5702"/>
              <a:gd name="T107" fmla="*/ 72 h 394"/>
              <a:gd name="T108" fmla="*/ 0 w 5702"/>
              <a:gd name="T109" fmla="*/ 5 h 394"/>
              <a:gd name="T110" fmla="*/ 385 w 5702"/>
              <a:gd name="T111" fmla="*/ 2 h 394"/>
              <a:gd name="T112" fmla="*/ 796 w 5702"/>
              <a:gd name="T11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02" h="394">
                <a:moveTo>
                  <a:pt x="1014" y="0"/>
                </a:moveTo>
                <a:lnTo>
                  <a:pt x="1184" y="0"/>
                </a:lnTo>
                <a:lnTo>
                  <a:pt x="1344" y="0"/>
                </a:lnTo>
                <a:lnTo>
                  <a:pt x="1492" y="2"/>
                </a:lnTo>
                <a:lnTo>
                  <a:pt x="1630" y="4"/>
                </a:lnTo>
                <a:lnTo>
                  <a:pt x="1754" y="5"/>
                </a:lnTo>
                <a:lnTo>
                  <a:pt x="1867" y="7"/>
                </a:lnTo>
                <a:lnTo>
                  <a:pt x="1968" y="11"/>
                </a:lnTo>
                <a:lnTo>
                  <a:pt x="2055" y="12"/>
                </a:lnTo>
                <a:lnTo>
                  <a:pt x="2156" y="19"/>
                </a:lnTo>
                <a:lnTo>
                  <a:pt x="2248" y="30"/>
                </a:lnTo>
                <a:lnTo>
                  <a:pt x="2333" y="42"/>
                </a:lnTo>
                <a:lnTo>
                  <a:pt x="2410" y="59"/>
                </a:lnTo>
                <a:lnTo>
                  <a:pt x="2480" y="78"/>
                </a:lnTo>
                <a:lnTo>
                  <a:pt x="2542" y="99"/>
                </a:lnTo>
                <a:lnTo>
                  <a:pt x="2598" y="122"/>
                </a:lnTo>
                <a:lnTo>
                  <a:pt x="2647" y="146"/>
                </a:lnTo>
                <a:lnTo>
                  <a:pt x="2690" y="172"/>
                </a:lnTo>
                <a:lnTo>
                  <a:pt x="2730" y="199"/>
                </a:lnTo>
                <a:lnTo>
                  <a:pt x="2763" y="225"/>
                </a:lnTo>
                <a:lnTo>
                  <a:pt x="2791" y="253"/>
                </a:lnTo>
                <a:lnTo>
                  <a:pt x="2816" y="277"/>
                </a:lnTo>
                <a:lnTo>
                  <a:pt x="2835" y="303"/>
                </a:lnTo>
                <a:lnTo>
                  <a:pt x="2852" y="326"/>
                </a:lnTo>
                <a:lnTo>
                  <a:pt x="2868" y="303"/>
                </a:lnTo>
                <a:lnTo>
                  <a:pt x="2887" y="277"/>
                </a:lnTo>
                <a:lnTo>
                  <a:pt x="2911" y="253"/>
                </a:lnTo>
                <a:lnTo>
                  <a:pt x="2939" y="225"/>
                </a:lnTo>
                <a:lnTo>
                  <a:pt x="2974" y="199"/>
                </a:lnTo>
                <a:lnTo>
                  <a:pt x="3012" y="172"/>
                </a:lnTo>
                <a:lnTo>
                  <a:pt x="3056" y="146"/>
                </a:lnTo>
                <a:lnTo>
                  <a:pt x="3105" y="122"/>
                </a:lnTo>
                <a:lnTo>
                  <a:pt x="3162" y="99"/>
                </a:lnTo>
                <a:lnTo>
                  <a:pt x="3223" y="78"/>
                </a:lnTo>
                <a:lnTo>
                  <a:pt x="3293" y="59"/>
                </a:lnTo>
                <a:lnTo>
                  <a:pt x="3369" y="42"/>
                </a:lnTo>
                <a:lnTo>
                  <a:pt x="3455" y="30"/>
                </a:lnTo>
                <a:lnTo>
                  <a:pt x="3547" y="19"/>
                </a:lnTo>
                <a:lnTo>
                  <a:pt x="3648" y="12"/>
                </a:lnTo>
                <a:lnTo>
                  <a:pt x="3735" y="11"/>
                </a:lnTo>
                <a:lnTo>
                  <a:pt x="3836" y="7"/>
                </a:lnTo>
                <a:lnTo>
                  <a:pt x="3949" y="5"/>
                </a:lnTo>
                <a:lnTo>
                  <a:pt x="4073" y="4"/>
                </a:lnTo>
                <a:lnTo>
                  <a:pt x="4210" y="2"/>
                </a:lnTo>
                <a:lnTo>
                  <a:pt x="4358" y="0"/>
                </a:lnTo>
                <a:lnTo>
                  <a:pt x="4519" y="0"/>
                </a:lnTo>
                <a:lnTo>
                  <a:pt x="4689" y="0"/>
                </a:lnTo>
                <a:lnTo>
                  <a:pt x="4907" y="0"/>
                </a:lnTo>
                <a:lnTo>
                  <a:pt x="5116" y="2"/>
                </a:lnTo>
                <a:lnTo>
                  <a:pt x="5318" y="2"/>
                </a:lnTo>
                <a:lnTo>
                  <a:pt x="5513" y="4"/>
                </a:lnTo>
                <a:lnTo>
                  <a:pt x="5702" y="5"/>
                </a:lnTo>
                <a:lnTo>
                  <a:pt x="5702" y="73"/>
                </a:lnTo>
                <a:lnTo>
                  <a:pt x="5513" y="72"/>
                </a:lnTo>
                <a:lnTo>
                  <a:pt x="5318" y="70"/>
                </a:lnTo>
                <a:lnTo>
                  <a:pt x="5116" y="70"/>
                </a:lnTo>
                <a:lnTo>
                  <a:pt x="4907" y="68"/>
                </a:lnTo>
                <a:lnTo>
                  <a:pt x="4689" y="68"/>
                </a:lnTo>
                <a:lnTo>
                  <a:pt x="4519" y="68"/>
                </a:lnTo>
                <a:lnTo>
                  <a:pt x="4358" y="70"/>
                </a:lnTo>
                <a:lnTo>
                  <a:pt x="4210" y="70"/>
                </a:lnTo>
                <a:lnTo>
                  <a:pt x="4073" y="72"/>
                </a:lnTo>
                <a:lnTo>
                  <a:pt x="3949" y="73"/>
                </a:lnTo>
                <a:lnTo>
                  <a:pt x="3836" y="75"/>
                </a:lnTo>
                <a:lnTo>
                  <a:pt x="3735" y="78"/>
                </a:lnTo>
                <a:lnTo>
                  <a:pt x="3648" y="80"/>
                </a:lnTo>
                <a:lnTo>
                  <a:pt x="3547" y="87"/>
                </a:lnTo>
                <a:lnTo>
                  <a:pt x="3455" y="98"/>
                </a:lnTo>
                <a:lnTo>
                  <a:pt x="3369" y="110"/>
                </a:lnTo>
                <a:lnTo>
                  <a:pt x="3293" y="127"/>
                </a:lnTo>
                <a:lnTo>
                  <a:pt x="3223" y="146"/>
                </a:lnTo>
                <a:lnTo>
                  <a:pt x="3162" y="167"/>
                </a:lnTo>
                <a:lnTo>
                  <a:pt x="3105" y="190"/>
                </a:lnTo>
                <a:lnTo>
                  <a:pt x="3056" y="214"/>
                </a:lnTo>
                <a:lnTo>
                  <a:pt x="3012" y="240"/>
                </a:lnTo>
                <a:lnTo>
                  <a:pt x="2974" y="266"/>
                </a:lnTo>
                <a:lnTo>
                  <a:pt x="2939" y="293"/>
                </a:lnTo>
                <a:lnTo>
                  <a:pt x="2911" y="320"/>
                </a:lnTo>
                <a:lnTo>
                  <a:pt x="2887" y="345"/>
                </a:lnTo>
                <a:lnTo>
                  <a:pt x="2868" y="371"/>
                </a:lnTo>
                <a:lnTo>
                  <a:pt x="2852" y="394"/>
                </a:lnTo>
                <a:lnTo>
                  <a:pt x="2835" y="371"/>
                </a:lnTo>
                <a:lnTo>
                  <a:pt x="2816" y="345"/>
                </a:lnTo>
                <a:lnTo>
                  <a:pt x="2791" y="320"/>
                </a:lnTo>
                <a:lnTo>
                  <a:pt x="2763" y="293"/>
                </a:lnTo>
                <a:lnTo>
                  <a:pt x="2730" y="266"/>
                </a:lnTo>
                <a:lnTo>
                  <a:pt x="2690" y="240"/>
                </a:lnTo>
                <a:lnTo>
                  <a:pt x="2647" y="214"/>
                </a:lnTo>
                <a:lnTo>
                  <a:pt x="2598" y="190"/>
                </a:lnTo>
                <a:lnTo>
                  <a:pt x="2542" y="167"/>
                </a:lnTo>
                <a:lnTo>
                  <a:pt x="2480" y="146"/>
                </a:lnTo>
                <a:lnTo>
                  <a:pt x="2410" y="127"/>
                </a:lnTo>
                <a:lnTo>
                  <a:pt x="2333" y="110"/>
                </a:lnTo>
                <a:lnTo>
                  <a:pt x="2248" y="98"/>
                </a:lnTo>
                <a:lnTo>
                  <a:pt x="2156" y="87"/>
                </a:lnTo>
                <a:lnTo>
                  <a:pt x="2055" y="80"/>
                </a:lnTo>
                <a:lnTo>
                  <a:pt x="1968" y="78"/>
                </a:lnTo>
                <a:lnTo>
                  <a:pt x="1867" y="75"/>
                </a:lnTo>
                <a:lnTo>
                  <a:pt x="1754" y="73"/>
                </a:lnTo>
                <a:lnTo>
                  <a:pt x="1630" y="72"/>
                </a:lnTo>
                <a:lnTo>
                  <a:pt x="1492" y="70"/>
                </a:lnTo>
                <a:lnTo>
                  <a:pt x="1344" y="70"/>
                </a:lnTo>
                <a:lnTo>
                  <a:pt x="1184" y="68"/>
                </a:lnTo>
                <a:lnTo>
                  <a:pt x="1014" y="68"/>
                </a:lnTo>
                <a:lnTo>
                  <a:pt x="796" y="68"/>
                </a:lnTo>
                <a:lnTo>
                  <a:pt x="587" y="70"/>
                </a:lnTo>
                <a:lnTo>
                  <a:pt x="385" y="70"/>
                </a:lnTo>
                <a:lnTo>
                  <a:pt x="190" y="72"/>
                </a:lnTo>
                <a:lnTo>
                  <a:pt x="0" y="73"/>
                </a:lnTo>
                <a:lnTo>
                  <a:pt x="0" y="5"/>
                </a:lnTo>
                <a:lnTo>
                  <a:pt x="190" y="4"/>
                </a:lnTo>
                <a:lnTo>
                  <a:pt x="385" y="2"/>
                </a:lnTo>
                <a:lnTo>
                  <a:pt x="587" y="2"/>
                </a:lnTo>
                <a:lnTo>
                  <a:pt x="796" y="0"/>
                </a:lnTo>
                <a:lnTo>
                  <a:pt x="1014" y="0"/>
                </a:lnTo>
                <a:close/>
              </a:path>
            </a:pathLst>
          </a:custGeom>
          <a:solidFill>
            <a:schemeClr val="accent1"/>
          </a:solidFill>
          <a:ln w="0">
            <a:noFill/>
            <a:prstDash val="solid"/>
            <a:round/>
          </a:ln>
        </p:spPr>
        <p:txBody>
          <a:bodyPr vert="horz" wrap="square" lIns="128580" tIns="64290" rIns="128580" bIns="64290" numCol="1" anchor="t" anchorCtr="0" compatLnSpc="1"/>
          <a:lstStyle/>
          <a:p>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xml><?xml version="1.0" encoding="utf-8"?>
<p:tagLst xmlns:a="http://schemas.openxmlformats.org/drawingml/2006/main" xmlns:r="http://schemas.openxmlformats.org/officeDocument/2006/relationships" xmlns:p="http://schemas.openxmlformats.org/presentationml/2006/main">
  <p:tag name="PA" val="v4.3.1"/>
</p:tagLst>
</file>

<file path=ppt/tags/tag2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xml><?xml version="1.0" encoding="utf-8"?>
<p:tagLst xmlns:a="http://schemas.openxmlformats.org/drawingml/2006/main" xmlns:r="http://schemas.openxmlformats.org/officeDocument/2006/relationships" xmlns:p="http://schemas.openxmlformats.org/presentationml/2006/main">
  <p:tag name="PA" val="v4.3.1"/>
</p:tagLst>
</file>

<file path=ppt/tags/tag2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4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5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6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7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8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9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0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1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2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3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4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7.xml><?xml version="1.0" encoding="utf-8"?>
<p:tagLst xmlns:a="http://schemas.openxmlformats.org/drawingml/2006/main" xmlns:r="http://schemas.openxmlformats.org/officeDocument/2006/relationships" xmlns:p="http://schemas.openxmlformats.org/presentationml/2006/main">
  <p:tag name="PA" val="v4.3.1"/>
</p:tagLst>
</file>

<file path=ppt/tags/tag15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5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60.xml><?xml version="1.0" encoding="utf-8"?>
<p:tagLst xmlns:a="http://schemas.openxmlformats.org/drawingml/2006/main" xmlns:r="http://schemas.openxmlformats.org/officeDocument/2006/relationships" xmlns:p="http://schemas.openxmlformats.org/presentationml/2006/main">
  <p:tag name="PA" val="v4.3.1"/>
</p:tagLst>
</file>

<file path=ppt/tags/tag161.xml><?xml version="1.0" encoding="utf-8"?>
<p:tagLst xmlns:a="http://schemas.openxmlformats.org/drawingml/2006/main" xmlns:r="http://schemas.openxmlformats.org/officeDocument/2006/relationships" xmlns:p="http://schemas.openxmlformats.org/presentationml/2006/main">
  <p:tag name="PA" val="v4.3.1"/>
</p:tagLst>
</file>

<file path=ppt/tags/tag162.xml><?xml version="1.0" encoding="utf-8"?>
<p:tagLst xmlns:a="http://schemas.openxmlformats.org/drawingml/2006/main" xmlns:r="http://schemas.openxmlformats.org/officeDocument/2006/relationships" xmlns:p="http://schemas.openxmlformats.org/presentationml/2006/main">
  <p:tag name="PA" val="v4.3.1"/>
</p:tagLst>
</file>

<file path=ppt/tags/tag163.xml><?xml version="1.0" encoding="utf-8"?>
<p:tagLst xmlns:a="http://schemas.openxmlformats.org/drawingml/2006/main" xmlns:r="http://schemas.openxmlformats.org/officeDocument/2006/relationships" xmlns:p="http://schemas.openxmlformats.org/presentationml/2006/main">
  <p:tag name="PA" val="v4.3.1"/>
</p:tagLst>
</file>

<file path=ppt/tags/tag164.xml><?xml version="1.0" encoding="utf-8"?>
<p:tagLst xmlns:a="http://schemas.openxmlformats.org/drawingml/2006/main" xmlns:r="http://schemas.openxmlformats.org/officeDocument/2006/relationships" xmlns:p="http://schemas.openxmlformats.org/presentationml/2006/main">
  <p:tag name="PA" val="v4.3.1"/>
</p:tagLst>
</file>

<file path=ppt/tags/tag165.xml><?xml version="1.0" encoding="utf-8"?>
<p:tagLst xmlns:a="http://schemas.openxmlformats.org/drawingml/2006/main" xmlns:r="http://schemas.openxmlformats.org/officeDocument/2006/relationships" xmlns:p="http://schemas.openxmlformats.org/presentationml/2006/main">
  <p:tag name="PA" val="v4.3.1"/>
</p:tagLst>
</file>

<file path=ppt/tags/tag166.xml><?xml version="1.0" encoding="utf-8"?>
<p:tagLst xmlns:a="http://schemas.openxmlformats.org/drawingml/2006/main" xmlns:r="http://schemas.openxmlformats.org/officeDocument/2006/relationships" xmlns:p="http://schemas.openxmlformats.org/presentationml/2006/main">
  <p:tag name="PA" val="v4.3.1"/>
</p:tagLst>
</file>

<file path=ppt/tags/tag167.xml><?xml version="1.0" encoding="utf-8"?>
<p:tagLst xmlns:a="http://schemas.openxmlformats.org/drawingml/2006/main" xmlns:r="http://schemas.openxmlformats.org/officeDocument/2006/relationships" xmlns:p="http://schemas.openxmlformats.org/presentationml/2006/main">
  <p:tag name="PA" val="v4.3.1"/>
</p:tagLst>
</file>

<file path=ppt/tags/tag168.xml><?xml version="1.0" encoding="utf-8"?>
<p:tagLst xmlns:a="http://schemas.openxmlformats.org/drawingml/2006/main" xmlns:r="http://schemas.openxmlformats.org/officeDocument/2006/relationships" xmlns:p="http://schemas.openxmlformats.org/presentationml/2006/main">
  <p:tag name="PA" val="v4.3.1"/>
</p:tagLst>
</file>

<file path=ppt/tags/tag169.xml><?xml version="1.0" encoding="utf-8"?>
<p:tagLst xmlns:a="http://schemas.openxmlformats.org/drawingml/2006/main" xmlns:r="http://schemas.openxmlformats.org/officeDocument/2006/relationships" xmlns:p="http://schemas.openxmlformats.org/presentationml/2006/main">
  <p:tag name="PA" val="v4.3.1"/>
</p:tagLst>
</file>

<file path=ppt/tags/tag170.xml><?xml version="1.0" encoding="utf-8"?>
<p:tagLst xmlns:a="http://schemas.openxmlformats.org/drawingml/2006/main" xmlns:r="http://schemas.openxmlformats.org/officeDocument/2006/relationships" xmlns:p="http://schemas.openxmlformats.org/presentationml/2006/main">
  <p:tag name="PA" val="v4.3.1"/>
</p:tagLst>
</file>

<file path=ppt/tags/tag171.xml><?xml version="1.0" encoding="utf-8"?>
<p:tagLst xmlns:a="http://schemas.openxmlformats.org/drawingml/2006/main" xmlns:r="http://schemas.openxmlformats.org/officeDocument/2006/relationships" xmlns:p="http://schemas.openxmlformats.org/presentationml/2006/main">
  <p:tag name="PA" val="v4.3.1"/>
</p:tagLst>
</file>

<file path=ppt/tags/tag172.xml><?xml version="1.0" encoding="utf-8"?>
<p:tagLst xmlns:a="http://schemas.openxmlformats.org/drawingml/2006/main" xmlns:r="http://schemas.openxmlformats.org/officeDocument/2006/relationships" xmlns:p="http://schemas.openxmlformats.org/presentationml/2006/main">
  <p:tag name="PA" val="v4.3.1"/>
</p:tagLst>
</file>

<file path=ppt/tags/tag173.xml><?xml version="1.0" encoding="utf-8"?>
<p:tagLst xmlns:a="http://schemas.openxmlformats.org/drawingml/2006/main" xmlns:r="http://schemas.openxmlformats.org/officeDocument/2006/relationships" xmlns:p="http://schemas.openxmlformats.org/presentationml/2006/main">
  <p:tag name="PA" val="v4.3.1"/>
</p:tagLst>
</file>

<file path=ppt/tags/tag174.xml><?xml version="1.0" encoding="utf-8"?>
<p:tagLst xmlns:a="http://schemas.openxmlformats.org/drawingml/2006/main" xmlns:r="http://schemas.openxmlformats.org/officeDocument/2006/relationships" xmlns:p="http://schemas.openxmlformats.org/presentationml/2006/main">
  <p:tag name="PA" val="v4.3.1"/>
</p:tagLst>
</file>

<file path=ppt/tags/tag175.xml><?xml version="1.0" encoding="utf-8"?>
<p:tagLst xmlns:a="http://schemas.openxmlformats.org/drawingml/2006/main" xmlns:r="http://schemas.openxmlformats.org/officeDocument/2006/relationships" xmlns:p="http://schemas.openxmlformats.org/presentationml/2006/main">
  <p:tag name="PA" val="v4.3.1"/>
</p:tagLst>
</file>

<file path=ppt/tags/tag176.xml><?xml version="1.0" encoding="utf-8"?>
<p:tagLst xmlns:a="http://schemas.openxmlformats.org/drawingml/2006/main" xmlns:r="http://schemas.openxmlformats.org/officeDocument/2006/relationships" xmlns:p="http://schemas.openxmlformats.org/presentationml/2006/main">
  <p:tag name="PA" val="v4.3.1"/>
</p:tagLst>
</file>

<file path=ppt/tags/tag177.xml><?xml version="1.0" encoding="utf-8"?>
<p:tagLst xmlns:a="http://schemas.openxmlformats.org/drawingml/2006/main" xmlns:r="http://schemas.openxmlformats.org/officeDocument/2006/relationships" xmlns:p="http://schemas.openxmlformats.org/presentationml/2006/main">
  <p:tag name="PA" val="v4.3.1"/>
</p:tagLst>
</file>

<file path=ppt/tags/tag178.xml><?xml version="1.0" encoding="utf-8"?>
<p:tagLst xmlns:a="http://schemas.openxmlformats.org/drawingml/2006/main" xmlns:r="http://schemas.openxmlformats.org/officeDocument/2006/relationships" xmlns:p="http://schemas.openxmlformats.org/presentationml/2006/main">
  <p:tag name="PA" val="v4.3.1"/>
</p:tagLst>
</file>

<file path=ppt/tags/tag179.xml><?xml version="1.0" encoding="utf-8"?>
<p:tagLst xmlns:a="http://schemas.openxmlformats.org/drawingml/2006/main" xmlns:r="http://schemas.openxmlformats.org/officeDocument/2006/relationships" xmlns:p="http://schemas.openxmlformats.org/presentationml/2006/main">
  <p:tag name="PA" val="v4.3.1"/>
</p:tagLst>
</file>

<file path=ppt/tags/tag180.xml><?xml version="1.0" encoding="utf-8"?>
<p:tagLst xmlns:a="http://schemas.openxmlformats.org/drawingml/2006/main" xmlns:r="http://schemas.openxmlformats.org/officeDocument/2006/relationships" xmlns:p="http://schemas.openxmlformats.org/presentationml/2006/main">
  <p:tag name="PA" val="v4.3.1"/>
</p:tagLst>
</file>

<file path=ppt/tags/tag181.xml><?xml version="1.0" encoding="utf-8"?>
<p:tagLst xmlns:a="http://schemas.openxmlformats.org/drawingml/2006/main" xmlns:r="http://schemas.openxmlformats.org/officeDocument/2006/relationships" xmlns:p="http://schemas.openxmlformats.org/presentationml/2006/main">
  <p:tag name="PA" val="v4.3.1"/>
</p:tagLst>
</file>

<file path=ppt/tags/tag182.xml><?xml version="1.0" encoding="utf-8"?>
<p:tagLst xmlns:a="http://schemas.openxmlformats.org/drawingml/2006/main" xmlns:r="http://schemas.openxmlformats.org/officeDocument/2006/relationships" xmlns:p="http://schemas.openxmlformats.org/presentationml/2006/main">
  <p:tag name="PA" val="v4.3.1"/>
</p:tagLst>
</file>

<file path=ppt/tags/tag183.xml><?xml version="1.0" encoding="utf-8"?>
<p:tagLst xmlns:a="http://schemas.openxmlformats.org/drawingml/2006/main" xmlns:r="http://schemas.openxmlformats.org/officeDocument/2006/relationships" xmlns:p="http://schemas.openxmlformats.org/presentationml/2006/main">
  <p:tag name="PA" val="v4.3.1"/>
</p:tagLst>
</file>

<file path=ppt/tags/tag184.xml><?xml version="1.0" encoding="utf-8"?>
<p:tagLst xmlns:a="http://schemas.openxmlformats.org/drawingml/2006/main" xmlns:r="http://schemas.openxmlformats.org/officeDocument/2006/relationships" xmlns:p="http://schemas.openxmlformats.org/presentationml/2006/main">
  <p:tag name="PA" val="v4.3.1"/>
</p:tagLst>
</file>

<file path=ppt/tags/tag185.xml><?xml version="1.0" encoding="utf-8"?>
<p:tagLst xmlns:a="http://schemas.openxmlformats.org/drawingml/2006/main" xmlns:r="http://schemas.openxmlformats.org/officeDocument/2006/relationships" xmlns:p="http://schemas.openxmlformats.org/presentationml/2006/main">
  <p:tag name="PA" val="v4.3.1"/>
</p:tagLst>
</file>

<file path=ppt/tags/tag186.xml><?xml version="1.0" encoding="utf-8"?>
<p:tagLst xmlns:a="http://schemas.openxmlformats.org/drawingml/2006/main" xmlns:r="http://schemas.openxmlformats.org/officeDocument/2006/relationships" xmlns:p="http://schemas.openxmlformats.org/presentationml/2006/main">
  <p:tag name="PA" val="v4.3.1"/>
</p:tagLst>
</file>

<file path=ppt/tags/tag187.xml><?xml version="1.0" encoding="utf-8"?>
<p:tagLst xmlns:a="http://schemas.openxmlformats.org/drawingml/2006/main" xmlns:r="http://schemas.openxmlformats.org/officeDocument/2006/relationships" xmlns:p="http://schemas.openxmlformats.org/presentationml/2006/main">
  <p:tag name="PA" val="v4.3.1"/>
</p:tagLst>
</file>

<file path=ppt/tags/tag188.xml><?xml version="1.0" encoding="utf-8"?>
<p:tagLst xmlns:a="http://schemas.openxmlformats.org/drawingml/2006/main" xmlns:r="http://schemas.openxmlformats.org/officeDocument/2006/relationships" xmlns:p="http://schemas.openxmlformats.org/presentationml/2006/main">
  <p:tag name="PA" val="v4.3.1"/>
</p:tagLst>
</file>

<file path=ppt/tags/tag18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19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0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1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2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3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4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5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6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7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8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29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0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1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2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1.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3.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4.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5.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6.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7.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8.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39.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40.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heme/theme1.xml><?xml version="1.0" encoding="utf-8"?>
<a:theme xmlns:a="http://schemas.openxmlformats.org/drawingml/2006/main" name="自定义设计方案">
  <a:themeElements>
    <a:clrScheme name="自定义 93">
      <a:dk1>
        <a:srgbClr val="000000"/>
      </a:dk1>
      <a:lt1>
        <a:srgbClr val="FFFFFF"/>
      </a:lt1>
      <a:dk2>
        <a:srgbClr val="44546A"/>
      </a:dk2>
      <a:lt2>
        <a:srgbClr val="E7E6E6"/>
      </a:lt2>
      <a:accent1>
        <a:srgbClr val="003366"/>
      </a:accent1>
      <a:accent2>
        <a:srgbClr val="003366"/>
      </a:accent2>
      <a:accent3>
        <a:srgbClr val="003366"/>
      </a:accent3>
      <a:accent4>
        <a:srgbClr val="003366"/>
      </a:accent4>
      <a:accent5>
        <a:srgbClr val="003366"/>
      </a:accent5>
      <a:accent6>
        <a:srgbClr val="003366"/>
      </a:accent6>
      <a:hlink>
        <a:srgbClr val="003366"/>
      </a:hlink>
      <a:folHlink>
        <a:srgbClr val="003366"/>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95000"/>
          </a:schemeClr>
        </a:solidFill>
        <a:ln w="9525" cap="flat" cmpd="sng" algn="ctr">
          <a:solidFill>
            <a:schemeClr val="tx2">
              <a:lumMod val="60000"/>
              <a:lumOff val="40000"/>
            </a:schemeClr>
          </a:solidFill>
          <a:prstDash val="solid"/>
          <a:round/>
          <a:headEnd type="none" w="med" len="med"/>
          <a:tailEnd type="none" w="med" len="med"/>
        </a:ln>
      </a:spPr>
      <a:bodyPr vert="horz" wrap="square" lIns="179705" tIns="71755" rIns="179705" bIns="71755" numCol="1" rtlCol="0" anchor="ctr" anchorCtr="0" compatLnSpc="1">
        <a:spAutoFit/>
      </a:bodyPr>
      <a:lstStyle>
        <a:defPPr algn="just" eaLnBrk="1" latinLnBrk="0" hangingPunct="1">
          <a:lnSpc>
            <a:spcPct val="150000"/>
          </a:lnSpc>
          <a:spcBef>
            <a:spcPts val="0"/>
          </a:spcBef>
          <a:spcAft>
            <a:spcPts val="0"/>
          </a:spcAft>
          <a:defRPr sz="1800" spc="100">
            <a:solidFill>
              <a:srgbClr val="FF0000"/>
            </a:solidFill>
            <a:uFillTx/>
            <a:latin typeface="微软雅黑" panose="020B0503020204020204" pitchFamily="34" charset="-122"/>
            <a:ea typeface="微软雅黑" panose="020B0503020204020204" pitchFamily="34" charset="-122"/>
            <a:cs typeface="+mn-ea"/>
            <a:sym typeface="微软雅黑 Light" panose="020B0502040204020203" pitchFamily="34"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13551</Words>
  <Application>Microsoft Office PowerPoint</Application>
  <PresentationFormat>自定义</PresentationFormat>
  <Paragraphs>1766</Paragraphs>
  <Slides>165</Slides>
  <Notes>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165</vt:i4>
      </vt:variant>
    </vt:vector>
  </HeadingPairs>
  <TitlesOfParts>
    <vt:vector size="177" baseType="lpstr">
      <vt:lpstr>Helvetica Light</vt:lpstr>
      <vt:lpstr>Kaiti SC Regular</vt:lpstr>
      <vt:lpstr>黑体</vt:lpstr>
      <vt:lpstr>华文楷体</vt:lpstr>
      <vt:lpstr>微软雅黑</vt:lpstr>
      <vt:lpstr>Arial</vt:lpstr>
      <vt:lpstr>Calibri</vt:lpstr>
      <vt:lpstr>Helvetica</vt:lpstr>
      <vt:lpstr>Tahoma</vt:lpstr>
      <vt:lpstr>Times New Roman</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19</cp:revision>
  <dcterms:created xsi:type="dcterms:W3CDTF">2023-02-08T01:28:57Z</dcterms:created>
  <dcterms:modified xsi:type="dcterms:W3CDTF">2023-02-13T10:14:24Z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2052-5.1.1.7676</vt:lpwstr>
  </property>
  <property fmtid="{D5CDD505-2E9C-101B-9397-08002B2CF9AE}" pid="3" name="ICV">
    <vt:lpwstr>030A7B8D75ABFE04D9FAE2630205F307</vt:lpwstr>
  </property>
</Properties>
</file>