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944" r:id="rId1"/>
    <p:sldMasterId id="2147495981" r:id="rId2"/>
  </p:sldMasterIdLst>
  <p:notesMasterIdLst>
    <p:notesMasterId r:id="rId3"/>
  </p:notesMasterIdLst>
  <p:sldIdLst>
    <p:sldId id="5506" r:id="rId4"/>
    <p:sldId id="5511" r:id="rId5"/>
    <p:sldId id="5515" r:id="rId6"/>
    <p:sldId id="5518" r:id="rId7"/>
    <p:sldId id="5521" r:id="rId8"/>
    <p:sldId id="5524" r:id="rId9"/>
    <p:sldId id="5527" r:id="rId10"/>
    <p:sldId id="5530" r:id="rId11"/>
    <p:sldId id="5533" r:id="rId12"/>
    <p:sldId id="5536" r:id="rId13"/>
    <p:sldId id="5539" r:id="rId14"/>
    <p:sldId id="5542" r:id="rId15"/>
    <p:sldId id="5545" r:id="rId16"/>
    <p:sldId id="5548" r:id="rId17"/>
    <p:sldId id="5551" r:id="rId18"/>
    <p:sldId id="5554" r:id="rId19"/>
    <p:sldId id="5557" r:id="rId20"/>
    <p:sldId id="5560" r:id="rId21"/>
    <p:sldId id="5563" r:id="rId22"/>
    <p:sldId id="5566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45" r:id="rId1"/>
    <p:sldLayoutId id="2147495946" r:id="rId2"/>
    <p:sldLayoutId id="2147495947" r:id="rId3"/>
    <p:sldLayoutId id="2147495948" r:id="rId4"/>
    <p:sldLayoutId id="2147495949" r:id="rId5"/>
    <p:sldLayoutId id="2147495950" r:id="rId6"/>
    <p:sldLayoutId id="2147495951" r:id="rId7"/>
    <p:sldLayoutId id="2147495952" r:id="rId8"/>
    <p:sldLayoutId id="2147495953" r:id="rId9"/>
    <p:sldLayoutId id="2147495954" r:id="rId10"/>
    <p:sldLayoutId id="21474959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5982" r:id="rId1"/>
    <p:sldLayoutId id="2147495983" r:id="rId2"/>
    <p:sldLayoutId id="2147495984" r:id="rId3"/>
    <p:sldLayoutId id="2147495985" r:id="rId4"/>
    <p:sldLayoutId id="2147495986" r:id="rId5"/>
    <p:sldLayoutId id="2147495987" r:id="rId6"/>
    <p:sldLayoutId id="2147495988" r:id="rId7"/>
    <p:sldLayoutId id="2147495989" r:id="rId8"/>
    <p:sldLayoutId id="2147495990" r:id="rId9"/>
    <p:sldLayoutId id="2147495991" r:id="rId10"/>
    <p:sldLayoutId id="214749599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tags" Target="../tags/tag215.xml"/><Relationship Id="rId22" Type="http://schemas.openxmlformats.org/officeDocument/2006/relationships/tags" Target="../tags/tag216.xml"/><Relationship Id="rId23" Type="http://schemas.openxmlformats.org/officeDocument/2006/relationships/tags" Target="../tags/tag217.xml"/><Relationship Id="rId24" Type="http://schemas.openxmlformats.org/officeDocument/2006/relationships/tags" Target="../tags/tag218.xml"/><Relationship Id="rId25" Type="http://schemas.openxmlformats.org/officeDocument/2006/relationships/tags" Target="../tags/tag219.xml"/><Relationship Id="rId26" Type="http://schemas.openxmlformats.org/officeDocument/2006/relationships/tags" Target="../tags/tag220.xml"/><Relationship Id="rId27" Type="http://schemas.openxmlformats.org/officeDocument/2006/relationships/tags" Target="../tags/tag221.xml"/><Relationship Id="rId28" Type="http://schemas.openxmlformats.org/officeDocument/2006/relationships/tags" Target="../tags/tag222.xml"/><Relationship Id="rId29" Type="http://schemas.openxmlformats.org/officeDocument/2006/relationships/tags" Target="../tags/tag223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tags" Target="../tags/tag306.xml"/><Relationship Id="rId22" Type="http://schemas.openxmlformats.org/officeDocument/2006/relationships/tags" Target="../tags/tag307.xml"/><Relationship Id="rId23" Type="http://schemas.openxmlformats.org/officeDocument/2006/relationships/tags" Target="../tags/tag308.xml"/><Relationship Id="rId24" Type="http://schemas.openxmlformats.org/officeDocument/2006/relationships/tags" Target="../tags/tag309.xml"/><Relationship Id="rId25" Type="http://schemas.openxmlformats.org/officeDocument/2006/relationships/tags" Target="../tags/tag310.xml"/><Relationship Id="rId26" Type="http://schemas.openxmlformats.org/officeDocument/2006/relationships/tags" Target="../tags/tag311.xml"/><Relationship Id="rId27" Type="http://schemas.openxmlformats.org/officeDocument/2006/relationships/tags" Target="../tags/tag312.xml"/><Relationship Id="rId28" Type="http://schemas.openxmlformats.org/officeDocument/2006/relationships/tags" Target="../tags/tag313.xml"/><Relationship Id="rId29" Type="http://schemas.openxmlformats.org/officeDocument/2006/relationships/tags" Target="../tags/tag31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小学艺术教育的创新模式与实践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70"/>
          <p:cNvSpPr/>
          <p:nvPr>
            <p:custDataLst>
              <p:tags r:id="rId6"/>
            </p:custDataLst>
          </p:nvPr>
        </p:nvSpPr>
        <p:spPr>
          <a:xfrm>
            <a:off x="4471035" y="22517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559935" y="23514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932170" y="22428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小学艺术教育创新模式的探索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76"/>
          <p:cNvSpPr/>
          <p:nvPr>
            <p:custDataLst>
              <p:tags r:id="rId10"/>
            </p:custDataLst>
          </p:nvPr>
        </p:nvSpPr>
        <p:spPr>
          <a:xfrm>
            <a:off x="4480560" y="36550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69460" y="37547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941695" y="36461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小学艺术教育创新模式的实践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47"/>
          <p:cNvSpPr/>
          <p:nvPr>
            <p:custDataLst>
              <p:tags r:id="rId14"/>
            </p:custDataLst>
          </p:nvPr>
        </p:nvSpPr>
        <p:spPr>
          <a:xfrm>
            <a:off x="4110990" y="8483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199890" y="9480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72125" y="8394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小学艺术教育的现状与挑战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82"/>
          <p:cNvSpPr/>
          <p:nvPr>
            <p:custDataLst>
              <p:tags r:id="rId18"/>
            </p:custDataLst>
          </p:nvPr>
        </p:nvSpPr>
        <p:spPr>
          <a:xfrm>
            <a:off x="4110990" y="50584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99890" y="51581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596890" y="50495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小学艺术教育创新模式的推广与完善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小学艺术教育的现状与挑战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当前小学艺术教育的状况</a:t>
            </a:r>
            <a:endParaRPr altLang="en-US" lang="zh-CN"/>
          </a:p>
        </p:txBody>
      </p:sp>
      <p:sp>
        <p:nvSpPr>
          <p:cNvPr id="10489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艺术教育在小学教育中的地位和作用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当前小学艺术教育的课程设置和教学方法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小学艺术教育的师资力量和教学资源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小学艺术教育的评价标准和考核方式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面临的主要挑战和问题</a:t>
            </a:r>
            <a:endParaRPr altLang="en-US" lang="zh-CN"/>
          </a:p>
        </p:txBody>
      </p:sp>
      <p:sp>
        <p:nvSpPr>
          <p:cNvPr id="10490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传统教育观念的束缚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缺乏专业师资力量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艺术教育资源的分配不均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艺术教育评价体系不完善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创新模式的必要性</a:t>
            </a:r>
            <a:endParaRPr altLang="en-US" lang="zh-CN"/>
          </a:p>
        </p:txBody>
      </p:sp>
      <p:sp>
        <p:nvSpPr>
          <p:cNvPr id="10491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创新小学艺术教育模式能够更好地适应学生的个性化需求，促进学生的全面发展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传统小学艺术教育模式存在局限性，不能满足当前社会发展的需求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创新小学艺术教育模式有助于提高教育质量，培养更多具有创新精神和实践能力的人才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创新小学艺术教育模式有助于推动教育改革，为未来的教育发展提供新的思路和方向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1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小学艺术教育创新模式的探索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创新教学理念</a:t>
            </a:r>
            <a:endParaRPr altLang="en-US" lang="zh-CN"/>
          </a:p>
        </p:txBody>
      </p:sp>
      <p:sp>
        <p:nvSpPr>
          <p:cNvPr id="10492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强化实践操作，培养创新能力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以学生为中心，注重个性发展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跨学科整合，提高综合素质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多元化评价，激励学生进步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创新教学方法</a:t>
            </a:r>
            <a:endParaRPr altLang="en-US" lang="zh-CN"/>
          </a:p>
        </p:txBody>
      </p:sp>
      <p:sp>
        <p:nvSpPr>
          <p:cNvPr id="10493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引入艺术实践课程，提高学生的动手能力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采用项目式学习，鼓励学生自主探究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利用信息技术手段，丰富教学手段和资源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结合多元文化元素，拓宽学生的艺术视野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创新教学内容</a:t>
            </a:r>
            <a:endParaRPr altLang="en-US" lang="zh-CN"/>
          </a:p>
        </p:txBody>
      </p:sp>
      <p:sp>
        <p:nvSpPr>
          <p:cNvPr id="10494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注重跨学科整合，提升综合素质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利用信息技术，开展数字化艺术教育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结合传统与现代，引入多元文化元素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强调个性发展，鼓励创新思维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创新教学评价</a:t>
            </a:r>
            <a:endParaRPr altLang="en-US" lang="zh-CN"/>
          </a:p>
        </p:txBody>
      </p:sp>
      <p:sp>
        <p:nvSpPr>
          <p:cNvPr id="10494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评价方式：多元化评价，注重过程和成果的双重评价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评价反馈：及时反馈评价结果，促进教学改进和提升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评价手段：利用信息技术手段，实现数字化评价和管理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评价标准：以学生为中心，关注学生的创造性和艺术素养的提升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小学艺术教育创新模式的实践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实践案例的选取与介绍</a:t>
            </a:r>
            <a:endParaRPr altLang="en-US" lang="zh-CN"/>
          </a:p>
        </p:txBody>
      </p:sp>
      <p:sp>
        <p:nvSpPr>
          <p:cNvPr id="10496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选取具有代表性的实践案例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案例介绍应包括背景、目标、实施过程和效果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案例分析应关注创新点、实践成果和经验教训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案例总结应对实践成果进行客观评价，并提出改进建议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实践过程中的经验与教训</a:t>
            </a:r>
            <a:endParaRPr altLang="en-US" lang="zh-CN"/>
          </a:p>
        </p:txBody>
      </p:sp>
      <p:sp>
        <p:nvSpPr>
          <p:cNvPr id="10496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经验：注重学生的个性发展，提供多样化的艺术教育课程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教训：避免过于强调艺术技能的学习，忽视学生的创造力和想象力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教训：加强学校与家长、社区的合作，共同推进小学艺术教育的发展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经验：加强教师培训，提高教师的艺术素养和教学能力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实践效果的评估与反馈</a:t>
            </a:r>
            <a:endParaRPr altLang="en-US" lang="zh-CN"/>
          </a:p>
        </p:txBody>
      </p:sp>
      <p:sp>
        <p:nvSpPr>
          <p:cNvPr id="10497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评估方法：通过考试成绩、作品评价、教师观察等多维度进行评估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反馈机制：建立学生、教师、家长之间的沟通渠道，收集各方意见和建议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改进措施：根据评估结果调整教学方法和内容，以满足学生的学习需求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实践成果：提高学生的艺术素养和创新能力，同时促进教师专业发展和学校文化建设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小学艺术教育创新模式的推广与完善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推广的策略与措施</a:t>
            </a:r>
            <a:endParaRPr altLang="en-US" lang="zh-CN"/>
          </a:p>
        </p:txBody>
      </p:sp>
      <p:sp>
        <p:nvSpPr>
          <p:cNvPr id="104989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合作推广：与相关机构、企业合作，共同推广小学艺术教育创新模式。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培训推广：对教师进行培训，提高其艺术素养和创新能力，使其能够更好地实施创新模式。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宣传推广：通过各种渠道宣传小学艺术教育创新模式的理念、优势和实践成果，提高社会认知度和接受度。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政策推广：制定相关政策，鼓励和支持小学艺术教育创新模式的推广与完善。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完善与创新的方向与途径</a:t>
            </a:r>
            <a:endParaRPr altLang="en-US" lang="zh-CN"/>
          </a:p>
        </p:txBody>
      </p:sp>
      <p:sp>
        <p:nvSpPr>
          <p:cNvPr id="10499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推广创新教育理念：加强教师培训，提高对艺术教育重要性的认识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强化实践教学：开展丰富多彩的艺术活动，提高学生的实践能力和创造力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创新教学方法：运用现代技术手段，增强艺术教育的趣味性和互动性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完善课程设置：结合学生特点，开发多元化、个性化的艺术课程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未来发展的展望与规划</a:t>
            </a:r>
            <a:endParaRPr altLang="en-US" lang="zh-CN"/>
          </a:p>
        </p:txBody>
      </p:sp>
      <p:sp>
        <p:nvSpPr>
          <p:cNvPr id="10500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加强师资队伍建设：通过培训和引进优秀教师，提高小学艺术教育的教学质量。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丰富教学资源：利用现代科技手段，开发更多优质的艺术教育资源。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推广创新教育模式：将成功的创新模式推广到更多小学，提高艺术教育的整体水平。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完善教育评价体系：建立科学合理的评价体系，以衡量小学艺术教育的质量和效果。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2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4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4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4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4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4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4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SLIDE_ID" val="custom2023091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9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2024-01-05T11:56:33Z</dcterms:created>
  <dcterms:modified xsi:type="dcterms:W3CDTF">2024-01-05T11:56:33Z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72bbc147209948b0af7d21f1b7c7f5ce_21</vt:lpwstr>
  </property>
</Properties>
</file>