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3790" r:id="rId1"/>
    <p:sldMasterId id="2147503827" r:id="rId2"/>
  </p:sldMasterIdLst>
  <p:notesMasterIdLst>
    <p:notesMasterId r:id="rId3"/>
  </p:notesMasterIdLst>
  <p:sldIdLst>
    <p:sldId id="9077" r:id="rId4"/>
    <p:sldId id="9082" r:id="rId5"/>
    <p:sldId id="9087" r:id="rId6"/>
    <p:sldId id="9091" r:id="rId7"/>
    <p:sldId id="9094" r:id="rId8"/>
    <p:sldId id="9097" r:id="rId9"/>
    <p:sldId id="9100" r:id="rId10"/>
    <p:sldId id="9104" r:id="rId11"/>
    <p:sldId id="9108" r:id="rId12"/>
    <p:sldId id="9111" r:id="rId13"/>
    <p:sldId id="9114" r:id="rId14"/>
    <p:sldId id="9117" r:id="rId15"/>
    <p:sldId id="9121" r:id="rId16"/>
    <p:sldId id="9125" r:id="rId17"/>
    <p:sldId id="9128" r:id="rId18"/>
    <p:sldId id="9131" r:id="rId19"/>
    <p:sldId id="9134" r:id="rId20"/>
    <p:sldId id="9138" r:id="rId21"/>
    <p:sldId id="9142" r:id="rId22"/>
    <p:sldId id="9145" r:id="rId23"/>
    <p:sldId id="9148" r:id="rId24"/>
    <p:sldId id="9151" r:id="rId25"/>
    <p:sldId id="9155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image" Target="../media/image2.jpeg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image" Target="../media/image2.jpeg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tags" Target="../tags/tag42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image" Target="../media/image1.png"/><Relationship Id="rId6" Type="http://schemas.openxmlformats.org/officeDocument/2006/relationships/tags" Target="../tags/tag81.xml"/><Relationship Id="rId7" Type="http://schemas.openxmlformats.org/officeDocument/2006/relationships/image" Target="../media/image2.jpeg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tags" Target="../tags/tag89.xml"/><Relationship Id="rId16" Type="http://schemas.openxmlformats.org/officeDocument/2006/relationships/tags" Target="../tags/tag90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1" name="直接连接符 1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4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1" name="直接连接符 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2926080" y="604911"/>
            <a:ext cx="0" cy="5627077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/>
          <a:noFill/>
        </p:spPr>
        <p:txBody>
          <a:bodyPr anchor="ctr" anchorCtr="0" bIns="0" lIns="0" rIns="0" rtlCol="0" tIns="0" vert="eaVert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9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1" name="直接连接符 1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3600" i="0" kern="1200" kumimoji="0" noProof="1" normalizeH="0" spc="300" err="1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/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9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9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1" name="直接连接符 14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3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5" name="直接连接符 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7" name="直接连接符 11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8000" i="0" kern="1200" kumimoji="0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tags" Target="../tags/tag96.xml"/><Relationship Id="rId18" Type="http://schemas.openxmlformats.org/officeDocument/2006/relationships/tags" Target="../tags/tag97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3791" r:id="rId1"/>
    <p:sldLayoutId id="2147503792" r:id="rId2"/>
    <p:sldLayoutId id="2147503793" r:id="rId3"/>
    <p:sldLayoutId id="2147503794" r:id="rId4"/>
    <p:sldLayoutId id="2147503795" r:id="rId5"/>
    <p:sldLayoutId id="2147503796" r:id="rId6"/>
    <p:sldLayoutId id="2147503797" r:id="rId7"/>
    <p:sldLayoutId id="2147503798" r:id="rId8"/>
    <p:sldLayoutId id="2147503799" r:id="rId9"/>
    <p:sldLayoutId id="2147503800" r:id="rId10"/>
    <p:sldLayoutId id="214750380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/>
            <a:r>
              <a:rPr altLang="en-US" dirty="0" lang="zh-CN"/>
              <a:t>三级</a:t>
            </a:r>
            <a:endParaRPr altLang="en-US" dirty="0" lang="zh-CN"/>
          </a:p>
          <a:p>
            <a:pPr lvl="3" marR="0"/>
            <a:r>
              <a:rPr altLang="en-US" dirty="0" lang="zh-CN"/>
              <a:t>四级</a:t>
            </a:r>
            <a:endParaRPr altLang="en-US" dirty="0" lang="zh-CN"/>
          </a:p>
          <a:p>
            <a:pPr lvl="4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3828" r:id="rId1"/>
    <p:sldLayoutId id="2147503829" r:id="rId2"/>
    <p:sldLayoutId id="2147503830" r:id="rId3"/>
    <p:sldLayoutId id="2147503831" r:id="rId4"/>
    <p:sldLayoutId id="2147503832" r:id="rId5"/>
    <p:sldLayoutId id="2147503833" r:id="rId6"/>
    <p:sldLayoutId id="2147503834" r:id="rId7"/>
    <p:sldLayoutId id="2147503835" r:id="rId8"/>
    <p:sldLayoutId id="2147503836" r:id="rId9"/>
    <p:sldLayoutId id="2147503837" r:id="rId10"/>
    <p:sldLayoutId id="2147503838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slideLayout" Target="../slideLayouts/slideLayout14.xml"/><Relationship Id="rId1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tags" Target="../tags/tag118.xml"/><Relationship Id="rId5" Type="http://schemas.openxmlformats.org/officeDocument/2006/relationships/tags" Target="../tags/tag119.xml"/><Relationship Id="rId6" Type="http://schemas.openxmlformats.org/officeDocument/2006/relationships/tags" Target="../tags/tag120.xml"/><Relationship Id="rId7" Type="http://schemas.openxmlformats.org/officeDocument/2006/relationships/tags" Target="../tags/tag121.xml"/><Relationship Id="rId8" Type="http://schemas.openxmlformats.org/officeDocument/2006/relationships/tags" Target="../tags/tag122.xml"/><Relationship Id="rId9" Type="http://schemas.openxmlformats.org/officeDocument/2006/relationships/tags" Target="../tags/tag123.xml"/><Relationship Id="rId10" Type="http://schemas.openxmlformats.org/officeDocument/2006/relationships/tags" Target="../tags/tag124.xml"/><Relationship Id="rId11" Type="http://schemas.openxmlformats.org/officeDocument/2006/relationships/tags" Target="../tags/tag125.xml"/><Relationship Id="rId12" Type="http://schemas.openxmlformats.org/officeDocument/2006/relationships/tags" Target="../tags/tag126.xml"/><Relationship Id="rId13" Type="http://schemas.openxmlformats.org/officeDocument/2006/relationships/tags" Target="../tags/tag127.xml"/><Relationship Id="rId14" Type="http://schemas.openxmlformats.org/officeDocument/2006/relationships/tags" Target="../tags/tag128.xml"/><Relationship Id="rId15" Type="http://schemas.openxmlformats.org/officeDocument/2006/relationships/tags" Target="../tags/tag129.xml"/><Relationship Id="rId16" Type="http://schemas.openxmlformats.org/officeDocument/2006/relationships/tags" Target="../tags/tag130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tags" Target="../tags/tag159.xml"/><Relationship Id="rId14" Type="http://schemas.openxmlformats.org/officeDocument/2006/relationships/tags" Target="../tags/tag160.xml"/><Relationship Id="rId1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tags" Target="../tags/tag188.xml"/><Relationship Id="rId14" Type="http://schemas.openxmlformats.org/officeDocument/2006/relationships/tags" Target="../tags/tag189.xml"/><Relationship Id="rId15" Type="http://schemas.openxmlformats.org/officeDocument/2006/relationships/tags" Target="../tags/tag190.xml"/><Relationship Id="rId16" Type="http://schemas.openxmlformats.org/officeDocument/2006/relationships/tags" Target="../tags/tag191.xml"/><Relationship Id="rId17" Type="http://schemas.openxmlformats.org/officeDocument/2006/relationships/tags" Target="../tags/tag192.xml"/><Relationship Id="rId18" Type="http://schemas.openxmlformats.org/officeDocument/2006/relationships/tags" Target="../tags/tag193.xml"/><Relationship Id="rId19" Type="http://schemas.openxmlformats.org/officeDocument/2006/relationships/tags" Target="../tags/tag194.xml"/><Relationship Id="rId20" Type="http://schemas.openxmlformats.org/officeDocument/2006/relationships/tags" Target="../tags/tag195.xml"/><Relationship Id="rId21" Type="http://schemas.openxmlformats.org/officeDocument/2006/relationships/tags" Target="../tags/tag196.xml"/><Relationship Id="rId22" Type="http://schemas.openxmlformats.org/officeDocument/2006/relationships/tags" Target="../tags/tag197.xml"/><Relationship Id="rId23" Type="http://schemas.openxmlformats.org/officeDocument/2006/relationships/tags" Target="../tags/tag198.xml"/><Relationship Id="rId24" Type="http://schemas.openxmlformats.org/officeDocument/2006/relationships/tags" Target="../tags/tag199.xml"/><Relationship Id="rId25" Type="http://schemas.openxmlformats.org/officeDocument/2006/relationships/tags" Target="../tags/tag200.xml"/><Relationship Id="rId26" Type="http://schemas.openxmlformats.org/officeDocument/2006/relationships/tags" Target="../tags/tag201.xml"/><Relationship Id="rId27" Type="http://schemas.openxmlformats.org/officeDocument/2006/relationships/tags" Target="../tags/tag202.xml"/><Relationship Id="rId28" Type="http://schemas.openxmlformats.org/officeDocument/2006/relationships/tags" Target="../tags/tag203.xml"/><Relationship Id="rId29" Type="http://schemas.openxmlformats.org/officeDocument/2006/relationships/tags" Target="../tags/tag204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tags" Target="../tags/tag256.xml"/><Relationship Id="rId14" Type="http://schemas.openxmlformats.org/officeDocument/2006/relationships/tags" Target="../tags/tag257.xml"/><Relationship Id="rId15" Type="http://schemas.openxmlformats.org/officeDocument/2006/relationships/tags" Target="../tags/tag258.xml"/><Relationship Id="rId16" Type="http://schemas.openxmlformats.org/officeDocument/2006/relationships/tags" Target="../tags/tag259.xml"/><Relationship Id="rId17" Type="http://schemas.openxmlformats.org/officeDocument/2006/relationships/tags" Target="../tags/tag260.xml"/><Relationship Id="rId18" Type="http://schemas.openxmlformats.org/officeDocument/2006/relationships/tags" Target="../tags/tag261.xml"/><Relationship Id="rId19" Type="http://schemas.openxmlformats.org/officeDocument/2006/relationships/tags" Target="../tags/tag262.xml"/><Relationship Id="rId20" Type="http://schemas.openxmlformats.org/officeDocument/2006/relationships/tags" Target="../tags/tag263.xml"/><Relationship Id="rId21" Type="http://schemas.openxmlformats.org/officeDocument/2006/relationships/tags" Target="../tags/tag264.xml"/><Relationship Id="rId22" Type="http://schemas.openxmlformats.org/officeDocument/2006/relationships/tags" Target="../tags/tag265.xml"/><Relationship Id="rId23" Type="http://schemas.openxmlformats.org/officeDocument/2006/relationships/tags" Target="../tags/tag266.xml"/><Relationship Id="rId24" Type="http://schemas.openxmlformats.org/officeDocument/2006/relationships/tags" Target="../tags/tag267.xml"/><Relationship Id="rId25" Type="http://schemas.openxmlformats.org/officeDocument/2006/relationships/tags" Target="../tags/tag268.xml"/><Relationship Id="rId26" Type="http://schemas.openxmlformats.org/officeDocument/2006/relationships/tags" Target="../tags/tag269.xml"/><Relationship Id="rId27" Type="http://schemas.openxmlformats.org/officeDocument/2006/relationships/tags" Target="../tags/tag270.xml"/><Relationship Id="rId28" Type="http://schemas.openxmlformats.org/officeDocument/2006/relationships/tags" Target="../tags/tag271.xml"/><Relationship Id="rId29" Type="http://schemas.openxmlformats.org/officeDocument/2006/relationships/tags" Target="../tags/tag272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tags" Target="../tags/tag304.xml"/><Relationship Id="rId14" Type="http://schemas.openxmlformats.org/officeDocument/2006/relationships/tags" Target="../tags/tag305.xml"/><Relationship Id="rId15" Type="http://schemas.openxmlformats.org/officeDocument/2006/relationships/tags" Target="../tags/tag306.xml"/><Relationship Id="rId16" Type="http://schemas.openxmlformats.org/officeDocument/2006/relationships/tags" Target="../tags/tag307.xml"/><Relationship Id="rId17" Type="http://schemas.openxmlformats.org/officeDocument/2006/relationships/tags" Target="../tags/tag308.xml"/><Relationship Id="rId18" Type="http://schemas.openxmlformats.org/officeDocument/2006/relationships/tags" Target="../tags/tag309.xml"/><Relationship Id="rId19" Type="http://schemas.openxmlformats.org/officeDocument/2006/relationships/tags" Target="../tags/tag310.xml"/><Relationship Id="rId20" Type="http://schemas.openxmlformats.org/officeDocument/2006/relationships/tags" Target="../tags/tag311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tags" Target="../tags/tag323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p>
            <a:r>
              <a:rPr altLang="en-US" dirty="0" lang="zh-CN"/>
              <a:t>学校双减的校园文化与学校形象</a:t>
            </a:r>
            <a:endParaRPr altLang="en-US" dirty="0" lang="zh-CN"/>
          </a:p>
        </p:txBody>
      </p:sp>
    </p:spTree>
    <p:custDataLst>
      <p:tags r:id="rId4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20" name="序号"/>
          <p:cNvSpPr txBox="1"/>
          <p:nvPr>
            <p:custDataLst>
              <p:tags r:id="rId2"/>
            </p:custDataLst>
          </p:nvPr>
        </p:nvSpPr>
        <p:spPr>
          <a:xfrm>
            <a:off x="3240272" y="2070708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3"/>
            </p:custDataLst>
          </p:nvPr>
        </p:nvSpPr>
        <p:spPr>
          <a:xfrm>
            <a:off x="4170680" y="1742440"/>
            <a:ext cx="2904490" cy="13430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双减背景下的校园文化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4"/>
            </p:custDataLst>
          </p:nvPr>
        </p:nvSpPr>
        <p:spPr>
          <a:xfrm>
            <a:off x="7432447" y="2070708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5"/>
            </p:custDataLst>
          </p:nvPr>
        </p:nvSpPr>
        <p:spPr>
          <a:xfrm>
            <a:off x="8362950" y="1821180"/>
            <a:ext cx="2904490" cy="13430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双减背景下的学校形象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6"/>
            </p:custDataLst>
          </p:nvPr>
        </p:nvSpPr>
        <p:spPr>
          <a:xfrm>
            <a:off x="3240272" y="3802768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7"/>
            </p:custDataLst>
          </p:nvPr>
        </p:nvSpPr>
        <p:spPr>
          <a:xfrm>
            <a:off x="4170680" y="3474085"/>
            <a:ext cx="2904490" cy="13430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双减背景下校园文化与学校形象的互动关系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8"/>
            </p:custDataLst>
          </p:nvPr>
        </p:nvSpPr>
        <p:spPr>
          <a:xfrm>
            <a:off x="7432447" y="3802768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9"/>
            </p:custDataLst>
          </p:nvPr>
        </p:nvSpPr>
        <p:spPr>
          <a:xfrm>
            <a:off x="8362950" y="3474085"/>
            <a:ext cx="2904490" cy="13430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双减背景下校园文化与学校形象的实践案例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0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4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双减背景下的校园文化</a:t>
            </a:r>
            <a:endParaRPr altLang="en-US" dirty="0" lang="zh-CN"/>
          </a:p>
        </p:txBody>
      </p:sp>
      <p:sp>
        <p:nvSpPr>
          <p:cNvPr id="104886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校园文化的定义与重要性</a:t>
            </a:r>
            <a:endParaRPr altLang="en-US" lang="zh-CN"/>
          </a:p>
        </p:txBody>
      </p:sp>
      <p:sp>
        <p:nvSpPr>
          <p:cNvPr id="1048914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6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8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0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78889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双减政策下，校园文化更加注重学生的全面发展和个性化需求，有利于培养学生的创新精神和实践能力。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2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4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6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8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78889" lnSpcReduction="1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校园文化是学校在长期发展过程中形成的独特价值观、信仰、行为准则等，是学校形象的重要组成部分。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0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2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4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6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84444" lnSpcReduction="1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校园文化对于培养学生的综合素质、提升学校形象具有重要意义，能够增强学校的凝聚力和向心力。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8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0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2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4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84444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建设积极向上的校园文化，可以营造良好的教育生态，促进学校与社区、家庭之间的互动与合作。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双减政策对校园文化的影响</a:t>
            </a:r>
            <a:endParaRPr altLang="en-US" lang="zh-CN"/>
          </a:p>
        </p:txBody>
      </p:sp>
      <p:sp>
        <p:nvSpPr>
          <p:cNvPr id="1048980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减轻学生课业负担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提高学生综合素质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促进校园文化多元化发展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增强学生自信心和创造力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建设健康、积极、和谐的校园文化</a:t>
            </a:r>
            <a:endParaRPr altLang="en-US" lang="zh-CN"/>
          </a:p>
        </p:txBody>
      </p:sp>
      <p:sp>
        <p:nvSpPr>
          <p:cNvPr id="1049022" name="圆角矩形 26"/>
          <p:cNvSpPr/>
          <p:nvPr>
            <p:custDataLst>
              <p:tags r:id="rId1"/>
            </p:custDataLst>
          </p:nvPr>
        </p:nvSpPr>
        <p:spPr>
          <a:xfrm>
            <a:off x="60833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24" name="圆角矩形 28"/>
          <p:cNvSpPr/>
          <p:nvPr>
            <p:custDataLst>
              <p:tags r:id="rId2"/>
            </p:custDataLst>
          </p:nvPr>
        </p:nvSpPr>
        <p:spPr>
          <a:xfrm>
            <a:off x="610871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26" name="文本框 31"/>
          <p:cNvSpPr txBox="1"/>
          <p:nvPr>
            <p:custDataLst>
              <p:tags r:id="rId3"/>
            </p:custDataLst>
          </p:nvPr>
        </p:nvSpPr>
        <p:spPr>
          <a:xfrm>
            <a:off x="763306" y="218974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强调学生的身心健康，通过丰富的体育活动和心理健康教育，促进学生全面发展。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圆角矩形 29"/>
          <p:cNvSpPr/>
          <p:nvPr>
            <p:custDataLst>
              <p:tags r:id="rId4"/>
            </p:custDataLst>
          </p:nvPr>
        </p:nvSpPr>
        <p:spPr>
          <a:xfrm>
            <a:off x="3400437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30" name="圆角矩形 32"/>
          <p:cNvSpPr/>
          <p:nvPr>
            <p:custDataLst>
              <p:tags r:id="rId5"/>
            </p:custDataLst>
          </p:nvPr>
        </p:nvSpPr>
        <p:spPr>
          <a:xfrm>
            <a:off x="3402977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32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鼓励师生共同参与校园文化建设，发挥各自特长，形成多元化的文化氛围。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圆角矩形 3"/>
          <p:cNvSpPr/>
          <p:nvPr>
            <p:custDataLst>
              <p:tags r:id="rId7"/>
            </p:custDataLst>
          </p:nvPr>
        </p:nvSpPr>
        <p:spPr>
          <a:xfrm>
            <a:off x="6192543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36" name="圆角矩形 4"/>
          <p:cNvSpPr/>
          <p:nvPr>
            <p:custDataLst>
              <p:tags r:id="rId8"/>
            </p:custDataLst>
          </p:nvPr>
        </p:nvSpPr>
        <p:spPr>
          <a:xfrm>
            <a:off x="6195084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38" name="文本框 5"/>
          <p:cNvSpPr txBox="1"/>
          <p:nvPr>
            <p:custDataLst>
              <p:tags r:id="rId9"/>
            </p:custDataLst>
          </p:nvPr>
        </p:nvSpPr>
        <p:spPr>
          <a:xfrm>
            <a:off x="6349425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注重培养学生的社会责任感和公民意识，通过志愿服务等活动让学生参与到社会建设中。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圆角矩形 8"/>
          <p:cNvSpPr/>
          <p:nvPr>
            <p:custDataLst>
              <p:tags r:id="rId10"/>
            </p:custDataLst>
          </p:nvPr>
        </p:nvSpPr>
        <p:spPr>
          <a:xfrm>
            <a:off x="898465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42" name="圆角矩形 9"/>
          <p:cNvSpPr/>
          <p:nvPr>
            <p:custDataLst>
              <p:tags r:id="rId11"/>
            </p:custDataLst>
          </p:nvPr>
        </p:nvSpPr>
        <p:spPr>
          <a:xfrm>
            <a:off x="8987190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44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营造积极向上的学习氛围，鼓励学生自主学习和合作学习，提高学习效果和综合素质。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校园文化在双减背景下的创新与变革</a:t>
            </a:r>
            <a:endParaRPr altLang="en-US" lang="zh-CN"/>
          </a:p>
        </p:txBody>
      </p:sp>
      <p:sp>
        <p:nvSpPr>
          <p:cNvPr id="1049080" name="弧形 58"/>
          <p:cNvSpPr/>
          <p:nvPr>
            <p:custDataLst>
              <p:tags r:id="rId1"/>
            </p:custDataLst>
          </p:nvPr>
        </p:nvSpPr>
        <p:spPr>
          <a:xfrm>
            <a:off x="8107509" y="2034454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2" name="弧形 57"/>
          <p:cNvSpPr/>
          <p:nvPr>
            <p:custDataLst>
              <p:tags r:id="rId2"/>
            </p:custDataLst>
          </p:nvPr>
        </p:nvSpPr>
        <p:spPr>
          <a:xfrm>
            <a:off x="608330" y="2034454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4" name="椭圆 22"/>
          <p:cNvSpPr/>
          <p:nvPr>
            <p:custDataLst>
              <p:tags r:id="rId3"/>
            </p:custDataLst>
          </p:nvPr>
        </p:nvSpPr>
        <p:spPr>
          <a:xfrm>
            <a:off x="8448679" y="231001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6" name="椭圆 23"/>
          <p:cNvSpPr/>
          <p:nvPr>
            <p:custDataLst>
              <p:tags r:id="rId4"/>
            </p:custDataLst>
          </p:nvPr>
        </p:nvSpPr>
        <p:spPr>
          <a:xfrm>
            <a:off x="8834838" y="236812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8" name="正文"/>
          <p:cNvSpPr txBox="1"/>
          <p:nvPr>
            <p:custDataLst>
              <p:tags r:id="rId5"/>
            </p:custDataLst>
          </p:nvPr>
        </p:nvSpPr>
        <p:spPr>
          <a:xfrm>
            <a:off x="8901385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加强家校合作，共同营造良好的教育环境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90" name="椭圆 24"/>
          <p:cNvSpPr/>
          <p:nvPr>
            <p:custDataLst>
              <p:tags r:id="rId6"/>
            </p:custDataLst>
          </p:nvPr>
        </p:nvSpPr>
        <p:spPr>
          <a:xfrm>
            <a:off x="6016437" y="231001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2" name="椭圆 25"/>
          <p:cNvSpPr/>
          <p:nvPr>
            <p:custDataLst>
              <p:tags r:id="rId7"/>
            </p:custDataLst>
          </p:nvPr>
        </p:nvSpPr>
        <p:spPr>
          <a:xfrm>
            <a:off x="6401659" y="236812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4" name="正文"/>
          <p:cNvSpPr txBox="1"/>
          <p:nvPr>
            <p:custDataLst>
              <p:tags r:id="rId8"/>
            </p:custDataLst>
          </p:nvPr>
        </p:nvSpPr>
        <p:spPr>
          <a:xfrm>
            <a:off x="6469143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丰富校园文化活动，提升学生综合素质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椭圆 7"/>
          <p:cNvSpPr/>
          <p:nvPr>
            <p:custDataLst>
              <p:tags r:id="rId9"/>
            </p:custDataLst>
          </p:nvPr>
        </p:nvSpPr>
        <p:spPr>
          <a:xfrm>
            <a:off x="3584195" y="231001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8" name="椭圆 9"/>
          <p:cNvSpPr/>
          <p:nvPr>
            <p:custDataLst>
              <p:tags r:id="rId10"/>
            </p:custDataLst>
          </p:nvPr>
        </p:nvSpPr>
        <p:spPr>
          <a:xfrm>
            <a:off x="3969417" y="236812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0" name="正文"/>
          <p:cNvSpPr txBox="1"/>
          <p:nvPr>
            <p:custDataLst>
              <p:tags r:id="rId11"/>
            </p:custDataLst>
          </p:nvPr>
        </p:nvSpPr>
        <p:spPr>
          <a:xfrm>
            <a:off x="4036901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创新教育理念，注重学生全面发展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02" name="椭圆 5"/>
          <p:cNvSpPr/>
          <p:nvPr>
            <p:custDataLst>
              <p:tags r:id="rId12"/>
            </p:custDataLst>
          </p:nvPr>
        </p:nvSpPr>
        <p:spPr>
          <a:xfrm>
            <a:off x="875455" y="231001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4" name="椭圆 4"/>
          <p:cNvSpPr/>
          <p:nvPr>
            <p:custDataLst>
              <p:tags r:id="rId13"/>
            </p:custDataLst>
          </p:nvPr>
        </p:nvSpPr>
        <p:spPr>
          <a:xfrm>
            <a:off x="1260677" y="236812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6" name="正文"/>
          <p:cNvSpPr txBox="1"/>
          <p:nvPr>
            <p:custDataLst>
              <p:tags r:id="rId14"/>
            </p:custDataLst>
          </p:nvPr>
        </p:nvSpPr>
        <p:spPr>
          <a:xfrm>
            <a:off x="1328161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校园文化在双减政策下的挑战与机遇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0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双减背景下的学校形象</a:t>
            </a:r>
            <a:endParaRPr altLang="en-US" dirty="0" lang="zh-CN"/>
          </a:p>
        </p:txBody>
      </p:sp>
      <p:sp>
        <p:nvSpPr>
          <p:cNvPr id="104914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学校形象的构成要素与塑造方式</a:t>
            </a:r>
            <a:endParaRPr altLang="en-US" lang="zh-CN"/>
          </a:p>
        </p:txBody>
      </p:sp>
      <p:sp>
        <p:nvSpPr>
          <p:cNvPr id="1049190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2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4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构成要素：校风、教风、学风、校园环境等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8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0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塑造方式：加强文化建设、提高教学质量、营造良好氛围等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4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6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塑造途径：开展丰富多彩的校园文化活动、加强师生互动等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0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2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塑造要求：注重细节、保持一致性、持续改进等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双减政策对学校形象的影响</a:t>
            </a:r>
            <a:endParaRPr altLang="en-US" lang="zh-CN"/>
          </a:p>
        </p:txBody>
      </p:sp>
      <p:sp>
        <p:nvSpPr>
          <p:cNvPr id="1049248" name="椭圆 262"/>
          <p:cNvSpPr/>
          <p:nvPr>
            <p:custDataLst>
              <p:tags r:id="rId1"/>
            </p:custDataLst>
          </p:nvPr>
        </p:nvSpPr>
        <p:spPr>
          <a:xfrm>
            <a:off x="2414057" y="402162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0" name="椭圆 263"/>
          <p:cNvSpPr/>
          <p:nvPr>
            <p:custDataLst>
              <p:tags r:id="rId2"/>
            </p:custDataLst>
          </p:nvPr>
        </p:nvSpPr>
        <p:spPr>
          <a:xfrm>
            <a:off x="3266271" y="410201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2" name="椭圆 264"/>
          <p:cNvSpPr/>
          <p:nvPr>
            <p:custDataLst>
              <p:tags r:id="rId3"/>
            </p:custDataLst>
          </p:nvPr>
        </p:nvSpPr>
        <p:spPr>
          <a:xfrm>
            <a:off x="4064242" y="433859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4" name="椭圆 265"/>
          <p:cNvSpPr/>
          <p:nvPr>
            <p:custDataLst>
              <p:tags r:id="rId4"/>
            </p:custDataLst>
          </p:nvPr>
        </p:nvSpPr>
        <p:spPr>
          <a:xfrm>
            <a:off x="4738693" y="453857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6" name="椭圆 266"/>
          <p:cNvSpPr/>
          <p:nvPr>
            <p:custDataLst>
              <p:tags r:id="rId5"/>
            </p:custDataLst>
          </p:nvPr>
        </p:nvSpPr>
        <p:spPr>
          <a:xfrm>
            <a:off x="5430137" y="474313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6862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8" name="椭圆 268"/>
          <p:cNvSpPr/>
          <p:nvPr>
            <p:custDataLst>
              <p:tags r:id="rId7"/>
            </p:custDataLst>
          </p:nvPr>
        </p:nvSpPr>
        <p:spPr>
          <a:xfrm flipV="1">
            <a:off x="2778078" y="448237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0" name="椭圆 269"/>
          <p:cNvSpPr/>
          <p:nvPr>
            <p:custDataLst>
              <p:tags r:id="rId8"/>
            </p:custDataLst>
          </p:nvPr>
        </p:nvSpPr>
        <p:spPr>
          <a:xfrm flipV="1">
            <a:off x="2819904" y="452485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2" name="椭圆 270"/>
          <p:cNvSpPr/>
          <p:nvPr>
            <p:custDataLst>
              <p:tags r:id="rId9"/>
            </p:custDataLst>
          </p:nvPr>
        </p:nvSpPr>
        <p:spPr>
          <a:xfrm flipV="1">
            <a:off x="7786797" y="366806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8308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4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4258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6215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7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49762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6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6350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8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0598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0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2421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3923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72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6014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5292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74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71879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5093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76" name="图形 15"/>
          <p:cNvSpPr/>
          <p:nvPr>
            <p:custDataLst>
              <p:tags r:id="rId22"/>
            </p:custDataLst>
          </p:nvPr>
        </p:nvSpPr>
        <p:spPr>
          <a:xfrm>
            <a:off x="5016447" y="494180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78" name="图形 19"/>
          <p:cNvSpPr/>
          <p:nvPr>
            <p:custDataLst>
              <p:tags r:id="rId23"/>
            </p:custDataLst>
          </p:nvPr>
        </p:nvSpPr>
        <p:spPr>
          <a:xfrm>
            <a:off x="8597185" y="4633991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80" name="图形 27"/>
          <p:cNvSpPr/>
          <p:nvPr>
            <p:custDataLst>
              <p:tags r:id="rId24"/>
            </p:custDataLst>
          </p:nvPr>
        </p:nvSpPr>
        <p:spPr>
          <a:xfrm>
            <a:off x="4113257" y="3666754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82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15778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84" name="正文"/>
          <p:cNvSpPr txBox="1"/>
          <p:nvPr>
            <p:custDataLst>
              <p:tags r:id="rId26"/>
            </p:custDataLst>
          </p:nvPr>
        </p:nvSpPr>
        <p:spPr>
          <a:xfrm>
            <a:off x="608330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双减政策实施背景：减轻学生课业负担，促进教育公平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正文"/>
          <p:cNvSpPr txBox="1"/>
          <p:nvPr>
            <p:custDataLst>
              <p:tags r:id="rId27"/>
            </p:custDataLst>
          </p:nvPr>
        </p:nvSpPr>
        <p:spPr>
          <a:xfrm>
            <a:off x="9419336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双减政策对学校形象的长期影响：培养全面发展的人才，树立学校良好形象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正文"/>
          <p:cNvSpPr txBox="1"/>
          <p:nvPr>
            <p:custDataLst>
              <p:tags r:id="rId28"/>
            </p:custDataLst>
          </p:nvPr>
        </p:nvSpPr>
        <p:spPr>
          <a:xfrm>
            <a:off x="7063330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双减政策实施后学校形象的转变：注重学生综合素质培养，提升学校文化氛围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正文"/>
          <p:cNvSpPr txBox="1"/>
          <p:nvPr>
            <p:custDataLst>
              <p:tags r:id="rId29"/>
            </p:custDataLst>
          </p:nvPr>
        </p:nvSpPr>
        <p:spPr>
          <a:xfrm>
            <a:off x="2964336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双减政策对学校形象的影响：提升学校教学质量，增强学校社会责任感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学校形象的维护与提升策略</a:t>
            </a:r>
            <a:endParaRPr altLang="en-US" lang="zh-CN"/>
          </a:p>
        </p:txBody>
      </p:sp>
      <p:sp>
        <p:nvSpPr>
          <p:cNvPr id="1049326" name="矩形 5"/>
          <p:cNvSpPr/>
          <p:nvPr>
            <p:custDataLst>
              <p:tags r:id="rId1"/>
            </p:custDataLst>
          </p:nvPr>
        </p:nvSpPr>
        <p:spPr>
          <a:xfrm>
            <a:off x="608330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8" name="矩形 10"/>
          <p:cNvSpPr/>
          <p:nvPr>
            <p:custDataLst>
              <p:tags r:id="rId2"/>
            </p:custDataLst>
          </p:nvPr>
        </p:nvSpPr>
        <p:spPr>
          <a:xfrm>
            <a:off x="962930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0" name="TextBox 2"/>
          <p:cNvSpPr txBox="1"/>
          <p:nvPr>
            <p:custDataLst>
              <p:tags r:id="rId3"/>
            </p:custDataLst>
          </p:nvPr>
        </p:nvSpPr>
        <p:spPr>
          <a:xfrm>
            <a:off x="763308" y="3036882"/>
            <a:ext cx="2278909" cy="1840200"/>
          </a:xfrm>
          <a:prstGeom prst="rect"/>
          <a:noFill/>
        </p:spPr>
        <p:txBody>
          <a:bodyPr rtlCol="0" wrap="square">
            <a:normAutofit fontScale="9285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强化学校品牌形象：通过提升教学质量、优化课程设置等方式，提高学校在双减背景下的品牌影响力。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32" name="矩形 6"/>
          <p:cNvSpPr/>
          <p:nvPr>
            <p:custDataLst>
              <p:tags r:id="rId4"/>
            </p:custDataLst>
          </p:nvPr>
        </p:nvSpPr>
        <p:spPr>
          <a:xfrm>
            <a:off x="3406861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4" name="矩形 11"/>
          <p:cNvSpPr/>
          <p:nvPr>
            <p:custDataLst>
              <p:tags r:id="rId5"/>
            </p:custDataLst>
          </p:nvPr>
        </p:nvSpPr>
        <p:spPr>
          <a:xfrm>
            <a:off x="3780593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6" name="TextBox 2"/>
          <p:cNvSpPr txBox="1"/>
          <p:nvPr>
            <p:custDataLst>
              <p:tags r:id="rId6"/>
            </p:custDataLst>
          </p:nvPr>
        </p:nvSpPr>
        <p:spPr>
          <a:xfrm>
            <a:off x="3561201" y="3036882"/>
            <a:ext cx="2278909" cy="1840200"/>
          </a:xfrm>
          <a:prstGeom prst="rect"/>
          <a:noFill/>
        </p:spPr>
        <p:txBody>
          <a:bodyPr rtlCol="0" wrap="square">
            <a:normAutofit fontScale="9285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提升教师形象：加强教师队伍建设，提高教师专业素养和教育教学水平，树立良好的教师形象。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38" name="矩形 33"/>
          <p:cNvSpPr/>
          <p:nvPr>
            <p:custDataLst>
              <p:tags r:id="rId7"/>
            </p:custDataLst>
          </p:nvPr>
        </p:nvSpPr>
        <p:spPr>
          <a:xfrm>
            <a:off x="6200927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0" name="矩形 37"/>
          <p:cNvSpPr/>
          <p:nvPr>
            <p:custDataLst>
              <p:tags r:id="rId8"/>
            </p:custDataLst>
          </p:nvPr>
        </p:nvSpPr>
        <p:spPr>
          <a:xfrm>
            <a:off x="6555527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2" name="TextBox 2"/>
          <p:cNvSpPr txBox="1"/>
          <p:nvPr>
            <p:custDataLst>
              <p:tags r:id="rId9"/>
            </p:custDataLst>
          </p:nvPr>
        </p:nvSpPr>
        <p:spPr>
          <a:xfrm>
            <a:off x="6355905" y="3036882"/>
            <a:ext cx="2278909" cy="1840200"/>
          </a:xfrm>
          <a:prstGeom prst="rect"/>
          <a:noFill/>
        </p:spPr>
        <p:txBody>
          <a:bodyPr rtlCol="0" wrap="square">
            <a:normAutofit fontScale="9285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营造文化氛围：通过开展丰富多彩的校园文化活动，营造健康、积极、向上的文化氛围，提升学校形象。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44" name="矩形 34"/>
          <p:cNvSpPr/>
          <p:nvPr>
            <p:custDataLst>
              <p:tags r:id="rId10"/>
            </p:custDataLst>
          </p:nvPr>
        </p:nvSpPr>
        <p:spPr>
          <a:xfrm>
            <a:off x="8989253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6" name="矩形 38"/>
          <p:cNvSpPr/>
          <p:nvPr>
            <p:custDataLst>
              <p:tags r:id="rId11"/>
            </p:custDataLst>
          </p:nvPr>
        </p:nvSpPr>
        <p:spPr>
          <a:xfrm>
            <a:off x="9362986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8" name="TextBox 2"/>
          <p:cNvSpPr txBox="1"/>
          <p:nvPr>
            <p:custDataLst>
              <p:tags r:id="rId12"/>
            </p:custDataLst>
          </p:nvPr>
        </p:nvSpPr>
        <p:spPr>
          <a:xfrm>
            <a:off x="9144231" y="3036882"/>
            <a:ext cx="2278909" cy="1840200"/>
          </a:xfrm>
          <a:prstGeom prst="rect"/>
          <a:noFill/>
        </p:spPr>
        <p:txBody>
          <a:bodyPr rtlCol="0" wrap="square">
            <a:normAutofit fontScale="6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建立良好的家校关系：加强与家长的沟通与合作，增强家长对学校的信任和支持，共同维护和提升学校形象。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学校形象在双减背景下的创新与变革</a:t>
            </a:r>
            <a:endParaRPr altLang="en-US" lang="zh-CN"/>
          </a:p>
        </p:txBody>
      </p:sp>
      <p:sp>
        <p:nvSpPr>
          <p:cNvPr id="1049384" name="矩形 15"/>
          <p:cNvSpPr/>
          <p:nvPr>
            <p:custDataLst>
              <p:tags r:id="rId1"/>
            </p:custDataLst>
          </p:nvPr>
        </p:nvSpPr>
        <p:spPr>
          <a:xfrm>
            <a:off x="2267933" y="1373272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学校形象的转变：从应试教育向全面发展的转变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任意多边形 17"/>
          <p:cNvSpPr/>
          <p:nvPr>
            <p:custDataLst>
              <p:tags r:id="rId2"/>
            </p:custDataLst>
          </p:nvPr>
        </p:nvSpPr>
        <p:spPr>
          <a:xfrm flipV="1">
            <a:off x="2186262" y="1289050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8" name="任意多边形 18"/>
          <p:cNvSpPr/>
          <p:nvPr>
            <p:custDataLst>
              <p:tags r:id="rId3"/>
            </p:custDataLst>
          </p:nvPr>
        </p:nvSpPr>
        <p:spPr>
          <a:xfrm flipH="1">
            <a:off x="8631410" y="1873503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0" name="矩形 27"/>
          <p:cNvSpPr/>
          <p:nvPr>
            <p:custDataLst>
              <p:tags r:id="rId4"/>
            </p:custDataLst>
          </p:nvPr>
        </p:nvSpPr>
        <p:spPr>
          <a:xfrm>
            <a:off x="2267933" y="2746354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创新教育模式：个性化教育、素质教育和创新教育的融合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任意多边形 29"/>
          <p:cNvSpPr/>
          <p:nvPr>
            <p:custDataLst>
              <p:tags r:id="rId5"/>
            </p:custDataLst>
          </p:nvPr>
        </p:nvSpPr>
        <p:spPr>
          <a:xfrm flipV="1">
            <a:off x="2186262" y="2662132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4" name="任意多边形 30"/>
          <p:cNvSpPr/>
          <p:nvPr>
            <p:custDataLst>
              <p:tags r:id="rId6"/>
            </p:custDataLst>
          </p:nvPr>
        </p:nvSpPr>
        <p:spPr>
          <a:xfrm flipH="1">
            <a:off x="8631410" y="3246585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6" name="矩形 5"/>
          <p:cNvSpPr/>
          <p:nvPr>
            <p:custDataLst>
              <p:tags r:id="rId7"/>
            </p:custDataLst>
          </p:nvPr>
        </p:nvSpPr>
        <p:spPr>
          <a:xfrm>
            <a:off x="2267933" y="4119436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变革教育理念：以学生为中心，注重学生的身心健康和全面发展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任意多边形 7"/>
          <p:cNvSpPr/>
          <p:nvPr>
            <p:custDataLst>
              <p:tags r:id="rId8"/>
            </p:custDataLst>
          </p:nvPr>
        </p:nvSpPr>
        <p:spPr>
          <a:xfrm flipV="1">
            <a:off x="2186262" y="4035214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0" name="任意多边形 8"/>
          <p:cNvSpPr/>
          <p:nvPr>
            <p:custDataLst>
              <p:tags r:id="rId9"/>
            </p:custDataLst>
          </p:nvPr>
        </p:nvSpPr>
        <p:spPr>
          <a:xfrm flipH="1">
            <a:off x="8631410" y="4619667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2" name="矩形 10"/>
          <p:cNvSpPr/>
          <p:nvPr>
            <p:custDataLst>
              <p:tags r:id="rId10"/>
            </p:custDataLst>
          </p:nvPr>
        </p:nvSpPr>
        <p:spPr>
          <a:xfrm>
            <a:off x="2267933" y="5492518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提升教师素质：加强教师培训和考核，提高教师的专业素养和教育教学能力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任意多边形 12"/>
          <p:cNvSpPr/>
          <p:nvPr>
            <p:custDataLst>
              <p:tags r:id="rId11"/>
            </p:custDataLst>
          </p:nvPr>
        </p:nvSpPr>
        <p:spPr>
          <a:xfrm flipV="1">
            <a:off x="2186262" y="5408296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6" name="任意多边形 13"/>
          <p:cNvSpPr/>
          <p:nvPr>
            <p:custDataLst>
              <p:tags r:id="rId12"/>
            </p:custDataLst>
          </p:nvPr>
        </p:nvSpPr>
        <p:spPr>
          <a:xfrm flipH="1">
            <a:off x="8631410" y="5992749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0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双减背景下校园文化与学校形象的互动关系</a:t>
            </a:r>
            <a:endParaRPr altLang="en-US" dirty="0" lang="zh-CN"/>
          </a:p>
        </p:txBody>
      </p:sp>
      <p:sp>
        <p:nvSpPr>
          <p:cNvPr id="104944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校园文化对学校形象的影响</a:t>
            </a:r>
            <a:endParaRPr altLang="en-US" lang="zh-CN"/>
          </a:p>
        </p:txBody>
      </p:sp>
      <p:sp>
        <p:nvSpPr>
          <p:cNvPr id="1049490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94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8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0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6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95455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促进学校发展：健康的校园文化可以激发学生的学习热情和创造力，提高教学质量和科研水平，从而促进学校整体发展。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9508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5833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传播学校价值观：优秀的校园文化可以传递学校的核心价值观和精神内涵，使社会更加认同和支持学校的发展，增强学校的软实力和社会影响力。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10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95455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提升学校形象：良好的校园文化可以增强学校的凝聚力和向心力，提高学校的知名度和美誉度，从而提升学校形象。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9512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95455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塑造学校特色：独特的校园文化可以成为学校的特色和标志，使学校在激烈的竞争中脱颖而出，提高学校的辨识度和记忆度。</a:t>
            </a:r>
            <a:endParaRPr altLang="en-US" dirty="0" sz="22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学校形象对校园文化的反作用</a:t>
            </a:r>
            <a:endParaRPr altLang="en-US" lang="zh-CN"/>
          </a:p>
        </p:txBody>
      </p:sp>
      <p:sp>
        <p:nvSpPr>
          <p:cNvPr id="1049548" name="椭圆 262"/>
          <p:cNvSpPr/>
          <p:nvPr>
            <p:custDataLst>
              <p:tags r:id="rId1"/>
            </p:custDataLst>
          </p:nvPr>
        </p:nvSpPr>
        <p:spPr>
          <a:xfrm>
            <a:off x="2414057" y="402162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0" name="椭圆 263"/>
          <p:cNvSpPr/>
          <p:nvPr>
            <p:custDataLst>
              <p:tags r:id="rId2"/>
            </p:custDataLst>
          </p:nvPr>
        </p:nvSpPr>
        <p:spPr>
          <a:xfrm>
            <a:off x="3266271" y="410201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2" name="椭圆 264"/>
          <p:cNvSpPr/>
          <p:nvPr>
            <p:custDataLst>
              <p:tags r:id="rId3"/>
            </p:custDataLst>
          </p:nvPr>
        </p:nvSpPr>
        <p:spPr>
          <a:xfrm>
            <a:off x="4064242" y="433859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4" name="椭圆 265"/>
          <p:cNvSpPr/>
          <p:nvPr>
            <p:custDataLst>
              <p:tags r:id="rId4"/>
            </p:custDataLst>
          </p:nvPr>
        </p:nvSpPr>
        <p:spPr>
          <a:xfrm>
            <a:off x="4738693" y="453857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6" name="椭圆 266"/>
          <p:cNvSpPr/>
          <p:nvPr>
            <p:custDataLst>
              <p:tags r:id="rId5"/>
            </p:custDataLst>
          </p:nvPr>
        </p:nvSpPr>
        <p:spPr>
          <a:xfrm>
            <a:off x="5430137" y="474313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2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6862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8" name="椭圆 268"/>
          <p:cNvSpPr/>
          <p:nvPr>
            <p:custDataLst>
              <p:tags r:id="rId7"/>
            </p:custDataLst>
          </p:nvPr>
        </p:nvSpPr>
        <p:spPr>
          <a:xfrm flipV="1">
            <a:off x="2778078" y="448237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0" name="椭圆 269"/>
          <p:cNvSpPr/>
          <p:nvPr>
            <p:custDataLst>
              <p:tags r:id="rId8"/>
            </p:custDataLst>
          </p:nvPr>
        </p:nvSpPr>
        <p:spPr>
          <a:xfrm flipV="1">
            <a:off x="2819904" y="452485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2" name="椭圆 270"/>
          <p:cNvSpPr/>
          <p:nvPr>
            <p:custDataLst>
              <p:tags r:id="rId9"/>
            </p:custDataLst>
          </p:nvPr>
        </p:nvSpPr>
        <p:spPr>
          <a:xfrm flipV="1">
            <a:off x="7786797" y="366806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2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8308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4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4258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3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6215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3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49762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6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6350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8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0598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0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2421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3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3923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2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6014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3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5292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4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71879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3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5093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6" name="图形 15"/>
          <p:cNvSpPr/>
          <p:nvPr>
            <p:custDataLst>
              <p:tags r:id="rId22"/>
            </p:custDataLst>
          </p:nvPr>
        </p:nvSpPr>
        <p:spPr>
          <a:xfrm>
            <a:off x="5016447" y="494180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78" name="图形 19"/>
          <p:cNvSpPr/>
          <p:nvPr>
            <p:custDataLst>
              <p:tags r:id="rId23"/>
            </p:custDataLst>
          </p:nvPr>
        </p:nvSpPr>
        <p:spPr>
          <a:xfrm>
            <a:off x="8597185" y="4633991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0" name="图形 27"/>
          <p:cNvSpPr/>
          <p:nvPr>
            <p:custDataLst>
              <p:tags r:id="rId24"/>
            </p:custDataLst>
          </p:nvPr>
        </p:nvSpPr>
        <p:spPr>
          <a:xfrm>
            <a:off x="4113257" y="3666754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2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15778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4" name="正文"/>
          <p:cNvSpPr txBox="1"/>
          <p:nvPr>
            <p:custDataLst>
              <p:tags r:id="rId26"/>
            </p:custDataLst>
          </p:nvPr>
        </p:nvSpPr>
        <p:spPr>
          <a:xfrm>
            <a:off x="608330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学校形象的提升可以增强校园文化的认同感和凝聚力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正文"/>
          <p:cNvSpPr txBox="1"/>
          <p:nvPr>
            <p:custDataLst>
              <p:tags r:id="rId27"/>
            </p:custDataLst>
          </p:nvPr>
        </p:nvSpPr>
        <p:spPr>
          <a:xfrm>
            <a:off x="9419336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学校形象的维护需要校园文化的支持和参与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正文"/>
          <p:cNvSpPr txBox="1"/>
          <p:nvPr>
            <p:custDataLst>
              <p:tags r:id="rId28"/>
            </p:custDataLst>
          </p:nvPr>
        </p:nvSpPr>
        <p:spPr>
          <a:xfrm>
            <a:off x="7063330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学校形象的良好表现可以促进校园文化的创新和进步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正文"/>
          <p:cNvSpPr txBox="1"/>
          <p:nvPr>
            <p:custDataLst>
              <p:tags r:id="rId29"/>
            </p:custDataLst>
          </p:nvPr>
        </p:nvSpPr>
        <p:spPr>
          <a:xfrm>
            <a:off x="2964336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学校形象的塑造有助于引导校园文化的发展方向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建设具有双减特色的校园文化与学校形象</a:t>
            </a:r>
            <a:endParaRPr altLang="en-US" lang="zh-CN"/>
          </a:p>
        </p:txBody>
      </p:sp>
      <p:sp>
        <p:nvSpPr>
          <p:cNvPr id="1049626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校园文化与学校形象的互动关系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双减背景下校园文化的特点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双减背景下学校形象的建设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建设具有双减特色的校园文化与学校形象的必要性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校园文化与学校形象的协同发展与创新</a:t>
            </a:r>
            <a:endParaRPr altLang="en-US" lang="zh-CN"/>
          </a:p>
        </p:txBody>
      </p:sp>
      <p:sp>
        <p:nvSpPr>
          <p:cNvPr id="1049668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72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6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8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4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学校形象的提升有助于增强师生对校园文化的认同感和归属感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86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校园文化与学校形象的协同发展需要全校师生的共同参与和努力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88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校园文化与学校形象相互影响，共同塑造学校品牌形象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0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双减政策推动校园文化向多元化、个性化发展，提升学校形象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4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双减背景下校园文化与学校形象的实践案例</a:t>
            </a:r>
            <a:endParaRPr altLang="en-US" dirty="0" lang="zh-CN"/>
          </a:p>
        </p:txBody>
      </p:sp>
      <p:sp>
        <p:nvSpPr>
          <p:cNvPr id="104972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成功建设双减背景下校园文化的案例分析</a:t>
            </a:r>
            <a:endParaRPr altLang="en-US" lang="zh-CN"/>
          </a:p>
        </p:txBody>
      </p:sp>
      <p:sp>
        <p:nvSpPr>
          <p:cNvPr id="104977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1526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8" name="任意多边形 18"/>
          <p:cNvSpPr/>
          <p:nvPr>
            <p:custDataLst>
              <p:tags r:id="rId3"/>
            </p:custDataLst>
          </p:nvPr>
        </p:nvSpPr>
        <p:spPr>
          <a:xfrm>
            <a:off x="6439191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0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68956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1590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6" name="任意多边形 4"/>
          <p:cNvSpPr/>
          <p:nvPr>
            <p:custDataLst>
              <p:tags r:id="rId7"/>
            </p:custDataLst>
          </p:nvPr>
        </p:nvSpPr>
        <p:spPr>
          <a:xfrm>
            <a:off x="736495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68956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案例名称：某中学的双减实践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案例内容：具体介绍该校在双减背景下如何建设校园文化，包括课程设置、课外活动、师生关系等方面的措施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9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2871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0156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8" name="任意多边形 11"/>
          <p:cNvSpPr/>
          <p:nvPr>
            <p:custDataLst>
              <p:tags r:id="rId13"/>
            </p:custDataLst>
          </p:nvPr>
        </p:nvSpPr>
        <p:spPr>
          <a:xfrm>
            <a:off x="3661217" y="234128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0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0302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5371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2527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6" name="任意多边形 25"/>
          <p:cNvSpPr/>
          <p:nvPr>
            <p:custDataLst>
              <p:tags r:id="rId17"/>
            </p:custDataLst>
          </p:nvPr>
        </p:nvSpPr>
        <p:spPr>
          <a:xfrm>
            <a:off x="9216523" y="236627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8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2801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7566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案例效果：分析该校实施双减政策后，校园文化与学校形象的变化和提升，以及对学生全面发展的影响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5067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案例背景：介绍该中学实施双减政策的原因和背景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成功塑造双减背景下学校形象的案例分析</a:t>
            </a:r>
            <a:endParaRPr altLang="en-US" lang="zh-CN"/>
          </a:p>
        </p:txBody>
      </p:sp>
      <p:sp>
        <p:nvSpPr>
          <p:cNvPr id="1049848" name="矩形 5"/>
          <p:cNvSpPr/>
          <p:nvPr>
            <p:custDataLst>
              <p:tags r:id="rId1"/>
            </p:custDataLst>
          </p:nvPr>
        </p:nvSpPr>
        <p:spPr>
          <a:xfrm>
            <a:off x="608330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0" name="矩形 10"/>
          <p:cNvSpPr/>
          <p:nvPr>
            <p:custDataLst>
              <p:tags r:id="rId2"/>
            </p:custDataLst>
          </p:nvPr>
        </p:nvSpPr>
        <p:spPr>
          <a:xfrm>
            <a:off x="962930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2" name="TextBox 2"/>
          <p:cNvSpPr txBox="1"/>
          <p:nvPr>
            <p:custDataLst>
              <p:tags r:id="rId3"/>
            </p:custDataLst>
          </p:nvPr>
        </p:nvSpPr>
        <p:spPr>
          <a:xfrm>
            <a:off x="763308" y="3036882"/>
            <a:ext cx="2278909" cy="1840200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案例一：某小学通过开展丰富多彩的校园文化活动，减轻学生课业负担，同时提升学校形象。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54" name="矩形 6"/>
          <p:cNvSpPr/>
          <p:nvPr>
            <p:custDataLst>
              <p:tags r:id="rId4"/>
            </p:custDataLst>
          </p:nvPr>
        </p:nvSpPr>
        <p:spPr>
          <a:xfrm>
            <a:off x="3406861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6" name="矩形 11"/>
          <p:cNvSpPr/>
          <p:nvPr>
            <p:custDataLst>
              <p:tags r:id="rId5"/>
            </p:custDataLst>
          </p:nvPr>
        </p:nvSpPr>
        <p:spPr>
          <a:xfrm>
            <a:off x="3780593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8" name="TextBox 2"/>
          <p:cNvSpPr txBox="1"/>
          <p:nvPr>
            <p:custDataLst>
              <p:tags r:id="rId6"/>
            </p:custDataLst>
          </p:nvPr>
        </p:nvSpPr>
        <p:spPr>
          <a:xfrm>
            <a:off x="3561201" y="3036882"/>
            <a:ext cx="2278909" cy="1840200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案例二：某中学实施个性化教育，关注学生全面发展，成功塑造双减背景下学校形象。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60" name="矩形 33"/>
          <p:cNvSpPr/>
          <p:nvPr>
            <p:custDataLst>
              <p:tags r:id="rId7"/>
            </p:custDataLst>
          </p:nvPr>
        </p:nvSpPr>
        <p:spPr>
          <a:xfrm>
            <a:off x="6200927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2" name="矩形 37"/>
          <p:cNvSpPr/>
          <p:nvPr>
            <p:custDataLst>
              <p:tags r:id="rId8"/>
            </p:custDataLst>
          </p:nvPr>
        </p:nvSpPr>
        <p:spPr>
          <a:xfrm>
            <a:off x="6555527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4" name="TextBox 2"/>
          <p:cNvSpPr txBox="1"/>
          <p:nvPr>
            <p:custDataLst>
              <p:tags r:id="rId9"/>
            </p:custDataLst>
          </p:nvPr>
        </p:nvSpPr>
        <p:spPr>
          <a:xfrm>
            <a:off x="6355905" y="3036882"/>
            <a:ext cx="2278909" cy="1840200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案例三：某幼儿园利用游戏化教学方式，让学生在轻松愉快的氛围中学习，提升学校形象。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66" name="矩形 34"/>
          <p:cNvSpPr/>
          <p:nvPr>
            <p:custDataLst>
              <p:tags r:id="rId10"/>
            </p:custDataLst>
          </p:nvPr>
        </p:nvSpPr>
        <p:spPr>
          <a:xfrm>
            <a:off x="8989253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8" name="矩形 38"/>
          <p:cNvSpPr/>
          <p:nvPr>
            <p:custDataLst>
              <p:tags r:id="rId11"/>
            </p:custDataLst>
          </p:nvPr>
        </p:nvSpPr>
        <p:spPr>
          <a:xfrm>
            <a:off x="9362986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0" name="TextBox 2"/>
          <p:cNvSpPr txBox="1"/>
          <p:nvPr>
            <p:custDataLst>
              <p:tags r:id="rId12"/>
            </p:custDataLst>
          </p:nvPr>
        </p:nvSpPr>
        <p:spPr>
          <a:xfrm>
            <a:off x="9144231" y="3036882"/>
            <a:ext cx="2278909" cy="1840200"/>
          </a:xfrm>
          <a:prstGeom prst="rect"/>
          <a:noFill/>
        </p:spPr>
        <p:txBody>
          <a:bodyPr rtlCol="0" wrap="square">
            <a:normAutofit fontScale="88889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案例四：某高中通过加强家校合作，共同推进双减工作，塑造良好的学校形象。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校园文化与学校形象的互动发展案例分析</a:t>
            </a:r>
            <a:endParaRPr altLang="en-US" lang="zh-CN"/>
          </a:p>
        </p:txBody>
      </p:sp>
      <p:sp>
        <p:nvSpPr>
          <p:cNvPr id="1049906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8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10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12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1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案例二：某小学注重体育教育，通过举办运动会等活动，增强学生体质，塑造学校形象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6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案例一：某中学开展“校园文化节”，展示学生才艺和校园特色，提升学校形象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案例三：某高中开展“志愿者服务”，组织学生参与社区服务，培养学生的社会责任感，提升学校形象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案例四：某幼儿园注重环境创设，通过美化校园和教室环境，营造温馨的学习氛围，塑造学校形象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2778"/>
          </a:bodyPr>
          <a:p>
            <a:r>
              <a:rPr altLang="en-US" lang="zh-CN"/>
              <a:t>创新发展双减背景下校园文化与学校形象的案例分析</a:t>
            </a:r>
            <a:endParaRPr altLang="en-US" lang="zh-CN"/>
          </a:p>
        </p:txBody>
      </p:sp>
      <p:sp>
        <p:nvSpPr>
          <p:cNvPr id="1049956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8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0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案例一：某小学通过开展课外拓展活动，丰富学生课余生活，提升学校形象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4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6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案例二：某中学利用校园文化节，展示学校特色，促进师生交流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0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2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案例三：某高中通过开展社会实践活动，增强学生社会责任感，提升学校形象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6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8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案例四：某幼儿园通过创新课程设置，减轻学生负担，提升学校形象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  <p:sp>
        <p:nvSpPr>
          <p:cNvPr id="105001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THANKS</a:t>
            </a:r>
            <a:endParaRPr altLang="en-US" dirty="0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5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6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7"/>
</p:tagLst>
</file>

<file path=ppt/tags/tag39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86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0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1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0_1*b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添加副标题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1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1.xml><?xml version="1.0" encoding="utf-8"?>
<p:tagLst xmlns:p="http://schemas.openxmlformats.org/presentationml/2006/main">
  <p:tag name="KSO_WM_SLIDE_ID" val="custom2023028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13.45&quot;,&quot;top&quot;:&quot;89.95&quot;,&quot;width&quot;:&quot;493.5&quot;,&quot;height&quot;:&quot;323.95&quot;}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4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0_4*l_h_i*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36"/>
  <p:tag name="KSO_WM_UNIT_TYPE" val="l_h_a"/>
  <p:tag name="KSO_WM_UNIT_ID" val="custom20230280_4*l_h_a*1_1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0_4*l_h_i*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36"/>
  <p:tag name="KSO_WM_UNIT_TYPE" val="l_h_a"/>
  <p:tag name="KSO_WM_UNIT_ID" val="custom20230280_4*l_h_a*1_2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0_4*l_h_i*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36"/>
  <p:tag name="KSO_WM_UNIT_TYPE" val="l_h_a"/>
  <p:tag name="KSO_WM_UNIT_ID" val="custom20230280_4*l_h_a*1_3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0_4*l_h_i*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36"/>
  <p:tag name="KSO_WM_UNIT_TYPE" val="l_h_a"/>
  <p:tag name="KSO_WM_UNIT_ID" val="custom20230280_4*l_h_a*1_4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SLIDE_ID" val="custom20230280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28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4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6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63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3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231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9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91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9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9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46.xml><?xml version="1.0" encoding="utf-8"?>
<p:tagLst xmlns:p="http://schemas.openxmlformats.org/presentationml/2006/main">
  <p:tag name="KSO_WM_SLIDE_ID" val="custom2023028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25.85&quot;,&quot;top&quot;:&quot;88.35&quot;,&quot;width&quot;:&quot;476.05&quot;,&quot;height&quot;:&quot;32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2024-01-05T09:14:25Z</dcterms:created>
  <dcterms:modified xsi:type="dcterms:W3CDTF">2024-01-05T09:14:25Z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c529738cb6624b24aa0ce0139ecd93ae_21</vt:lpwstr>
  </property>
</Properties>
</file>