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12192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5224357"/>
            <a:ext cx="12192000" cy="1633642"/>
          </a:xfrm>
          <a:prstGeom prst="rect">
            <a:avLst/>
          </a:prstGeom>
        </p:spPr>
      </p:pic>
      <p:pic>
        <p:nvPicPr>
          <p:cNvPr id="17" name="bg object 17"/>
          <p:cNvPicPr/>
          <p:nvPr/>
        </p:nvPicPr>
        <p:blipFill>
          <a:blip r:embed="rId3" cstate="print"/>
          <a:stretch>
            <a:fillRect/>
          </a:stretch>
        </p:blipFill>
        <p:spPr>
          <a:xfrm>
            <a:off x="0" y="0"/>
            <a:ext cx="12192000" cy="6858000"/>
          </a:xfrm>
          <a:prstGeom prst="rect">
            <a:avLst/>
          </a:prstGeom>
        </p:spPr>
      </p:pic>
      <p:sp>
        <p:nvSpPr>
          <p:cNvPr id="18" name="bg object 18"/>
          <p:cNvSpPr/>
          <p:nvPr/>
        </p:nvSpPr>
        <p:spPr>
          <a:xfrm>
            <a:off x="0" y="1455419"/>
            <a:ext cx="12192000" cy="3240405"/>
          </a:xfrm>
          <a:custGeom>
            <a:avLst/>
            <a:gdLst/>
            <a:ahLst/>
            <a:cxnLst/>
            <a:rect l="l" t="t" r="r" b="b"/>
            <a:pathLst>
              <a:path w="12192000" h="3240404">
                <a:moveTo>
                  <a:pt x="12192000" y="3240024"/>
                </a:moveTo>
                <a:lnTo>
                  <a:pt x="0" y="3240024"/>
                </a:lnTo>
                <a:lnTo>
                  <a:pt x="0" y="0"/>
                </a:lnTo>
                <a:lnTo>
                  <a:pt x="12192000" y="0"/>
                </a:lnTo>
                <a:lnTo>
                  <a:pt x="12192000" y="3240024"/>
                </a:lnTo>
                <a:close/>
              </a:path>
            </a:pathLst>
          </a:custGeom>
          <a:solidFill>
            <a:srgbClr val="F1F1F1"/>
          </a:solidFill>
        </p:spPr>
        <p:txBody>
          <a:bodyPr wrap="square" lIns="0" tIns="0" rIns="0" bIns="0" rtlCol="0"/>
          <a:lstStyle/>
          <a:p/>
        </p:txBody>
      </p:sp>
      <p:sp>
        <p:nvSpPr>
          <p:cNvPr id="19" name="bg object 19"/>
          <p:cNvSpPr/>
          <p:nvPr/>
        </p:nvSpPr>
        <p:spPr>
          <a:xfrm>
            <a:off x="2660014" y="1768462"/>
            <a:ext cx="6871970" cy="1733550"/>
          </a:xfrm>
          <a:custGeom>
            <a:avLst/>
            <a:gdLst/>
            <a:ahLst/>
            <a:cxnLst/>
            <a:rect l="l" t="t" r="r" b="b"/>
            <a:pathLst>
              <a:path w="6871970" h="1733550">
                <a:moveTo>
                  <a:pt x="6867207" y="1733067"/>
                </a:moveTo>
                <a:lnTo>
                  <a:pt x="4762" y="1733067"/>
                </a:lnTo>
                <a:lnTo>
                  <a:pt x="3289" y="1732838"/>
                </a:lnTo>
                <a:lnTo>
                  <a:pt x="1955" y="1732152"/>
                </a:lnTo>
                <a:lnTo>
                  <a:pt x="901" y="1731098"/>
                </a:lnTo>
                <a:lnTo>
                  <a:pt x="228" y="1729778"/>
                </a:lnTo>
                <a:lnTo>
                  <a:pt x="0" y="1728304"/>
                </a:lnTo>
                <a:lnTo>
                  <a:pt x="0" y="4762"/>
                </a:lnTo>
                <a:lnTo>
                  <a:pt x="4762" y="0"/>
                </a:lnTo>
                <a:lnTo>
                  <a:pt x="6867207" y="0"/>
                </a:lnTo>
                <a:lnTo>
                  <a:pt x="6871969" y="4762"/>
                </a:lnTo>
                <a:lnTo>
                  <a:pt x="9525" y="4762"/>
                </a:lnTo>
                <a:lnTo>
                  <a:pt x="4762" y="9524"/>
                </a:lnTo>
                <a:lnTo>
                  <a:pt x="9525" y="9524"/>
                </a:lnTo>
                <a:lnTo>
                  <a:pt x="9525" y="1723542"/>
                </a:lnTo>
                <a:lnTo>
                  <a:pt x="4762" y="1723542"/>
                </a:lnTo>
                <a:lnTo>
                  <a:pt x="9525" y="1728304"/>
                </a:lnTo>
                <a:lnTo>
                  <a:pt x="6871969" y="1728304"/>
                </a:lnTo>
                <a:lnTo>
                  <a:pt x="6871741" y="1729778"/>
                </a:lnTo>
                <a:lnTo>
                  <a:pt x="6871068" y="1731098"/>
                </a:lnTo>
                <a:lnTo>
                  <a:pt x="6870014" y="1732152"/>
                </a:lnTo>
                <a:lnTo>
                  <a:pt x="6868680" y="1732838"/>
                </a:lnTo>
                <a:lnTo>
                  <a:pt x="6867207" y="1733067"/>
                </a:lnTo>
                <a:close/>
              </a:path>
              <a:path w="6871970" h="1733550">
                <a:moveTo>
                  <a:pt x="9525" y="9524"/>
                </a:moveTo>
                <a:lnTo>
                  <a:pt x="4762" y="9524"/>
                </a:lnTo>
                <a:lnTo>
                  <a:pt x="9525" y="4762"/>
                </a:lnTo>
                <a:lnTo>
                  <a:pt x="9525" y="9524"/>
                </a:lnTo>
                <a:close/>
              </a:path>
              <a:path w="6871970" h="1733550">
                <a:moveTo>
                  <a:pt x="6862444" y="9524"/>
                </a:moveTo>
                <a:lnTo>
                  <a:pt x="9525" y="9524"/>
                </a:lnTo>
                <a:lnTo>
                  <a:pt x="9525" y="4762"/>
                </a:lnTo>
                <a:lnTo>
                  <a:pt x="6862444" y="4762"/>
                </a:lnTo>
                <a:lnTo>
                  <a:pt x="6862444" y="9524"/>
                </a:lnTo>
                <a:close/>
              </a:path>
              <a:path w="6871970" h="1733550">
                <a:moveTo>
                  <a:pt x="6862444" y="1728304"/>
                </a:moveTo>
                <a:lnTo>
                  <a:pt x="6862444" y="4762"/>
                </a:lnTo>
                <a:lnTo>
                  <a:pt x="6867207" y="9524"/>
                </a:lnTo>
                <a:lnTo>
                  <a:pt x="6871969" y="9524"/>
                </a:lnTo>
                <a:lnTo>
                  <a:pt x="6871969" y="1723542"/>
                </a:lnTo>
                <a:lnTo>
                  <a:pt x="6867207" y="1723542"/>
                </a:lnTo>
                <a:lnTo>
                  <a:pt x="6862444" y="1728304"/>
                </a:lnTo>
                <a:close/>
              </a:path>
              <a:path w="6871970" h="1733550">
                <a:moveTo>
                  <a:pt x="6871969" y="9524"/>
                </a:moveTo>
                <a:lnTo>
                  <a:pt x="6867207" y="9524"/>
                </a:lnTo>
                <a:lnTo>
                  <a:pt x="6862444" y="4762"/>
                </a:lnTo>
                <a:lnTo>
                  <a:pt x="6871969" y="4762"/>
                </a:lnTo>
                <a:lnTo>
                  <a:pt x="6871969" y="9524"/>
                </a:lnTo>
                <a:close/>
              </a:path>
              <a:path w="6871970" h="1733550">
                <a:moveTo>
                  <a:pt x="9525" y="1728304"/>
                </a:moveTo>
                <a:lnTo>
                  <a:pt x="4762" y="1723542"/>
                </a:lnTo>
                <a:lnTo>
                  <a:pt x="9525" y="1723542"/>
                </a:lnTo>
                <a:lnTo>
                  <a:pt x="9525" y="1728304"/>
                </a:lnTo>
                <a:close/>
              </a:path>
              <a:path w="6871970" h="1733550">
                <a:moveTo>
                  <a:pt x="6862444" y="1728304"/>
                </a:moveTo>
                <a:lnTo>
                  <a:pt x="9525" y="1728304"/>
                </a:lnTo>
                <a:lnTo>
                  <a:pt x="9525" y="1723542"/>
                </a:lnTo>
                <a:lnTo>
                  <a:pt x="6862444" y="1723542"/>
                </a:lnTo>
                <a:lnTo>
                  <a:pt x="6862444" y="1728304"/>
                </a:lnTo>
                <a:close/>
              </a:path>
              <a:path w="6871970" h="1733550">
                <a:moveTo>
                  <a:pt x="6871969" y="1728304"/>
                </a:moveTo>
                <a:lnTo>
                  <a:pt x="6862444" y="1728304"/>
                </a:lnTo>
                <a:lnTo>
                  <a:pt x="6867207" y="1723542"/>
                </a:lnTo>
                <a:lnTo>
                  <a:pt x="6871969" y="1723542"/>
                </a:lnTo>
                <a:lnTo>
                  <a:pt x="6871969" y="1728304"/>
                </a:lnTo>
                <a:close/>
              </a:path>
            </a:pathLst>
          </a:custGeom>
          <a:solidFill>
            <a:srgbClr val="FFFFFF"/>
          </a:solidFill>
        </p:spPr>
        <p:txBody>
          <a:bodyPr wrap="square" lIns="0" tIns="0" rIns="0" bIns="0" rtlCol="0"/>
          <a:lstStyle/>
          <a:p/>
        </p:txBody>
      </p:sp>
      <p:sp>
        <p:nvSpPr>
          <p:cNvPr id="2" name="Holder 2"/>
          <p:cNvSpPr>
            <a:spLocks noGrp="1"/>
          </p:cNvSpPr>
          <p:nvPr>
            <p:ph type="ctrTitle"/>
          </p:nvPr>
        </p:nvSpPr>
        <p:spPr>
          <a:xfrm>
            <a:off x="3892232" y="1784654"/>
            <a:ext cx="4407534" cy="1590039"/>
          </a:xfrm>
          <a:prstGeom prst="rect">
            <a:avLst/>
          </a:prstGeom>
        </p:spPr>
        <p:txBody>
          <a:bodyPr wrap="square" lIns="0" tIns="0" rIns="0" bIns="0">
            <a:spAutoFit/>
          </a:bodyPr>
          <a:lstStyle>
            <a:lvl1pPr>
              <a:defRPr b="0" i="0">
                <a:solidFill>
                  <a:schemeClr val="tx1"/>
                </a:solidFill>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7E7E7E"/>
                </a:solidFill>
                <a:latin typeface="微软雅黑" panose="020B0503020204020204" charset="-122"/>
                <a:cs typeface="微软雅黑" panose="020B0503020204020204" charset="-122"/>
              </a:defRPr>
            </a:lvl1pPr>
          </a:lstStyle>
          <a:p/>
        </p:txBody>
      </p:sp>
      <p:sp>
        <p:nvSpPr>
          <p:cNvPr id="3" name="Holder 3"/>
          <p:cNvSpPr>
            <a:spLocks noGrp="1"/>
          </p:cNvSpPr>
          <p:nvPr>
            <p:ph type="body" idx="1"/>
          </p:nvPr>
        </p:nvSpPr>
        <p:spPr/>
        <p:txBody>
          <a:bodyPr lIns="0" tIns="0" rIns="0" bIns="0"/>
          <a:lstStyle>
            <a:lvl1pPr>
              <a:defRPr sz="2000" b="0" i="0">
                <a:solidFill>
                  <a:srgbClr val="3A3838"/>
                </a:solidFill>
                <a:latin typeface="PMingLiU" panose="02020500000000000000" charset="-120"/>
                <a:cs typeface="PMingLiU" panose="02020500000000000000" charset="-120"/>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7E7E7E"/>
                </a:solidFill>
                <a:latin typeface="微软雅黑" panose="020B0503020204020204" charset="-122"/>
                <a:cs typeface="微软雅黑" panose="020B0503020204020204" charset="-122"/>
              </a:defRPr>
            </a:lvl1pPr>
          </a:lstStyle>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7E7E7E"/>
                </a:solidFill>
                <a:latin typeface="微软雅黑" panose="020B0503020204020204" charset="-122"/>
                <a:cs typeface="微软雅黑" panose="020B0503020204020204" charset="-122"/>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5.png"/><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6" cstate="print"/>
          <a:stretch>
            <a:fillRect/>
          </a:stretch>
        </p:blipFill>
        <p:spPr>
          <a:xfrm>
            <a:off x="0" y="5224357"/>
            <a:ext cx="12192000" cy="1633642"/>
          </a:xfrm>
          <a:prstGeom prst="rect">
            <a:avLst/>
          </a:prstGeom>
        </p:spPr>
      </p:pic>
      <p:pic>
        <p:nvPicPr>
          <p:cNvPr id="17" name="bg object 17"/>
          <p:cNvPicPr/>
          <p:nvPr/>
        </p:nvPicPr>
        <p:blipFill>
          <a:blip r:embed="rId7" cstate="print"/>
          <a:stretch>
            <a:fillRect/>
          </a:stretch>
        </p:blipFill>
        <p:spPr>
          <a:xfrm>
            <a:off x="0" y="0"/>
            <a:ext cx="12192000" cy="6858000"/>
          </a:xfrm>
          <a:prstGeom prst="rect">
            <a:avLst/>
          </a:prstGeom>
        </p:spPr>
      </p:pic>
      <p:pic>
        <p:nvPicPr>
          <p:cNvPr id="18" name="bg object 18"/>
          <p:cNvPicPr/>
          <p:nvPr/>
        </p:nvPicPr>
        <p:blipFill>
          <a:blip r:embed="rId8" cstate="print"/>
          <a:stretch>
            <a:fillRect/>
          </a:stretch>
        </p:blipFill>
        <p:spPr>
          <a:xfrm>
            <a:off x="0" y="5215128"/>
            <a:ext cx="12192000" cy="1642872"/>
          </a:xfrm>
          <a:prstGeom prst="rect">
            <a:avLst/>
          </a:prstGeom>
        </p:spPr>
      </p:pic>
      <p:sp>
        <p:nvSpPr>
          <p:cNvPr id="2" name="Holder 2"/>
          <p:cNvSpPr>
            <a:spLocks noGrp="1"/>
          </p:cNvSpPr>
          <p:nvPr>
            <p:ph type="title"/>
          </p:nvPr>
        </p:nvSpPr>
        <p:spPr>
          <a:xfrm>
            <a:off x="2485008" y="1594193"/>
            <a:ext cx="7221982" cy="2674620"/>
          </a:xfrm>
          <a:prstGeom prst="rect">
            <a:avLst/>
          </a:prstGeom>
        </p:spPr>
        <p:txBody>
          <a:bodyPr wrap="square" lIns="0" tIns="0" rIns="0" bIns="0">
            <a:spAutoFit/>
          </a:bodyPr>
          <a:lstStyle>
            <a:lvl1pPr>
              <a:defRPr sz="3600" b="0" i="0">
                <a:solidFill>
                  <a:srgbClr val="7E7E7E"/>
                </a:solidFill>
                <a:latin typeface="微软雅黑" panose="020B0503020204020204" charset="-122"/>
                <a:cs typeface="微软雅黑" panose="020B0503020204020204" charset="-122"/>
              </a:defRPr>
            </a:lvl1pPr>
          </a:lstStyle>
          <a:p/>
        </p:txBody>
      </p:sp>
      <p:sp>
        <p:nvSpPr>
          <p:cNvPr id="3" name="Holder 3"/>
          <p:cNvSpPr>
            <a:spLocks noGrp="1"/>
          </p:cNvSpPr>
          <p:nvPr>
            <p:ph type="body" idx="1"/>
          </p:nvPr>
        </p:nvSpPr>
        <p:spPr>
          <a:xfrm>
            <a:off x="622084" y="1327289"/>
            <a:ext cx="10947831" cy="1867535"/>
          </a:xfrm>
          <a:prstGeom prst="rect">
            <a:avLst/>
          </a:prstGeom>
        </p:spPr>
        <p:txBody>
          <a:bodyPr wrap="square" lIns="0" tIns="0" rIns="0" bIns="0">
            <a:spAutoFit/>
          </a:bodyPr>
          <a:lstStyle>
            <a:lvl1pPr>
              <a:defRPr sz="2000" b="0" i="0">
                <a:solidFill>
                  <a:srgbClr val="3A3838"/>
                </a:solidFill>
                <a:latin typeface="PMingLiU" panose="02020500000000000000" charset="-120"/>
                <a:cs typeface="PMingLiU" panose="02020500000000000000" charset="-120"/>
              </a:defRPr>
            </a:lvl1pPr>
          </a:lstStyle>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7.jpeg"/><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9.jpeg"/><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1.jpeg"/><Relationship Id="rId1"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3.jpeg"/><Relationship Id="rId1"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5.jpeg"/><Relationship Id="rId1"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12.jpeg"/><Relationship Id="rId2" Type="http://schemas.openxmlformats.org/officeDocument/2006/relationships/image" Target="../media/image27.jpeg"/><Relationship Id="rId1"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9.jpeg"/><Relationship Id="rId1" Type="http://schemas.openxmlformats.org/officeDocument/2006/relationships/image" Target="../media/image28.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image" Target="../media/image36.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jpeg"/><Relationship Id="rId1"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jpeg"/><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jpeg"/><Relationship Id="rId1" Type="http://schemas.openxmlformats.org/officeDocument/2006/relationships/image" Target="../media/image45.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1.jpeg"/><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image" Target="../media/image48.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47340" y="1812290"/>
            <a:ext cx="6287770" cy="1592580"/>
          </a:xfrm>
          <a:prstGeom prst="rect">
            <a:avLst/>
          </a:prstGeom>
        </p:spPr>
        <p:txBody>
          <a:bodyPr vert="horz" wrap="square" lIns="0" tIns="12700" rIns="0" bIns="0" rtlCol="0">
            <a:spAutoFit/>
          </a:bodyPr>
          <a:lstStyle/>
          <a:p>
            <a:pPr marL="12700">
              <a:lnSpc>
                <a:spcPct val="100000"/>
              </a:lnSpc>
              <a:spcBef>
                <a:spcPts val="100"/>
              </a:spcBef>
            </a:pPr>
            <a:r>
              <a:rPr lang="en-US" sz="6600" b="1" spc="300" dirty="0">
                <a:solidFill>
                  <a:srgbClr val="A6A6A6"/>
                </a:solidFill>
                <a:latin typeface="微软雅黑" panose="020B0503020204020204" charset="-122"/>
                <a:cs typeface="微软雅黑" panose="020B0503020204020204" charset="-122"/>
              </a:rPr>
              <a:t> </a:t>
            </a:r>
            <a:r>
              <a:rPr sz="6600" b="1" spc="300" dirty="0">
                <a:solidFill>
                  <a:srgbClr val="A6A6A6"/>
                </a:solidFill>
                <a:latin typeface="微软雅黑" panose="020B0503020204020204" charset="-122"/>
                <a:cs typeface="微软雅黑" panose="020B0503020204020204" charset="-122"/>
              </a:rPr>
              <a:t>水上生活</a:t>
            </a:r>
            <a:r>
              <a:rPr sz="6600" b="1" dirty="0">
                <a:solidFill>
                  <a:srgbClr val="A6A6A6"/>
                </a:solidFill>
                <a:latin typeface="微软雅黑" panose="020B0503020204020204" charset="-122"/>
                <a:cs typeface="微软雅黑" panose="020B0503020204020204" charset="-122"/>
              </a:rPr>
              <a:t>节</a:t>
            </a:r>
            <a:endParaRPr sz="6600">
              <a:latin typeface="微软雅黑" panose="020B0503020204020204" charset="-122"/>
              <a:cs typeface="微软雅黑" panose="020B0503020204020204" charset="-122"/>
            </a:endParaRPr>
          </a:p>
          <a:p>
            <a:pPr marL="139700">
              <a:lnSpc>
                <a:spcPct val="100000"/>
              </a:lnSpc>
              <a:spcBef>
                <a:spcPts val="80"/>
              </a:spcBef>
            </a:pPr>
            <a:r>
              <a:rPr sz="3600" b="1" spc="300" dirty="0">
                <a:solidFill>
                  <a:srgbClr val="A6A6A6"/>
                </a:solidFill>
                <a:latin typeface="微软雅黑" panose="020B0503020204020204" charset="-122"/>
                <a:cs typeface="微软雅黑" panose="020B0503020204020204" charset="-122"/>
              </a:rPr>
              <a:t>   清凉一</a:t>
            </a:r>
            <a:r>
              <a:rPr sz="3600" b="1" dirty="0">
                <a:solidFill>
                  <a:srgbClr val="A6A6A6"/>
                </a:solidFill>
                <a:latin typeface="微软雅黑" panose="020B0503020204020204" charset="-122"/>
                <a:cs typeface="微软雅黑" panose="020B0503020204020204" charset="-122"/>
              </a:rPr>
              <a:t>夏</a:t>
            </a:r>
            <a:r>
              <a:rPr sz="3600" b="1" spc="455" dirty="0">
                <a:solidFill>
                  <a:srgbClr val="A6A6A6"/>
                </a:solidFill>
                <a:latin typeface="微软雅黑" panose="020B0503020204020204" charset="-122"/>
                <a:cs typeface="微软雅黑" panose="020B0503020204020204" charset="-122"/>
              </a:rPr>
              <a:t> </a:t>
            </a:r>
            <a:r>
              <a:rPr sz="3600" b="1" spc="300" dirty="0">
                <a:solidFill>
                  <a:srgbClr val="A6A6A6"/>
                </a:solidFill>
                <a:latin typeface="微软雅黑" panose="020B0503020204020204" charset="-122"/>
                <a:cs typeface="微软雅黑" panose="020B0503020204020204" charset="-122"/>
              </a:rPr>
              <a:t>水上乐</a:t>
            </a:r>
            <a:r>
              <a:rPr sz="3600" b="1" dirty="0">
                <a:solidFill>
                  <a:srgbClr val="A6A6A6"/>
                </a:solidFill>
                <a:latin typeface="微软雅黑" panose="020B0503020204020204" charset="-122"/>
                <a:cs typeface="微软雅黑" panose="020B0503020204020204" charset="-122"/>
              </a:rPr>
              <a:t>园</a:t>
            </a:r>
            <a:endParaRPr sz="3600">
              <a:latin typeface="微软雅黑" panose="020B0503020204020204" charset="-122"/>
              <a:cs typeface="微软雅黑" panose="020B0503020204020204" charset="-122"/>
            </a:endParaRPr>
          </a:p>
        </p:txBody>
      </p:sp>
      <p:sp>
        <p:nvSpPr>
          <p:cNvPr id="3" name="object 3"/>
          <p:cNvSpPr txBox="1"/>
          <p:nvPr/>
        </p:nvSpPr>
        <p:spPr>
          <a:xfrm>
            <a:off x="4303712" y="4023956"/>
            <a:ext cx="3658235" cy="331470"/>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404040"/>
                </a:solidFill>
                <a:latin typeface="微软雅黑" panose="020B0503020204020204" charset="-122"/>
                <a:cs typeface="微软雅黑" panose="020B0503020204020204" charset="-122"/>
              </a:rPr>
              <a:t>2</a:t>
            </a:r>
            <a:r>
              <a:rPr sz="2000" spc="-320" dirty="0">
                <a:solidFill>
                  <a:srgbClr val="404040"/>
                </a:solidFill>
                <a:latin typeface="微软雅黑" panose="020B0503020204020204" charset="-122"/>
                <a:cs typeface="微软雅黑" panose="020B0503020204020204" charset="-122"/>
              </a:rPr>
              <a:t> </a:t>
            </a:r>
            <a:r>
              <a:rPr sz="2000" dirty="0">
                <a:solidFill>
                  <a:srgbClr val="404040"/>
                </a:solidFill>
                <a:latin typeface="微软雅黑" panose="020B0503020204020204" charset="-122"/>
                <a:cs typeface="微软雅黑" panose="020B0503020204020204" charset="-122"/>
              </a:rPr>
              <a:t>0</a:t>
            </a:r>
            <a:r>
              <a:rPr sz="2000" spc="-315" dirty="0">
                <a:solidFill>
                  <a:srgbClr val="404040"/>
                </a:solidFill>
                <a:latin typeface="微软雅黑" panose="020B0503020204020204" charset="-122"/>
                <a:cs typeface="微软雅黑" panose="020B0503020204020204" charset="-122"/>
              </a:rPr>
              <a:t> </a:t>
            </a:r>
            <a:r>
              <a:rPr sz="2000" dirty="0">
                <a:solidFill>
                  <a:srgbClr val="404040"/>
                </a:solidFill>
                <a:latin typeface="微软雅黑" panose="020B0503020204020204" charset="-122"/>
                <a:cs typeface="微软雅黑" panose="020B0503020204020204" charset="-122"/>
              </a:rPr>
              <a:t>2</a:t>
            </a:r>
            <a:r>
              <a:rPr sz="2000" spc="-315" dirty="0">
                <a:solidFill>
                  <a:srgbClr val="404040"/>
                </a:solidFill>
                <a:latin typeface="微软雅黑" panose="020B0503020204020204" charset="-122"/>
                <a:cs typeface="微软雅黑" panose="020B0503020204020204" charset="-122"/>
              </a:rPr>
              <a:t> </a:t>
            </a:r>
            <a:r>
              <a:rPr sz="2000" dirty="0">
                <a:solidFill>
                  <a:srgbClr val="404040"/>
                </a:solidFill>
                <a:latin typeface="微软雅黑" panose="020B0503020204020204" charset="-122"/>
                <a:cs typeface="微软雅黑" panose="020B0503020204020204" charset="-122"/>
              </a:rPr>
              <a:t>1</a:t>
            </a:r>
            <a:r>
              <a:rPr sz="2000" spc="-315" dirty="0">
                <a:solidFill>
                  <a:srgbClr val="404040"/>
                </a:solidFill>
                <a:latin typeface="微软雅黑" panose="020B0503020204020204" charset="-122"/>
                <a:cs typeface="微软雅黑" panose="020B0503020204020204" charset="-122"/>
              </a:rPr>
              <a:t> </a:t>
            </a:r>
            <a:r>
              <a:rPr sz="2000" spc="300" dirty="0">
                <a:solidFill>
                  <a:srgbClr val="404040"/>
                </a:solidFill>
                <a:latin typeface="微软雅黑" panose="020B0503020204020204" charset="-122"/>
                <a:cs typeface="微软雅黑" panose="020B0503020204020204" charset="-122"/>
              </a:rPr>
              <a:t>暑期主题活动策划方</a:t>
            </a:r>
            <a:r>
              <a:rPr sz="2000" spc="5" dirty="0">
                <a:solidFill>
                  <a:srgbClr val="404040"/>
                </a:solidFill>
                <a:latin typeface="微软雅黑" panose="020B0503020204020204" charset="-122"/>
                <a:cs typeface="微软雅黑" panose="020B0503020204020204" charset="-122"/>
              </a:rPr>
              <a:t>案</a:t>
            </a:r>
            <a:endParaRPr sz="2000">
              <a:latin typeface="微软雅黑" panose="020B0503020204020204" charset="-122"/>
              <a:cs typeface="微软雅黑" panose="020B0503020204020204" charset="-122"/>
            </a:endParaRPr>
          </a:p>
        </p:txBody>
      </p:sp>
      <p:sp>
        <p:nvSpPr>
          <p:cNvPr id="4" name="object 4"/>
          <p:cNvSpPr/>
          <p:nvPr/>
        </p:nvSpPr>
        <p:spPr>
          <a:xfrm>
            <a:off x="3350872" y="5471546"/>
            <a:ext cx="8346440" cy="980440"/>
          </a:xfrm>
          <a:custGeom>
            <a:avLst/>
            <a:gdLst/>
            <a:ahLst/>
            <a:cxnLst/>
            <a:rect l="l" t="t" r="r" b="b"/>
            <a:pathLst>
              <a:path w="8346440" h="980439">
                <a:moveTo>
                  <a:pt x="8345827" y="0"/>
                </a:moveTo>
                <a:lnTo>
                  <a:pt x="0" y="0"/>
                </a:lnTo>
                <a:lnTo>
                  <a:pt x="0" y="980053"/>
                </a:lnTo>
                <a:lnTo>
                  <a:pt x="8345827" y="980053"/>
                </a:lnTo>
                <a:lnTo>
                  <a:pt x="8345827" y="0"/>
                </a:lnTo>
                <a:close/>
              </a:path>
            </a:pathLst>
          </a:custGeom>
          <a:solidFill>
            <a:srgbClr val="EBEBEC"/>
          </a:solidFill>
        </p:spPr>
        <p:txBody>
          <a:bodyPr wrap="square" lIns="0" tIns="0" rIns="0" bIns="0" rtlCol="0"/>
          <a:lstStyl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16240" y="2540533"/>
            <a:ext cx="8490585" cy="1777364"/>
          </a:xfrm>
          <a:prstGeom prst="rect">
            <a:avLst/>
          </a:prstGeom>
        </p:spPr>
        <p:txBody>
          <a:bodyPr vert="horz" wrap="square" lIns="0" tIns="12065" rIns="0" bIns="0" rtlCol="0">
            <a:spAutoFit/>
          </a:bodyPr>
          <a:lstStyle/>
          <a:p>
            <a:pPr marL="12700">
              <a:lnSpc>
                <a:spcPct val="100000"/>
              </a:lnSpc>
              <a:spcBef>
                <a:spcPts val="95"/>
              </a:spcBef>
            </a:pPr>
            <a:r>
              <a:rPr sz="11500" spc="-25" dirty="0">
                <a:solidFill>
                  <a:srgbClr val="404040"/>
                </a:solidFill>
                <a:latin typeface="微软雅黑" panose="020B0503020204020204" charset="-122"/>
                <a:cs typeface="微软雅黑" panose="020B0503020204020204" charset="-122"/>
              </a:rPr>
              <a:t>CONTENTS/</a:t>
            </a:r>
            <a:endParaRPr sz="11500">
              <a:latin typeface="微软雅黑" panose="020B0503020204020204" charset="-122"/>
              <a:cs typeface="微软雅黑" panose="020B0503020204020204" charset="-122"/>
            </a:endParaRPr>
          </a:p>
        </p:txBody>
      </p:sp>
      <p:sp>
        <p:nvSpPr>
          <p:cNvPr id="3" name="object 3"/>
          <p:cNvSpPr txBox="1"/>
          <p:nvPr/>
        </p:nvSpPr>
        <p:spPr>
          <a:xfrm>
            <a:off x="9973919" y="2850438"/>
            <a:ext cx="508634" cy="605790"/>
          </a:xfrm>
          <a:prstGeom prst="rect">
            <a:avLst/>
          </a:prstGeom>
        </p:spPr>
        <p:txBody>
          <a:bodyPr vert="horz" wrap="square" lIns="0" tIns="13335" rIns="0" bIns="0" rtlCol="0">
            <a:spAutoFit/>
          </a:bodyPr>
          <a:lstStyle/>
          <a:p>
            <a:pPr marL="12700">
              <a:lnSpc>
                <a:spcPct val="100000"/>
              </a:lnSpc>
              <a:spcBef>
                <a:spcPts val="105"/>
              </a:spcBef>
            </a:pPr>
            <a:r>
              <a:rPr sz="3800" spc="5" dirty="0">
                <a:solidFill>
                  <a:srgbClr val="7E7E7E"/>
                </a:solidFill>
                <a:latin typeface="微软雅黑" panose="020B0503020204020204" charset="-122"/>
                <a:cs typeface="微软雅黑" panose="020B0503020204020204" charset="-122"/>
              </a:rPr>
              <a:t>目</a:t>
            </a:r>
            <a:endParaRPr sz="3800">
              <a:latin typeface="微软雅黑" panose="020B0503020204020204" charset="-122"/>
              <a:cs typeface="微软雅黑" panose="020B0503020204020204" charset="-122"/>
            </a:endParaRPr>
          </a:p>
        </p:txBody>
      </p:sp>
      <p:sp>
        <p:nvSpPr>
          <p:cNvPr id="4" name="object 4"/>
          <p:cNvSpPr txBox="1"/>
          <p:nvPr/>
        </p:nvSpPr>
        <p:spPr>
          <a:xfrm>
            <a:off x="9973919" y="3429558"/>
            <a:ext cx="508634" cy="605790"/>
          </a:xfrm>
          <a:prstGeom prst="rect">
            <a:avLst/>
          </a:prstGeom>
        </p:spPr>
        <p:txBody>
          <a:bodyPr vert="horz" wrap="square" lIns="0" tIns="13335" rIns="0" bIns="0" rtlCol="0">
            <a:spAutoFit/>
          </a:bodyPr>
          <a:lstStyle/>
          <a:p>
            <a:pPr marL="12700">
              <a:lnSpc>
                <a:spcPct val="100000"/>
              </a:lnSpc>
              <a:spcBef>
                <a:spcPts val="105"/>
              </a:spcBef>
            </a:pPr>
            <a:r>
              <a:rPr sz="3800" spc="5" dirty="0">
                <a:solidFill>
                  <a:srgbClr val="7E7E7E"/>
                </a:solidFill>
                <a:latin typeface="微软雅黑" panose="020B0503020204020204" charset="-122"/>
                <a:cs typeface="微软雅黑" panose="020B0503020204020204" charset="-122"/>
              </a:rPr>
              <a:t>录</a:t>
            </a:r>
            <a:endParaRPr sz="3800">
              <a:latin typeface="微软雅黑" panose="020B0503020204020204" charset="-122"/>
              <a:cs typeface="微软雅黑" panose="020B0503020204020204" charset="-122"/>
            </a:endParaRPr>
          </a:p>
        </p:txBody>
      </p:sp>
      <p:sp>
        <p:nvSpPr>
          <p:cNvPr id="5" name="object 5"/>
          <p:cNvSpPr txBox="1"/>
          <p:nvPr/>
        </p:nvSpPr>
        <p:spPr>
          <a:xfrm>
            <a:off x="3421341" y="883987"/>
            <a:ext cx="894080" cy="1639570"/>
          </a:xfrm>
          <a:prstGeom prst="rect">
            <a:avLst/>
          </a:prstGeom>
        </p:spPr>
        <p:txBody>
          <a:bodyPr vert="horz" wrap="square" lIns="0" tIns="127635" rIns="0" bIns="0" rtlCol="0">
            <a:spAutoFit/>
          </a:bodyPr>
          <a:lstStyle/>
          <a:p>
            <a:pPr marL="12700">
              <a:lnSpc>
                <a:spcPct val="100000"/>
              </a:lnSpc>
              <a:spcBef>
                <a:spcPts val="1005"/>
              </a:spcBef>
            </a:pPr>
            <a:r>
              <a:rPr sz="1700" spc="20" dirty="0">
                <a:solidFill>
                  <a:srgbClr val="404040"/>
                </a:solidFill>
                <a:latin typeface="Arial" panose="020B0604020202020204"/>
                <a:cs typeface="Arial" panose="020B0604020202020204"/>
              </a:rPr>
              <a:t>Part</a:t>
            </a:r>
            <a:r>
              <a:rPr sz="1700" spc="320" dirty="0">
                <a:solidFill>
                  <a:srgbClr val="404040"/>
                </a:solidFill>
                <a:latin typeface="Arial" panose="020B0604020202020204"/>
                <a:cs typeface="Arial" panose="020B0604020202020204"/>
              </a:rPr>
              <a:t> </a:t>
            </a:r>
            <a:r>
              <a:rPr sz="1700" spc="-225" dirty="0">
                <a:solidFill>
                  <a:srgbClr val="404040"/>
                </a:solidFill>
                <a:latin typeface="Arial" panose="020B0604020202020204"/>
                <a:cs typeface="Arial" panose="020B0604020202020204"/>
              </a:rPr>
              <a:t>One</a:t>
            </a:r>
            <a:endParaRPr sz="1700">
              <a:latin typeface="Arial" panose="020B0604020202020204"/>
              <a:cs typeface="Arial" panose="020B0604020202020204"/>
            </a:endParaRPr>
          </a:p>
          <a:p>
            <a:pPr marL="12700">
              <a:lnSpc>
                <a:spcPct val="100000"/>
              </a:lnSpc>
              <a:spcBef>
                <a:spcPts val="745"/>
              </a:spcBef>
            </a:pPr>
            <a:r>
              <a:rPr sz="1400" dirty="0">
                <a:solidFill>
                  <a:srgbClr val="A6A6A6"/>
                </a:solidFill>
                <a:latin typeface="微软雅黑" panose="020B0503020204020204" charset="-122"/>
                <a:cs typeface="微软雅黑" panose="020B0503020204020204" charset="-122"/>
              </a:rPr>
              <a:t>活动概</a:t>
            </a:r>
            <a:r>
              <a:rPr sz="1400" spc="5" dirty="0">
                <a:solidFill>
                  <a:srgbClr val="A6A6A6"/>
                </a:solidFill>
                <a:latin typeface="微软雅黑" panose="020B0503020204020204" charset="-122"/>
                <a:cs typeface="微软雅黑" panose="020B0503020204020204" charset="-122"/>
              </a:rPr>
              <a:t>述</a:t>
            </a:r>
            <a:endParaRPr sz="1400">
              <a:latin typeface="微软雅黑" panose="020B0503020204020204" charset="-122"/>
              <a:cs typeface="微软雅黑" panose="020B0503020204020204" charset="-122"/>
            </a:endParaRPr>
          </a:p>
          <a:p>
            <a:pPr>
              <a:lnSpc>
                <a:spcPct val="100000"/>
              </a:lnSpc>
              <a:spcBef>
                <a:spcPts val="10"/>
              </a:spcBef>
            </a:pPr>
            <a:endParaRPr sz="1550">
              <a:latin typeface="微软雅黑" panose="020B0503020204020204" charset="-122"/>
              <a:cs typeface="微软雅黑" panose="020B0503020204020204" charset="-122"/>
            </a:endParaRPr>
          </a:p>
          <a:p>
            <a:pPr marL="12700">
              <a:lnSpc>
                <a:spcPct val="100000"/>
              </a:lnSpc>
            </a:pPr>
            <a:r>
              <a:rPr sz="1700" spc="20" dirty="0">
                <a:solidFill>
                  <a:srgbClr val="404040"/>
                </a:solidFill>
                <a:latin typeface="Arial" panose="020B0604020202020204"/>
                <a:cs typeface="Arial" panose="020B0604020202020204"/>
              </a:rPr>
              <a:t>Part</a:t>
            </a:r>
            <a:r>
              <a:rPr sz="1700" spc="310" dirty="0">
                <a:solidFill>
                  <a:srgbClr val="404040"/>
                </a:solidFill>
                <a:latin typeface="Arial" panose="020B0604020202020204"/>
                <a:cs typeface="Arial" panose="020B0604020202020204"/>
              </a:rPr>
              <a:t> </a:t>
            </a:r>
            <a:r>
              <a:rPr sz="1700" spc="-155" dirty="0">
                <a:solidFill>
                  <a:srgbClr val="404040"/>
                </a:solidFill>
                <a:latin typeface="Arial" panose="020B0604020202020204"/>
                <a:cs typeface="Arial" panose="020B0604020202020204"/>
              </a:rPr>
              <a:t>Two</a:t>
            </a:r>
            <a:endParaRPr sz="1700">
              <a:latin typeface="Arial" panose="020B0604020202020204"/>
              <a:cs typeface="Arial" panose="020B0604020202020204"/>
            </a:endParaRPr>
          </a:p>
          <a:p>
            <a:pPr marL="12700">
              <a:lnSpc>
                <a:spcPct val="100000"/>
              </a:lnSpc>
              <a:spcBef>
                <a:spcPts val="745"/>
              </a:spcBef>
            </a:pPr>
            <a:r>
              <a:rPr sz="1400" dirty="0">
                <a:solidFill>
                  <a:srgbClr val="A6A6A6"/>
                </a:solidFill>
                <a:latin typeface="微软雅黑" panose="020B0503020204020204" charset="-122"/>
                <a:cs typeface="微软雅黑" panose="020B0503020204020204" charset="-122"/>
              </a:rPr>
              <a:t>活动规</a:t>
            </a:r>
            <a:r>
              <a:rPr sz="1400" spc="5" dirty="0">
                <a:solidFill>
                  <a:srgbClr val="A6A6A6"/>
                </a:solidFill>
                <a:latin typeface="微软雅黑" panose="020B0503020204020204" charset="-122"/>
                <a:cs typeface="微软雅黑" panose="020B0503020204020204" charset="-122"/>
              </a:rPr>
              <a:t>划</a:t>
            </a:r>
            <a:endParaRPr sz="1400">
              <a:latin typeface="微软雅黑" panose="020B0503020204020204" charset="-122"/>
              <a:cs typeface="微软雅黑" panose="020B0503020204020204" charset="-122"/>
            </a:endParaRPr>
          </a:p>
        </p:txBody>
      </p:sp>
      <p:sp>
        <p:nvSpPr>
          <p:cNvPr id="6" name="object 6"/>
          <p:cNvSpPr txBox="1"/>
          <p:nvPr/>
        </p:nvSpPr>
        <p:spPr>
          <a:xfrm>
            <a:off x="3421341" y="4113588"/>
            <a:ext cx="1074420" cy="652780"/>
          </a:xfrm>
          <a:prstGeom prst="rect">
            <a:avLst/>
          </a:prstGeom>
        </p:spPr>
        <p:txBody>
          <a:bodyPr vert="horz" wrap="square" lIns="0" tIns="97155" rIns="0" bIns="0" rtlCol="0">
            <a:spAutoFit/>
          </a:bodyPr>
          <a:lstStyle/>
          <a:p>
            <a:pPr marL="12700">
              <a:lnSpc>
                <a:spcPct val="100000"/>
              </a:lnSpc>
              <a:spcBef>
                <a:spcPts val="765"/>
              </a:spcBef>
            </a:pPr>
            <a:r>
              <a:rPr sz="1700" spc="20" dirty="0">
                <a:solidFill>
                  <a:srgbClr val="404040"/>
                </a:solidFill>
                <a:latin typeface="Arial" panose="020B0604020202020204"/>
                <a:cs typeface="Arial" panose="020B0604020202020204"/>
              </a:rPr>
              <a:t>Part</a:t>
            </a:r>
            <a:r>
              <a:rPr sz="1700" spc="310" dirty="0">
                <a:solidFill>
                  <a:srgbClr val="404040"/>
                </a:solidFill>
                <a:latin typeface="Arial" panose="020B0604020202020204"/>
                <a:cs typeface="Arial" panose="020B0604020202020204"/>
              </a:rPr>
              <a:t> </a:t>
            </a:r>
            <a:r>
              <a:rPr sz="1700" spc="-55" dirty="0">
                <a:solidFill>
                  <a:srgbClr val="404040"/>
                </a:solidFill>
                <a:latin typeface="Arial" panose="020B0604020202020204"/>
                <a:cs typeface="Arial" panose="020B0604020202020204"/>
              </a:rPr>
              <a:t>Three</a:t>
            </a:r>
            <a:endParaRPr sz="1700">
              <a:latin typeface="Arial" panose="020B0604020202020204"/>
              <a:cs typeface="Arial" panose="020B0604020202020204"/>
            </a:endParaRPr>
          </a:p>
          <a:p>
            <a:pPr marL="12700">
              <a:lnSpc>
                <a:spcPct val="100000"/>
              </a:lnSpc>
              <a:spcBef>
                <a:spcPts val="550"/>
              </a:spcBef>
            </a:pPr>
            <a:r>
              <a:rPr sz="1400" dirty="0">
                <a:solidFill>
                  <a:srgbClr val="A6A6A6"/>
                </a:solidFill>
                <a:latin typeface="微软雅黑" panose="020B0503020204020204" charset="-122"/>
                <a:cs typeface="微软雅黑" panose="020B0503020204020204" charset="-122"/>
              </a:rPr>
              <a:t>活动解</a:t>
            </a:r>
            <a:r>
              <a:rPr sz="1400" spc="5" dirty="0">
                <a:solidFill>
                  <a:srgbClr val="A6A6A6"/>
                </a:solidFill>
                <a:latin typeface="微软雅黑" panose="020B0503020204020204" charset="-122"/>
                <a:cs typeface="微软雅黑" panose="020B0503020204020204" charset="-122"/>
              </a:rPr>
              <a:t>析</a:t>
            </a:r>
            <a:endParaRPr sz="1400">
              <a:latin typeface="微软雅黑" panose="020B0503020204020204" charset="-122"/>
              <a:cs typeface="微软雅黑" panose="020B0503020204020204" charset="-122"/>
            </a:endParaRPr>
          </a:p>
        </p:txBody>
      </p:sp>
      <p:sp>
        <p:nvSpPr>
          <p:cNvPr id="7" name="object 7"/>
          <p:cNvSpPr txBox="1"/>
          <p:nvPr/>
        </p:nvSpPr>
        <p:spPr>
          <a:xfrm>
            <a:off x="3421341" y="4966830"/>
            <a:ext cx="967740" cy="726440"/>
          </a:xfrm>
          <a:prstGeom prst="rect">
            <a:avLst/>
          </a:prstGeom>
        </p:spPr>
        <p:txBody>
          <a:bodyPr vert="horz" wrap="square" lIns="0" tIns="137160" rIns="0" bIns="0" rtlCol="0">
            <a:spAutoFit/>
          </a:bodyPr>
          <a:lstStyle/>
          <a:p>
            <a:pPr marL="12700">
              <a:lnSpc>
                <a:spcPct val="100000"/>
              </a:lnSpc>
              <a:spcBef>
                <a:spcPts val="1080"/>
              </a:spcBef>
            </a:pPr>
            <a:r>
              <a:rPr sz="1700" spc="20" dirty="0">
                <a:solidFill>
                  <a:srgbClr val="404040"/>
                </a:solidFill>
                <a:latin typeface="Arial" panose="020B0604020202020204"/>
                <a:cs typeface="Arial" panose="020B0604020202020204"/>
              </a:rPr>
              <a:t>Part</a:t>
            </a:r>
            <a:r>
              <a:rPr sz="1700" spc="305" dirty="0">
                <a:solidFill>
                  <a:srgbClr val="404040"/>
                </a:solidFill>
                <a:latin typeface="Arial" panose="020B0604020202020204"/>
                <a:cs typeface="Arial" panose="020B0604020202020204"/>
              </a:rPr>
              <a:t> </a:t>
            </a:r>
            <a:r>
              <a:rPr sz="1700" spc="-40" dirty="0">
                <a:solidFill>
                  <a:srgbClr val="404040"/>
                </a:solidFill>
                <a:latin typeface="Arial" panose="020B0604020202020204"/>
                <a:cs typeface="Arial" panose="020B0604020202020204"/>
              </a:rPr>
              <a:t>Four</a:t>
            </a:r>
            <a:endParaRPr sz="1700">
              <a:latin typeface="Arial" panose="020B0604020202020204"/>
              <a:cs typeface="Arial" panose="020B0604020202020204"/>
            </a:endParaRPr>
          </a:p>
          <a:p>
            <a:pPr marL="12700">
              <a:lnSpc>
                <a:spcPct val="100000"/>
              </a:lnSpc>
              <a:spcBef>
                <a:spcPts val="815"/>
              </a:spcBef>
            </a:pPr>
            <a:r>
              <a:rPr sz="1400" dirty="0">
                <a:solidFill>
                  <a:srgbClr val="A6A6A6"/>
                </a:solidFill>
                <a:latin typeface="微软雅黑" panose="020B0503020204020204" charset="-122"/>
                <a:cs typeface="微软雅黑" panose="020B0503020204020204" charset="-122"/>
              </a:rPr>
              <a:t>活动执</a:t>
            </a:r>
            <a:r>
              <a:rPr sz="1400" spc="5" dirty="0">
                <a:solidFill>
                  <a:srgbClr val="A6A6A6"/>
                </a:solidFill>
                <a:latin typeface="微软雅黑" panose="020B0503020204020204" charset="-122"/>
                <a:cs typeface="微软雅黑" panose="020B0503020204020204" charset="-122"/>
              </a:rPr>
              <a:t>行</a:t>
            </a:r>
            <a:endParaRPr sz="1400">
              <a:latin typeface="微软雅黑" panose="020B0503020204020204" charset="-122"/>
              <a:cs typeface="微软雅黑" panose="020B0503020204020204" charset="-122"/>
            </a:endParaRPr>
          </a:p>
        </p:txBody>
      </p:sp>
      <p:sp>
        <p:nvSpPr>
          <p:cNvPr id="8" name="object 8"/>
          <p:cNvSpPr/>
          <p:nvPr/>
        </p:nvSpPr>
        <p:spPr>
          <a:xfrm>
            <a:off x="0" y="6835140"/>
            <a:ext cx="12192000" cy="22860"/>
          </a:xfrm>
          <a:custGeom>
            <a:avLst/>
            <a:gdLst/>
            <a:ahLst/>
            <a:cxnLst/>
            <a:rect l="l" t="t" r="r" b="b"/>
            <a:pathLst>
              <a:path w="12192000" h="22859">
                <a:moveTo>
                  <a:pt x="12192000" y="22859"/>
                </a:moveTo>
                <a:lnTo>
                  <a:pt x="0" y="22859"/>
                </a:lnTo>
                <a:lnTo>
                  <a:pt x="0" y="0"/>
                </a:lnTo>
                <a:lnTo>
                  <a:pt x="12192000" y="0"/>
                </a:lnTo>
                <a:lnTo>
                  <a:pt x="12192000" y="22859"/>
                </a:lnTo>
                <a:close/>
              </a:path>
            </a:pathLst>
          </a:custGeom>
          <a:solidFill>
            <a:srgbClr val="0D0D0D"/>
          </a:solidFill>
        </p:spPr>
        <p:txBody>
          <a:bodyPr wrap="square" lIns="0" tIns="0" rIns="0" bIns="0" rtlCol="0"/>
          <a:lstStyl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35835" y="780287"/>
            <a:ext cx="9565640" cy="5297805"/>
            <a:chOff x="1735835" y="780287"/>
            <a:chExt cx="9565640" cy="5297805"/>
          </a:xfrm>
        </p:grpSpPr>
        <p:sp>
          <p:nvSpPr>
            <p:cNvPr id="3" name="object 3"/>
            <p:cNvSpPr/>
            <p:nvPr/>
          </p:nvSpPr>
          <p:spPr>
            <a:xfrm>
              <a:off x="1735835" y="780287"/>
              <a:ext cx="1856105" cy="5297805"/>
            </a:xfrm>
            <a:custGeom>
              <a:avLst/>
              <a:gdLst/>
              <a:ahLst/>
              <a:cxnLst/>
              <a:rect l="l" t="t" r="r" b="b"/>
              <a:pathLst>
                <a:path w="1856104" h="5297805">
                  <a:moveTo>
                    <a:pt x="1855787" y="1434769"/>
                  </a:moveTo>
                  <a:lnTo>
                    <a:pt x="1854987" y="1386459"/>
                  </a:lnTo>
                  <a:lnTo>
                    <a:pt x="1852599" y="1338541"/>
                  </a:lnTo>
                  <a:lnTo>
                    <a:pt x="1848675" y="1291043"/>
                  </a:lnTo>
                  <a:lnTo>
                    <a:pt x="1843201" y="1244003"/>
                  </a:lnTo>
                  <a:lnTo>
                    <a:pt x="1836242" y="1197432"/>
                  </a:lnTo>
                  <a:lnTo>
                    <a:pt x="1827796" y="1151369"/>
                  </a:lnTo>
                  <a:lnTo>
                    <a:pt x="1817890" y="1105827"/>
                  </a:lnTo>
                  <a:lnTo>
                    <a:pt x="1806562" y="1060831"/>
                  </a:lnTo>
                  <a:lnTo>
                    <a:pt x="1793824" y="1016419"/>
                  </a:lnTo>
                  <a:lnTo>
                    <a:pt x="1779714" y="972604"/>
                  </a:lnTo>
                  <a:lnTo>
                    <a:pt x="1764245" y="929411"/>
                  </a:lnTo>
                  <a:lnTo>
                    <a:pt x="1747443" y="886866"/>
                  </a:lnTo>
                  <a:lnTo>
                    <a:pt x="1729346" y="845007"/>
                  </a:lnTo>
                  <a:lnTo>
                    <a:pt x="1709966" y="803846"/>
                  </a:lnTo>
                  <a:lnTo>
                    <a:pt x="1689328" y="763409"/>
                  </a:lnTo>
                  <a:lnTo>
                    <a:pt x="1667459" y="723734"/>
                  </a:lnTo>
                  <a:lnTo>
                    <a:pt x="1644396" y="684822"/>
                  </a:lnTo>
                  <a:lnTo>
                    <a:pt x="1620151" y="646722"/>
                  </a:lnTo>
                  <a:lnTo>
                    <a:pt x="1594751" y="609447"/>
                  </a:lnTo>
                  <a:lnTo>
                    <a:pt x="1568234" y="573011"/>
                  </a:lnTo>
                  <a:lnTo>
                    <a:pt x="1540598" y="537464"/>
                  </a:lnTo>
                  <a:lnTo>
                    <a:pt x="1511896" y="502818"/>
                  </a:lnTo>
                  <a:lnTo>
                    <a:pt x="1482140" y="469099"/>
                  </a:lnTo>
                  <a:lnTo>
                    <a:pt x="1451356" y="436333"/>
                  </a:lnTo>
                  <a:lnTo>
                    <a:pt x="1419567" y="404545"/>
                  </a:lnTo>
                  <a:lnTo>
                    <a:pt x="1386801" y="373761"/>
                  </a:lnTo>
                  <a:lnTo>
                    <a:pt x="1353070" y="343992"/>
                  </a:lnTo>
                  <a:lnTo>
                    <a:pt x="1318425" y="315290"/>
                  </a:lnTo>
                  <a:lnTo>
                    <a:pt x="1282877" y="287655"/>
                  </a:lnTo>
                  <a:lnTo>
                    <a:pt x="1248816" y="262864"/>
                  </a:lnTo>
                  <a:lnTo>
                    <a:pt x="1248816" y="1434769"/>
                  </a:lnTo>
                  <a:lnTo>
                    <a:pt x="1247940" y="1485392"/>
                  </a:lnTo>
                  <a:lnTo>
                    <a:pt x="1245323" y="1535569"/>
                  </a:lnTo>
                  <a:lnTo>
                    <a:pt x="1241005" y="1585264"/>
                  </a:lnTo>
                  <a:lnTo>
                    <a:pt x="1235024" y="1634477"/>
                  </a:lnTo>
                  <a:lnTo>
                    <a:pt x="1227391" y="1683156"/>
                  </a:lnTo>
                  <a:lnTo>
                    <a:pt x="1218133" y="1731276"/>
                  </a:lnTo>
                  <a:lnTo>
                    <a:pt x="1207300" y="1778812"/>
                  </a:lnTo>
                  <a:lnTo>
                    <a:pt x="1194892" y="1825739"/>
                  </a:lnTo>
                  <a:lnTo>
                    <a:pt x="1180960" y="1872018"/>
                  </a:lnTo>
                  <a:lnTo>
                    <a:pt x="1165529" y="1917636"/>
                  </a:lnTo>
                  <a:lnTo>
                    <a:pt x="1148626" y="1962543"/>
                  </a:lnTo>
                  <a:lnTo>
                    <a:pt x="1130274" y="2006727"/>
                  </a:lnTo>
                  <a:lnTo>
                    <a:pt x="1110500" y="2050148"/>
                  </a:lnTo>
                  <a:lnTo>
                    <a:pt x="1089355" y="2092782"/>
                  </a:lnTo>
                  <a:lnTo>
                    <a:pt x="1066838" y="2134603"/>
                  </a:lnTo>
                  <a:lnTo>
                    <a:pt x="1043000" y="2175586"/>
                  </a:lnTo>
                  <a:lnTo>
                    <a:pt x="1017854" y="2215680"/>
                  </a:lnTo>
                  <a:lnTo>
                    <a:pt x="991450" y="2254885"/>
                  </a:lnTo>
                  <a:lnTo>
                    <a:pt x="963790" y="2293150"/>
                  </a:lnTo>
                  <a:lnTo>
                    <a:pt x="934923" y="2330462"/>
                  </a:lnTo>
                  <a:lnTo>
                    <a:pt x="904875" y="2366784"/>
                  </a:lnTo>
                  <a:lnTo>
                    <a:pt x="873671" y="2402090"/>
                  </a:lnTo>
                  <a:lnTo>
                    <a:pt x="841336" y="2436342"/>
                  </a:lnTo>
                  <a:lnTo>
                    <a:pt x="807910" y="2469527"/>
                  </a:lnTo>
                  <a:lnTo>
                    <a:pt x="773404" y="2501595"/>
                  </a:lnTo>
                  <a:lnTo>
                    <a:pt x="737870" y="2532545"/>
                  </a:lnTo>
                  <a:lnTo>
                    <a:pt x="701319" y="2562326"/>
                  </a:lnTo>
                  <a:lnTo>
                    <a:pt x="663778" y="2590914"/>
                  </a:lnTo>
                  <a:lnTo>
                    <a:pt x="625297" y="2618282"/>
                  </a:lnTo>
                  <a:lnTo>
                    <a:pt x="585889" y="2644406"/>
                  </a:lnTo>
                  <a:lnTo>
                    <a:pt x="545579" y="2669248"/>
                  </a:lnTo>
                  <a:lnTo>
                    <a:pt x="504405" y="2692781"/>
                  </a:lnTo>
                  <a:lnTo>
                    <a:pt x="462394" y="2714980"/>
                  </a:lnTo>
                  <a:lnTo>
                    <a:pt x="419569" y="2735821"/>
                  </a:lnTo>
                  <a:lnTo>
                    <a:pt x="375970" y="2755265"/>
                  </a:lnTo>
                  <a:lnTo>
                    <a:pt x="331622" y="2773286"/>
                  </a:lnTo>
                  <a:lnTo>
                    <a:pt x="286537" y="2789847"/>
                  </a:lnTo>
                  <a:lnTo>
                    <a:pt x="240779" y="2804934"/>
                  </a:lnTo>
                  <a:lnTo>
                    <a:pt x="236220" y="2806115"/>
                  </a:lnTo>
                  <a:lnTo>
                    <a:pt x="236220" y="63436"/>
                  </a:lnTo>
                  <a:lnTo>
                    <a:pt x="286537" y="79705"/>
                  </a:lnTo>
                  <a:lnTo>
                    <a:pt x="331622" y="96266"/>
                  </a:lnTo>
                  <a:lnTo>
                    <a:pt x="375970" y="114287"/>
                  </a:lnTo>
                  <a:lnTo>
                    <a:pt x="419569" y="133731"/>
                  </a:lnTo>
                  <a:lnTo>
                    <a:pt x="462394" y="154571"/>
                  </a:lnTo>
                  <a:lnTo>
                    <a:pt x="504405" y="176771"/>
                  </a:lnTo>
                  <a:lnTo>
                    <a:pt x="545579" y="200304"/>
                  </a:lnTo>
                  <a:lnTo>
                    <a:pt x="585889" y="225145"/>
                  </a:lnTo>
                  <a:lnTo>
                    <a:pt x="625297" y="251269"/>
                  </a:lnTo>
                  <a:lnTo>
                    <a:pt x="663778" y="278638"/>
                  </a:lnTo>
                  <a:lnTo>
                    <a:pt x="701319" y="307225"/>
                  </a:lnTo>
                  <a:lnTo>
                    <a:pt x="737870" y="337007"/>
                  </a:lnTo>
                  <a:lnTo>
                    <a:pt x="773404" y="367957"/>
                  </a:lnTo>
                  <a:lnTo>
                    <a:pt x="807910" y="400024"/>
                  </a:lnTo>
                  <a:lnTo>
                    <a:pt x="841336" y="433209"/>
                  </a:lnTo>
                  <a:lnTo>
                    <a:pt x="873671" y="467461"/>
                  </a:lnTo>
                  <a:lnTo>
                    <a:pt x="904875" y="502767"/>
                  </a:lnTo>
                  <a:lnTo>
                    <a:pt x="934923" y="539089"/>
                  </a:lnTo>
                  <a:lnTo>
                    <a:pt x="963790" y="576389"/>
                  </a:lnTo>
                  <a:lnTo>
                    <a:pt x="991450" y="614667"/>
                  </a:lnTo>
                  <a:lnTo>
                    <a:pt x="1017854" y="653872"/>
                  </a:lnTo>
                  <a:lnTo>
                    <a:pt x="1043000" y="693966"/>
                  </a:lnTo>
                  <a:lnTo>
                    <a:pt x="1066838" y="734949"/>
                  </a:lnTo>
                  <a:lnTo>
                    <a:pt x="1089355" y="776770"/>
                  </a:lnTo>
                  <a:lnTo>
                    <a:pt x="1110500" y="819404"/>
                  </a:lnTo>
                  <a:lnTo>
                    <a:pt x="1130274" y="862825"/>
                  </a:lnTo>
                  <a:lnTo>
                    <a:pt x="1148626" y="907008"/>
                  </a:lnTo>
                  <a:lnTo>
                    <a:pt x="1165529" y="951915"/>
                  </a:lnTo>
                  <a:lnTo>
                    <a:pt x="1180960" y="997534"/>
                  </a:lnTo>
                  <a:lnTo>
                    <a:pt x="1194892" y="1043813"/>
                  </a:lnTo>
                  <a:lnTo>
                    <a:pt x="1207300" y="1090739"/>
                  </a:lnTo>
                  <a:lnTo>
                    <a:pt x="1218133" y="1138275"/>
                  </a:lnTo>
                  <a:lnTo>
                    <a:pt x="1227391" y="1186395"/>
                  </a:lnTo>
                  <a:lnTo>
                    <a:pt x="1235024" y="1235075"/>
                  </a:lnTo>
                  <a:lnTo>
                    <a:pt x="1241005" y="1284287"/>
                  </a:lnTo>
                  <a:lnTo>
                    <a:pt x="1245323" y="1333982"/>
                  </a:lnTo>
                  <a:lnTo>
                    <a:pt x="1247940" y="1384160"/>
                  </a:lnTo>
                  <a:lnTo>
                    <a:pt x="1248816" y="1434769"/>
                  </a:lnTo>
                  <a:lnTo>
                    <a:pt x="1248816" y="262864"/>
                  </a:lnTo>
                  <a:lnTo>
                    <a:pt x="1209179" y="235737"/>
                  </a:lnTo>
                  <a:lnTo>
                    <a:pt x="1171079" y="211493"/>
                  </a:lnTo>
                  <a:lnTo>
                    <a:pt x="1132166" y="188429"/>
                  </a:lnTo>
                  <a:lnTo>
                    <a:pt x="1092492" y="166560"/>
                  </a:lnTo>
                  <a:lnTo>
                    <a:pt x="1052055" y="145935"/>
                  </a:lnTo>
                  <a:lnTo>
                    <a:pt x="1010894" y="126555"/>
                  </a:lnTo>
                  <a:lnTo>
                    <a:pt x="969035" y="108445"/>
                  </a:lnTo>
                  <a:lnTo>
                    <a:pt x="926490" y="91655"/>
                  </a:lnTo>
                  <a:lnTo>
                    <a:pt x="883297" y="76174"/>
                  </a:lnTo>
                  <a:lnTo>
                    <a:pt x="839482" y="62064"/>
                  </a:lnTo>
                  <a:lnTo>
                    <a:pt x="795070" y="49326"/>
                  </a:lnTo>
                  <a:lnTo>
                    <a:pt x="750074" y="37998"/>
                  </a:lnTo>
                  <a:lnTo>
                    <a:pt x="704532" y="28092"/>
                  </a:lnTo>
                  <a:lnTo>
                    <a:pt x="658469" y="19646"/>
                  </a:lnTo>
                  <a:lnTo>
                    <a:pt x="611898" y="12687"/>
                  </a:lnTo>
                  <a:lnTo>
                    <a:pt x="564857" y="7213"/>
                  </a:lnTo>
                  <a:lnTo>
                    <a:pt x="517359" y="3289"/>
                  </a:lnTo>
                  <a:lnTo>
                    <a:pt x="469442" y="901"/>
                  </a:lnTo>
                  <a:lnTo>
                    <a:pt x="421132" y="101"/>
                  </a:lnTo>
                  <a:lnTo>
                    <a:pt x="371805" y="939"/>
                  </a:lnTo>
                  <a:lnTo>
                    <a:pt x="322897" y="3416"/>
                  </a:lnTo>
                  <a:lnTo>
                    <a:pt x="274434" y="7518"/>
                  </a:lnTo>
                  <a:lnTo>
                    <a:pt x="236220" y="12052"/>
                  </a:lnTo>
                  <a:lnTo>
                    <a:pt x="236220" y="0"/>
                  </a:lnTo>
                  <a:lnTo>
                    <a:pt x="0" y="0"/>
                  </a:lnTo>
                  <a:lnTo>
                    <a:pt x="0" y="5297424"/>
                  </a:lnTo>
                  <a:lnTo>
                    <a:pt x="236220" y="5297424"/>
                  </a:lnTo>
                  <a:lnTo>
                    <a:pt x="236220" y="2857500"/>
                  </a:lnTo>
                  <a:lnTo>
                    <a:pt x="274434" y="2862021"/>
                  </a:lnTo>
                  <a:lnTo>
                    <a:pt x="322897" y="2866123"/>
                  </a:lnTo>
                  <a:lnTo>
                    <a:pt x="371805" y="2868599"/>
                  </a:lnTo>
                  <a:lnTo>
                    <a:pt x="421132" y="2869425"/>
                  </a:lnTo>
                  <a:lnTo>
                    <a:pt x="469442" y="2868638"/>
                  </a:lnTo>
                  <a:lnTo>
                    <a:pt x="517359" y="2866250"/>
                  </a:lnTo>
                  <a:lnTo>
                    <a:pt x="564857" y="2862326"/>
                  </a:lnTo>
                  <a:lnTo>
                    <a:pt x="611898" y="2856852"/>
                  </a:lnTo>
                  <a:lnTo>
                    <a:pt x="658469" y="2849892"/>
                  </a:lnTo>
                  <a:lnTo>
                    <a:pt x="704532" y="2841447"/>
                  </a:lnTo>
                  <a:lnTo>
                    <a:pt x="750074" y="2831541"/>
                  </a:lnTo>
                  <a:lnTo>
                    <a:pt x="795070" y="2820212"/>
                  </a:lnTo>
                  <a:lnTo>
                    <a:pt x="839482" y="2807474"/>
                  </a:lnTo>
                  <a:lnTo>
                    <a:pt x="883297" y="2793365"/>
                  </a:lnTo>
                  <a:lnTo>
                    <a:pt x="926490" y="2777896"/>
                  </a:lnTo>
                  <a:lnTo>
                    <a:pt x="969035" y="2761094"/>
                  </a:lnTo>
                  <a:lnTo>
                    <a:pt x="1010894" y="2742996"/>
                  </a:lnTo>
                  <a:lnTo>
                    <a:pt x="1052055" y="2723616"/>
                  </a:lnTo>
                  <a:lnTo>
                    <a:pt x="1092492" y="2702979"/>
                  </a:lnTo>
                  <a:lnTo>
                    <a:pt x="1132166" y="2681109"/>
                  </a:lnTo>
                  <a:lnTo>
                    <a:pt x="1171079" y="2658046"/>
                  </a:lnTo>
                  <a:lnTo>
                    <a:pt x="1209179" y="2633802"/>
                  </a:lnTo>
                  <a:lnTo>
                    <a:pt x="1246454" y="2608402"/>
                  </a:lnTo>
                  <a:lnTo>
                    <a:pt x="1282877" y="2581884"/>
                  </a:lnTo>
                  <a:lnTo>
                    <a:pt x="1318425" y="2554249"/>
                  </a:lnTo>
                  <a:lnTo>
                    <a:pt x="1353070" y="2525547"/>
                  </a:lnTo>
                  <a:lnTo>
                    <a:pt x="1386801" y="2495791"/>
                  </a:lnTo>
                  <a:lnTo>
                    <a:pt x="1419567" y="2465006"/>
                  </a:lnTo>
                  <a:lnTo>
                    <a:pt x="1451356" y="2433218"/>
                  </a:lnTo>
                  <a:lnTo>
                    <a:pt x="1482140" y="2400452"/>
                  </a:lnTo>
                  <a:lnTo>
                    <a:pt x="1511896" y="2366721"/>
                  </a:lnTo>
                  <a:lnTo>
                    <a:pt x="1540598" y="2332075"/>
                  </a:lnTo>
                  <a:lnTo>
                    <a:pt x="1568234" y="2296528"/>
                  </a:lnTo>
                  <a:lnTo>
                    <a:pt x="1594751" y="2260104"/>
                  </a:lnTo>
                  <a:lnTo>
                    <a:pt x="1620151" y="2222830"/>
                  </a:lnTo>
                  <a:lnTo>
                    <a:pt x="1644396" y="2184730"/>
                  </a:lnTo>
                  <a:lnTo>
                    <a:pt x="1667459" y="2145817"/>
                  </a:lnTo>
                  <a:lnTo>
                    <a:pt x="1689328" y="2106142"/>
                  </a:lnTo>
                  <a:lnTo>
                    <a:pt x="1709966" y="2065705"/>
                  </a:lnTo>
                  <a:lnTo>
                    <a:pt x="1729346" y="2024545"/>
                  </a:lnTo>
                  <a:lnTo>
                    <a:pt x="1747443" y="1982685"/>
                  </a:lnTo>
                  <a:lnTo>
                    <a:pt x="1764245" y="1940140"/>
                  </a:lnTo>
                  <a:lnTo>
                    <a:pt x="1779714" y="1896948"/>
                  </a:lnTo>
                  <a:lnTo>
                    <a:pt x="1793824" y="1853133"/>
                  </a:lnTo>
                  <a:lnTo>
                    <a:pt x="1806562" y="1808721"/>
                  </a:lnTo>
                  <a:lnTo>
                    <a:pt x="1817890" y="1763725"/>
                  </a:lnTo>
                  <a:lnTo>
                    <a:pt x="1827796" y="1718183"/>
                  </a:lnTo>
                  <a:lnTo>
                    <a:pt x="1836242" y="1672120"/>
                  </a:lnTo>
                  <a:lnTo>
                    <a:pt x="1843201" y="1625549"/>
                  </a:lnTo>
                  <a:lnTo>
                    <a:pt x="1848675" y="1578508"/>
                  </a:lnTo>
                  <a:lnTo>
                    <a:pt x="1852599" y="1531010"/>
                  </a:lnTo>
                  <a:lnTo>
                    <a:pt x="1854987" y="1483093"/>
                  </a:lnTo>
                  <a:lnTo>
                    <a:pt x="1855787" y="1434769"/>
                  </a:lnTo>
                  <a:close/>
                </a:path>
              </a:pathLst>
            </a:custGeom>
            <a:solidFill>
              <a:srgbClr val="181818"/>
            </a:solidFill>
          </p:spPr>
          <p:txBody>
            <a:bodyPr wrap="square" lIns="0" tIns="0" rIns="0" bIns="0" rtlCol="0"/>
            <a:lstStyle/>
            <a:p/>
          </p:txBody>
        </p:sp>
        <p:sp>
          <p:nvSpPr>
            <p:cNvPr id="4" name="object 4"/>
            <p:cNvSpPr/>
            <p:nvPr/>
          </p:nvSpPr>
          <p:spPr>
            <a:xfrm>
              <a:off x="2267330" y="3645903"/>
              <a:ext cx="9034145" cy="7620"/>
            </a:xfrm>
            <a:custGeom>
              <a:avLst/>
              <a:gdLst/>
              <a:ahLst/>
              <a:cxnLst/>
              <a:rect l="l" t="t" r="r" b="b"/>
              <a:pathLst>
                <a:path w="9034145" h="7620">
                  <a:moveTo>
                    <a:pt x="9033548" y="7620"/>
                  </a:moveTo>
                  <a:lnTo>
                    <a:pt x="0" y="7620"/>
                  </a:lnTo>
                  <a:lnTo>
                    <a:pt x="0" y="0"/>
                  </a:lnTo>
                  <a:lnTo>
                    <a:pt x="9033548" y="0"/>
                  </a:lnTo>
                  <a:lnTo>
                    <a:pt x="9033548" y="7620"/>
                  </a:lnTo>
                  <a:close/>
                </a:path>
              </a:pathLst>
            </a:custGeom>
            <a:solidFill>
              <a:srgbClr val="A6A6A6">
                <a:alpha val="25099"/>
              </a:srgbClr>
            </a:solidFill>
          </p:spPr>
          <p:txBody>
            <a:bodyPr wrap="square" lIns="0" tIns="0" rIns="0" bIns="0" rtlCol="0"/>
            <a:lstStyle/>
            <a:p/>
          </p:txBody>
        </p:sp>
      </p:grpSp>
      <p:sp>
        <p:nvSpPr>
          <p:cNvPr id="5" name="object 5"/>
          <p:cNvSpPr txBox="1"/>
          <p:nvPr/>
        </p:nvSpPr>
        <p:spPr>
          <a:xfrm>
            <a:off x="3417087" y="3444912"/>
            <a:ext cx="1216025" cy="391160"/>
          </a:xfrm>
          <a:prstGeom prst="rect">
            <a:avLst/>
          </a:prstGeom>
        </p:spPr>
        <p:txBody>
          <a:bodyPr vert="horz" wrap="square" lIns="0" tIns="12700" rIns="0" bIns="0" rtlCol="0">
            <a:spAutoFit/>
          </a:bodyPr>
          <a:lstStyle/>
          <a:p>
            <a:pPr marL="12700">
              <a:lnSpc>
                <a:spcPct val="100000"/>
              </a:lnSpc>
              <a:spcBef>
                <a:spcPts val="100"/>
              </a:spcBef>
              <a:tabLst>
                <a:tab pos="548005" algn="l"/>
                <a:tab pos="1059815" algn="l"/>
              </a:tabLst>
            </a:pPr>
            <a:r>
              <a:rPr sz="2400" dirty="0">
                <a:solidFill>
                  <a:srgbClr val="0D0D0D"/>
                </a:solidFill>
                <a:latin typeface="Segoe Print" panose="02000600000000000000"/>
                <a:cs typeface="Segoe Print" panose="02000600000000000000"/>
              </a:rPr>
              <a:t>a	r	t</a:t>
            </a:r>
            <a:endParaRPr sz="2400">
              <a:latin typeface="Segoe Print" panose="02000600000000000000"/>
              <a:cs typeface="Segoe Print" panose="02000600000000000000"/>
            </a:endParaRPr>
          </a:p>
        </p:txBody>
      </p:sp>
      <p:sp>
        <p:nvSpPr>
          <p:cNvPr id="6" name="object 6"/>
          <p:cNvSpPr txBox="1"/>
          <p:nvPr/>
        </p:nvSpPr>
        <p:spPr>
          <a:xfrm>
            <a:off x="5443372" y="3444912"/>
            <a:ext cx="1272540" cy="391160"/>
          </a:xfrm>
          <a:prstGeom prst="rect">
            <a:avLst/>
          </a:prstGeom>
        </p:spPr>
        <p:txBody>
          <a:bodyPr vert="horz" wrap="square" lIns="0" tIns="12700" rIns="0" bIns="0" rtlCol="0">
            <a:spAutoFit/>
          </a:bodyPr>
          <a:lstStyle/>
          <a:p>
            <a:pPr marL="12700">
              <a:lnSpc>
                <a:spcPct val="100000"/>
              </a:lnSpc>
              <a:spcBef>
                <a:spcPts val="100"/>
              </a:spcBef>
              <a:tabLst>
                <a:tab pos="541020" algn="l"/>
                <a:tab pos="1100455" algn="l"/>
              </a:tabLst>
            </a:pPr>
            <a:r>
              <a:rPr sz="2400" dirty="0">
                <a:solidFill>
                  <a:srgbClr val="0D0D0D"/>
                </a:solidFill>
                <a:latin typeface="Segoe Print" panose="02000600000000000000"/>
                <a:cs typeface="Segoe Print" panose="02000600000000000000"/>
              </a:rPr>
              <a:t>o	n	e</a:t>
            </a:r>
            <a:endParaRPr sz="2400">
              <a:latin typeface="Segoe Print" panose="02000600000000000000"/>
              <a:cs typeface="Segoe Print" panose="02000600000000000000"/>
            </a:endParaRPr>
          </a:p>
        </p:txBody>
      </p:sp>
      <p:sp>
        <p:nvSpPr>
          <p:cNvPr id="7" name="object 7"/>
          <p:cNvSpPr txBox="1"/>
          <p:nvPr/>
        </p:nvSpPr>
        <p:spPr>
          <a:xfrm>
            <a:off x="9899053" y="4493304"/>
            <a:ext cx="1515745" cy="777875"/>
          </a:xfrm>
          <a:prstGeom prst="rect">
            <a:avLst/>
          </a:prstGeom>
        </p:spPr>
        <p:txBody>
          <a:bodyPr vert="horz" wrap="square" lIns="0" tIns="86360" rIns="0" bIns="0" rtlCol="0">
            <a:spAutoFit/>
          </a:bodyPr>
          <a:lstStyle/>
          <a:p>
            <a:pPr marL="12700">
              <a:lnSpc>
                <a:spcPct val="100000"/>
              </a:lnSpc>
              <a:spcBef>
                <a:spcPts val="680"/>
              </a:spcBef>
            </a:pPr>
            <a:r>
              <a:rPr sz="2800" dirty="0">
                <a:solidFill>
                  <a:srgbClr val="404040"/>
                </a:solidFill>
                <a:latin typeface="微软雅黑" panose="020B0503020204020204" charset="-122"/>
                <a:cs typeface="微软雅黑" panose="020B0503020204020204" charset="-122"/>
              </a:rPr>
              <a:t>活动概</a:t>
            </a:r>
            <a:r>
              <a:rPr sz="2800" spc="-5" dirty="0">
                <a:solidFill>
                  <a:srgbClr val="404040"/>
                </a:solidFill>
                <a:latin typeface="微软雅黑" panose="020B0503020204020204" charset="-122"/>
                <a:cs typeface="微软雅黑" panose="020B0503020204020204" charset="-122"/>
              </a:rPr>
              <a:t>述</a:t>
            </a:r>
            <a:endParaRPr sz="2800">
              <a:latin typeface="微软雅黑" panose="020B0503020204020204" charset="-122"/>
              <a:cs typeface="微软雅黑" panose="020B0503020204020204" charset="-122"/>
            </a:endParaRPr>
          </a:p>
          <a:p>
            <a:pPr marL="62230">
              <a:lnSpc>
                <a:spcPct val="100000"/>
              </a:lnSpc>
              <a:spcBef>
                <a:spcPts val="300"/>
              </a:spcBef>
            </a:pPr>
            <a:r>
              <a:rPr sz="1400" spc="70" dirty="0">
                <a:solidFill>
                  <a:srgbClr val="A6A6A6"/>
                </a:solidFill>
                <a:latin typeface="Arial" panose="020B0604020202020204"/>
                <a:cs typeface="Arial" panose="020B0604020202020204"/>
              </a:rPr>
              <a:t>Activity</a:t>
            </a:r>
            <a:r>
              <a:rPr sz="1400" spc="260" dirty="0">
                <a:solidFill>
                  <a:srgbClr val="A6A6A6"/>
                </a:solidFill>
                <a:latin typeface="Arial" panose="020B0604020202020204"/>
                <a:cs typeface="Arial" panose="020B0604020202020204"/>
              </a:rPr>
              <a:t> </a:t>
            </a:r>
            <a:r>
              <a:rPr sz="1400" spc="5" dirty="0">
                <a:solidFill>
                  <a:srgbClr val="A6A6A6"/>
                </a:solidFill>
                <a:latin typeface="Arial" panose="020B0604020202020204"/>
                <a:cs typeface="Arial" panose="020B0604020202020204"/>
              </a:rPr>
              <a:t>overview</a:t>
            </a:r>
            <a:endParaRPr sz="1400">
              <a:latin typeface="Arial" panose="020B0604020202020204"/>
              <a:cs typeface="Arial" panose="020B06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活动概述</a:t>
            </a:r>
            <a:endParaRPr sz="1800"/>
          </a:p>
        </p:txBody>
      </p:sp>
      <p:sp>
        <p:nvSpPr>
          <p:cNvPr id="3" name="object 3"/>
          <p:cNvSpPr txBox="1"/>
          <p:nvPr/>
        </p:nvSpPr>
        <p:spPr>
          <a:xfrm>
            <a:off x="716762" y="917714"/>
            <a:ext cx="1106805"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Activity</a:t>
            </a:r>
            <a:r>
              <a:rPr sz="1050" spc="15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overview</a:t>
            </a:r>
            <a:endParaRPr sz="1050">
              <a:latin typeface="Arial" panose="020B0604020202020204"/>
              <a:cs typeface="Arial" panose="020B0604020202020204"/>
            </a:endParaRPr>
          </a:p>
        </p:txBody>
      </p:sp>
      <p:pic>
        <p:nvPicPr>
          <p:cNvPr id="4" name="object 4"/>
          <p:cNvPicPr/>
          <p:nvPr/>
        </p:nvPicPr>
        <p:blipFill>
          <a:blip r:embed="rId1" cstate="print"/>
          <a:stretch>
            <a:fillRect/>
          </a:stretch>
        </p:blipFill>
        <p:spPr>
          <a:xfrm>
            <a:off x="0" y="5772911"/>
            <a:ext cx="12192000" cy="1085088"/>
          </a:xfrm>
          <a:prstGeom prst="rect">
            <a:avLst/>
          </a:prstGeom>
        </p:spPr>
      </p:pic>
      <p:sp>
        <p:nvSpPr>
          <p:cNvPr id="5" name="object 5"/>
          <p:cNvSpPr/>
          <p:nvPr/>
        </p:nvSpPr>
        <p:spPr>
          <a:xfrm>
            <a:off x="6095" y="1589532"/>
            <a:ext cx="12186285" cy="3241675"/>
          </a:xfrm>
          <a:custGeom>
            <a:avLst/>
            <a:gdLst/>
            <a:ahLst/>
            <a:cxnLst/>
            <a:rect l="l" t="t" r="r" b="b"/>
            <a:pathLst>
              <a:path w="12186285" h="3241675">
                <a:moveTo>
                  <a:pt x="0" y="0"/>
                </a:moveTo>
                <a:lnTo>
                  <a:pt x="12185904" y="0"/>
                </a:lnTo>
                <a:lnTo>
                  <a:pt x="12185904" y="3241548"/>
                </a:lnTo>
                <a:lnTo>
                  <a:pt x="0" y="3241548"/>
                </a:lnTo>
                <a:lnTo>
                  <a:pt x="0" y="0"/>
                </a:lnTo>
                <a:close/>
              </a:path>
            </a:pathLst>
          </a:custGeom>
          <a:solidFill>
            <a:srgbClr val="F1F1F1"/>
          </a:solidFill>
        </p:spPr>
        <p:txBody>
          <a:bodyPr wrap="square" lIns="0" tIns="0" rIns="0" bIns="0" rtlCol="0"/>
          <a:lstStyle/>
          <a:p/>
        </p:txBody>
      </p:sp>
      <p:sp>
        <p:nvSpPr>
          <p:cNvPr id="6" name="object 6"/>
          <p:cNvSpPr txBox="1"/>
          <p:nvPr/>
        </p:nvSpPr>
        <p:spPr>
          <a:xfrm>
            <a:off x="3587597" y="1924240"/>
            <a:ext cx="5015230" cy="2707005"/>
          </a:xfrm>
          <a:prstGeom prst="rect">
            <a:avLst/>
          </a:prstGeom>
        </p:spPr>
        <p:txBody>
          <a:bodyPr vert="horz" wrap="square" lIns="0" tIns="12065" rIns="0" bIns="0" rtlCol="0">
            <a:spAutoFit/>
          </a:bodyPr>
          <a:lstStyle/>
          <a:p>
            <a:pPr algn="ctr">
              <a:lnSpc>
                <a:spcPct val="100000"/>
              </a:lnSpc>
              <a:spcBef>
                <a:spcPts val="95"/>
              </a:spcBef>
            </a:pPr>
            <a:r>
              <a:rPr sz="1600" b="0" dirty="0">
                <a:latin typeface="微软雅黑 Light"/>
                <a:cs typeface="微软雅黑 Light"/>
              </a:rPr>
              <a:t>炎炎暑期，酷暑难耐</a:t>
            </a:r>
            <a:r>
              <a:rPr sz="1600" b="0" spc="-5" dirty="0">
                <a:latin typeface="微软雅黑 Light"/>
                <a:cs typeface="微软雅黑 Light"/>
              </a:rPr>
              <a:t>！</a:t>
            </a:r>
            <a:endParaRPr sz="1600">
              <a:latin typeface="微软雅黑 Light"/>
              <a:cs typeface="微软雅黑 Light"/>
            </a:endParaRPr>
          </a:p>
          <a:p>
            <a:pPr marL="678180" marR="671195" algn="ctr">
              <a:lnSpc>
                <a:spcPct val="200000"/>
              </a:lnSpc>
            </a:pPr>
            <a:r>
              <a:rPr sz="1600" b="0" dirty="0">
                <a:latin typeface="微软雅黑 Light"/>
                <a:cs typeface="微软雅黑 Light"/>
              </a:rPr>
              <a:t>带上孩子来地产项目探索夏日的清凉吧</a:t>
            </a:r>
            <a:r>
              <a:rPr sz="1600" b="0" spc="-5" dirty="0">
                <a:latin typeface="微软雅黑 Light"/>
                <a:cs typeface="微软雅黑 Light"/>
              </a:rPr>
              <a:t>！  </a:t>
            </a:r>
            <a:r>
              <a:rPr sz="1600" b="0" spc="-5" dirty="0">
                <a:latin typeface="微软雅黑 Light"/>
                <a:cs typeface="微软雅黑 Light"/>
              </a:rPr>
              <a:t>600</a:t>
            </a:r>
            <a:r>
              <a:rPr sz="1600" b="0" dirty="0">
                <a:latin typeface="微软雅黑 Light"/>
                <a:cs typeface="微软雅黑 Light"/>
              </a:rPr>
              <a:t>㎡水上乐园</a:t>
            </a:r>
            <a:r>
              <a:rPr sz="1600" b="0" spc="-5" dirty="0">
                <a:latin typeface="微软雅黑 Light"/>
                <a:cs typeface="微软雅黑 Light"/>
              </a:rPr>
              <a:t>，100</a:t>
            </a:r>
            <a:r>
              <a:rPr sz="1600" b="0" dirty="0">
                <a:latin typeface="微软雅黑 Light"/>
                <a:cs typeface="微软雅黑 Light"/>
              </a:rPr>
              <a:t>㎡激情泡泡</a:t>
            </a:r>
            <a:r>
              <a:rPr sz="1600" b="0" spc="-5" dirty="0">
                <a:latin typeface="微软雅黑 Light"/>
                <a:cs typeface="微软雅黑 Light"/>
              </a:rPr>
              <a:t>趴</a:t>
            </a:r>
            <a:endParaRPr sz="1600">
              <a:latin typeface="微软雅黑 Light"/>
              <a:cs typeface="微软雅黑 Light"/>
            </a:endParaRPr>
          </a:p>
          <a:p>
            <a:pPr>
              <a:lnSpc>
                <a:spcPct val="100000"/>
              </a:lnSpc>
              <a:spcBef>
                <a:spcPts val="25"/>
              </a:spcBef>
            </a:pPr>
            <a:endParaRPr sz="1050">
              <a:latin typeface="微软雅黑 Light"/>
              <a:cs typeface="微软雅黑 Light"/>
            </a:endParaRPr>
          </a:p>
          <a:p>
            <a:pPr algn="ctr">
              <a:lnSpc>
                <a:spcPct val="100000"/>
              </a:lnSpc>
              <a:spcBef>
                <a:spcPts val="5"/>
              </a:spcBef>
            </a:pPr>
            <a:r>
              <a:rPr sz="1600" b="0" dirty="0">
                <a:latin typeface="微软雅黑 Light"/>
                <a:cs typeface="微软雅黑 Light"/>
              </a:rPr>
              <a:t>给您不一样的亲子互动体</a:t>
            </a:r>
            <a:r>
              <a:rPr sz="1600" b="0" spc="-5" dirty="0">
                <a:latin typeface="微软雅黑 Light"/>
                <a:cs typeface="微软雅黑 Light"/>
              </a:rPr>
              <a:t>验</a:t>
            </a:r>
            <a:endParaRPr sz="1600">
              <a:latin typeface="微软雅黑 Light"/>
              <a:cs typeface="微软雅黑 Light"/>
            </a:endParaRPr>
          </a:p>
          <a:p>
            <a:pPr marL="12700" marR="5080" algn="ctr">
              <a:lnSpc>
                <a:spcPct val="200000"/>
              </a:lnSpc>
            </a:pPr>
            <a:r>
              <a:rPr sz="1600" b="0" dirty="0">
                <a:latin typeface="微软雅黑 Light"/>
                <a:cs typeface="微软雅黑 Light"/>
              </a:rPr>
              <a:t>戏水、游泳、真人抓鱼、水枪大战、水上足球、趣味</a:t>
            </a:r>
            <a:r>
              <a:rPr sz="1600" b="0" spc="-5" dirty="0">
                <a:latin typeface="微软雅黑 Light"/>
                <a:cs typeface="微软雅黑 Light"/>
              </a:rPr>
              <a:t>DIY </a:t>
            </a:r>
            <a:r>
              <a:rPr sz="1600" b="0" dirty="0">
                <a:latin typeface="微软雅黑 Light"/>
                <a:cs typeface="微软雅黑 Light"/>
              </a:rPr>
              <a:t>和孩子一起尽情享受不一样的暑期乐趣</a:t>
            </a:r>
            <a:r>
              <a:rPr sz="1600" b="0" spc="-5" dirty="0">
                <a:latin typeface="微软雅黑 Light"/>
                <a:cs typeface="微软雅黑 Light"/>
              </a:rPr>
              <a:t>。</a:t>
            </a:r>
            <a:endParaRPr sz="1600">
              <a:latin typeface="微软雅黑 Light"/>
              <a:cs typeface="微软雅黑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活动简报</a:t>
            </a:r>
            <a:endParaRPr sz="1800"/>
          </a:p>
        </p:txBody>
      </p:sp>
      <p:sp>
        <p:nvSpPr>
          <p:cNvPr id="3" name="object 3"/>
          <p:cNvSpPr txBox="1"/>
          <p:nvPr/>
        </p:nvSpPr>
        <p:spPr>
          <a:xfrm>
            <a:off x="716762" y="917714"/>
            <a:ext cx="1106805"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Activity</a:t>
            </a:r>
            <a:r>
              <a:rPr sz="1050" spc="15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overview</a:t>
            </a:r>
            <a:endParaRPr sz="1050">
              <a:latin typeface="Arial" panose="020B0604020202020204"/>
              <a:cs typeface="Arial" panose="020B0604020202020204"/>
            </a:endParaRPr>
          </a:p>
        </p:txBody>
      </p:sp>
      <p:pic>
        <p:nvPicPr>
          <p:cNvPr id="4" name="object 4"/>
          <p:cNvPicPr/>
          <p:nvPr/>
        </p:nvPicPr>
        <p:blipFill>
          <a:blip r:embed="rId1" cstate="print"/>
          <a:stretch>
            <a:fillRect/>
          </a:stretch>
        </p:blipFill>
        <p:spPr>
          <a:xfrm>
            <a:off x="0" y="5772911"/>
            <a:ext cx="12192000" cy="1085088"/>
          </a:xfrm>
          <a:prstGeom prst="rect">
            <a:avLst/>
          </a:prstGeom>
        </p:spPr>
      </p:pic>
      <p:sp>
        <p:nvSpPr>
          <p:cNvPr id="5" name="object 5"/>
          <p:cNvSpPr/>
          <p:nvPr/>
        </p:nvSpPr>
        <p:spPr>
          <a:xfrm>
            <a:off x="0" y="1449324"/>
            <a:ext cx="12192000" cy="3240405"/>
          </a:xfrm>
          <a:custGeom>
            <a:avLst/>
            <a:gdLst/>
            <a:ahLst/>
            <a:cxnLst/>
            <a:rect l="l" t="t" r="r" b="b"/>
            <a:pathLst>
              <a:path w="12192000" h="3240404">
                <a:moveTo>
                  <a:pt x="12192000" y="3240024"/>
                </a:moveTo>
                <a:lnTo>
                  <a:pt x="0" y="3240024"/>
                </a:lnTo>
                <a:lnTo>
                  <a:pt x="0" y="0"/>
                </a:lnTo>
                <a:lnTo>
                  <a:pt x="12192000" y="0"/>
                </a:lnTo>
                <a:lnTo>
                  <a:pt x="12192000" y="3240024"/>
                </a:lnTo>
                <a:close/>
              </a:path>
            </a:pathLst>
          </a:custGeom>
          <a:solidFill>
            <a:srgbClr val="F1F1F1"/>
          </a:solidFill>
        </p:spPr>
        <p:txBody>
          <a:bodyPr wrap="square" lIns="0" tIns="0" rIns="0" bIns="0" rtlCol="0"/>
          <a:lstStyle/>
          <a:p/>
        </p:txBody>
      </p:sp>
      <p:sp>
        <p:nvSpPr>
          <p:cNvPr id="6" name="object 6"/>
          <p:cNvSpPr txBox="1"/>
          <p:nvPr/>
        </p:nvSpPr>
        <p:spPr>
          <a:xfrm>
            <a:off x="507136" y="1677301"/>
            <a:ext cx="5796915" cy="2707005"/>
          </a:xfrm>
          <a:prstGeom prst="rect">
            <a:avLst/>
          </a:prstGeom>
        </p:spPr>
        <p:txBody>
          <a:bodyPr vert="horz" wrap="square" lIns="0" tIns="12065" rIns="0" bIns="0" rtlCol="0">
            <a:spAutoFit/>
          </a:bodyPr>
          <a:lstStyle/>
          <a:p>
            <a:pPr marL="298450" indent="-285750">
              <a:lnSpc>
                <a:spcPct val="100000"/>
              </a:lnSpc>
              <a:spcBef>
                <a:spcPts val="95"/>
              </a:spcBef>
              <a:buFont typeface="Arial" panose="020B0604020202020204"/>
              <a:buChar char="•"/>
              <a:tabLst>
                <a:tab pos="297815" algn="l"/>
                <a:tab pos="298450" algn="l"/>
              </a:tabLst>
            </a:pPr>
            <a:r>
              <a:rPr sz="1600" b="0" dirty="0">
                <a:latin typeface="微软雅黑 Light"/>
                <a:cs typeface="微软雅黑 Light"/>
              </a:rPr>
              <a:t>时间</a:t>
            </a:r>
            <a:r>
              <a:rPr sz="1600" b="0" spc="-5" dirty="0">
                <a:latin typeface="微软雅黑 Light"/>
                <a:cs typeface="微软雅黑 Light"/>
              </a:rPr>
              <a:t>：8</a:t>
            </a:r>
            <a:r>
              <a:rPr sz="1600" b="0" dirty="0">
                <a:latin typeface="微软雅黑 Light"/>
                <a:cs typeface="微软雅黑 Light"/>
              </a:rPr>
              <a:t>月</a:t>
            </a:r>
            <a:r>
              <a:rPr sz="1600" b="0" spc="-5" dirty="0">
                <a:latin typeface="微软雅黑 Light"/>
                <a:cs typeface="微软雅黑 Light"/>
              </a:rPr>
              <a:t>11</a:t>
            </a:r>
            <a:r>
              <a:rPr sz="1600" b="0" dirty="0">
                <a:latin typeface="微软雅黑 Light"/>
                <a:cs typeface="微软雅黑 Light"/>
              </a:rPr>
              <a:t>日</a:t>
            </a:r>
            <a:r>
              <a:rPr sz="1600" b="0" spc="-5" dirty="0">
                <a:latin typeface="微软雅黑 Light"/>
                <a:cs typeface="微软雅黑 Light"/>
              </a:rPr>
              <a:t>-8</a:t>
            </a:r>
            <a:r>
              <a:rPr sz="1600" b="0" dirty="0">
                <a:latin typeface="微软雅黑 Light"/>
                <a:cs typeface="微软雅黑 Light"/>
              </a:rPr>
              <a:t>月</a:t>
            </a:r>
            <a:r>
              <a:rPr sz="1600" b="0" spc="-5" dirty="0">
                <a:latin typeface="微软雅黑 Light"/>
                <a:cs typeface="微软雅黑 Light"/>
              </a:rPr>
              <a:t>26日</a:t>
            </a:r>
            <a:endParaRPr sz="1600">
              <a:latin typeface="微软雅黑 Light"/>
              <a:cs typeface="微软雅黑 Light"/>
            </a:endParaRPr>
          </a:p>
          <a:p>
            <a:pPr>
              <a:lnSpc>
                <a:spcPct val="100000"/>
              </a:lnSpc>
              <a:spcBef>
                <a:spcPts val="25"/>
              </a:spcBef>
              <a:buFont typeface="Arial" panose="020B0604020202020204"/>
              <a:buChar char="•"/>
            </a:pPr>
            <a:endParaRPr sz="1050">
              <a:latin typeface="微软雅黑 Light"/>
              <a:cs typeface="微软雅黑 Light"/>
            </a:endParaRPr>
          </a:p>
          <a:p>
            <a:pPr marL="298450" indent="-285750">
              <a:lnSpc>
                <a:spcPct val="100000"/>
              </a:lnSpc>
              <a:spcBef>
                <a:spcPts val="5"/>
              </a:spcBef>
              <a:buFont typeface="Arial" panose="020B0604020202020204"/>
              <a:buChar char="•"/>
              <a:tabLst>
                <a:tab pos="297815" algn="l"/>
                <a:tab pos="298450" algn="l"/>
              </a:tabLst>
            </a:pPr>
            <a:r>
              <a:rPr sz="1600" b="0" dirty="0">
                <a:latin typeface="微软雅黑 Light"/>
                <a:cs typeface="微软雅黑 Light"/>
              </a:rPr>
              <a:t>地点：地产项目项目售楼部及商业</a:t>
            </a:r>
            <a:r>
              <a:rPr sz="1600" b="0" spc="-5" dirty="0">
                <a:latin typeface="微软雅黑 Light"/>
                <a:cs typeface="微软雅黑 Light"/>
              </a:rPr>
              <a:t>街</a:t>
            </a:r>
            <a:endParaRPr sz="1600">
              <a:latin typeface="微软雅黑 Light"/>
              <a:cs typeface="微软雅黑 Light"/>
            </a:endParaRPr>
          </a:p>
          <a:p>
            <a:pPr>
              <a:lnSpc>
                <a:spcPct val="100000"/>
              </a:lnSpc>
              <a:spcBef>
                <a:spcPts val="25"/>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形式：暖场、互</a:t>
            </a:r>
            <a:r>
              <a:rPr sz="1600" b="0" spc="-5" dirty="0">
                <a:latin typeface="微软雅黑 Light"/>
                <a:cs typeface="微软雅黑 Light"/>
              </a:rPr>
              <a:t>动</a:t>
            </a:r>
            <a:endParaRPr sz="1600">
              <a:latin typeface="微软雅黑 Light"/>
              <a:cs typeface="微软雅黑 Light"/>
            </a:endParaRPr>
          </a:p>
          <a:p>
            <a:pPr>
              <a:lnSpc>
                <a:spcPct val="100000"/>
              </a:lnSpc>
              <a:spcBef>
                <a:spcPts val="30"/>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群体：近期来访主业主、老业主、已验资客户</a:t>
            </a:r>
            <a:r>
              <a:rPr sz="1600" b="0" spc="-5" dirty="0">
                <a:latin typeface="微软雅黑 Light"/>
                <a:cs typeface="微软雅黑 Light"/>
              </a:rPr>
              <a:t>等</a:t>
            </a:r>
            <a:endParaRPr sz="1600">
              <a:latin typeface="微软雅黑 Light"/>
              <a:cs typeface="微软雅黑 Light"/>
            </a:endParaRPr>
          </a:p>
          <a:p>
            <a:pPr>
              <a:lnSpc>
                <a:spcPct val="100000"/>
              </a:lnSpc>
              <a:spcBef>
                <a:spcPts val="30"/>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基调：狂欢、亲子、多形式、魅力十足、光彩夺目、释放青</a:t>
            </a:r>
            <a:r>
              <a:rPr sz="1600" b="0" spc="-5" dirty="0">
                <a:latin typeface="微软雅黑 Light"/>
                <a:cs typeface="微软雅黑 Light"/>
              </a:rPr>
              <a:t>春</a:t>
            </a:r>
            <a:endParaRPr sz="1600">
              <a:latin typeface="微软雅黑 Light"/>
              <a:cs typeface="微软雅黑 Light"/>
            </a:endParaRPr>
          </a:p>
          <a:p>
            <a:pPr>
              <a:lnSpc>
                <a:spcPct val="100000"/>
              </a:lnSpc>
              <a:spcBef>
                <a:spcPts val="30"/>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邀约：电话邀约+电子邀请函+拓</a:t>
            </a:r>
            <a:r>
              <a:rPr sz="1600" b="0" spc="-5" dirty="0">
                <a:latin typeface="微软雅黑 Light"/>
                <a:cs typeface="微软雅黑 Light"/>
              </a:rPr>
              <a:t>客</a:t>
            </a:r>
            <a:endParaRPr sz="1600">
              <a:latin typeface="微软雅黑 Light"/>
              <a:cs typeface="微软雅黑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活动目的</a:t>
            </a:r>
            <a:endParaRPr sz="1800"/>
          </a:p>
        </p:txBody>
      </p:sp>
      <p:sp>
        <p:nvSpPr>
          <p:cNvPr id="3" name="object 3"/>
          <p:cNvSpPr txBox="1"/>
          <p:nvPr/>
        </p:nvSpPr>
        <p:spPr>
          <a:xfrm>
            <a:off x="752322" y="917714"/>
            <a:ext cx="1035685"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Activity</a:t>
            </a:r>
            <a:r>
              <a:rPr sz="1050" spc="16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pic>
        <p:nvPicPr>
          <p:cNvPr id="4" name="object 4"/>
          <p:cNvPicPr/>
          <p:nvPr/>
        </p:nvPicPr>
        <p:blipFill>
          <a:blip r:embed="rId1" cstate="print"/>
          <a:stretch>
            <a:fillRect/>
          </a:stretch>
        </p:blipFill>
        <p:spPr>
          <a:xfrm>
            <a:off x="0" y="5772911"/>
            <a:ext cx="12192000" cy="1085088"/>
          </a:xfrm>
          <a:prstGeom prst="rect">
            <a:avLst/>
          </a:prstGeom>
        </p:spPr>
      </p:pic>
      <p:sp>
        <p:nvSpPr>
          <p:cNvPr id="5" name="object 5"/>
          <p:cNvSpPr/>
          <p:nvPr/>
        </p:nvSpPr>
        <p:spPr>
          <a:xfrm>
            <a:off x="0" y="1455419"/>
            <a:ext cx="12192000" cy="3240405"/>
          </a:xfrm>
          <a:custGeom>
            <a:avLst/>
            <a:gdLst/>
            <a:ahLst/>
            <a:cxnLst/>
            <a:rect l="l" t="t" r="r" b="b"/>
            <a:pathLst>
              <a:path w="12192000" h="3240404">
                <a:moveTo>
                  <a:pt x="12192000" y="3240024"/>
                </a:moveTo>
                <a:lnTo>
                  <a:pt x="0" y="3240024"/>
                </a:lnTo>
                <a:lnTo>
                  <a:pt x="0" y="0"/>
                </a:lnTo>
                <a:lnTo>
                  <a:pt x="12192000" y="0"/>
                </a:lnTo>
                <a:lnTo>
                  <a:pt x="12192000" y="3240024"/>
                </a:lnTo>
                <a:close/>
              </a:path>
            </a:pathLst>
          </a:custGeom>
          <a:solidFill>
            <a:srgbClr val="F1F1F1"/>
          </a:solidFill>
        </p:spPr>
        <p:txBody>
          <a:bodyPr wrap="square" lIns="0" tIns="0" rIns="0" bIns="0" rtlCol="0"/>
          <a:lstStyle/>
          <a:p/>
        </p:txBody>
      </p:sp>
      <p:sp>
        <p:nvSpPr>
          <p:cNvPr id="6" name="object 6"/>
          <p:cNvSpPr txBox="1"/>
          <p:nvPr/>
        </p:nvSpPr>
        <p:spPr>
          <a:xfrm>
            <a:off x="524357" y="1755139"/>
            <a:ext cx="8844915" cy="2707005"/>
          </a:xfrm>
          <a:prstGeom prst="rect">
            <a:avLst/>
          </a:prstGeom>
        </p:spPr>
        <p:txBody>
          <a:bodyPr vert="horz" wrap="square" lIns="0" tIns="12065" rIns="0" bIns="0" rtlCol="0">
            <a:spAutoFit/>
          </a:bodyPr>
          <a:lstStyle/>
          <a:p>
            <a:pPr marL="298450" indent="-285750">
              <a:lnSpc>
                <a:spcPct val="100000"/>
              </a:lnSpc>
              <a:spcBef>
                <a:spcPts val="95"/>
              </a:spcBef>
              <a:buFont typeface="Arial" panose="020B0604020202020204"/>
              <a:buChar char="•"/>
              <a:tabLst>
                <a:tab pos="297815" algn="l"/>
                <a:tab pos="298450" algn="l"/>
              </a:tabLst>
            </a:pPr>
            <a:r>
              <a:rPr sz="1600" b="0" dirty="0">
                <a:latin typeface="微软雅黑 Light"/>
                <a:cs typeface="微软雅黑 Light"/>
              </a:rPr>
              <a:t>通过举办集中邀约老业主与意向客户到访，加深新老客户的沟通互动</a:t>
            </a:r>
            <a:r>
              <a:rPr sz="1600" b="0" spc="-5" dirty="0">
                <a:latin typeface="微软雅黑 Light"/>
                <a:cs typeface="微软雅黑 Light"/>
              </a:rPr>
              <a:t>；</a:t>
            </a:r>
            <a:endParaRPr sz="1600">
              <a:latin typeface="微软雅黑 Light"/>
              <a:cs typeface="微软雅黑 Light"/>
            </a:endParaRPr>
          </a:p>
          <a:p>
            <a:pPr>
              <a:lnSpc>
                <a:spcPct val="100000"/>
              </a:lnSpc>
              <a:spcBef>
                <a:spcPts val="25"/>
              </a:spcBef>
              <a:buFont typeface="Arial" panose="020B0604020202020204"/>
              <a:buChar char="•"/>
            </a:pPr>
            <a:endParaRPr sz="1050">
              <a:latin typeface="微软雅黑 Light"/>
              <a:cs typeface="微软雅黑 Light"/>
            </a:endParaRPr>
          </a:p>
          <a:p>
            <a:pPr marL="298450" indent="-285750">
              <a:lnSpc>
                <a:spcPct val="100000"/>
              </a:lnSpc>
              <a:spcBef>
                <a:spcPts val="5"/>
              </a:spcBef>
              <a:buFont typeface="Arial" panose="020B0604020202020204"/>
              <a:buChar char="•"/>
              <a:tabLst>
                <a:tab pos="297815" algn="l"/>
                <a:tab pos="298450" algn="l"/>
              </a:tabLst>
            </a:pPr>
            <a:r>
              <a:rPr sz="1600" b="0" dirty="0">
                <a:latin typeface="微软雅黑 Light"/>
                <a:cs typeface="微软雅黑 Light"/>
              </a:rPr>
              <a:t>通过本次活动来宣传项目，提高项目在市场的关注，提高客户到访，促进成交</a:t>
            </a:r>
            <a:r>
              <a:rPr sz="1600" b="0" spc="-5" dirty="0">
                <a:latin typeface="微软雅黑 Light"/>
                <a:cs typeface="微软雅黑 Light"/>
              </a:rPr>
              <a:t>；</a:t>
            </a:r>
            <a:endParaRPr sz="1600">
              <a:latin typeface="微软雅黑 Light"/>
              <a:cs typeface="微软雅黑 Light"/>
            </a:endParaRPr>
          </a:p>
          <a:p>
            <a:pPr>
              <a:lnSpc>
                <a:spcPct val="100000"/>
              </a:lnSpc>
              <a:spcBef>
                <a:spcPts val="25"/>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通过</a:t>
            </a:r>
            <a:r>
              <a:rPr sz="1600" b="0" spc="-5" dirty="0">
                <a:latin typeface="微软雅黑 Light"/>
                <a:cs typeface="微软雅黑 Light"/>
              </a:rPr>
              <a:t>“</a:t>
            </a:r>
            <a:r>
              <a:rPr sz="1600" b="0" dirty="0">
                <a:latin typeface="微软雅黑 Light"/>
                <a:cs typeface="微软雅黑 Light"/>
              </a:rPr>
              <a:t>体验+娱乐+互动</a:t>
            </a:r>
            <a:r>
              <a:rPr sz="1600" b="0" spc="-5" dirty="0">
                <a:latin typeface="微软雅黑 Light"/>
                <a:cs typeface="微软雅黑 Light"/>
              </a:rPr>
              <a:t>”</a:t>
            </a:r>
            <a:r>
              <a:rPr sz="1600" b="0" dirty="0">
                <a:latin typeface="微软雅黑 Light"/>
                <a:cs typeface="微软雅黑 Light"/>
              </a:rPr>
              <a:t>等意义非凡的活动形式，强化口碑宣传</a:t>
            </a:r>
            <a:r>
              <a:rPr sz="1600" b="0" spc="-5" dirty="0">
                <a:latin typeface="微软雅黑 Light"/>
                <a:cs typeface="微软雅黑 Light"/>
              </a:rPr>
              <a:t>；</a:t>
            </a:r>
            <a:endParaRPr sz="1600">
              <a:latin typeface="微软雅黑 Light"/>
              <a:cs typeface="微软雅黑 Light"/>
            </a:endParaRPr>
          </a:p>
          <a:p>
            <a:pPr>
              <a:lnSpc>
                <a:spcPct val="100000"/>
              </a:lnSpc>
              <a:spcBef>
                <a:spcPts val="30"/>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利用活动的吸引力，聚集案场人气，吸引新客户到访，同时进行圈层资源嫁接，大量集中导客</a:t>
            </a:r>
            <a:r>
              <a:rPr sz="1600" b="0" spc="-5" dirty="0">
                <a:latin typeface="微软雅黑 Light"/>
                <a:cs typeface="微软雅黑 Light"/>
              </a:rPr>
              <a:t>；</a:t>
            </a:r>
            <a:endParaRPr sz="1600">
              <a:latin typeface="微软雅黑 Light"/>
              <a:cs typeface="微软雅黑 Light"/>
            </a:endParaRPr>
          </a:p>
          <a:p>
            <a:pPr>
              <a:lnSpc>
                <a:spcPct val="100000"/>
              </a:lnSpc>
              <a:spcBef>
                <a:spcPts val="30"/>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通过活动创造项目热点事件，线上线下利用活动宣传噱头强势爆发市场声音</a:t>
            </a:r>
            <a:r>
              <a:rPr sz="1600" b="0" spc="-5" dirty="0">
                <a:latin typeface="微软雅黑 Light"/>
                <a:cs typeface="微软雅黑 Light"/>
              </a:rPr>
              <a:t>；</a:t>
            </a:r>
            <a:endParaRPr sz="1600">
              <a:latin typeface="微软雅黑 Light"/>
              <a:cs typeface="微软雅黑 Light"/>
            </a:endParaRPr>
          </a:p>
          <a:p>
            <a:pPr>
              <a:lnSpc>
                <a:spcPct val="100000"/>
              </a:lnSpc>
              <a:spcBef>
                <a:spcPts val="30"/>
              </a:spcBef>
              <a:buFont typeface="Arial" panose="020B0604020202020204"/>
              <a:buChar char="•"/>
            </a:pPr>
            <a:endParaRPr sz="1050">
              <a:latin typeface="微软雅黑 Light"/>
              <a:cs typeface="微软雅黑 Light"/>
            </a:endParaRPr>
          </a:p>
          <a:p>
            <a:pPr marL="298450" indent="-285750">
              <a:lnSpc>
                <a:spcPct val="100000"/>
              </a:lnSpc>
              <a:buFont typeface="Arial" panose="020B0604020202020204"/>
              <a:buChar char="•"/>
              <a:tabLst>
                <a:tab pos="297815" algn="l"/>
                <a:tab pos="298450" algn="l"/>
              </a:tabLst>
            </a:pPr>
            <a:r>
              <a:rPr sz="1600" b="0" dirty="0">
                <a:latin typeface="微软雅黑 Light"/>
                <a:cs typeface="微软雅黑 Light"/>
              </a:rPr>
              <a:t>增加入会意向客户数量</a:t>
            </a:r>
            <a:r>
              <a:rPr sz="1600" b="0" spc="-5" dirty="0">
                <a:latin typeface="微软雅黑 Light"/>
                <a:cs typeface="微软雅黑 Light"/>
              </a:rPr>
              <a:t>,</a:t>
            </a:r>
            <a:r>
              <a:rPr sz="1600" b="0" dirty="0">
                <a:latin typeface="微软雅黑 Light"/>
                <a:cs typeface="微软雅黑 Light"/>
              </a:rPr>
              <a:t>为</a:t>
            </a:r>
            <a:r>
              <a:rPr sz="1600" b="0" spc="-5" dirty="0">
                <a:latin typeface="微软雅黑 Light"/>
                <a:cs typeface="微软雅黑 Light"/>
              </a:rPr>
              <a:t>9</a:t>
            </a:r>
            <a:r>
              <a:rPr sz="1600" b="0" dirty="0">
                <a:latin typeface="微软雅黑 Light"/>
                <a:cs typeface="微软雅黑 Light"/>
              </a:rPr>
              <a:t>月初开盘产品入市热销奠定客户基础</a:t>
            </a:r>
            <a:r>
              <a:rPr sz="1600" b="0" spc="-5" dirty="0">
                <a:latin typeface="微软雅黑 Light"/>
                <a:cs typeface="微软雅黑 Light"/>
              </a:rPr>
              <a:t>；</a:t>
            </a:r>
            <a:endParaRPr sz="1600">
              <a:latin typeface="微软雅黑 Light"/>
              <a:cs typeface="微软雅黑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913629" y="2664028"/>
            <a:ext cx="3439160" cy="22225"/>
          </a:xfrm>
          <a:custGeom>
            <a:avLst/>
            <a:gdLst/>
            <a:ahLst/>
            <a:cxnLst/>
            <a:rect l="l" t="t" r="r" b="b"/>
            <a:pathLst>
              <a:path w="3439159" h="22225">
                <a:moveTo>
                  <a:pt x="38" y="21907"/>
                </a:moveTo>
                <a:lnTo>
                  <a:pt x="0" y="14287"/>
                </a:lnTo>
                <a:lnTo>
                  <a:pt x="3438525" y="0"/>
                </a:lnTo>
                <a:lnTo>
                  <a:pt x="3438563" y="7620"/>
                </a:lnTo>
                <a:lnTo>
                  <a:pt x="38" y="21907"/>
                </a:lnTo>
                <a:close/>
              </a:path>
            </a:pathLst>
          </a:custGeom>
          <a:solidFill>
            <a:srgbClr val="5B9BD4"/>
          </a:solidFill>
        </p:spPr>
        <p:txBody>
          <a:bodyPr wrap="square" lIns="0" tIns="0" rIns="0" bIns="0" rtlCol="0"/>
          <a:lstStyle/>
          <a:p/>
        </p:txBody>
      </p:sp>
      <p:grpSp>
        <p:nvGrpSpPr>
          <p:cNvPr id="3" name="object 3"/>
          <p:cNvGrpSpPr/>
          <p:nvPr/>
        </p:nvGrpSpPr>
        <p:grpSpPr>
          <a:xfrm>
            <a:off x="2893161" y="2220163"/>
            <a:ext cx="7221220" cy="3217545"/>
            <a:chOff x="2893161" y="2220163"/>
            <a:chExt cx="7221220" cy="3217545"/>
          </a:xfrm>
        </p:grpSpPr>
        <p:sp>
          <p:nvSpPr>
            <p:cNvPr id="4" name="object 4"/>
            <p:cNvSpPr/>
            <p:nvPr/>
          </p:nvSpPr>
          <p:spPr>
            <a:xfrm>
              <a:off x="2893161" y="2220162"/>
              <a:ext cx="7221220" cy="3217545"/>
            </a:xfrm>
            <a:custGeom>
              <a:avLst/>
              <a:gdLst/>
              <a:ahLst/>
              <a:cxnLst/>
              <a:rect l="l" t="t" r="r" b="b"/>
              <a:pathLst>
                <a:path w="7221220" h="3217545">
                  <a:moveTo>
                    <a:pt x="7221144" y="443865"/>
                  </a:moveTo>
                  <a:lnTo>
                    <a:pt x="4108843" y="443865"/>
                  </a:lnTo>
                  <a:lnTo>
                    <a:pt x="4108843" y="0"/>
                  </a:lnTo>
                  <a:lnTo>
                    <a:pt x="4101223" y="0"/>
                  </a:lnTo>
                  <a:lnTo>
                    <a:pt x="4101223" y="443865"/>
                  </a:lnTo>
                  <a:lnTo>
                    <a:pt x="4025506" y="443865"/>
                  </a:lnTo>
                  <a:lnTo>
                    <a:pt x="4025506" y="451485"/>
                  </a:lnTo>
                  <a:lnTo>
                    <a:pt x="4101223" y="451485"/>
                  </a:lnTo>
                  <a:lnTo>
                    <a:pt x="4101223" y="1064425"/>
                  </a:lnTo>
                  <a:lnTo>
                    <a:pt x="4100271" y="1064425"/>
                  </a:lnTo>
                  <a:lnTo>
                    <a:pt x="4100639" y="1732445"/>
                  </a:lnTo>
                  <a:lnTo>
                    <a:pt x="3440900" y="1732445"/>
                  </a:lnTo>
                  <a:lnTo>
                    <a:pt x="3440900" y="1732127"/>
                  </a:lnTo>
                  <a:lnTo>
                    <a:pt x="1981288" y="1732127"/>
                  </a:lnTo>
                  <a:lnTo>
                    <a:pt x="1980247" y="135724"/>
                  </a:lnTo>
                  <a:lnTo>
                    <a:pt x="1972627" y="135737"/>
                  </a:lnTo>
                  <a:lnTo>
                    <a:pt x="1973668" y="1732127"/>
                  </a:lnTo>
                  <a:lnTo>
                    <a:pt x="0" y="1732127"/>
                  </a:lnTo>
                  <a:lnTo>
                    <a:pt x="0" y="1739760"/>
                  </a:lnTo>
                  <a:lnTo>
                    <a:pt x="1973668" y="1739760"/>
                  </a:lnTo>
                  <a:lnTo>
                    <a:pt x="1973821" y="1964537"/>
                  </a:lnTo>
                  <a:lnTo>
                    <a:pt x="1981441" y="1964524"/>
                  </a:lnTo>
                  <a:lnTo>
                    <a:pt x="1981288" y="1739760"/>
                  </a:lnTo>
                  <a:lnTo>
                    <a:pt x="2020493" y="1739760"/>
                  </a:lnTo>
                  <a:lnTo>
                    <a:pt x="2020493" y="1740065"/>
                  </a:lnTo>
                  <a:lnTo>
                    <a:pt x="4100639" y="1740065"/>
                  </a:lnTo>
                  <a:lnTo>
                    <a:pt x="4101465" y="3217075"/>
                  </a:lnTo>
                  <a:lnTo>
                    <a:pt x="4109085" y="3217062"/>
                  </a:lnTo>
                  <a:lnTo>
                    <a:pt x="4108310" y="1828800"/>
                  </a:lnTo>
                  <a:lnTo>
                    <a:pt x="4108843" y="1828800"/>
                  </a:lnTo>
                  <a:lnTo>
                    <a:pt x="4108843" y="1740065"/>
                  </a:lnTo>
                  <a:lnTo>
                    <a:pt x="5648325" y="1740065"/>
                  </a:lnTo>
                  <a:lnTo>
                    <a:pt x="5648325" y="1732445"/>
                  </a:lnTo>
                  <a:lnTo>
                    <a:pt x="4108843" y="1732445"/>
                  </a:lnTo>
                  <a:lnTo>
                    <a:pt x="4108843" y="451485"/>
                  </a:lnTo>
                  <a:lnTo>
                    <a:pt x="7221144" y="451485"/>
                  </a:lnTo>
                  <a:lnTo>
                    <a:pt x="7221144" y="443865"/>
                  </a:lnTo>
                  <a:close/>
                </a:path>
              </a:pathLst>
            </a:custGeom>
            <a:solidFill>
              <a:srgbClr val="5B9BD4"/>
            </a:solidFill>
          </p:spPr>
          <p:txBody>
            <a:bodyPr wrap="square" lIns="0" tIns="0" rIns="0" bIns="0" rtlCol="0"/>
            <a:lstStyle/>
            <a:p/>
          </p:txBody>
        </p:sp>
        <p:pic>
          <p:nvPicPr>
            <p:cNvPr id="5" name="object 5"/>
            <p:cNvPicPr/>
            <p:nvPr/>
          </p:nvPicPr>
          <p:blipFill>
            <a:blip r:embed="rId1" cstate="print"/>
            <a:stretch>
              <a:fillRect/>
            </a:stretch>
          </p:blipFill>
          <p:spPr>
            <a:xfrm>
              <a:off x="4791455" y="2537459"/>
              <a:ext cx="2430779" cy="1621536"/>
            </a:xfrm>
            <a:prstGeom prst="rect">
              <a:avLst/>
            </a:prstGeom>
          </p:spPr>
        </p:pic>
      </p:grpSp>
      <p:sp>
        <p:nvSpPr>
          <p:cNvPr id="6" name="object 6"/>
          <p:cNvSpPr txBox="1"/>
          <p:nvPr/>
        </p:nvSpPr>
        <p:spPr>
          <a:xfrm>
            <a:off x="4924843" y="4332401"/>
            <a:ext cx="1981835" cy="1625600"/>
          </a:xfrm>
          <a:prstGeom prst="rect">
            <a:avLst/>
          </a:prstGeom>
        </p:spPr>
        <p:txBody>
          <a:bodyPr vert="horz" wrap="square" lIns="0" tIns="12065" rIns="0" bIns="0" rtlCol="0">
            <a:spAutoFit/>
          </a:bodyPr>
          <a:lstStyle/>
          <a:p>
            <a:pPr marL="12700" marR="5080" algn="just">
              <a:lnSpc>
                <a:spcPct val="150000"/>
              </a:lnSpc>
              <a:spcBef>
                <a:spcPts val="95"/>
              </a:spcBef>
            </a:pPr>
            <a:r>
              <a:rPr sz="1400" dirty="0">
                <a:solidFill>
                  <a:srgbClr val="000E13"/>
                </a:solidFill>
                <a:latin typeface="微软雅黑" panose="020B0503020204020204" charset="-122"/>
                <a:cs typeface="微软雅黑" panose="020B0503020204020204" charset="-122"/>
              </a:rPr>
              <a:t>使客户群体深切感受</a:t>
            </a:r>
            <a:r>
              <a:rPr sz="1400" dirty="0">
                <a:solidFill>
                  <a:srgbClr val="252525"/>
                </a:solidFill>
                <a:latin typeface="微软雅黑" panose="020B0503020204020204" charset="-122"/>
                <a:cs typeface="微软雅黑" panose="020B0503020204020204" charset="-122"/>
              </a:rPr>
              <a:t>地</a:t>
            </a:r>
            <a:r>
              <a:rPr sz="1400" dirty="0">
                <a:solidFill>
                  <a:srgbClr val="252525"/>
                </a:solidFill>
                <a:latin typeface="微软雅黑" panose="020B0503020204020204" charset="-122"/>
                <a:cs typeface="微软雅黑" panose="020B0503020204020204" charset="-122"/>
              </a:rPr>
              <a:t>产 </a:t>
            </a:r>
            <a:r>
              <a:rPr sz="1400" dirty="0">
                <a:solidFill>
                  <a:srgbClr val="252525"/>
                </a:solidFill>
                <a:latin typeface="微软雅黑" panose="020B0503020204020204" charset="-122"/>
                <a:cs typeface="微软雅黑" panose="020B0503020204020204" charset="-122"/>
              </a:rPr>
              <a:t>项目</a:t>
            </a:r>
            <a:r>
              <a:rPr sz="1400" dirty="0">
                <a:solidFill>
                  <a:srgbClr val="000E13"/>
                </a:solidFill>
                <a:latin typeface="微软雅黑" panose="020B0503020204020204" charset="-122"/>
                <a:cs typeface="微软雅黑" panose="020B0503020204020204" charset="-122"/>
              </a:rPr>
              <a:t>的品质生活，增强</a:t>
            </a:r>
            <a:r>
              <a:rPr sz="1400" dirty="0">
                <a:solidFill>
                  <a:srgbClr val="000E13"/>
                </a:solidFill>
                <a:latin typeface="微软雅黑" panose="020B0503020204020204" charset="-122"/>
                <a:cs typeface="微软雅黑" panose="020B0503020204020204" charset="-122"/>
              </a:rPr>
              <a:t>品 </a:t>
            </a:r>
            <a:r>
              <a:rPr sz="1400" dirty="0">
                <a:solidFill>
                  <a:srgbClr val="000E13"/>
                </a:solidFill>
                <a:latin typeface="微软雅黑" panose="020B0503020204020204" charset="-122"/>
                <a:cs typeface="微软雅黑" panose="020B0503020204020204" charset="-122"/>
              </a:rPr>
              <a:t>牌影响力、认知度及忠</a:t>
            </a:r>
            <a:r>
              <a:rPr sz="1400" dirty="0">
                <a:solidFill>
                  <a:srgbClr val="000E13"/>
                </a:solidFill>
                <a:latin typeface="微软雅黑" panose="020B0503020204020204" charset="-122"/>
                <a:cs typeface="微软雅黑" panose="020B0503020204020204" charset="-122"/>
              </a:rPr>
              <a:t>诚 </a:t>
            </a:r>
            <a:r>
              <a:rPr sz="1400" dirty="0">
                <a:solidFill>
                  <a:srgbClr val="000E13"/>
                </a:solidFill>
                <a:latin typeface="微软雅黑" panose="020B0503020204020204" charset="-122"/>
                <a:cs typeface="微软雅黑" panose="020B0503020204020204" charset="-122"/>
              </a:rPr>
              <a:t>度，与潜在客户建立交</a:t>
            </a:r>
            <a:r>
              <a:rPr sz="1400" dirty="0">
                <a:solidFill>
                  <a:srgbClr val="000E13"/>
                </a:solidFill>
                <a:latin typeface="微软雅黑" panose="020B0503020204020204" charset="-122"/>
                <a:cs typeface="微软雅黑" panose="020B0503020204020204" charset="-122"/>
              </a:rPr>
              <a:t>流 </a:t>
            </a:r>
            <a:r>
              <a:rPr sz="1400" dirty="0">
                <a:solidFill>
                  <a:srgbClr val="000E13"/>
                </a:solidFill>
                <a:latin typeface="微软雅黑" panose="020B0503020204020204" charset="-122"/>
                <a:cs typeface="微软雅黑" panose="020B0503020204020204" charset="-122"/>
              </a:rPr>
              <a:t>渠道，增强互信与沟</a:t>
            </a:r>
            <a:r>
              <a:rPr sz="1400" spc="5" dirty="0">
                <a:solidFill>
                  <a:srgbClr val="000E13"/>
                </a:solidFill>
                <a:latin typeface="微软雅黑" panose="020B0503020204020204" charset="-122"/>
                <a:cs typeface="微软雅黑" panose="020B0503020204020204" charset="-122"/>
              </a:rPr>
              <a:t>通</a:t>
            </a:r>
            <a:endParaRPr sz="1400">
              <a:latin typeface="微软雅黑" panose="020B0503020204020204" charset="-122"/>
              <a:cs typeface="微软雅黑" panose="020B0503020204020204" charset="-122"/>
            </a:endParaRPr>
          </a:p>
        </p:txBody>
      </p:sp>
      <p:sp>
        <p:nvSpPr>
          <p:cNvPr id="7" name="object 7"/>
          <p:cNvSpPr txBox="1"/>
          <p:nvPr/>
        </p:nvSpPr>
        <p:spPr>
          <a:xfrm>
            <a:off x="5105844" y="1144536"/>
            <a:ext cx="1626235" cy="1305560"/>
          </a:xfrm>
          <a:prstGeom prst="rect">
            <a:avLst/>
          </a:prstGeom>
        </p:spPr>
        <p:txBody>
          <a:bodyPr vert="horz" wrap="square" lIns="0" tIns="12700" rIns="0" bIns="0" rtlCol="0">
            <a:spAutoFit/>
          </a:bodyPr>
          <a:lstStyle/>
          <a:p>
            <a:pPr marL="12700" marR="5080" algn="just">
              <a:lnSpc>
                <a:spcPct val="150000"/>
              </a:lnSpc>
              <a:spcBef>
                <a:spcPts val="100"/>
              </a:spcBef>
            </a:pPr>
            <a:r>
              <a:rPr sz="1400" dirty="0">
                <a:solidFill>
                  <a:srgbClr val="000E13"/>
                </a:solidFill>
                <a:latin typeface="微软雅黑" panose="020B0503020204020204" charset="-122"/>
                <a:cs typeface="微软雅黑" panose="020B0503020204020204" charset="-122"/>
              </a:rPr>
              <a:t>有什么样的活动能</a:t>
            </a:r>
            <a:r>
              <a:rPr sz="1400" dirty="0">
                <a:solidFill>
                  <a:srgbClr val="000E13"/>
                </a:solidFill>
                <a:latin typeface="微软雅黑" panose="020B0503020204020204" charset="-122"/>
                <a:cs typeface="微软雅黑" panose="020B0503020204020204" charset="-122"/>
              </a:rPr>
              <a:t>在 </a:t>
            </a:r>
            <a:r>
              <a:rPr sz="1400" dirty="0">
                <a:solidFill>
                  <a:srgbClr val="000E13"/>
                </a:solidFill>
                <a:latin typeface="微软雅黑" panose="020B0503020204020204" charset="-122"/>
                <a:cs typeface="微软雅黑" panose="020B0503020204020204" charset="-122"/>
              </a:rPr>
              <a:t>半个月的时间内能</a:t>
            </a:r>
            <a:r>
              <a:rPr sz="1400" dirty="0">
                <a:solidFill>
                  <a:srgbClr val="000E13"/>
                </a:solidFill>
                <a:latin typeface="微软雅黑" panose="020B0503020204020204" charset="-122"/>
                <a:cs typeface="微软雅黑" panose="020B0503020204020204" charset="-122"/>
              </a:rPr>
              <a:t>持 </a:t>
            </a:r>
            <a:r>
              <a:rPr sz="1400" dirty="0">
                <a:solidFill>
                  <a:srgbClr val="000E13"/>
                </a:solidFill>
                <a:latin typeface="微软雅黑" panose="020B0503020204020204" charset="-122"/>
                <a:cs typeface="微软雅黑" panose="020B0503020204020204" charset="-122"/>
              </a:rPr>
              <a:t>续吸引到接近万的</a:t>
            </a:r>
            <a:r>
              <a:rPr sz="1400" dirty="0">
                <a:solidFill>
                  <a:srgbClr val="000E13"/>
                </a:solidFill>
                <a:latin typeface="微软雅黑" panose="020B0503020204020204" charset="-122"/>
                <a:cs typeface="微软雅黑" panose="020B0503020204020204" charset="-122"/>
              </a:rPr>
              <a:t>访 </a:t>
            </a:r>
            <a:r>
              <a:rPr sz="1400" dirty="0">
                <a:solidFill>
                  <a:srgbClr val="000E13"/>
                </a:solidFill>
                <a:latin typeface="微软雅黑" panose="020B0503020204020204" charset="-122"/>
                <a:cs typeface="微软雅黑" panose="020B0503020204020204" charset="-122"/>
              </a:rPr>
              <a:t>客</a:t>
            </a:r>
            <a:r>
              <a:rPr sz="1400" spc="5" dirty="0">
                <a:solidFill>
                  <a:srgbClr val="000E13"/>
                </a:solidFill>
                <a:latin typeface="微软雅黑" panose="020B0503020204020204" charset="-122"/>
                <a:cs typeface="微软雅黑" panose="020B0503020204020204" charset="-122"/>
              </a:rPr>
              <a:t>量</a:t>
            </a:r>
            <a:endParaRPr sz="1400">
              <a:latin typeface="微软雅黑" panose="020B0503020204020204" charset="-122"/>
              <a:cs typeface="微软雅黑" panose="020B0503020204020204" charset="-122"/>
            </a:endParaRPr>
          </a:p>
        </p:txBody>
      </p:sp>
      <p:sp>
        <p:nvSpPr>
          <p:cNvPr id="8" name="object 8"/>
          <p:cNvSpPr txBox="1"/>
          <p:nvPr/>
        </p:nvSpPr>
        <p:spPr>
          <a:xfrm>
            <a:off x="7356093" y="2814865"/>
            <a:ext cx="3582035" cy="665480"/>
          </a:xfrm>
          <a:prstGeom prst="rect">
            <a:avLst/>
          </a:prstGeom>
        </p:spPr>
        <p:txBody>
          <a:bodyPr vert="horz" wrap="square" lIns="0" tIns="12700" rIns="0" bIns="0" rtlCol="0">
            <a:spAutoFit/>
          </a:bodyPr>
          <a:lstStyle/>
          <a:p>
            <a:pPr marL="12700" marR="5080">
              <a:lnSpc>
                <a:spcPct val="150000"/>
              </a:lnSpc>
              <a:spcBef>
                <a:spcPts val="100"/>
              </a:spcBef>
            </a:pPr>
            <a:r>
              <a:rPr sz="1400" dirty="0">
                <a:solidFill>
                  <a:srgbClr val="000E13"/>
                </a:solidFill>
                <a:latin typeface="微软雅黑" panose="020B0503020204020204" charset="-122"/>
                <a:cs typeface="微软雅黑" panose="020B0503020204020204" charset="-122"/>
              </a:rPr>
              <a:t>在参与活动后，让来宾有不虚此行的感觉，</a:t>
            </a:r>
            <a:r>
              <a:rPr sz="1400" dirty="0">
                <a:solidFill>
                  <a:srgbClr val="000E13"/>
                </a:solidFill>
                <a:latin typeface="微软雅黑" panose="020B0503020204020204" charset="-122"/>
                <a:cs typeface="微软雅黑" panose="020B0503020204020204" charset="-122"/>
              </a:rPr>
              <a:t>从 </a:t>
            </a:r>
            <a:r>
              <a:rPr sz="1400" dirty="0">
                <a:solidFill>
                  <a:srgbClr val="000E13"/>
                </a:solidFill>
                <a:latin typeface="微软雅黑" panose="020B0503020204020204" charset="-122"/>
                <a:cs typeface="微软雅黑" panose="020B0503020204020204" charset="-122"/>
              </a:rPr>
              <a:t>而使活动获得传播效应，吸引更多的人前</a:t>
            </a:r>
            <a:r>
              <a:rPr sz="1400" spc="5" dirty="0">
                <a:solidFill>
                  <a:srgbClr val="000E13"/>
                </a:solidFill>
                <a:latin typeface="微软雅黑" panose="020B0503020204020204" charset="-122"/>
                <a:cs typeface="微软雅黑" panose="020B0503020204020204" charset="-122"/>
              </a:rPr>
              <a:t>来</a:t>
            </a:r>
            <a:endParaRPr sz="1400">
              <a:latin typeface="微软雅黑" panose="020B0503020204020204" charset="-122"/>
              <a:cs typeface="微软雅黑" panose="020B0503020204020204" charset="-122"/>
            </a:endParaRPr>
          </a:p>
        </p:txBody>
      </p:sp>
      <p:sp>
        <p:nvSpPr>
          <p:cNvPr id="9" name="object 9"/>
          <p:cNvSpPr txBox="1"/>
          <p:nvPr/>
        </p:nvSpPr>
        <p:spPr>
          <a:xfrm>
            <a:off x="1987042" y="2769488"/>
            <a:ext cx="2515235" cy="985519"/>
          </a:xfrm>
          <a:prstGeom prst="rect">
            <a:avLst/>
          </a:prstGeom>
        </p:spPr>
        <p:txBody>
          <a:bodyPr vert="horz" wrap="square" lIns="0" tIns="12700" rIns="0" bIns="0" rtlCol="0">
            <a:spAutoFit/>
          </a:bodyPr>
          <a:lstStyle/>
          <a:p>
            <a:pPr marL="12700" marR="5080" algn="just">
              <a:lnSpc>
                <a:spcPct val="150000"/>
              </a:lnSpc>
              <a:spcBef>
                <a:spcPts val="100"/>
              </a:spcBef>
            </a:pPr>
            <a:r>
              <a:rPr sz="1400" dirty="0">
                <a:solidFill>
                  <a:srgbClr val="000E13"/>
                </a:solidFill>
                <a:latin typeface="微软雅黑" panose="020B0503020204020204" charset="-122"/>
                <a:cs typeface="微软雅黑" panose="020B0503020204020204" charset="-122"/>
              </a:rPr>
              <a:t>如何做足活动的噱头，让许昌</a:t>
            </a:r>
            <a:r>
              <a:rPr sz="1400" dirty="0">
                <a:solidFill>
                  <a:srgbClr val="000E13"/>
                </a:solidFill>
                <a:latin typeface="微软雅黑" panose="020B0503020204020204" charset="-122"/>
                <a:cs typeface="微软雅黑" panose="020B0503020204020204" charset="-122"/>
              </a:rPr>
              <a:t>人 </a:t>
            </a:r>
            <a:r>
              <a:rPr sz="1400" dirty="0">
                <a:solidFill>
                  <a:srgbClr val="000E13"/>
                </a:solidFill>
                <a:latin typeface="微软雅黑" panose="020B0503020204020204" charset="-122"/>
                <a:cs typeface="微软雅黑" panose="020B0503020204020204" charset="-122"/>
              </a:rPr>
              <a:t>民热议，口碑相传，使活动的</a:t>
            </a:r>
            <a:r>
              <a:rPr sz="1400" dirty="0">
                <a:solidFill>
                  <a:srgbClr val="000E13"/>
                </a:solidFill>
                <a:latin typeface="微软雅黑" panose="020B0503020204020204" charset="-122"/>
                <a:cs typeface="微软雅黑" panose="020B0503020204020204" charset="-122"/>
              </a:rPr>
              <a:t>影 </a:t>
            </a:r>
            <a:r>
              <a:rPr sz="1400" dirty="0">
                <a:solidFill>
                  <a:srgbClr val="000E13"/>
                </a:solidFill>
                <a:latin typeface="微软雅黑" panose="020B0503020204020204" charset="-122"/>
                <a:cs typeface="微软雅黑" panose="020B0503020204020204" charset="-122"/>
              </a:rPr>
              <a:t>响力达到最大效</a:t>
            </a:r>
            <a:r>
              <a:rPr sz="1400" spc="5" dirty="0">
                <a:solidFill>
                  <a:srgbClr val="000E13"/>
                </a:solidFill>
                <a:latin typeface="微软雅黑" panose="020B0503020204020204" charset="-122"/>
                <a:cs typeface="微软雅黑" panose="020B0503020204020204" charset="-122"/>
              </a:rPr>
              <a:t>应</a:t>
            </a:r>
            <a:endParaRPr sz="1400">
              <a:latin typeface="微软雅黑" panose="020B0503020204020204" charset="-122"/>
              <a:cs typeface="微软雅黑" panose="020B0503020204020204" charset="-122"/>
            </a:endParaRPr>
          </a:p>
        </p:txBody>
      </p:sp>
      <p:sp>
        <p:nvSpPr>
          <p:cNvPr id="10" name="object 10"/>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活动思路</a:t>
            </a:r>
            <a:endParaRPr sz="1800"/>
          </a:p>
        </p:txBody>
      </p:sp>
      <p:sp>
        <p:nvSpPr>
          <p:cNvPr id="11" name="object 11"/>
          <p:cNvSpPr txBox="1"/>
          <p:nvPr/>
        </p:nvSpPr>
        <p:spPr>
          <a:xfrm>
            <a:off x="752322" y="917714"/>
            <a:ext cx="1035685"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Activity</a:t>
            </a:r>
            <a:r>
              <a:rPr sz="1050" spc="16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2643" y="1312430"/>
            <a:ext cx="5068570" cy="331470"/>
          </a:xfrm>
          <a:prstGeom prst="rect">
            <a:avLst/>
          </a:prstGeom>
        </p:spPr>
        <p:txBody>
          <a:bodyPr vert="horz" wrap="square" lIns="0" tIns="13335" rIns="0" bIns="0" rtlCol="0">
            <a:spAutoFit/>
          </a:bodyPr>
          <a:lstStyle/>
          <a:p>
            <a:pPr marL="12700">
              <a:lnSpc>
                <a:spcPct val="100000"/>
              </a:lnSpc>
              <a:spcBef>
                <a:spcPts val="105"/>
              </a:spcBef>
            </a:pPr>
            <a:r>
              <a:rPr sz="2000" b="1" spc="-5" dirty="0">
                <a:solidFill>
                  <a:srgbClr val="404040"/>
                </a:solidFill>
                <a:latin typeface="微软雅黑" panose="020B0503020204020204" charset="-122"/>
                <a:cs typeface="微软雅黑" panose="020B0503020204020204" charset="-122"/>
              </a:rPr>
              <a:t>将价值168元的活动门票免费送作为活动线</a:t>
            </a:r>
            <a:r>
              <a:rPr sz="2000" b="1" spc="5" dirty="0">
                <a:solidFill>
                  <a:srgbClr val="404040"/>
                </a:solidFill>
                <a:latin typeface="微软雅黑" panose="020B0503020204020204" charset="-122"/>
                <a:cs typeface="微软雅黑" panose="020B0503020204020204" charset="-122"/>
              </a:rPr>
              <a:t>索</a:t>
            </a:r>
            <a:endParaRPr sz="2000">
              <a:latin typeface="微软雅黑" panose="020B0503020204020204" charset="-122"/>
              <a:cs typeface="微软雅黑" panose="020B0503020204020204" charset="-122"/>
            </a:endParaRPr>
          </a:p>
        </p:txBody>
      </p:sp>
      <p:sp>
        <p:nvSpPr>
          <p:cNvPr id="3" name="object 3"/>
          <p:cNvSpPr txBox="1"/>
          <p:nvPr/>
        </p:nvSpPr>
        <p:spPr>
          <a:xfrm>
            <a:off x="8184515" y="2560637"/>
            <a:ext cx="3441700" cy="2585720"/>
          </a:xfrm>
          <a:prstGeom prst="rect">
            <a:avLst/>
          </a:prstGeom>
        </p:spPr>
        <p:txBody>
          <a:bodyPr vert="horz" wrap="square" lIns="0" tIns="12700" rIns="0" bIns="0" rtlCol="0">
            <a:spAutoFit/>
          </a:bodyPr>
          <a:lstStyle/>
          <a:p>
            <a:pPr marL="12700" marR="5080">
              <a:lnSpc>
                <a:spcPct val="150000"/>
              </a:lnSpc>
              <a:spcBef>
                <a:spcPts val="100"/>
              </a:spcBef>
            </a:pPr>
            <a:r>
              <a:rPr sz="1600" b="0" spc="-5" dirty="0">
                <a:latin typeface="微软雅黑 Light"/>
                <a:cs typeface="微软雅黑 Light"/>
              </a:rPr>
              <a:t>★</a:t>
            </a:r>
            <a:r>
              <a:rPr sz="1600" b="0" dirty="0">
                <a:latin typeface="微软雅黑 Light"/>
                <a:cs typeface="微软雅黑 Light"/>
              </a:rPr>
              <a:t>活动当天来宾凭门票体验水上乐园</a:t>
            </a:r>
            <a:r>
              <a:rPr sz="1600" b="0" spc="-5" dirty="0">
                <a:latin typeface="微软雅黑 Light"/>
                <a:cs typeface="微软雅黑 Light"/>
              </a:rPr>
              <a:t>， </a:t>
            </a:r>
            <a:r>
              <a:rPr sz="1600" b="0" dirty="0">
                <a:latin typeface="微软雅黑 Light"/>
                <a:cs typeface="微软雅黑 Light"/>
              </a:rPr>
              <a:t>参与游戏并收集盖章，凭盖章数量</a:t>
            </a:r>
            <a:r>
              <a:rPr sz="1600" b="0" spc="-5" dirty="0">
                <a:latin typeface="微软雅黑 Light"/>
                <a:cs typeface="微软雅黑 Light"/>
              </a:rPr>
              <a:t>可 </a:t>
            </a:r>
            <a:r>
              <a:rPr sz="1600" b="0" dirty="0">
                <a:latin typeface="微软雅黑 Light"/>
                <a:cs typeface="微软雅黑 Light"/>
              </a:rPr>
              <a:t>兑换礼品</a:t>
            </a:r>
            <a:r>
              <a:rPr sz="1600" b="0" spc="-5" dirty="0">
                <a:latin typeface="微软雅黑 Light"/>
                <a:cs typeface="微软雅黑 Light"/>
              </a:rPr>
              <a:t>。</a:t>
            </a:r>
            <a:endParaRPr sz="1600">
              <a:latin typeface="微软雅黑 Light"/>
              <a:cs typeface="微软雅黑 Light"/>
            </a:endParaRPr>
          </a:p>
          <a:p>
            <a:pPr marL="12700" marR="5080">
              <a:lnSpc>
                <a:spcPct val="150000"/>
              </a:lnSpc>
            </a:pPr>
            <a:r>
              <a:rPr sz="1600" b="0" spc="-5" dirty="0">
                <a:latin typeface="微软雅黑 Light"/>
                <a:cs typeface="微软雅黑 Light"/>
              </a:rPr>
              <a:t>★</a:t>
            </a:r>
            <a:r>
              <a:rPr sz="1600" b="0" dirty="0">
                <a:latin typeface="微软雅黑 Light"/>
                <a:cs typeface="微软雅黑 Light"/>
              </a:rPr>
              <a:t>入场设置签到处，来宾签到门票盖</a:t>
            </a:r>
            <a:r>
              <a:rPr sz="1600" b="0" spc="-5" dirty="0">
                <a:latin typeface="微软雅黑 Light"/>
                <a:cs typeface="微软雅黑 Light"/>
              </a:rPr>
              <a:t>章 </a:t>
            </a:r>
            <a:r>
              <a:rPr sz="1600" b="0" dirty="0">
                <a:latin typeface="微软雅黑 Light"/>
                <a:cs typeface="微软雅黑 Light"/>
              </a:rPr>
              <a:t>后方可使用</a:t>
            </a:r>
            <a:r>
              <a:rPr sz="1600" b="0" spc="-5" dirty="0">
                <a:latin typeface="微软雅黑 Light"/>
                <a:cs typeface="微软雅黑 Light"/>
              </a:rPr>
              <a:t>。</a:t>
            </a:r>
            <a:endParaRPr sz="1600">
              <a:latin typeface="微软雅黑 Light"/>
              <a:cs typeface="微软雅黑 Light"/>
            </a:endParaRPr>
          </a:p>
          <a:p>
            <a:pPr marL="12700" marR="5080">
              <a:lnSpc>
                <a:spcPct val="150000"/>
              </a:lnSpc>
            </a:pPr>
            <a:r>
              <a:rPr sz="1600" b="0" spc="-5" dirty="0">
                <a:latin typeface="微软雅黑 Light"/>
                <a:cs typeface="微软雅黑 Light"/>
              </a:rPr>
              <a:t>★</a:t>
            </a:r>
            <a:r>
              <a:rPr sz="1600" b="0" dirty="0">
                <a:latin typeface="微软雅黑 Light"/>
                <a:cs typeface="微软雅黑 Light"/>
              </a:rPr>
              <a:t>蓝色票副券设两联，一联为活动参</a:t>
            </a:r>
            <a:r>
              <a:rPr sz="1600" b="0" spc="-5" dirty="0">
                <a:latin typeface="微软雅黑 Light"/>
                <a:cs typeface="微软雅黑 Light"/>
              </a:rPr>
              <a:t>与 </a:t>
            </a:r>
            <a:r>
              <a:rPr sz="1600" b="0" dirty="0">
                <a:latin typeface="微软雅黑 Light"/>
                <a:cs typeface="微软雅黑 Light"/>
              </a:rPr>
              <a:t>券，一联为抽奖副</a:t>
            </a:r>
            <a:r>
              <a:rPr sz="1600" b="0" spc="-5" dirty="0">
                <a:latin typeface="微软雅黑 Light"/>
                <a:cs typeface="微软雅黑 Light"/>
              </a:rPr>
              <a:t>券</a:t>
            </a:r>
            <a:endParaRPr sz="1600">
              <a:latin typeface="微软雅黑 Light"/>
              <a:cs typeface="微软雅黑 Light"/>
            </a:endParaRPr>
          </a:p>
        </p:txBody>
      </p:sp>
      <p:sp>
        <p:nvSpPr>
          <p:cNvPr id="4" name="object 4"/>
          <p:cNvSpPr txBox="1"/>
          <p:nvPr/>
        </p:nvSpPr>
        <p:spPr>
          <a:xfrm>
            <a:off x="344424" y="1933955"/>
            <a:ext cx="1953895" cy="257810"/>
          </a:xfrm>
          <a:prstGeom prst="rect">
            <a:avLst/>
          </a:prstGeom>
          <a:solidFill>
            <a:srgbClr val="AB8866"/>
          </a:solidFill>
        </p:spPr>
        <p:txBody>
          <a:bodyPr vert="horz" wrap="square" lIns="0" tIns="10795" rIns="0" bIns="0" rtlCol="0">
            <a:spAutoFit/>
          </a:bodyPr>
          <a:lstStyle/>
          <a:p>
            <a:pPr marL="620395">
              <a:lnSpc>
                <a:spcPct val="100000"/>
              </a:lnSpc>
              <a:spcBef>
                <a:spcPts val="85"/>
              </a:spcBef>
            </a:pPr>
            <a:r>
              <a:rPr sz="1400" b="1" dirty="0">
                <a:solidFill>
                  <a:srgbClr val="FFFFFF"/>
                </a:solidFill>
                <a:latin typeface="微软雅黑" panose="020B0503020204020204" charset="-122"/>
                <a:cs typeface="微软雅黑" panose="020B0503020204020204" charset="-122"/>
              </a:rPr>
              <a:t>门票示</a:t>
            </a:r>
            <a:r>
              <a:rPr sz="1400" b="1" spc="5" dirty="0">
                <a:solidFill>
                  <a:srgbClr val="FFFFFF"/>
                </a:solidFill>
                <a:latin typeface="微软雅黑" panose="020B0503020204020204" charset="-122"/>
                <a:cs typeface="微软雅黑" panose="020B0503020204020204" charset="-122"/>
              </a:rPr>
              <a:t>例</a:t>
            </a:r>
            <a:endParaRPr sz="1400">
              <a:latin typeface="微软雅黑" panose="020B0503020204020204" charset="-122"/>
              <a:cs typeface="微软雅黑" panose="020B0503020204020204" charset="-122"/>
            </a:endParaRPr>
          </a:p>
        </p:txBody>
      </p:sp>
      <p:sp>
        <p:nvSpPr>
          <p:cNvPr id="5" name="object 5"/>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活动思路</a:t>
            </a:r>
            <a:endParaRPr sz="1800"/>
          </a:p>
        </p:txBody>
      </p:sp>
      <p:sp>
        <p:nvSpPr>
          <p:cNvPr id="6" name="object 6"/>
          <p:cNvSpPr txBox="1"/>
          <p:nvPr/>
        </p:nvSpPr>
        <p:spPr>
          <a:xfrm>
            <a:off x="752322" y="917714"/>
            <a:ext cx="1035685"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Activity</a:t>
            </a:r>
            <a:r>
              <a:rPr sz="1050" spc="16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pic>
        <p:nvPicPr>
          <p:cNvPr id="7" name="object 7"/>
          <p:cNvPicPr/>
          <p:nvPr/>
        </p:nvPicPr>
        <p:blipFill>
          <a:blip r:embed="rId1" cstate="print"/>
          <a:stretch>
            <a:fillRect/>
          </a:stretch>
        </p:blipFill>
        <p:spPr>
          <a:xfrm>
            <a:off x="344424" y="2356104"/>
            <a:ext cx="7411211" cy="32964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35835" y="780287"/>
            <a:ext cx="9565640" cy="5297805"/>
            <a:chOff x="1735835" y="780287"/>
            <a:chExt cx="9565640" cy="5297805"/>
          </a:xfrm>
        </p:grpSpPr>
        <p:sp>
          <p:nvSpPr>
            <p:cNvPr id="3" name="object 3"/>
            <p:cNvSpPr/>
            <p:nvPr/>
          </p:nvSpPr>
          <p:spPr>
            <a:xfrm>
              <a:off x="1735835" y="780287"/>
              <a:ext cx="1856105" cy="5297805"/>
            </a:xfrm>
            <a:custGeom>
              <a:avLst/>
              <a:gdLst/>
              <a:ahLst/>
              <a:cxnLst/>
              <a:rect l="l" t="t" r="r" b="b"/>
              <a:pathLst>
                <a:path w="1856104" h="5297805">
                  <a:moveTo>
                    <a:pt x="1855787" y="1434769"/>
                  </a:moveTo>
                  <a:lnTo>
                    <a:pt x="1854987" y="1386459"/>
                  </a:lnTo>
                  <a:lnTo>
                    <a:pt x="1852599" y="1338541"/>
                  </a:lnTo>
                  <a:lnTo>
                    <a:pt x="1848675" y="1291043"/>
                  </a:lnTo>
                  <a:lnTo>
                    <a:pt x="1843201" y="1244003"/>
                  </a:lnTo>
                  <a:lnTo>
                    <a:pt x="1836242" y="1197432"/>
                  </a:lnTo>
                  <a:lnTo>
                    <a:pt x="1827796" y="1151369"/>
                  </a:lnTo>
                  <a:lnTo>
                    <a:pt x="1817890" y="1105827"/>
                  </a:lnTo>
                  <a:lnTo>
                    <a:pt x="1806562" y="1060831"/>
                  </a:lnTo>
                  <a:lnTo>
                    <a:pt x="1793824" y="1016419"/>
                  </a:lnTo>
                  <a:lnTo>
                    <a:pt x="1779714" y="972604"/>
                  </a:lnTo>
                  <a:lnTo>
                    <a:pt x="1764245" y="929411"/>
                  </a:lnTo>
                  <a:lnTo>
                    <a:pt x="1747443" y="886866"/>
                  </a:lnTo>
                  <a:lnTo>
                    <a:pt x="1729346" y="845007"/>
                  </a:lnTo>
                  <a:lnTo>
                    <a:pt x="1709966" y="803846"/>
                  </a:lnTo>
                  <a:lnTo>
                    <a:pt x="1689328" y="763409"/>
                  </a:lnTo>
                  <a:lnTo>
                    <a:pt x="1667459" y="723734"/>
                  </a:lnTo>
                  <a:lnTo>
                    <a:pt x="1644396" y="684822"/>
                  </a:lnTo>
                  <a:lnTo>
                    <a:pt x="1620151" y="646722"/>
                  </a:lnTo>
                  <a:lnTo>
                    <a:pt x="1594751" y="609447"/>
                  </a:lnTo>
                  <a:lnTo>
                    <a:pt x="1568234" y="573011"/>
                  </a:lnTo>
                  <a:lnTo>
                    <a:pt x="1540598" y="537464"/>
                  </a:lnTo>
                  <a:lnTo>
                    <a:pt x="1511896" y="502818"/>
                  </a:lnTo>
                  <a:lnTo>
                    <a:pt x="1482140" y="469099"/>
                  </a:lnTo>
                  <a:lnTo>
                    <a:pt x="1451356" y="436333"/>
                  </a:lnTo>
                  <a:lnTo>
                    <a:pt x="1419567" y="404545"/>
                  </a:lnTo>
                  <a:lnTo>
                    <a:pt x="1386801" y="373761"/>
                  </a:lnTo>
                  <a:lnTo>
                    <a:pt x="1353070" y="343992"/>
                  </a:lnTo>
                  <a:lnTo>
                    <a:pt x="1318425" y="315290"/>
                  </a:lnTo>
                  <a:lnTo>
                    <a:pt x="1282877" y="287655"/>
                  </a:lnTo>
                  <a:lnTo>
                    <a:pt x="1248816" y="262864"/>
                  </a:lnTo>
                  <a:lnTo>
                    <a:pt x="1248816" y="1434769"/>
                  </a:lnTo>
                  <a:lnTo>
                    <a:pt x="1247940" y="1485392"/>
                  </a:lnTo>
                  <a:lnTo>
                    <a:pt x="1245323" y="1535569"/>
                  </a:lnTo>
                  <a:lnTo>
                    <a:pt x="1241005" y="1585264"/>
                  </a:lnTo>
                  <a:lnTo>
                    <a:pt x="1235024" y="1634477"/>
                  </a:lnTo>
                  <a:lnTo>
                    <a:pt x="1227391" y="1683156"/>
                  </a:lnTo>
                  <a:lnTo>
                    <a:pt x="1218133" y="1731276"/>
                  </a:lnTo>
                  <a:lnTo>
                    <a:pt x="1207300" y="1778812"/>
                  </a:lnTo>
                  <a:lnTo>
                    <a:pt x="1194892" y="1825739"/>
                  </a:lnTo>
                  <a:lnTo>
                    <a:pt x="1180960" y="1872018"/>
                  </a:lnTo>
                  <a:lnTo>
                    <a:pt x="1165529" y="1917636"/>
                  </a:lnTo>
                  <a:lnTo>
                    <a:pt x="1148626" y="1962543"/>
                  </a:lnTo>
                  <a:lnTo>
                    <a:pt x="1130274" y="2006727"/>
                  </a:lnTo>
                  <a:lnTo>
                    <a:pt x="1110500" y="2050148"/>
                  </a:lnTo>
                  <a:lnTo>
                    <a:pt x="1089355" y="2092782"/>
                  </a:lnTo>
                  <a:lnTo>
                    <a:pt x="1066838" y="2134603"/>
                  </a:lnTo>
                  <a:lnTo>
                    <a:pt x="1043000" y="2175586"/>
                  </a:lnTo>
                  <a:lnTo>
                    <a:pt x="1017854" y="2215680"/>
                  </a:lnTo>
                  <a:lnTo>
                    <a:pt x="991450" y="2254885"/>
                  </a:lnTo>
                  <a:lnTo>
                    <a:pt x="963790" y="2293150"/>
                  </a:lnTo>
                  <a:lnTo>
                    <a:pt x="934923" y="2330462"/>
                  </a:lnTo>
                  <a:lnTo>
                    <a:pt x="904875" y="2366784"/>
                  </a:lnTo>
                  <a:lnTo>
                    <a:pt x="873671" y="2402090"/>
                  </a:lnTo>
                  <a:lnTo>
                    <a:pt x="841336" y="2436342"/>
                  </a:lnTo>
                  <a:lnTo>
                    <a:pt x="807910" y="2469527"/>
                  </a:lnTo>
                  <a:lnTo>
                    <a:pt x="773404" y="2501595"/>
                  </a:lnTo>
                  <a:lnTo>
                    <a:pt x="737870" y="2532545"/>
                  </a:lnTo>
                  <a:lnTo>
                    <a:pt x="701319" y="2562326"/>
                  </a:lnTo>
                  <a:lnTo>
                    <a:pt x="663778" y="2590914"/>
                  </a:lnTo>
                  <a:lnTo>
                    <a:pt x="625297" y="2618282"/>
                  </a:lnTo>
                  <a:lnTo>
                    <a:pt x="585889" y="2644406"/>
                  </a:lnTo>
                  <a:lnTo>
                    <a:pt x="545579" y="2669248"/>
                  </a:lnTo>
                  <a:lnTo>
                    <a:pt x="504405" y="2692781"/>
                  </a:lnTo>
                  <a:lnTo>
                    <a:pt x="462394" y="2714980"/>
                  </a:lnTo>
                  <a:lnTo>
                    <a:pt x="419569" y="2735821"/>
                  </a:lnTo>
                  <a:lnTo>
                    <a:pt x="375970" y="2755265"/>
                  </a:lnTo>
                  <a:lnTo>
                    <a:pt x="331622" y="2773286"/>
                  </a:lnTo>
                  <a:lnTo>
                    <a:pt x="286537" y="2789847"/>
                  </a:lnTo>
                  <a:lnTo>
                    <a:pt x="240779" y="2804934"/>
                  </a:lnTo>
                  <a:lnTo>
                    <a:pt x="236220" y="2806115"/>
                  </a:lnTo>
                  <a:lnTo>
                    <a:pt x="236220" y="63436"/>
                  </a:lnTo>
                  <a:lnTo>
                    <a:pt x="286537" y="79705"/>
                  </a:lnTo>
                  <a:lnTo>
                    <a:pt x="331622" y="96266"/>
                  </a:lnTo>
                  <a:lnTo>
                    <a:pt x="375970" y="114287"/>
                  </a:lnTo>
                  <a:lnTo>
                    <a:pt x="419569" y="133731"/>
                  </a:lnTo>
                  <a:lnTo>
                    <a:pt x="462394" y="154571"/>
                  </a:lnTo>
                  <a:lnTo>
                    <a:pt x="504405" y="176771"/>
                  </a:lnTo>
                  <a:lnTo>
                    <a:pt x="545579" y="200304"/>
                  </a:lnTo>
                  <a:lnTo>
                    <a:pt x="585889" y="225145"/>
                  </a:lnTo>
                  <a:lnTo>
                    <a:pt x="625297" y="251269"/>
                  </a:lnTo>
                  <a:lnTo>
                    <a:pt x="663778" y="278638"/>
                  </a:lnTo>
                  <a:lnTo>
                    <a:pt x="701319" y="307225"/>
                  </a:lnTo>
                  <a:lnTo>
                    <a:pt x="737870" y="337007"/>
                  </a:lnTo>
                  <a:lnTo>
                    <a:pt x="773404" y="367957"/>
                  </a:lnTo>
                  <a:lnTo>
                    <a:pt x="807910" y="400024"/>
                  </a:lnTo>
                  <a:lnTo>
                    <a:pt x="841336" y="433209"/>
                  </a:lnTo>
                  <a:lnTo>
                    <a:pt x="873671" y="467461"/>
                  </a:lnTo>
                  <a:lnTo>
                    <a:pt x="904875" y="502767"/>
                  </a:lnTo>
                  <a:lnTo>
                    <a:pt x="934923" y="539089"/>
                  </a:lnTo>
                  <a:lnTo>
                    <a:pt x="963790" y="576389"/>
                  </a:lnTo>
                  <a:lnTo>
                    <a:pt x="991450" y="614667"/>
                  </a:lnTo>
                  <a:lnTo>
                    <a:pt x="1017854" y="653872"/>
                  </a:lnTo>
                  <a:lnTo>
                    <a:pt x="1043000" y="693966"/>
                  </a:lnTo>
                  <a:lnTo>
                    <a:pt x="1066838" y="734949"/>
                  </a:lnTo>
                  <a:lnTo>
                    <a:pt x="1089355" y="776770"/>
                  </a:lnTo>
                  <a:lnTo>
                    <a:pt x="1110500" y="819404"/>
                  </a:lnTo>
                  <a:lnTo>
                    <a:pt x="1130274" y="862825"/>
                  </a:lnTo>
                  <a:lnTo>
                    <a:pt x="1148626" y="907008"/>
                  </a:lnTo>
                  <a:lnTo>
                    <a:pt x="1165529" y="951915"/>
                  </a:lnTo>
                  <a:lnTo>
                    <a:pt x="1180960" y="997534"/>
                  </a:lnTo>
                  <a:lnTo>
                    <a:pt x="1194892" y="1043813"/>
                  </a:lnTo>
                  <a:lnTo>
                    <a:pt x="1207300" y="1090739"/>
                  </a:lnTo>
                  <a:lnTo>
                    <a:pt x="1218133" y="1138275"/>
                  </a:lnTo>
                  <a:lnTo>
                    <a:pt x="1227391" y="1186395"/>
                  </a:lnTo>
                  <a:lnTo>
                    <a:pt x="1235024" y="1235075"/>
                  </a:lnTo>
                  <a:lnTo>
                    <a:pt x="1241005" y="1284287"/>
                  </a:lnTo>
                  <a:lnTo>
                    <a:pt x="1245323" y="1333982"/>
                  </a:lnTo>
                  <a:lnTo>
                    <a:pt x="1247940" y="1384160"/>
                  </a:lnTo>
                  <a:lnTo>
                    <a:pt x="1248816" y="1434769"/>
                  </a:lnTo>
                  <a:lnTo>
                    <a:pt x="1248816" y="262864"/>
                  </a:lnTo>
                  <a:lnTo>
                    <a:pt x="1209179" y="235737"/>
                  </a:lnTo>
                  <a:lnTo>
                    <a:pt x="1171079" y="211493"/>
                  </a:lnTo>
                  <a:lnTo>
                    <a:pt x="1132166" y="188429"/>
                  </a:lnTo>
                  <a:lnTo>
                    <a:pt x="1092492" y="166560"/>
                  </a:lnTo>
                  <a:lnTo>
                    <a:pt x="1052055" y="145935"/>
                  </a:lnTo>
                  <a:lnTo>
                    <a:pt x="1010894" y="126555"/>
                  </a:lnTo>
                  <a:lnTo>
                    <a:pt x="969035" y="108445"/>
                  </a:lnTo>
                  <a:lnTo>
                    <a:pt x="926490" y="91655"/>
                  </a:lnTo>
                  <a:lnTo>
                    <a:pt x="883297" y="76174"/>
                  </a:lnTo>
                  <a:lnTo>
                    <a:pt x="839482" y="62064"/>
                  </a:lnTo>
                  <a:lnTo>
                    <a:pt x="795070" y="49326"/>
                  </a:lnTo>
                  <a:lnTo>
                    <a:pt x="750074" y="37998"/>
                  </a:lnTo>
                  <a:lnTo>
                    <a:pt x="704532" y="28092"/>
                  </a:lnTo>
                  <a:lnTo>
                    <a:pt x="658469" y="19646"/>
                  </a:lnTo>
                  <a:lnTo>
                    <a:pt x="611898" y="12687"/>
                  </a:lnTo>
                  <a:lnTo>
                    <a:pt x="564857" y="7213"/>
                  </a:lnTo>
                  <a:lnTo>
                    <a:pt x="517359" y="3289"/>
                  </a:lnTo>
                  <a:lnTo>
                    <a:pt x="469442" y="901"/>
                  </a:lnTo>
                  <a:lnTo>
                    <a:pt x="421132" y="101"/>
                  </a:lnTo>
                  <a:lnTo>
                    <a:pt x="371805" y="939"/>
                  </a:lnTo>
                  <a:lnTo>
                    <a:pt x="322897" y="3416"/>
                  </a:lnTo>
                  <a:lnTo>
                    <a:pt x="274434" y="7518"/>
                  </a:lnTo>
                  <a:lnTo>
                    <a:pt x="236220" y="12052"/>
                  </a:lnTo>
                  <a:lnTo>
                    <a:pt x="236220" y="0"/>
                  </a:lnTo>
                  <a:lnTo>
                    <a:pt x="0" y="0"/>
                  </a:lnTo>
                  <a:lnTo>
                    <a:pt x="0" y="5297424"/>
                  </a:lnTo>
                  <a:lnTo>
                    <a:pt x="236220" y="5297424"/>
                  </a:lnTo>
                  <a:lnTo>
                    <a:pt x="236220" y="2857500"/>
                  </a:lnTo>
                  <a:lnTo>
                    <a:pt x="274434" y="2862021"/>
                  </a:lnTo>
                  <a:lnTo>
                    <a:pt x="322897" y="2866123"/>
                  </a:lnTo>
                  <a:lnTo>
                    <a:pt x="371805" y="2868599"/>
                  </a:lnTo>
                  <a:lnTo>
                    <a:pt x="421132" y="2869425"/>
                  </a:lnTo>
                  <a:lnTo>
                    <a:pt x="469442" y="2868638"/>
                  </a:lnTo>
                  <a:lnTo>
                    <a:pt x="517359" y="2866250"/>
                  </a:lnTo>
                  <a:lnTo>
                    <a:pt x="564857" y="2862326"/>
                  </a:lnTo>
                  <a:lnTo>
                    <a:pt x="611898" y="2856852"/>
                  </a:lnTo>
                  <a:lnTo>
                    <a:pt x="658469" y="2849892"/>
                  </a:lnTo>
                  <a:lnTo>
                    <a:pt x="704532" y="2841447"/>
                  </a:lnTo>
                  <a:lnTo>
                    <a:pt x="750074" y="2831541"/>
                  </a:lnTo>
                  <a:lnTo>
                    <a:pt x="795070" y="2820212"/>
                  </a:lnTo>
                  <a:lnTo>
                    <a:pt x="839482" y="2807474"/>
                  </a:lnTo>
                  <a:lnTo>
                    <a:pt x="883297" y="2793365"/>
                  </a:lnTo>
                  <a:lnTo>
                    <a:pt x="926490" y="2777896"/>
                  </a:lnTo>
                  <a:lnTo>
                    <a:pt x="969035" y="2761094"/>
                  </a:lnTo>
                  <a:lnTo>
                    <a:pt x="1010894" y="2742996"/>
                  </a:lnTo>
                  <a:lnTo>
                    <a:pt x="1052055" y="2723616"/>
                  </a:lnTo>
                  <a:lnTo>
                    <a:pt x="1092492" y="2702979"/>
                  </a:lnTo>
                  <a:lnTo>
                    <a:pt x="1132166" y="2681109"/>
                  </a:lnTo>
                  <a:lnTo>
                    <a:pt x="1171079" y="2658046"/>
                  </a:lnTo>
                  <a:lnTo>
                    <a:pt x="1209179" y="2633802"/>
                  </a:lnTo>
                  <a:lnTo>
                    <a:pt x="1246454" y="2608402"/>
                  </a:lnTo>
                  <a:lnTo>
                    <a:pt x="1282877" y="2581884"/>
                  </a:lnTo>
                  <a:lnTo>
                    <a:pt x="1318425" y="2554249"/>
                  </a:lnTo>
                  <a:lnTo>
                    <a:pt x="1353070" y="2525547"/>
                  </a:lnTo>
                  <a:lnTo>
                    <a:pt x="1386801" y="2495791"/>
                  </a:lnTo>
                  <a:lnTo>
                    <a:pt x="1419567" y="2465006"/>
                  </a:lnTo>
                  <a:lnTo>
                    <a:pt x="1451356" y="2433218"/>
                  </a:lnTo>
                  <a:lnTo>
                    <a:pt x="1482140" y="2400452"/>
                  </a:lnTo>
                  <a:lnTo>
                    <a:pt x="1511896" y="2366721"/>
                  </a:lnTo>
                  <a:lnTo>
                    <a:pt x="1540598" y="2332075"/>
                  </a:lnTo>
                  <a:lnTo>
                    <a:pt x="1568234" y="2296528"/>
                  </a:lnTo>
                  <a:lnTo>
                    <a:pt x="1594751" y="2260104"/>
                  </a:lnTo>
                  <a:lnTo>
                    <a:pt x="1620151" y="2222830"/>
                  </a:lnTo>
                  <a:lnTo>
                    <a:pt x="1644396" y="2184730"/>
                  </a:lnTo>
                  <a:lnTo>
                    <a:pt x="1667459" y="2145817"/>
                  </a:lnTo>
                  <a:lnTo>
                    <a:pt x="1689328" y="2106142"/>
                  </a:lnTo>
                  <a:lnTo>
                    <a:pt x="1709966" y="2065705"/>
                  </a:lnTo>
                  <a:lnTo>
                    <a:pt x="1729346" y="2024545"/>
                  </a:lnTo>
                  <a:lnTo>
                    <a:pt x="1747443" y="1982685"/>
                  </a:lnTo>
                  <a:lnTo>
                    <a:pt x="1764245" y="1940140"/>
                  </a:lnTo>
                  <a:lnTo>
                    <a:pt x="1779714" y="1896948"/>
                  </a:lnTo>
                  <a:lnTo>
                    <a:pt x="1793824" y="1853133"/>
                  </a:lnTo>
                  <a:lnTo>
                    <a:pt x="1806562" y="1808721"/>
                  </a:lnTo>
                  <a:lnTo>
                    <a:pt x="1817890" y="1763725"/>
                  </a:lnTo>
                  <a:lnTo>
                    <a:pt x="1827796" y="1718183"/>
                  </a:lnTo>
                  <a:lnTo>
                    <a:pt x="1836242" y="1672120"/>
                  </a:lnTo>
                  <a:lnTo>
                    <a:pt x="1843201" y="1625549"/>
                  </a:lnTo>
                  <a:lnTo>
                    <a:pt x="1848675" y="1578508"/>
                  </a:lnTo>
                  <a:lnTo>
                    <a:pt x="1852599" y="1531010"/>
                  </a:lnTo>
                  <a:lnTo>
                    <a:pt x="1854987" y="1483093"/>
                  </a:lnTo>
                  <a:lnTo>
                    <a:pt x="1855787" y="1434769"/>
                  </a:lnTo>
                  <a:close/>
                </a:path>
              </a:pathLst>
            </a:custGeom>
            <a:solidFill>
              <a:srgbClr val="181818"/>
            </a:solidFill>
          </p:spPr>
          <p:txBody>
            <a:bodyPr wrap="square" lIns="0" tIns="0" rIns="0" bIns="0" rtlCol="0"/>
            <a:lstStyle/>
            <a:p/>
          </p:txBody>
        </p:sp>
        <p:sp>
          <p:nvSpPr>
            <p:cNvPr id="4" name="object 4"/>
            <p:cNvSpPr/>
            <p:nvPr/>
          </p:nvSpPr>
          <p:spPr>
            <a:xfrm>
              <a:off x="2267330" y="3645903"/>
              <a:ext cx="9034145" cy="7620"/>
            </a:xfrm>
            <a:custGeom>
              <a:avLst/>
              <a:gdLst/>
              <a:ahLst/>
              <a:cxnLst/>
              <a:rect l="l" t="t" r="r" b="b"/>
              <a:pathLst>
                <a:path w="9034145" h="7620">
                  <a:moveTo>
                    <a:pt x="9033548" y="7620"/>
                  </a:moveTo>
                  <a:lnTo>
                    <a:pt x="0" y="7620"/>
                  </a:lnTo>
                  <a:lnTo>
                    <a:pt x="0" y="0"/>
                  </a:lnTo>
                  <a:lnTo>
                    <a:pt x="9033548" y="0"/>
                  </a:lnTo>
                  <a:lnTo>
                    <a:pt x="9033548" y="7620"/>
                  </a:lnTo>
                  <a:close/>
                </a:path>
              </a:pathLst>
            </a:custGeom>
            <a:solidFill>
              <a:srgbClr val="A6A6A6">
                <a:alpha val="25099"/>
              </a:srgbClr>
            </a:solidFill>
          </p:spPr>
          <p:txBody>
            <a:bodyPr wrap="square" lIns="0" tIns="0" rIns="0" bIns="0" rtlCol="0"/>
            <a:lstStyle/>
            <a:p/>
          </p:txBody>
        </p:sp>
      </p:grpSp>
      <p:sp>
        <p:nvSpPr>
          <p:cNvPr id="5" name="object 5"/>
          <p:cNvSpPr txBox="1"/>
          <p:nvPr/>
        </p:nvSpPr>
        <p:spPr>
          <a:xfrm>
            <a:off x="3417087" y="3444912"/>
            <a:ext cx="1198880" cy="391160"/>
          </a:xfrm>
          <a:prstGeom prst="rect">
            <a:avLst/>
          </a:prstGeom>
        </p:spPr>
        <p:txBody>
          <a:bodyPr vert="horz" wrap="square" lIns="0" tIns="12700" rIns="0" bIns="0" rtlCol="0">
            <a:spAutoFit/>
          </a:bodyPr>
          <a:lstStyle/>
          <a:p>
            <a:pPr marL="12700">
              <a:lnSpc>
                <a:spcPct val="100000"/>
              </a:lnSpc>
              <a:spcBef>
                <a:spcPts val="100"/>
              </a:spcBef>
              <a:tabLst>
                <a:tab pos="539115" algn="l"/>
                <a:tab pos="1042035" algn="l"/>
              </a:tabLst>
            </a:pPr>
            <a:r>
              <a:rPr sz="2400" dirty="0">
                <a:solidFill>
                  <a:srgbClr val="0D0D0D"/>
                </a:solidFill>
                <a:latin typeface="Segoe Print" panose="02000600000000000000"/>
                <a:cs typeface="Segoe Print" panose="02000600000000000000"/>
              </a:rPr>
              <a:t>a	r	t</a:t>
            </a:r>
            <a:endParaRPr sz="2400">
              <a:latin typeface="Segoe Print" panose="02000600000000000000"/>
              <a:cs typeface="Segoe Print" panose="02000600000000000000"/>
            </a:endParaRPr>
          </a:p>
        </p:txBody>
      </p:sp>
      <p:sp>
        <p:nvSpPr>
          <p:cNvPr id="6" name="object 6"/>
          <p:cNvSpPr txBox="1"/>
          <p:nvPr/>
        </p:nvSpPr>
        <p:spPr>
          <a:xfrm>
            <a:off x="5409717" y="3444912"/>
            <a:ext cx="1306830" cy="391160"/>
          </a:xfrm>
          <a:prstGeom prst="rect">
            <a:avLst/>
          </a:prstGeom>
        </p:spPr>
        <p:txBody>
          <a:bodyPr vert="horz" wrap="square" lIns="0" tIns="12700" rIns="0" bIns="0" rtlCol="0">
            <a:spAutoFit/>
          </a:bodyPr>
          <a:lstStyle/>
          <a:p>
            <a:pPr marL="12700">
              <a:lnSpc>
                <a:spcPct val="100000"/>
              </a:lnSpc>
              <a:spcBef>
                <a:spcPts val="100"/>
              </a:spcBef>
              <a:tabLst>
                <a:tab pos="503555" algn="l"/>
                <a:tab pos="1120775" algn="l"/>
              </a:tabLst>
            </a:pPr>
            <a:r>
              <a:rPr sz="2400" dirty="0">
                <a:solidFill>
                  <a:srgbClr val="0D0D0D"/>
                </a:solidFill>
                <a:latin typeface="Segoe Print" panose="02000600000000000000"/>
                <a:cs typeface="Segoe Print" panose="02000600000000000000"/>
              </a:rPr>
              <a:t>t	w	o</a:t>
            </a:r>
            <a:endParaRPr sz="2400">
              <a:latin typeface="Segoe Print" panose="02000600000000000000"/>
              <a:cs typeface="Segoe Print" panose="02000600000000000000"/>
            </a:endParaRPr>
          </a:p>
        </p:txBody>
      </p:sp>
      <p:sp>
        <p:nvSpPr>
          <p:cNvPr id="7" name="object 7"/>
          <p:cNvSpPr txBox="1"/>
          <p:nvPr/>
        </p:nvSpPr>
        <p:spPr>
          <a:xfrm>
            <a:off x="9899053" y="4493531"/>
            <a:ext cx="1447165" cy="777240"/>
          </a:xfrm>
          <a:prstGeom prst="rect">
            <a:avLst/>
          </a:prstGeom>
        </p:spPr>
        <p:txBody>
          <a:bodyPr vert="horz" wrap="square" lIns="0" tIns="86360" rIns="0" bIns="0" rtlCol="0">
            <a:spAutoFit/>
          </a:bodyPr>
          <a:lstStyle/>
          <a:p>
            <a:pPr marL="12700">
              <a:lnSpc>
                <a:spcPct val="100000"/>
              </a:lnSpc>
              <a:spcBef>
                <a:spcPts val="680"/>
              </a:spcBef>
            </a:pPr>
            <a:r>
              <a:rPr sz="2800" dirty="0">
                <a:solidFill>
                  <a:srgbClr val="404040"/>
                </a:solidFill>
                <a:latin typeface="微软雅黑" panose="020B0503020204020204" charset="-122"/>
                <a:cs typeface="微软雅黑" panose="020B0503020204020204" charset="-122"/>
              </a:rPr>
              <a:t>活动规</a:t>
            </a:r>
            <a:r>
              <a:rPr sz="2800" spc="-5" dirty="0">
                <a:solidFill>
                  <a:srgbClr val="404040"/>
                </a:solidFill>
                <a:latin typeface="微软雅黑" panose="020B0503020204020204" charset="-122"/>
                <a:cs typeface="微软雅黑" panose="020B0503020204020204" charset="-122"/>
              </a:rPr>
              <a:t>划</a:t>
            </a:r>
            <a:endParaRPr sz="2800">
              <a:latin typeface="微软雅黑" panose="020B0503020204020204" charset="-122"/>
              <a:cs typeface="微软雅黑" panose="020B0503020204020204" charset="-122"/>
            </a:endParaRPr>
          </a:p>
          <a:p>
            <a:pPr marL="62230">
              <a:lnSpc>
                <a:spcPct val="100000"/>
              </a:lnSpc>
              <a:spcBef>
                <a:spcPts val="295"/>
              </a:spcBef>
            </a:pPr>
            <a:r>
              <a:rPr sz="1400" spc="70" dirty="0">
                <a:solidFill>
                  <a:srgbClr val="A6A6A6"/>
                </a:solidFill>
                <a:latin typeface="Arial" panose="020B0604020202020204"/>
                <a:cs typeface="Arial" panose="020B0604020202020204"/>
              </a:rPr>
              <a:t>Activity</a:t>
            </a:r>
            <a:r>
              <a:rPr sz="1400" spc="290" dirty="0">
                <a:solidFill>
                  <a:srgbClr val="A6A6A6"/>
                </a:solidFill>
                <a:latin typeface="Arial" panose="020B0604020202020204"/>
                <a:cs typeface="Arial" panose="020B0604020202020204"/>
              </a:rPr>
              <a:t> </a:t>
            </a:r>
            <a:r>
              <a:rPr sz="1400" spc="-35" dirty="0">
                <a:solidFill>
                  <a:srgbClr val="A6A6A6"/>
                </a:solidFill>
                <a:latin typeface="Arial" panose="020B0604020202020204"/>
                <a:cs typeface="Arial" panose="020B0604020202020204"/>
              </a:rPr>
              <a:t>appeal</a:t>
            </a:r>
            <a:endParaRPr sz="1400">
              <a:latin typeface="Arial" panose="020B0604020202020204"/>
              <a:cs typeface="Arial" panose="020B06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40579" y="2502407"/>
            <a:ext cx="3893820" cy="927100"/>
          </a:xfrm>
          <a:custGeom>
            <a:avLst/>
            <a:gdLst/>
            <a:ahLst/>
            <a:cxnLst/>
            <a:rect l="l" t="t" r="r" b="b"/>
            <a:pathLst>
              <a:path w="3893820" h="927100">
                <a:moveTo>
                  <a:pt x="3430524" y="926592"/>
                </a:moveTo>
                <a:lnTo>
                  <a:pt x="463296" y="926592"/>
                </a:lnTo>
                <a:lnTo>
                  <a:pt x="415841" y="924199"/>
                </a:lnTo>
                <a:lnTo>
                  <a:pt x="369766" y="917176"/>
                </a:lnTo>
                <a:lnTo>
                  <a:pt x="325301" y="905757"/>
                </a:lnTo>
                <a:lnTo>
                  <a:pt x="282681" y="890174"/>
                </a:lnTo>
                <a:lnTo>
                  <a:pt x="242139" y="870660"/>
                </a:lnTo>
                <a:lnTo>
                  <a:pt x="203908" y="847450"/>
                </a:lnTo>
                <a:lnTo>
                  <a:pt x="168221" y="820775"/>
                </a:lnTo>
                <a:lnTo>
                  <a:pt x="135312" y="790870"/>
                </a:lnTo>
                <a:lnTo>
                  <a:pt x="105413" y="757967"/>
                </a:lnTo>
                <a:lnTo>
                  <a:pt x="78757" y="722299"/>
                </a:lnTo>
                <a:lnTo>
                  <a:pt x="55579" y="684100"/>
                </a:lnTo>
                <a:lnTo>
                  <a:pt x="36110" y="643603"/>
                </a:lnTo>
                <a:lnTo>
                  <a:pt x="20585" y="601040"/>
                </a:lnTo>
                <a:lnTo>
                  <a:pt x="9236" y="556646"/>
                </a:lnTo>
                <a:lnTo>
                  <a:pt x="2296" y="510654"/>
                </a:lnTo>
                <a:lnTo>
                  <a:pt x="0" y="463296"/>
                </a:lnTo>
                <a:lnTo>
                  <a:pt x="2296" y="415881"/>
                </a:lnTo>
                <a:lnTo>
                  <a:pt x="9236" y="369840"/>
                </a:lnTo>
                <a:lnTo>
                  <a:pt x="20585" y="325404"/>
                </a:lnTo>
                <a:lnTo>
                  <a:pt x="36110" y="282808"/>
                </a:lnTo>
                <a:lnTo>
                  <a:pt x="55579" y="242284"/>
                </a:lnTo>
                <a:lnTo>
                  <a:pt x="78757" y="204066"/>
                </a:lnTo>
                <a:lnTo>
                  <a:pt x="105413" y="168386"/>
                </a:lnTo>
                <a:lnTo>
                  <a:pt x="135312" y="135478"/>
                </a:lnTo>
                <a:lnTo>
                  <a:pt x="168221" y="105576"/>
                </a:lnTo>
                <a:lnTo>
                  <a:pt x="203908" y="78912"/>
                </a:lnTo>
                <a:lnTo>
                  <a:pt x="242139" y="55720"/>
                </a:lnTo>
                <a:lnTo>
                  <a:pt x="282681" y="36233"/>
                </a:lnTo>
                <a:lnTo>
                  <a:pt x="325301" y="20684"/>
                </a:lnTo>
                <a:lnTo>
                  <a:pt x="369766" y="9307"/>
                </a:lnTo>
                <a:lnTo>
                  <a:pt x="415841" y="2334"/>
                </a:lnTo>
                <a:lnTo>
                  <a:pt x="463296" y="0"/>
                </a:lnTo>
                <a:lnTo>
                  <a:pt x="3430524" y="0"/>
                </a:lnTo>
                <a:lnTo>
                  <a:pt x="3477882" y="2334"/>
                </a:lnTo>
                <a:lnTo>
                  <a:pt x="3523874" y="9307"/>
                </a:lnTo>
                <a:lnTo>
                  <a:pt x="3568268" y="20683"/>
                </a:lnTo>
                <a:lnTo>
                  <a:pt x="3610831" y="36231"/>
                </a:lnTo>
                <a:lnTo>
                  <a:pt x="3651328" y="55715"/>
                </a:lnTo>
                <a:lnTo>
                  <a:pt x="3689527" y="78904"/>
                </a:lnTo>
                <a:lnTo>
                  <a:pt x="3725195" y="105562"/>
                </a:lnTo>
                <a:lnTo>
                  <a:pt x="3758098" y="135458"/>
                </a:lnTo>
                <a:lnTo>
                  <a:pt x="3788003" y="168357"/>
                </a:lnTo>
                <a:lnTo>
                  <a:pt x="3814678" y="204025"/>
                </a:lnTo>
                <a:lnTo>
                  <a:pt x="3837888" y="242230"/>
                </a:lnTo>
                <a:lnTo>
                  <a:pt x="3857402" y="282738"/>
                </a:lnTo>
                <a:lnTo>
                  <a:pt x="3872985" y="325316"/>
                </a:lnTo>
                <a:lnTo>
                  <a:pt x="3884404" y="369729"/>
                </a:lnTo>
                <a:lnTo>
                  <a:pt x="3891427" y="415745"/>
                </a:lnTo>
                <a:lnTo>
                  <a:pt x="3893820" y="463130"/>
                </a:lnTo>
                <a:lnTo>
                  <a:pt x="3891427" y="510518"/>
                </a:lnTo>
                <a:lnTo>
                  <a:pt x="3884404" y="556536"/>
                </a:lnTo>
                <a:lnTo>
                  <a:pt x="3872985" y="600952"/>
                </a:lnTo>
                <a:lnTo>
                  <a:pt x="3857402" y="643533"/>
                </a:lnTo>
                <a:lnTo>
                  <a:pt x="3837888" y="684046"/>
                </a:lnTo>
                <a:lnTo>
                  <a:pt x="3814678" y="722259"/>
                </a:lnTo>
                <a:lnTo>
                  <a:pt x="3788003" y="757937"/>
                </a:lnTo>
                <a:lnTo>
                  <a:pt x="3758098" y="790849"/>
                </a:lnTo>
                <a:lnTo>
                  <a:pt x="3725195" y="820761"/>
                </a:lnTo>
                <a:lnTo>
                  <a:pt x="3689527" y="847441"/>
                </a:lnTo>
                <a:lnTo>
                  <a:pt x="3651328" y="870655"/>
                </a:lnTo>
                <a:lnTo>
                  <a:pt x="3610831" y="890171"/>
                </a:lnTo>
                <a:lnTo>
                  <a:pt x="3568268" y="905756"/>
                </a:lnTo>
                <a:lnTo>
                  <a:pt x="3523874" y="917176"/>
                </a:lnTo>
                <a:lnTo>
                  <a:pt x="3477882" y="924199"/>
                </a:lnTo>
                <a:lnTo>
                  <a:pt x="3430524" y="926592"/>
                </a:lnTo>
                <a:close/>
              </a:path>
            </a:pathLst>
          </a:custGeom>
          <a:solidFill>
            <a:srgbClr val="FFFFFF">
              <a:alpha val="72898"/>
            </a:srgbClr>
          </a:solidFill>
        </p:spPr>
        <p:txBody>
          <a:bodyPr wrap="square" lIns="0" tIns="0" rIns="0" bIns="0" rtlCol="0"/>
          <a:lstStyle/>
          <a:p/>
        </p:txBody>
      </p:sp>
      <p:sp>
        <p:nvSpPr>
          <p:cNvPr id="3" name="object 3"/>
          <p:cNvSpPr txBox="1"/>
          <p:nvPr/>
        </p:nvSpPr>
        <p:spPr>
          <a:xfrm>
            <a:off x="5329491" y="2715933"/>
            <a:ext cx="2513965" cy="451484"/>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404040"/>
                </a:solidFill>
                <a:latin typeface="微软雅黑" panose="020B0503020204020204" charset="-122"/>
                <a:cs typeface="微软雅黑" panose="020B0503020204020204" charset="-122"/>
              </a:rPr>
              <a:t>关于宣传与外</a:t>
            </a:r>
            <a:r>
              <a:rPr sz="2800" spc="-5" dirty="0">
                <a:solidFill>
                  <a:srgbClr val="404040"/>
                </a:solidFill>
                <a:latin typeface="微软雅黑" panose="020B0503020204020204" charset="-122"/>
                <a:cs typeface="微软雅黑" panose="020B0503020204020204" charset="-122"/>
              </a:rPr>
              <a:t>拓</a:t>
            </a:r>
            <a:endParaRPr sz="2800">
              <a:latin typeface="微软雅黑" panose="020B0503020204020204" charset="-122"/>
              <a:cs typeface="微软雅黑" panose="020B0503020204020204" charset="-122"/>
            </a:endParaRPr>
          </a:p>
        </p:txBody>
      </p:sp>
      <p:sp>
        <p:nvSpPr>
          <p:cNvPr id="4" name="object 4"/>
          <p:cNvSpPr txBox="1">
            <a:spLocks noGrp="1"/>
          </p:cNvSpPr>
          <p:nvPr>
            <p:ph type="title"/>
          </p:nvPr>
        </p:nvSpPr>
        <p:spPr>
          <a:xfrm>
            <a:off x="3093808" y="1244092"/>
            <a:ext cx="1104900" cy="2554605"/>
          </a:xfrm>
          <a:prstGeom prst="rect">
            <a:avLst/>
          </a:prstGeom>
        </p:spPr>
        <p:txBody>
          <a:bodyPr vert="horz" wrap="square" lIns="0" tIns="12065" rIns="0" bIns="0" rtlCol="0">
            <a:spAutoFit/>
          </a:bodyPr>
          <a:lstStyle/>
          <a:p>
            <a:pPr marL="12700">
              <a:lnSpc>
                <a:spcPct val="100000"/>
              </a:lnSpc>
              <a:spcBef>
                <a:spcPts val="95"/>
              </a:spcBef>
            </a:pPr>
            <a:r>
              <a:rPr sz="16600" i="1" spc="195" dirty="0">
                <a:latin typeface="Times New Roman" panose="02020603050405020304"/>
                <a:cs typeface="Times New Roman" panose="02020603050405020304"/>
              </a:rPr>
              <a:t>1</a:t>
            </a:r>
            <a:endParaRPr sz="16600">
              <a:latin typeface="Times New Roman" panose="02020603050405020304"/>
              <a:cs typeface="Times New Roman" panose="020206030504050203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8271" y="550926"/>
            <a:ext cx="114363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 传 目</a:t>
            </a:r>
            <a:r>
              <a:rPr sz="1800" b="1" spc="-11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的</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
        <p:nvSpPr>
          <p:cNvPr id="4" name="object 4"/>
          <p:cNvSpPr/>
          <p:nvPr/>
        </p:nvSpPr>
        <p:spPr>
          <a:xfrm>
            <a:off x="0" y="1455419"/>
            <a:ext cx="12192000" cy="3240405"/>
          </a:xfrm>
          <a:custGeom>
            <a:avLst/>
            <a:gdLst/>
            <a:ahLst/>
            <a:cxnLst/>
            <a:rect l="l" t="t" r="r" b="b"/>
            <a:pathLst>
              <a:path w="12192000" h="3240404">
                <a:moveTo>
                  <a:pt x="12192000" y="3240024"/>
                </a:moveTo>
                <a:lnTo>
                  <a:pt x="0" y="3240024"/>
                </a:lnTo>
                <a:lnTo>
                  <a:pt x="0" y="0"/>
                </a:lnTo>
                <a:lnTo>
                  <a:pt x="12192000" y="0"/>
                </a:lnTo>
                <a:lnTo>
                  <a:pt x="12192000" y="3240024"/>
                </a:lnTo>
                <a:close/>
              </a:path>
            </a:pathLst>
          </a:custGeom>
          <a:solidFill>
            <a:srgbClr val="F1F1F1"/>
          </a:solidFill>
        </p:spPr>
        <p:txBody>
          <a:bodyPr wrap="square" lIns="0" tIns="0" rIns="0" bIns="0" rtlCol="0"/>
          <a:lstStyle/>
          <a:p/>
        </p:txBody>
      </p:sp>
      <p:sp>
        <p:nvSpPr>
          <p:cNvPr id="5" name="object 5"/>
          <p:cNvSpPr txBox="1"/>
          <p:nvPr/>
        </p:nvSpPr>
        <p:spPr>
          <a:xfrm>
            <a:off x="507136" y="1729892"/>
            <a:ext cx="8952865" cy="2647950"/>
          </a:xfrm>
          <a:prstGeom prst="rect">
            <a:avLst/>
          </a:prstGeom>
        </p:spPr>
        <p:txBody>
          <a:bodyPr vert="horz" wrap="square" lIns="0" tIns="13335" rIns="0" bIns="0" rtlCol="0">
            <a:spAutoFit/>
          </a:bodyPr>
          <a:lstStyle/>
          <a:p>
            <a:pPr marL="298450" indent="-285750">
              <a:lnSpc>
                <a:spcPct val="100000"/>
              </a:lnSpc>
              <a:spcBef>
                <a:spcPts val="105"/>
              </a:spcBef>
              <a:buFont typeface="Arial" panose="020B0604020202020204"/>
              <a:buChar char="•"/>
              <a:tabLst>
                <a:tab pos="297815" algn="l"/>
                <a:tab pos="298450" algn="l"/>
              </a:tabLst>
            </a:pPr>
            <a:r>
              <a:rPr sz="1600" b="0" dirty="0">
                <a:latin typeface="微软雅黑 Light"/>
                <a:cs typeface="微软雅黑 Light"/>
              </a:rPr>
              <a:t>扩大水上乐园嘉年华活动在许昌的</a:t>
            </a:r>
            <a:r>
              <a:rPr sz="2000" b="0" spc="5" dirty="0">
                <a:latin typeface="微软雅黑 Light"/>
                <a:cs typeface="微软雅黑 Light"/>
              </a:rPr>
              <a:t>活动宣传力度及影响力</a:t>
            </a:r>
            <a:r>
              <a:rPr sz="1600" b="0" dirty="0">
                <a:latin typeface="微软雅黑 Light"/>
                <a:cs typeface="微软雅黑 Light"/>
              </a:rPr>
              <a:t>，让更多的人关注、前往水上乐</a:t>
            </a:r>
            <a:r>
              <a:rPr sz="1600" b="0" spc="-5" dirty="0">
                <a:latin typeface="微软雅黑 Light"/>
                <a:cs typeface="微软雅黑 Light"/>
              </a:rPr>
              <a:t>园</a:t>
            </a:r>
            <a:endParaRPr sz="1600">
              <a:latin typeface="微软雅黑 Light"/>
              <a:cs typeface="微软雅黑 Light"/>
            </a:endParaRPr>
          </a:p>
          <a:p>
            <a:pPr marL="298450">
              <a:lnSpc>
                <a:spcPct val="100000"/>
              </a:lnSpc>
              <a:spcBef>
                <a:spcPts val="2020"/>
              </a:spcBef>
            </a:pPr>
            <a:r>
              <a:rPr sz="1600" b="0" dirty="0">
                <a:latin typeface="微软雅黑 Light"/>
                <a:cs typeface="微软雅黑 Light"/>
              </a:rPr>
              <a:t>活动现场，感受非同一般的冰爽体验</a:t>
            </a:r>
            <a:r>
              <a:rPr sz="1600" b="0" spc="-5" dirty="0">
                <a:latin typeface="微软雅黑 Light"/>
                <a:cs typeface="微软雅黑 Light"/>
              </a:rPr>
              <a:t>；</a:t>
            </a:r>
            <a:endParaRPr sz="1600">
              <a:latin typeface="微软雅黑 Light"/>
              <a:cs typeface="微软雅黑 Light"/>
            </a:endParaRPr>
          </a:p>
          <a:p>
            <a:pPr marL="298450" marR="111125" indent="-285750">
              <a:lnSpc>
                <a:spcPts val="4800"/>
              </a:lnSpc>
              <a:spcBef>
                <a:spcPts val="460"/>
              </a:spcBef>
              <a:buFont typeface="Arial" panose="020B0604020202020204"/>
              <a:buChar char="•"/>
              <a:tabLst>
                <a:tab pos="297815" algn="l"/>
                <a:tab pos="298450" algn="l"/>
              </a:tabLst>
            </a:pPr>
            <a:r>
              <a:rPr sz="1600" b="0" dirty="0">
                <a:latin typeface="微软雅黑 Light"/>
                <a:cs typeface="微软雅黑 Light"/>
              </a:rPr>
              <a:t>为了让业主及广大社会群众获得更好的</a:t>
            </a:r>
            <a:r>
              <a:rPr sz="2000" b="0" spc="5" dirty="0">
                <a:latin typeface="微软雅黑 Light"/>
                <a:cs typeface="微软雅黑 Light"/>
              </a:rPr>
              <a:t>活动体验</a:t>
            </a:r>
            <a:r>
              <a:rPr sz="1600" b="0" dirty="0">
                <a:latin typeface="微软雅黑 Light"/>
                <a:cs typeface="微软雅黑 Light"/>
              </a:rPr>
              <a:t>，感受到地产项目真心诚意为业主及广大社</a:t>
            </a:r>
            <a:r>
              <a:rPr sz="1600" b="0" spc="-5" dirty="0">
                <a:latin typeface="微软雅黑 Light"/>
                <a:cs typeface="微软雅黑 Light"/>
              </a:rPr>
              <a:t>会 </a:t>
            </a:r>
            <a:r>
              <a:rPr sz="1600" b="0" dirty="0">
                <a:latin typeface="微软雅黑 Light"/>
                <a:cs typeface="微软雅黑 Light"/>
              </a:rPr>
              <a:t>群众</a:t>
            </a:r>
            <a:r>
              <a:rPr sz="2000" b="0" spc="5" dirty="0">
                <a:latin typeface="微软雅黑 Light"/>
                <a:cs typeface="微软雅黑 Light"/>
              </a:rPr>
              <a:t>服务的理念</a:t>
            </a:r>
            <a:r>
              <a:rPr sz="1600" b="0" spc="-5" dirty="0">
                <a:latin typeface="微软雅黑 Light"/>
                <a:cs typeface="微软雅黑 Light"/>
              </a:rPr>
              <a:t>；</a:t>
            </a:r>
            <a:endParaRPr sz="1600">
              <a:latin typeface="微软雅黑 Light"/>
              <a:cs typeface="微软雅黑 Light"/>
            </a:endParaRPr>
          </a:p>
          <a:p>
            <a:pPr marL="298450" indent="-285750">
              <a:lnSpc>
                <a:spcPct val="100000"/>
              </a:lnSpc>
              <a:spcBef>
                <a:spcPts val="1840"/>
              </a:spcBef>
              <a:buFont typeface="Arial" panose="020B0604020202020204"/>
              <a:buChar char="•"/>
              <a:tabLst>
                <a:tab pos="297815" algn="l"/>
                <a:tab pos="298450" algn="l"/>
              </a:tabLst>
            </a:pPr>
            <a:r>
              <a:rPr sz="1600" b="0" dirty="0">
                <a:latin typeface="微软雅黑 Light"/>
                <a:cs typeface="微软雅黑 Light"/>
              </a:rPr>
              <a:t>维护地产项目品质卓越、追求完美、用心服务客户的企业形象，</a:t>
            </a:r>
            <a:r>
              <a:rPr sz="2000" b="0" spc="5" dirty="0">
                <a:latin typeface="微软雅黑 Light"/>
                <a:cs typeface="微软雅黑 Light"/>
              </a:rPr>
              <a:t>提升品牌价值</a:t>
            </a:r>
            <a:r>
              <a:rPr sz="1600" b="0" spc="-5" dirty="0">
                <a:latin typeface="微软雅黑 Light"/>
                <a:cs typeface="微软雅黑 Light"/>
              </a:rPr>
              <a:t>；</a:t>
            </a:r>
            <a:endParaRPr sz="1600">
              <a:latin typeface="微软雅黑 Light"/>
              <a:cs typeface="微软雅黑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26" y="550926"/>
            <a:ext cx="10756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a:t>
            </a:r>
            <a:r>
              <a:rPr sz="1800" b="1" spc="-55"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传</a:t>
            </a:r>
            <a:r>
              <a:rPr sz="1800" b="1" spc="-5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方式</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pic>
        <p:nvPicPr>
          <p:cNvPr id="4" name="object 4"/>
          <p:cNvPicPr/>
          <p:nvPr/>
        </p:nvPicPr>
        <p:blipFill>
          <a:blip r:embed="rId1" cstate="print"/>
          <a:stretch>
            <a:fillRect/>
          </a:stretch>
        </p:blipFill>
        <p:spPr>
          <a:xfrm>
            <a:off x="4764023" y="3878579"/>
            <a:ext cx="4715256" cy="2619756"/>
          </a:xfrm>
          <a:prstGeom prst="rect">
            <a:avLst/>
          </a:prstGeom>
        </p:spPr>
      </p:pic>
      <p:pic>
        <p:nvPicPr>
          <p:cNvPr id="5" name="object 5"/>
          <p:cNvPicPr/>
          <p:nvPr/>
        </p:nvPicPr>
        <p:blipFill>
          <a:blip r:embed="rId2" cstate="print"/>
          <a:stretch>
            <a:fillRect/>
          </a:stretch>
        </p:blipFill>
        <p:spPr>
          <a:xfrm>
            <a:off x="539495" y="3878579"/>
            <a:ext cx="3698748" cy="2619756"/>
          </a:xfrm>
          <a:prstGeom prst="rect">
            <a:avLst/>
          </a:prstGeom>
        </p:spPr>
      </p:pic>
      <p:sp>
        <p:nvSpPr>
          <p:cNvPr id="6" name="object 6"/>
          <p:cNvSpPr txBox="1"/>
          <p:nvPr/>
        </p:nvSpPr>
        <p:spPr>
          <a:xfrm>
            <a:off x="618032" y="1378940"/>
            <a:ext cx="9477375" cy="2338070"/>
          </a:xfrm>
          <a:prstGeom prst="rect">
            <a:avLst/>
          </a:prstGeom>
        </p:spPr>
        <p:txBody>
          <a:bodyPr vert="horz" wrap="square" lIns="0" tIns="12700" rIns="0" bIns="0" rtlCol="0">
            <a:spAutoFit/>
          </a:bodyPr>
          <a:lstStyle/>
          <a:p>
            <a:pPr marL="15875">
              <a:lnSpc>
                <a:spcPct val="100000"/>
              </a:lnSpc>
              <a:spcBef>
                <a:spcPts val="100"/>
              </a:spcBef>
            </a:pPr>
            <a:r>
              <a:rPr sz="1800" b="0" spc="5" dirty="0">
                <a:latin typeface="微软雅黑 Light"/>
                <a:cs typeface="微软雅黑 Light"/>
              </a:rPr>
              <a:t>大型商场超</a:t>
            </a:r>
            <a:r>
              <a:rPr sz="1800" b="0" dirty="0">
                <a:latin typeface="微软雅黑 Light"/>
                <a:cs typeface="微软雅黑 Light"/>
              </a:rPr>
              <a:t>市</a:t>
            </a:r>
            <a:endParaRPr sz="1800">
              <a:latin typeface="微软雅黑 Light"/>
              <a:cs typeface="微软雅黑 Light"/>
            </a:endParaRPr>
          </a:p>
          <a:p>
            <a:pPr marL="355600" indent="-342900">
              <a:lnSpc>
                <a:spcPct val="100000"/>
              </a:lnSpc>
              <a:spcBef>
                <a:spcPts val="1315"/>
              </a:spcBef>
              <a:buChar char="•"/>
              <a:tabLst>
                <a:tab pos="354965" algn="l"/>
                <a:tab pos="355600" algn="l"/>
              </a:tabLst>
            </a:pPr>
            <a:r>
              <a:rPr sz="1400" b="0" dirty="0">
                <a:latin typeface="微软雅黑 Light"/>
                <a:cs typeface="微软雅黑 Light"/>
              </a:rPr>
              <a:t>目标商场：胖东来超市、国美电器、苏宁电</a:t>
            </a:r>
            <a:r>
              <a:rPr sz="1400" b="0" spc="5" dirty="0">
                <a:latin typeface="微软雅黑 Light"/>
                <a:cs typeface="微软雅黑 Light"/>
              </a:rPr>
              <a:t>器</a:t>
            </a:r>
            <a:endParaRPr sz="1400">
              <a:latin typeface="微软雅黑 Light"/>
              <a:cs typeface="微软雅黑 Light"/>
            </a:endParaRPr>
          </a:p>
          <a:p>
            <a:pPr marL="355600" indent="-342900">
              <a:lnSpc>
                <a:spcPct val="100000"/>
              </a:lnSpc>
              <a:spcBef>
                <a:spcPts val="1175"/>
              </a:spcBef>
              <a:buChar char="•"/>
              <a:tabLst>
                <a:tab pos="354965" algn="l"/>
                <a:tab pos="355600" algn="l"/>
              </a:tabLst>
            </a:pPr>
            <a:r>
              <a:rPr sz="1400" b="0" dirty="0">
                <a:latin typeface="微软雅黑 Light"/>
                <a:cs typeface="微软雅黑 Light"/>
              </a:rPr>
              <a:t>合作方式</a:t>
            </a:r>
            <a:r>
              <a:rPr sz="1400" b="0" spc="5" dirty="0">
                <a:latin typeface="微软雅黑 Light"/>
                <a:cs typeface="微软雅黑 Light"/>
              </a:rPr>
              <a:t>：</a:t>
            </a:r>
            <a:endParaRPr sz="1400">
              <a:latin typeface="微软雅黑 Light"/>
              <a:cs typeface="微软雅黑 Light"/>
            </a:endParaRPr>
          </a:p>
          <a:p>
            <a:pPr marL="355600" indent="-342900">
              <a:lnSpc>
                <a:spcPct val="100000"/>
              </a:lnSpc>
              <a:spcBef>
                <a:spcPts val="1450"/>
              </a:spcBef>
              <a:buChar char="•"/>
              <a:tabLst>
                <a:tab pos="354965" algn="l"/>
                <a:tab pos="355600" algn="l"/>
              </a:tabLst>
            </a:pPr>
            <a:r>
              <a:rPr sz="1800" b="0" spc="5" dirty="0">
                <a:latin typeface="微软雅黑 Light"/>
                <a:cs typeface="微软雅黑 Light"/>
              </a:rPr>
              <a:t>提供宣传展位</a:t>
            </a:r>
            <a:r>
              <a:rPr sz="1400" b="0" dirty="0">
                <a:latin typeface="微软雅黑 Light"/>
                <a:cs typeface="微软雅黑 Light"/>
              </a:rPr>
              <a:t>供我方进行信息释放</a:t>
            </a:r>
            <a:r>
              <a:rPr sz="1400" b="0" spc="5" dirty="0">
                <a:latin typeface="微软雅黑 Light"/>
                <a:cs typeface="微软雅黑 Light"/>
              </a:rPr>
              <a:t>。</a:t>
            </a:r>
            <a:endParaRPr sz="1400">
              <a:latin typeface="微软雅黑 Light"/>
              <a:cs typeface="微软雅黑 Light"/>
            </a:endParaRPr>
          </a:p>
          <a:p>
            <a:pPr marL="355600" indent="-342900">
              <a:lnSpc>
                <a:spcPct val="100000"/>
              </a:lnSpc>
              <a:spcBef>
                <a:spcPts val="1510"/>
              </a:spcBef>
              <a:buChar char="•"/>
              <a:tabLst>
                <a:tab pos="354965" algn="l"/>
                <a:tab pos="355600" algn="l"/>
              </a:tabLst>
            </a:pPr>
            <a:r>
              <a:rPr sz="1400" b="0" dirty="0">
                <a:latin typeface="微软雅黑 Light"/>
                <a:cs typeface="微软雅黑 Light"/>
              </a:rPr>
              <a:t>协商提供</a:t>
            </a:r>
            <a:r>
              <a:rPr sz="1800" b="0" spc="5" dirty="0">
                <a:latin typeface="微软雅黑 Light"/>
                <a:cs typeface="微软雅黑 Light"/>
              </a:rPr>
              <a:t>店内广播</a:t>
            </a:r>
            <a:r>
              <a:rPr sz="1400" b="0" dirty="0">
                <a:latin typeface="微软雅黑 Light"/>
                <a:cs typeface="微软雅黑 Light"/>
              </a:rPr>
              <a:t>，以每小时一次的频率进行信息释放</a:t>
            </a:r>
            <a:r>
              <a:rPr sz="1400" b="0" spc="5" dirty="0">
                <a:latin typeface="微软雅黑 Light"/>
                <a:cs typeface="微软雅黑 Light"/>
              </a:rPr>
              <a:t>。</a:t>
            </a:r>
            <a:endParaRPr sz="1400">
              <a:latin typeface="微软雅黑 Light"/>
              <a:cs typeface="微软雅黑 Light"/>
            </a:endParaRPr>
          </a:p>
          <a:p>
            <a:pPr marL="355600" indent="-342900">
              <a:lnSpc>
                <a:spcPct val="100000"/>
              </a:lnSpc>
              <a:spcBef>
                <a:spcPts val="1235"/>
              </a:spcBef>
              <a:buChar char="•"/>
              <a:tabLst>
                <a:tab pos="354965" algn="l"/>
                <a:tab pos="355600" algn="l"/>
              </a:tabLst>
            </a:pPr>
            <a:r>
              <a:rPr sz="1400" b="0" spc="-5" dirty="0">
                <a:latin typeface="微软雅黑 Light"/>
                <a:cs typeface="微软雅黑 Light"/>
              </a:rPr>
              <a:t>店内收银员以口播的形式提醒凡消费满299元，凭消费小票，即可至地产项目售楼中心换取水上乐园嘉年华门票2张</a:t>
            </a:r>
            <a:r>
              <a:rPr sz="1400" b="0" spc="5" dirty="0">
                <a:latin typeface="微软雅黑 Light"/>
                <a:cs typeface="微软雅黑 Light"/>
              </a:rPr>
              <a:t>。</a:t>
            </a:r>
            <a:endParaRPr sz="1400">
              <a:latin typeface="微软雅黑 Light"/>
              <a:cs typeface="微软雅黑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26" y="550926"/>
            <a:ext cx="10756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a:t>
            </a:r>
            <a:r>
              <a:rPr sz="1800" b="1" spc="-55"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传</a:t>
            </a:r>
            <a:r>
              <a:rPr sz="1800" b="1" spc="-5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方式</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
        <p:nvSpPr>
          <p:cNvPr id="4" name="object 4"/>
          <p:cNvSpPr txBox="1"/>
          <p:nvPr/>
        </p:nvSpPr>
        <p:spPr>
          <a:xfrm>
            <a:off x="618032" y="1378940"/>
            <a:ext cx="5880735" cy="2131060"/>
          </a:xfrm>
          <a:prstGeom prst="rect">
            <a:avLst/>
          </a:prstGeom>
        </p:spPr>
        <p:txBody>
          <a:bodyPr vert="horz" wrap="square" lIns="0" tIns="12700" rIns="0" bIns="0" rtlCol="0">
            <a:spAutoFit/>
          </a:bodyPr>
          <a:lstStyle/>
          <a:p>
            <a:pPr marL="15875">
              <a:lnSpc>
                <a:spcPct val="100000"/>
              </a:lnSpc>
              <a:spcBef>
                <a:spcPts val="100"/>
              </a:spcBef>
            </a:pPr>
            <a:r>
              <a:rPr sz="1800" b="0" spc="5" dirty="0">
                <a:latin typeface="微软雅黑 Light"/>
                <a:cs typeface="微软雅黑 Light"/>
              </a:rPr>
              <a:t>品牌汽车</a:t>
            </a:r>
            <a:r>
              <a:rPr sz="1800" b="0" dirty="0">
                <a:latin typeface="微软雅黑 Light"/>
                <a:cs typeface="微软雅黑 Light"/>
              </a:rPr>
              <a:t>4S</a:t>
            </a:r>
            <a:r>
              <a:rPr sz="1800" b="0" spc="5" dirty="0">
                <a:latin typeface="微软雅黑 Light"/>
                <a:cs typeface="微软雅黑 Light"/>
              </a:rPr>
              <a:t>车</a:t>
            </a:r>
            <a:r>
              <a:rPr sz="1800" b="0" dirty="0">
                <a:latin typeface="微软雅黑 Light"/>
                <a:cs typeface="微软雅黑 Light"/>
              </a:rPr>
              <a:t>行</a:t>
            </a:r>
            <a:endParaRPr sz="1800">
              <a:latin typeface="微软雅黑 Light"/>
              <a:cs typeface="微软雅黑 Light"/>
            </a:endParaRPr>
          </a:p>
          <a:p>
            <a:pPr marL="355600" indent="-342900">
              <a:lnSpc>
                <a:spcPct val="100000"/>
              </a:lnSpc>
              <a:spcBef>
                <a:spcPts val="1315"/>
              </a:spcBef>
              <a:buChar char="•"/>
              <a:tabLst>
                <a:tab pos="354965" algn="l"/>
                <a:tab pos="355600" algn="l"/>
              </a:tabLst>
            </a:pPr>
            <a:r>
              <a:rPr sz="1400" b="0" dirty="0">
                <a:latin typeface="微软雅黑 Light"/>
                <a:cs typeface="微软雅黑 Light"/>
              </a:rPr>
              <a:t>目标车行：路虎、上海大众、丰润福特、广本、荣泰大众、一汽丰田</a:t>
            </a:r>
            <a:r>
              <a:rPr sz="1400" b="0" spc="5" dirty="0">
                <a:latin typeface="微软雅黑 Light"/>
                <a:cs typeface="微软雅黑 Light"/>
              </a:rPr>
              <a:t>、</a:t>
            </a:r>
            <a:endParaRPr sz="1400">
              <a:latin typeface="微软雅黑 Light"/>
              <a:cs typeface="微软雅黑 Light"/>
            </a:endParaRPr>
          </a:p>
          <a:p>
            <a:pPr marL="355600" indent="-342900">
              <a:lnSpc>
                <a:spcPct val="100000"/>
              </a:lnSpc>
              <a:spcBef>
                <a:spcPts val="1175"/>
              </a:spcBef>
              <a:buChar char="•"/>
              <a:tabLst>
                <a:tab pos="354965" algn="l"/>
                <a:tab pos="355600" algn="l"/>
              </a:tabLst>
            </a:pPr>
            <a:r>
              <a:rPr sz="1400" b="0" dirty="0">
                <a:latin typeface="微软雅黑 Light"/>
                <a:cs typeface="微软雅黑 Light"/>
              </a:rPr>
              <a:t>合作方式</a:t>
            </a:r>
            <a:r>
              <a:rPr sz="1400" b="0" spc="5" dirty="0">
                <a:latin typeface="微软雅黑 Light"/>
                <a:cs typeface="微软雅黑 Light"/>
              </a:rPr>
              <a:t>：</a:t>
            </a:r>
            <a:endParaRPr sz="1400">
              <a:latin typeface="微软雅黑 Light"/>
              <a:cs typeface="微软雅黑 Light"/>
            </a:endParaRPr>
          </a:p>
          <a:p>
            <a:pPr marL="355600" indent="-342900">
              <a:lnSpc>
                <a:spcPct val="100000"/>
              </a:lnSpc>
              <a:spcBef>
                <a:spcPts val="1175"/>
              </a:spcBef>
              <a:buChar char="•"/>
              <a:tabLst>
                <a:tab pos="354965" algn="l"/>
                <a:tab pos="355600" algn="l"/>
              </a:tabLst>
            </a:pPr>
            <a:r>
              <a:rPr sz="1400" b="0" spc="-5" dirty="0">
                <a:latin typeface="微软雅黑 Light"/>
                <a:cs typeface="微软雅黑 Light"/>
              </a:rPr>
              <a:t>4S</a:t>
            </a:r>
            <a:r>
              <a:rPr sz="1400" b="0" dirty="0">
                <a:latin typeface="微软雅黑 Light"/>
                <a:cs typeface="微软雅黑 Light"/>
              </a:rPr>
              <a:t>店提供宣传展位供我方进行信息释放</a:t>
            </a:r>
            <a:r>
              <a:rPr sz="1400" b="0" spc="5" dirty="0">
                <a:latin typeface="微软雅黑 Light"/>
                <a:cs typeface="微软雅黑 Light"/>
              </a:rPr>
              <a:t>。</a:t>
            </a:r>
            <a:endParaRPr sz="1400">
              <a:latin typeface="微软雅黑 Light"/>
              <a:cs typeface="微软雅黑 Light"/>
            </a:endParaRPr>
          </a:p>
          <a:p>
            <a:pPr marL="408305" indent="-395605">
              <a:lnSpc>
                <a:spcPct val="100000"/>
              </a:lnSpc>
              <a:spcBef>
                <a:spcPts val="1175"/>
              </a:spcBef>
              <a:buChar char="•"/>
              <a:tabLst>
                <a:tab pos="407670" algn="l"/>
                <a:tab pos="408305" algn="l"/>
              </a:tabLst>
            </a:pPr>
            <a:r>
              <a:rPr sz="1400" b="0" dirty="0">
                <a:latin typeface="微软雅黑 Light"/>
                <a:cs typeface="微软雅黑 Light"/>
              </a:rPr>
              <a:t>顾客凭宣传单到地产项目营销中心领取水上乐园门票</a:t>
            </a:r>
            <a:r>
              <a:rPr sz="1400" b="0" spc="-5" dirty="0">
                <a:latin typeface="微软雅黑 Light"/>
                <a:cs typeface="微软雅黑 Light"/>
              </a:rPr>
              <a:t>2</a:t>
            </a:r>
            <a:r>
              <a:rPr sz="1400" b="0" dirty="0">
                <a:latin typeface="微软雅黑 Light"/>
                <a:cs typeface="微软雅黑 Light"/>
              </a:rPr>
              <a:t>张</a:t>
            </a:r>
            <a:r>
              <a:rPr sz="1400" b="0" spc="5" dirty="0">
                <a:latin typeface="微软雅黑 Light"/>
                <a:cs typeface="微软雅黑 Light"/>
              </a:rPr>
              <a:t>。</a:t>
            </a:r>
            <a:endParaRPr sz="1400">
              <a:latin typeface="微软雅黑 Light"/>
              <a:cs typeface="微软雅黑 Light"/>
            </a:endParaRPr>
          </a:p>
          <a:p>
            <a:pPr marL="355600" indent="-342900">
              <a:lnSpc>
                <a:spcPct val="100000"/>
              </a:lnSpc>
              <a:spcBef>
                <a:spcPts val="1175"/>
              </a:spcBef>
              <a:buChar char="•"/>
              <a:tabLst>
                <a:tab pos="354965" algn="l"/>
                <a:tab pos="355600" algn="l"/>
              </a:tabLst>
            </a:pPr>
            <a:r>
              <a:rPr sz="1400" b="0" dirty="0">
                <a:latin typeface="微软雅黑 Light"/>
                <a:cs typeface="微软雅黑 Light"/>
              </a:rPr>
              <a:t>提供部分门票给车行，派发给他们的大客户</a:t>
            </a:r>
            <a:r>
              <a:rPr sz="1400" b="0" spc="5" dirty="0">
                <a:latin typeface="微软雅黑 Light"/>
                <a:cs typeface="微软雅黑 Light"/>
              </a:rPr>
              <a:t>。</a:t>
            </a:r>
            <a:endParaRPr sz="1400">
              <a:latin typeface="微软雅黑 Light"/>
              <a:cs typeface="微软雅黑 Light"/>
            </a:endParaRPr>
          </a:p>
        </p:txBody>
      </p:sp>
      <p:pic>
        <p:nvPicPr>
          <p:cNvPr id="5" name="object 5"/>
          <p:cNvPicPr/>
          <p:nvPr/>
        </p:nvPicPr>
        <p:blipFill>
          <a:blip r:embed="rId1" cstate="print"/>
          <a:stretch>
            <a:fillRect/>
          </a:stretch>
        </p:blipFill>
        <p:spPr>
          <a:xfrm>
            <a:off x="6344411" y="3749040"/>
            <a:ext cx="3575303" cy="2217420"/>
          </a:xfrm>
          <a:prstGeom prst="rect">
            <a:avLst/>
          </a:prstGeom>
        </p:spPr>
      </p:pic>
      <p:pic>
        <p:nvPicPr>
          <p:cNvPr id="6" name="object 6"/>
          <p:cNvPicPr/>
          <p:nvPr/>
        </p:nvPicPr>
        <p:blipFill>
          <a:blip r:embed="rId2" cstate="print"/>
          <a:stretch>
            <a:fillRect/>
          </a:stretch>
        </p:blipFill>
        <p:spPr>
          <a:xfrm>
            <a:off x="1869948" y="3747515"/>
            <a:ext cx="3840479" cy="22174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26" y="550926"/>
            <a:ext cx="10756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a:t>
            </a:r>
            <a:r>
              <a:rPr sz="1800" b="1" spc="-55"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传</a:t>
            </a:r>
            <a:r>
              <a:rPr sz="1800" b="1" spc="-5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方式</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
        <p:nvSpPr>
          <p:cNvPr id="4" name="object 4"/>
          <p:cNvSpPr txBox="1"/>
          <p:nvPr/>
        </p:nvSpPr>
        <p:spPr>
          <a:xfrm>
            <a:off x="524357" y="2932824"/>
            <a:ext cx="9491345" cy="1710689"/>
          </a:xfrm>
          <a:prstGeom prst="rect">
            <a:avLst/>
          </a:prstGeom>
        </p:spPr>
        <p:txBody>
          <a:bodyPr vert="horz" wrap="square" lIns="0" tIns="12065" rIns="0" bIns="0" rtlCol="0">
            <a:spAutoFit/>
          </a:bodyPr>
          <a:lstStyle/>
          <a:p>
            <a:pPr marL="355600" marR="60325" indent="-342900">
              <a:lnSpc>
                <a:spcPct val="150000"/>
              </a:lnSpc>
              <a:spcBef>
                <a:spcPts val="95"/>
              </a:spcBef>
              <a:buChar char="•"/>
              <a:tabLst>
                <a:tab pos="354965" algn="l"/>
                <a:tab pos="355600" algn="l"/>
              </a:tabLst>
            </a:pPr>
            <a:r>
              <a:rPr sz="1400" b="0" dirty="0">
                <a:latin typeface="微软雅黑 Light"/>
                <a:cs typeface="微软雅黑 Light"/>
              </a:rPr>
              <a:t>自有官方微信平台宣传方式：地产项目官方微信发布水上乐园嘉年华的消息，并要求关注地产项目官方微信，转发</a:t>
            </a:r>
            <a:r>
              <a:rPr sz="1400" b="0" dirty="0">
                <a:latin typeface="微软雅黑 Light"/>
                <a:cs typeface="微软雅黑 Light"/>
              </a:rPr>
              <a:t>此 </a:t>
            </a:r>
            <a:r>
              <a:rPr sz="1400" b="0" dirty="0">
                <a:latin typeface="微软雅黑 Light"/>
                <a:cs typeface="微软雅黑 Light"/>
              </a:rPr>
              <a:t>条微信到朋友圈集满</a:t>
            </a:r>
            <a:r>
              <a:rPr sz="1400" b="0" spc="-5" dirty="0">
                <a:latin typeface="微软雅黑 Light"/>
                <a:cs typeface="微软雅黑 Light"/>
              </a:rPr>
              <a:t>20</a:t>
            </a:r>
            <a:r>
              <a:rPr sz="1400" b="0" dirty="0">
                <a:latin typeface="微软雅黑 Light"/>
                <a:cs typeface="微软雅黑 Light"/>
              </a:rPr>
              <a:t>个赞，凭微信到地产项目售楼部免费领取</a:t>
            </a:r>
            <a:r>
              <a:rPr sz="1400" b="0" spc="-5" dirty="0">
                <a:latin typeface="微软雅黑 Light"/>
                <a:cs typeface="微软雅黑 Light"/>
              </a:rPr>
              <a:t>2</a:t>
            </a:r>
            <a:r>
              <a:rPr sz="1400" b="0" dirty="0">
                <a:latin typeface="微软雅黑 Light"/>
                <a:cs typeface="微软雅黑 Light"/>
              </a:rPr>
              <a:t>张水上乐园嘉年华门票</a:t>
            </a:r>
            <a:r>
              <a:rPr sz="1400" b="0" spc="5" dirty="0">
                <a:latin typeface="微软雅黑 Light"/>
                <a:cs typeface="微软雅黑 Light"/>
              </a:rPr>
              <a:t>。</a:t>
            </a:r>
            <a:endParaRPr sz="1400">
              <a:latin typeface="微软雅黑 Light"/>
              <a:cs typeface="微软雅黑 Light"/>
            </a:endParaRPr>
          </a:p>
          <a:p>
            <a:pPr>
              <a:lnSpc>
                <a:spcPct val="100000"/>
              </a:lnSpc>
              <a:spcBef>
                <a:spcPts val="40"/>
              </a:spcBef>
              <a:buFont typeface="΢"/>
              <a:buChar char="•"/>
            </a:pPr>
            <a:endParaRPr sz="1750">
              <a:latin typeface="微软雅黑 Light"/>
              <a:cs typeface="微软雅黑 Light"/>
            </a:endParaRPr>
          </a:p>
          <a:p>
            <a:pPr marL="355600" marR="5080" indent="-342900">
              <a:lnSpc>
                <a:spcPct val="150000"/>
              </a:lnSpc>
              <a:buChar char="•"/>
              <a:tabLst>
                <a:tab pos="354965" algn="l"/>
                <a:tab pos="355600" algn="l"/>
              </a:tabLst>
            </a:pPr>
            <a:r>
              <a:rPr sz="1400" b="0" spc="-5" dirty="0">
                <a:latin typeface="微软雅黑 Light"/>
                <a:cs typeface="微软雅黑 Light"/>
              </a:rPr>
              <a:t>当地大V自媒体平台宣传方式：联合当地大V自媒体平台发布活动相关消息，吸引更多的人来参与水上乐园嘉年华活</a:t>
            </a:r>
            <a:r>
              <a:rPr sz="1400" b="0" dirty="0">
                <a:latin typeface="微软雅黑 Light"/>
                <a:cs typeface="微软雅黑 Light"/>
              </a:rPr>
              <a:t>动 </a:t>
            </a:r>
            <a:r>
              <a:rPr sz="1400" b="0" dirty="0">
                <a:latin typeface="微软雅黑 Light"/>
                <a:cs typeface="微软雅黑 Light"/>
              </a:rPr>
              <a:t>中来，同时在全市引起广泛的关注。达到预期的效果</a:t>
            </a:r>
            <a:r>
              <a:rPr sz="1400" b="0" spc="5" dirty="0">
                <a:latin typeface="微软雅黑 Light"/>
                <a:cs typeface="微软雅黑 Light"/>
              </a:rPr>
              <a:t>。</a:t>
            </a:r>
            <a:endParaRPr sz="1400">
              <a:latin typeface="微软雅黑 Light"/>
              <a:cs typeface="微软雅黑 Light"/>
            </a:endParaRPr>
          </a:p>
        </p:txBody>
      </p:sp>
      <p:sp>
        <p:nvSpPr>
          <p:cNvPr id="5" name="object 5"/>
          <p:cNvSpPr txBox="1"/>
          <p:nvPr/>
        </p:nvSpPr>
        <p:spPr>
          <a:xfrm>
            <a:off x="524357" y="2055215"/>
            <a:ext cx="4003675" cy="299720"/>
          </a:xfrm>
          <a:prstGeom prst="rect">
            <a:avLst/>
          </a:prstGeom>
        </p:spPr>
        <p:txBody>
          <a:bodyPr vert="horz" wrap="square" lIns="0" tIns="12700" rIns="0" bIns="0" rtlCol="0">
            <a:spAutoFit/>
          </a:bodyPr>
          <a:lstStyle/>
          <a:p>
            <a:pPr marL="12700">
              <a:lnSpc>
                <a:spcPct val="100000"/>
              </a:lnSpc>
              <a:spcBef>
                <a:spcPts val="100"/>
              </a:spcBef>
            </a:pPr>
            <a:r>
              <a:rPr sz="1800" b="0" spc="5" dirty="0">
                <a:latin typeface="微软雅黑 Light"/>
                <a:cs typeface="微软雅黑 Light"/>
              </a:rPr>
              <a:t>自有官方微信平台+当地大V自媒体平</a:t>
            </a:r>
            <a:r>
              <a:rPr sz="1800" b="0" dirty="0">
                <a:latin typeface="微软雅黑 Light"/>
                <a:cs typeface="微软雅黑 Light"/>
              </a:rPr>
              <a:t>台</a:t>
            </a:r>
            <a:endParaRPr sz="1800">
              <a:latin typeface="微软雅黑 Light"/>
              <a:cs typeface="微软雅黑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26" y="550926"/>
            <a:ext cx="10756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a:t>
            </a:r>
            <a:r>
              <a:rPr sz="1800" b="1" spc="-55"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传</a:t>
            </a:r>
            <a:r>
              <a:rPr sz="1800" b="1" spc="-5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方式</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
        <p:nvSpPr>
          <p:cNvPr id="4" name="object 4"/>
          <p:cNvSpPr txBox="1"/>
          <p:nvPr/>
        </p:nvSpPr>
        <p:spPr>
          <a:xfrm>
            <a:off x="1760067" y="1418170"/>
            <a:ext cx="941705" cy="299720"/>
          </a:xfrm>
          <a:prstGeom prst="rect">
            <a:avLst/>
          </a:prstGeom>
        </p:spPr>
        <p:txBody>
          <a:bodyPr vert="horz" wrap="square" lIns="0" tIns="12700" rIns="0" bIns="0" rtlCol="0">
            <a:spAutoFit/>
          </a:bodyPr>
          <a:lstStyle/>
          <a:p>
            <a:pPr marL="12700">
              <a:lnSpc>
                <a:spcPct val="100000"/>
              </a:lnSpc>
              <a:spcBef>
                <a:spcPts val="100"/>
              </a:spcBef>
            </a:pPr>
            <a:r>
              <a:rPr sz="1800" b="0" spc="5" dirty="0">
                <a:latin typeface="微软雅黑 Light"/>
                <a:cs typeface="微软雅黑 Light"/>
              </a:rPr>
              <a:t>事件营</a:t>
            </a:r>
            <a:r>
              <a:rPr sz="1800" b="0" dirty="0">
                <a:latin typeface="微软雅黑 Light"/>
                <a:cs typeface="微软雅黑 Light"/>
              </a:rPr>
              <a:t>销</a:t>
            </a:r>
            <a:endParaRPr sz="1800">
              <a:latin typeface="微软雅黑 Light"/>
              <a:cs typeface="微软雅黑 Light"/>
            </a:endParaRPr>
          </a:p>
        </p:txBody>
      </p:sp>
      <p:sp>
        <p:nvSpPr>
          <p:cNvPr id="5" name="object 5"/>
          <p:cNvSpPr txBox="1"/>
          <p:nvPr/>
        </p:nvSpPr>
        <p:spPr>
          <a:xfrm>
            <a:off x="1760169" y="5179517"/>
            <a:ext cx="9560560" cy="985519"/>
          </a:xfrm>
          <a:prstGeom prst="rect">
            <a:avLst/>
          </a:prstGeom>
        </p:spPr>
        <p:txBody>
          <a:bodyPr vert="horz" wrap="square" lIns="0" tIns="119380" rIns="0" bIns="0" rtlCol="0">
            <a:spAutoFit/>
          </a:bodyPr>
          <a:lstStyle/>
          <a:p>
            <a:pPr marL="12700">
              <a:lnSpc>
                <a:spcPct val="100000"/>
              </a:lnSpc>
              <a:spcBef>
                <a:spcPts val="940"/>
              </a:spcBef>
            </a:pPr>
            <a:r>
              <a:rPr sz="1400" b="0" dirty="0">
                <a:latin typeface="微软雅黑 Light"/>
                <a:cs typeface="微软雅黑 Light"/>
              </a:rPr>
              <a:t>事先排列最近比较活动的海草舞或者具有夏威夷风情的草裙舞</a:t>
            </a:r>
            <a:r>
              <a:rPr sz="1400" b="0" spc="5" dirty="0">
                <a:latin typeface="微软雅黑 Light"/>
                <a:cs typeface="微软雅黑 Light"/>
              </a:rPr>
              <a:t>，</a:t>
            </a:r>
            <a:endParaRPr sz="1400">
              <a:latin typeface="微软雅黑 Light"/>
              <a:cs typeface="微软雅黑 Light"/>
            </a:endParaRPr>
          </a:p>
          <a:p>
            <a:pPr marL="124460" indent="-112395">
              <a:lnSpc>
                <a:spcPct val="100000"/>
              </a:lnSpc>
              <a:spcBef>
                <a:spcPts val="840"/>
              </a:spcBef>
              <a:buSzPct val="93000"/>
              <a:buAutoNum type="arabicPeriod"/>
              <a:tabLst>
                <a:tab pos="125095" algn="l"/>
              </a:tabLst>
            </a:pPr>
            <a:r>
              <a:rPr sz="1400" b="0" dirty="0">
                <a:latin typeface="微软雅黑 Light"/>
                <a:cs typeface="微软雅黑 Light"/>
              </a:rPr>
              <a:t>在许昌的几个商业地标表演快闪，同时工作人员现场派发宣传单页，和邀请围观群众发朋友圈和抖音等，赢取入园门票</a:t>
            </a:r>
            <a:r>
              <a:rPr sz="1400" b="0" spc="5" dirty="0">
                <a:latin typeface="微软雅黑 Light"/>
                <a:cs typeface="微软雅黑 Light"/>
              </a:rPr>
              <a:t>。</a:t>
            </a:r>
            <a:endParaRPr sz="1400">
              <a:latin typeface="微软雅黑 Light"/>
              <a:cs typeface="微软雅黑 Light"/>
            </a:endParaRPr>
          </a:p>
          <a:p>
            <a:pPr marL="154940" indent="-142875">
              <a:lnSpc>
                <a:spcPct val="100000"/>
              </a:lnSpc>
              <a:spcBef>
                <a:spcPts val="840"/>
              </a:spcBef>
              <a:buSzPct val="93000"/>
              <a:buAutoNum type="arabicPeriod"/>
              <a:tabLst>
                <a:tab pos="155575" algn="l"/>
              </a:tabLst>
            </a:pPr>
            <a:r>
              <a:rPr sz="1400" b="0" dirty="0">
                <a:latin typeface="微软雅黑 Light"/>
                <a:cs typeface="微软雅黑 Light"/>
              </a:rPr>
              <a:t>在抖音，快手等短视频平台推送快闪视频，并邀请大</a:t>
            </a:r>
            <a:r>
              <a:rPr sz="1400" b="0" spc="-5" dirty="0">
                <a:latin typeface="微软雅黑 Light"/>
                <a:cs typeface="微软雅黑 Light"/>
              </a:rPr>
              <a:t>V</a:t>
            </a:r>
            <a:r>
              <a:rPr sz="1400" b="0" dirty="0">
                <a:latin typeface="微软雅黑 Light"/>
                <a:cs typeface="微软雅黑 Light"/>
              </a:rPr>
              <a:t>转发关注，在网络媒体宣传</a:t>
            </a:r>
            <a:r>
              <a:rPr sz="1400" b="0" spc="5" dirty="0">
                <a:latin typeface="微软雅黑 Light"/>
                <a:cs typeface="微软雅黑 Light"/>
              </a:rPr>
              <a:t>。</a:t>
            </a:r>
            <a:endParaRPr sz="1400">
              <a:latin typeface="微软雅黑 Light"/>
              <a:cs typeface="微软雅黑 Light"/>
            </a:endParaRPr>
          </a:p>
        </p:txBody>
      </p:sp>
      <p:pic>
        <p:nvPicPr>
          <p:cNvPr id="6" name="object 6"/>
          <p:cNvPicPr/>
          <p:nvPr/>
        </p:nvPicPr>
        <p:blipFill>
          <a:blip r:embed="rId1" cstate="print"/>
          <a:stretch>
            <a:fillRect/>
          </a:stretch>
        </p:blipFill>
        <p:spPr>
          <a:xfrm>
            <a:off x="1680972" y="2014727"/>
            <a:ext cx="4198620" cy="2772156"/>
          </a:xfrm>
          <a:prstGeom prst="rect">
            <a:avLst/>
          </a:prstGeom>
        </p:spPr>
      </p:pic>
      <p:pic>
        <p:nvPicPr>
          <p:cNvPr id="7" name="object 7"/>
          <p:cNvPicPr/>
          <p:nvPr/>
        </p:nvPicPr>
        <p:blipFill>
          <a:blip r:embed="rId2" cstate="print"/>
          <a:stretch>
            <a:fillRect/>
          </a:stretch>
        </p:blipFill>
        <p:spPr>
          <a:xfrm>
            <a:off x="6010655" y="2042160"/>
            <a:ext cx="5204459" cy="277520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26" y="550926"/>
            <a:ext cx="10756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a:t>
            </a:r>
            <a:r>
              <a:rPr sz="1800" b="1" spc="-55"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传</a:t>
            </a:r>
            <a:r>
              <a:rPr sz="1800" b="1" spc="-5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方式</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
        <p:nvSpPr>
          <p:cNvPr id="4" name="object 4"/>
          <p:cNvSpPr txBox="1"/>
          <p:nvPr/>
        </p:nvSpPr>
        <p:spPr>
          <a:xfrm>
            <a:off x="657517" y="2027326"/>
            <a:ext cx="9751060" cy="1731645"/>
          </a:xfrm>
          <a:prstGeom prst="rect">
            <a:avLst/>
          </a:prstGeom>
        </p:spPr>
        <p:txBody>
          <a:bodyPr vert="horz" wrap="square" lIns="0" tIns="12065" rIns="0" bIns="0" rtlCol="0">
            <a:spAutoFit/>
          </a:bodyPr>
          <a:lstStyle/>
          <a:p>
            <a:pPr marL="298450" indent="-285750">
              <a:lnSpc>
                <a:spcPct val="100000"/>
              </a:lnSpc>
              <a:spcBef>
                <a:spcPts val="95"/>
              </a:spcBef>
              <a:buFont typeface="Wingdings" panose="05000000000000000000"/>
              <a:buChar char=""/>
              <a:tabLst>
                <a:tab pos="297815" algn="l"/>
                <a:tab pos="298450" algn="l"/>
              </a:tabLst>
            </a:pPr>
            <a:r>
              <a:rPr sz="1600" b="0" dirty="0">
                <a:solidFill>
                  <a:srgbClr val="3A3838"/>
                </a:solidFill>
                <a:latin typeface="微软雅黑 Light"/>
                <a:cs typeface="微软雅黑 Light"/>
              </a:rPr>
              <a:t>线下传</a:t>
            </a:r>
            <a:r>
              <a:rPr sz="1600" b="0" spc="-5" dirty="0">
                <a:solidFill>
                  <a:srgbClr val="3A3838"/>
                </a:solidFill>
                <a:latin typeface="微软雅黑 Light"/>
                <a:cs typeface="微软雅黑 Light"/>
              </a:rPr>
              <a:t>播</a:t>
            </a:r>
            <a:endParaRPr sz="1600">
              <a:latin typeface="微软雅黑 Light"/>
              <a:cs typeface="微软雅黑 Light"/>
            </a:endParaRPr>
          </a:p>
          <a:p>
            <a:pPr>
              <a:lnSpc>
                <a:spcPct val="100000"/>
              </a:lnSpc>
              <a:spcBef>
                <a:spcPts val="25"/>
              </a:spcBef>
              <a:buClr>
                <a:srgbClr val="3A3838"/>
              </a:buClr>
              <a:buFont typeface="Wingdings" panose="05000000000000000000"/>
              <a:buChar char=""/>
            </a:pPr>
            <a:endParaRPr sz="1050">
              <a:latin typeface="微软雅黑 Light"/>
              <a:cs typeface="微软雅黑 Light"/>
            </a:endParaRPr>
          </a:p>
          <a:p>
            <a:pPr marL="313690">
              <a:lnSpc>
                <a:spcPct val="100000"/>
              </a:lnSpc>
              <a:spcBef>
                <a:spcPts val="5"/>
              </a:spcBef>
            </a:pPr>
            <a:r>
              <a:rPr sz="1600" b="0" dirty="0">
                <a:solidFill>
                  <a:srgbClr val="3A3838"/>
                </a:solidFill>
                <a:latin typeface="微软雅黑 Light"/>
                <a:cs typeface="微软雅黑 Light"/>
              </a:rPr>
              <a:t>广告车</a:t>
            </a:r>
            <a:r>
              <a:rPr sz="1600" b="0" spc="-5" dirty="0">
                <a:solidFill>
                  <a:srgbClr val="3A3838"/>
                </a:solidFill>
                <a:latin typeface="微软雅黑 Light"/>
                <a:cs typeface="微软雅黑 Light"/>
              </a:rPr>
              <a:t>/</a:t>
            </a:r>
            <a:r>
              <a:rPr sz="1600" b="0" dirty="0">
                <a:solidFill>
                  <a:srgbClr val="3A3838"/>
                </a:solidFill>
                <a:latin typeface="微软雅黑 Light"/>
                <a:cs typeface="微软雅黑 Light"/>
              </a:rPr>
              <a:t>置业顾问</a:t>
            </a:r>
            <a:r>
              <a:rPr sz="1600" b="0" spc="-5" dirty="0">
                <a:solidFill>
                  <a:srgbClr val="3A3838"/>
                </a:solidFill>
                <a:latin typeface="微软雅黑 Light"/>
                <a:cs typeface="微软雅黑 Light"/>
              </a:rPr>
              <a:t>&amp;</a:t>
            </a:r>
            <a:r>
              <a:rPr sz="1600" b="0" dirty="0">
                <a:solidFill>
                  <a:srgbClr val="3A3838"/>
                </a:solidFill>
                <a:latin typeface="微软雅黑 Light"/>
                <a:cs typeface="微软雅黑 Light"/>
              </a:rPr>
              <a:t>小蜜蜂派单</a:t>
            </a:r>
            <a:r>
              <a:rPr sz="1600" b="0" spc="-5" dirty="0">
                <a:solidFill>
                  <a:srgbClr val="3A3838"/>
                </a:solidFill>
                <a:latin typeface="微软雅黑 Light"/>
                <a:cs typeface="微软雅黑 Light"/>
              </a:rPr>
              <a:t>/</a:t>
            </a:r>
            <a:r>
              <a:rPr sz="1600" b="0" dirty="0">
                <a:solidFill>
                  <a:srgbClr val="3A3838"/>
                </a:solidFill>
                <a:latin typeface="微软雅黑 Light"/>
                <a:cs typeface="微软雅黑 Light"/>
              </a:rPr>
              <a:t>当地电台</a:t>
            </a:r>
            <a:r>
              <a:rPr sz="1600" b="0" spc="-5" dirty="0">
                <a:solidFill>
                  <a:srgbClr val="3A3838"/>
                </a:solidFill>
                <a:latin typeface="微软雅黑 Light"/>
                <a:cs typeface="微软雅黑 Light"/>
              </a:rPr>
              <a:t>/</a:t>
            </a:r>
            <a:r>
              <a:rPr sz="1600" b="0" dirty="0">
                <a:solidFill>
                  <a:srgbClr val="3A3838"/>
                </a:solidFill>
                <a:latin typeface="微软雅黑 Light"/>
                <a:cs typeface="微软雅黑 Light"/>
              </a:rPr>
              <a:t>当地部分户外广告（车体</a:t>
            </a:r>
            <a:r>
              <a:rPr sz="1600" b="0" spc="-5" dirty="0">
                <a:solidFill>
                  <a:srgbClr val="3A3838"/>
                </a:solidFill>
                <a:latin typeface="微软雅黑 Light"/>
                <a:cs typeface="微软雅黑 Light"/>
              </a:rPr>
              <a:t>-</a:t>
            </a:r>
            <a:r>
              <a:rPr sz="1600" b="0" dirty="0">
                <a:solidFill>
                  <a:srgbClr val="3A3838"/>
                </a:solidFill>
                <a:latin typeface="微软雅黑 Light"/>
                <a:cs typeface="微软雅黑 Light"/>
              </a:rPr>
              <a:t>道旗</a:t>
            </a:r>
            <a:r>
              <a:rPr sz="1600" b="0" spc="-5" dirty="0">
                <a:solidFill>
                  <a:srgbClr val="3A3838"/>
                </a:solidFill>
                <a:latin typeface="微软雅黑 Light"/>
                <a:cs typeface="微软雅黑 Light"/>
              </a:rPr>
              <a:t>-</a:t>
            </a:r>
            <a:r>
              <a:rPr sz="1600" b="0" dirty="0">
                <a:solidFill>
                  <a:srgbClr val="3A3838"/>
                </a:solidFill>
                <a:latin typeface="微软雅黑 Light"/>
                <a:cs typeface="微软雅黑 Light"/>
              </a:rPr>
              <a:t>酒店广告位）</a:t>
            </a:r>
            <a:r>
              <a:rPr sz="1600" b="0" spc="-5" dirty="0">
                <a:solidFill>
                  <a:srgbClr val="3A3838"/>
                </a:solidFill>
                <a:latin typeface="微软雅黑 Light"/>
                <a:cs typeface="微软雅黑 Light"/>
              </a:rPr>
              <a:t>等</a:t>
            </a:r>
            <a:endParaRPr sz="1600">
              <a:latin typeface="微软雅黑 Light"/>
              <a:cs typeface="微软雅黑 Light"/>
            </a:endParaRPr>
          </a:p>
          <a:p>
            <a:pPr>
              <a:lnSpc>
                <a:spcPct val="100000"/>
              </a:lnSpc>
              <a:spcBef>
                <a:spcPts val="25"/>
              </a:spcBef>
            </a:pPr>
            <a:endParaRPr sz="1050">
              <a:latin typeface="微软雅黑 Light"/>
              <a:cs typeface="微软雅黑 Light"/>
            </a:endParaRPr>
          </a:p>
          <a:p>
            <a:pPr marL="298450" indent="-285750">
              <a:lnSpc>
                <a:spcPct val="100000"/>
              </a:lnSpc>
              <a:buFont typeface="Wingdings" panose="05000000000000000000"/>
              <a:buChar char=""/>
              <a:tabLst>
                <a:tab pos="297815" algn="l"/>
                <a:tab pos="298450" algn="l"/>
              </a:tabLst>
            </a:pPr>
            <a:r>
              <a:rPr sz="1600" b="0" dirty="0">
                <a:solidFill>
                  <a:srgbClr val="3A3838"/>
                </a:solidFill>
                <a:latin typeface="微软雅黑 Light"/>
                <a:cs typeface="微软雅黑 Light"/>
              </a:rPr>
              <a:t>线上推广宣</a:t>
            </a:r>
            <a:r>
              <a:rPr sz="1600" b="0" spc="-5" dirty="0">
                <a:solidFill>
                  <a:srgbClr val="3A3838"/>
                </a:solidFill>
                <a:latin typeface="微软雅黑 Light"/>
                <a:cs typeface="微软雅黑 Light"/>
              </a:rPr>
              <a:t>传</a:t>
            </a:r>
            <a:endParaRPr sz="1600">
              <a:latin typeface="微软雅黑 Light"/>
              <a:cs typeface="微软雅黑 Light"/>
            </a:endParaRPr>
          </a:p>
          <a:p>
            <a:pPr>
              <a:lnSpc>
                <a:spcPct val="100000"/>
              </a:lnSpc>
              <a:spcBef>
                <a:spcPts val="30"/>
              </a:spcBef>
            </a:pPr>
            <a:endParaRPr sz="1050">
              <a:latin typeface="微软雅黑 Light"/>
              <a:cs typeface="微软雅黑 Light"/>
            </a:endParaRPr>
          </a:p>
          <a:p>
            <a:pPr marL="313690">
              <a:lnSpc>
                <a:spcPct val="100000"/>
              </a:lnSpc>
            </a:pPr>
            <a:r>
              <a:rPr sz="1600" b="0" dirty="0">
                <a:latin typeface="微软雅黑 Light"/>
                <a:cs typeface="微软雅黑 Light"/>
              </a:rPr>
              <a:t>电台</a:t>
            </a:r>
            <a:r>
              <a:rPr sz="1600" b="0" spc="-5" dirty="0">
                <a:latin typeface="微软雅黑 Light"/>
                <a:cs typeface="微软雅黑 Light"/>
              </a:rPr>
              <a:t>&amp;</a:t>
            </a:r>
            <a:r>
              <a:rPr sz="1600" b="0" dirty="0">
                <a:latin typeface="微软雅黑 Light"/>
                <a:cs typeface="微软雅黑 Light"/>
              </a:rPr>
              <a:t>电视台</a:t>
            </a:r>
            <a:r>
              <a:rPr sz="1600" b="0" spc="-5" dirty="0">
                <a:latin typeface="微软雅黑 Light"/>
                <a:cs typeface="微软雅黑 Light"/>
              </a:rPr>
              <a:t>/</a:t>
            </a:r>
            <a:r>
              <a:rPr sz="1600" b="0" dirty="0">
                <a:latin typeface="微软雅黑 Light"/>
                <a:cs typeface="微软雅黑 Light"/>
              </a:rPr>
              <a:t>官方微信</a:t>
            </a:r>
            <a:r>
              <a:rPr sz="1600" b="0" spc="-5" dirty="0">
                <a:latin typeface="微软雅黑 Light"/>
                <a:cs typeface="微软雅黑 Light"/>
              </a:rPr>
              <a:t>&amp;</a:t>
            </a:r>
            <a:r>
              <a:rPr sz="1600" b="0" dirty="0">
                <a:latin typeface="微软雅黑 Light"/>
                <a:cs typeface="微软雅黑 Light"/>
              </a:rPr>
              <a:t>微博推送</a:t>
            </a:r>
            <a:r>
              <a:rPr sz="1600" b="0" spc="-5" dirty="0">
                <a:latin typeface="微软雅黑 Light"/>
                <a:cs typeface="微软雅黑 Light"/>
              </a:rPr>
              <a:t>/</a:t>
            </a:r>
            <a:r>
              <a:rPr sz="1600" b="0" dirty="0">
                <a:latin typeface="微软雅黑 Light"/>
                <a:cs typeface="微软雅黑 Light"/>
              </a:rPr>
              <a:t>微信朋友圈</a:t>
            </a:r>
            <a:r>
              <a:rPr sz="1600" b="0" spc="-5" dirty="0">
                <a:latin typeface="微软雅黑 Light"/>
                <a:cs typeface="微软雅黑 Light"/>
              </a:rPr>
              <a:t>/</a:t>
            </a:r>
            <a:r>
              <a:rPr sz="1600" b="0" dirty="0">
                <a:latin typeface="微软雅黑 Light"/>
                <a:cs typeface="微软雅黑 Light"/>
              </a:rPr>
              <a:t>当地微信群</a:t>
            </a:r>
            <a:r>
              <a:rPr sz="1600" b="0" spc="-5" dirty="0">
                <a:latin typeface="微软雅黑 Light"/>
                <a:cs typeface="微软雅黑 Light"/>
              </a:rPr>
              <a:t>/</a:t>
            </a:r>
            <a:r>
              <a:rPr sz="1600" b="0" dirty="0">
                <a:latin typeface="微软雅黑 Light"/>
                <a:cs typeface="微软雅黑 Light"/>
              </a:rPr>
              <a:t>当地贴吧</a:t>
            </a:r>
            <a:r>
              <a:rPr sz="1600" b="0" spc="-5" dirty="0">
                <a:latin typeface="微软雅黑 Light"/>
                <a:cs typeface="微软雅黑 Light"/>
              </a:rPr>
              <a:t>&amp;</a:t>
            </a:r>
            <a:r>
              <a:rPr sz="1600" b="0" dirty="0">
                <a:latin typeface="微软雅黑 Light"/>
                <a:cs typeface="微软雅黑 Light"/>
              </a:rPr>
              <a:t>论坛</a:t>
            </a:r>
            <a:r>
              <a:rPr sz="1600" b="0" spc="-5" dirty="0">
                <a:latin typeface="微软雅黑 Light"/>
                <a:cs typeface="微软雅黑 Light"/>
              </a:rPr>
              <a:t>&amp;QQ</a:t>
            </a:r>
            <a:r>
              <a:rPr sz="1600" b="0" dirty="0">
                <a:latin typeface="微软雅黑 Light"/>
                <a:cs typeface="微软雅黑 Light"/>
              </a:rPr>
              <a:t>群</a:t>
            </a:r>
            <a:r>
              <a:rPr sz="1600" b="0" spc="-5" dirty="0">
                <a:latin typeface="微软雅黑 Light"/>
                <a:cs typeface="微软雅黑 Light"/>
              </a:rPr>
              <a:t>/</a:t>
            </a:r>
            <a:r>
              <a:rPr sz="1600" b="0" dirty="0">
                <a:latin typeface="微软雅黑 Light"/>
                <a:cs typeface="微软雅黑 Light"/>
              </a:rPr>
              <a:t>合作媒体微信</a:t>
            </a:r>
            <a:r>
              <a:rPr sz="1600" b="0" spc="-5" dirty="0">
                <a:latin typeface="微软雅黑 Light"/>
                <a:cs typeface="微软雅黑 Light"/>
              </a:rPr>
              <a:t>&amp;</a:t>
            </a:r>
            <a:r>
              <a:rPr sz="1600" b="0" dirty="0">
                <a:latin typeface="微软雅黑 Light"/>
                <a:cs typeface="微软雅黑 Light"/>
              </a:rPr>
              <a:t>微博</a:t>
            </a:r>
            <a:r>
              <a:rPr sz="1600" b="0" spc="-5" dirty="0">
                <a:latin typeface="微软雅黑 Light"/>
                <a:cs typeface="微软雅黑 Light"/>
              </a:rPr>
              <a:t>等</a:t>
            </a:r>
            <a:endParaRPr sz="1600">
              <a:latin typeface="微软雅黑 Light"/>
              <a:cs typeface="微软雅黑 Light"/>
            </a:endParaRPr>
          </a:p>
        </p:txBody>
      </p:sp>
      <p:sp>
        <p:nvSpPr>
          <p:cNvPr id="5" name="object 5"/>
          <p:cNvSpPr/>
          <p:nvPr/>
        </p:nvSpPr>
        <p:spPr>
          <a:xfrm>
            <a:off x="971842" y="4129301"/>
            <a:ext cx="7974330" cy="0"/>
          </a:xfrm>
          <a:custGeom>
            <a:avLst/>
            <a:gdLst/>
            <a:ahLst/>
            <a:cxnLst/>
            <a:rect l="l" t="t" r="r" b="b"/>
            <a:pathLst>
              <a:path w="7974330">
                <a:moveTo>
                  <a:pt x="0" y="0"/>
                </a:moveTo>
                <a:lnTo>
                  <a:pt x="7973739" y="0"/>
                </a:lnTo>
              </a:path>
            </a:pathLst>
          </a:custGeom>
          <a:ln w="9723">
            <a:solidFill>
              <a:srgbClr val="000000"/>
            </a:solidFill>
            <a:prstDash val="sysDash"/>
          </a:ln>
        </p:spPr>
        <p:txBody>
          <a:bodyPr wrap="square" lIns="0" tIns="0" rIns="0" bIns="0" rtlCol="0"/>
          <a:lstStyle/>
          <a:p/>
        </p:txBody>
      </p:sp>
      <p:sp>
        <p:nvSpPr>
          <p:cNvPr id="6" name="object 6"/>
          <p:cNvSpPr txBox="1"/>
          <p:nvPr/>
        </p:nvSpPr>
        <p:spPr>
          <a:xfrm>
            <a:off x="1141882" y="4490808"/>
            <a:ext cx="634365" cy="268605"/>
          </a:xfrm>
          <a:prstGeom prst="rect">
            <a:avLst/>
          </a:prstGeom>
        </p:spPr>
        <p:txBody>
          <a:bodyPr vert="horz" wrap="square" lIns="0" tIns="12065" rIns="0" bIns="0" rtlCol="0">
            <a:spAutoFit/>
          </a:bodyPr>
          <a:lstStyle/>
          <a:p>
            <a:pPr marL="12700">
              <a:lnSpc>
                <a:spcPct val="100000"/>
              </a:lnSpc>
              <a:spcBef>
                <a:spcPts val="95"/>
              </a:spcBef>
            </a:pPr>
            <a:r>
              <a:rPr sz="1600" b="0" dirty="0">
                <a:latin typeface="微软雅黑 Light"/>
                <a:cs typeface="微软雅黑 Light"/>
              </a:rPr>
              <a:t>总推</a:t>
            </a:r>
            <a:r>
              <a:rPr sz="1600" b="0" spc="-5" dirty="0">
                <a:latin typeface="微软雅黑 Light"/>
                <a:cs typeface="微软雅黑 Light"/>
              </a:rPr>
              <a:t>送</a:t>
            </a:r>
            <a:endParaRPr sz="1600">
              <a:latin typeface="微软雅黑 Light"/>
              <a:cs typeface="微软雅黑 Light"/>
            </a:endParaRPr>
          </a:p>
        </p:txBody>
      </p:sp>
      <p:sp>
        <p:nvSpPr>
          <p:cNvPr id="7" name="object 7"/>
          <p:cNvSpPr/>
          <p:nvPr/>
        </p:nvSpPr>
        <p:spPr>
          <a:xfrm>
            <a:off x="1863369" y="4588598"/>
            <a:ext cx="344805" cy="76200"/>
          </a:xfrm>
          <a:custGeom>
            <a:avLst/>
            <a:gdLst/>
            <a:ahLst/>
            <a:cxnLst/>
            <a:rect l="l" t="t" r="r" b="b"/>
            <a:pathLst>
              <a:path w="344805" h="76200">
                <a:moveTo>
                  <a:pt x="268439" y="76200"/>
                </a:moveTo>
                <a:lnTo>
                  <a:pt x="268439" y="0"/>
                </a:lnTo>
                <a:lnTo>
                  <a:pt x="337008" y="34289"/>
                </a:lnTo>
                <a:lnTo>
                  <a:pt x="287489" y="34289"/>
                </a:lnTo>
                <a:lnTo>
                  <a:pt x="287489" y="41910"/>
                </a:lnTo>
                <a:lnTo>
                  <a:pt x="337008" y="41910"/>
                </a:lnTo>
                <a:lnTo>
                  <a:pt x="268439" y="76200"/>
                </a:lnTo>
                <a:close/>
              </a:path>
              <a:path w="344805" h="76200">
                <a:moveTo>
                  <a:pt x="268439" y="41910"/>
                </a:moveTo>
                <a:lnTo>
                  <a:pt x="0" y="41910"/>
                </a:lnTo>
                <a:lnTo>
                  <a:pt x="0" y="34289"/>
                </a:lnTo>
                <a:lnTo>
                  <a:pt x="268439" y="34289"/>
                </a:lnTo>
                <a:lnTo>
                  <a:pt x="268439" y="41910"/>
                </a:lnTo>
                <a:close/>
              </a:path>
              <a:path w="344805" h="76200">
                <a:moveTo>
                  <a:pt x="337008" y="41910"/>
                </a:moveTo>
                <a:lnTo>
                  <a:pt x="287489" y="41910"/>
                </a:lnTo>
                <a:lnTo>
                  <a:pt x="287489" y="34289"/>
                </a:lnTo>
                <a:lnTo>
                  <a:pt x="337008" y="34289"/>
                </a:lnTo>
                <a:lnTo>
                  <a:pt x="344627" y="38100"/>
                </a:lnTo>
                <a:lnTo>
                  <a:pt x="337008" y="41910"/>
                </a:lnTo>
                <a:close/>
              </a:path>
            </a:pathLst>
          </a:custGeom>
          <a:solidFill>
            <a:srgbClr val="000000"/>
          </a:solidFill>
        </p:spPr>
        <p:txBody>
          <a:bodyPr wrap="square" lIns="0" tIns="0" rIns="0" bIns="0" rtlCol="0"/>
          <a:lstStyle/>
          <a:p/>
        </p:txBody>
      </p:sp>
      <p:sp>
        <p:nvSpPr>
          <p:cNvPr id="8" name="object 8"/>
          <p:cNvSpPr txBox="1"/>
          <p:nvPr/>
        </p:nvSpPr>
        <p:spPr>
          <a:xfrm>
            <a:off x="2342210" y="4490808"/>
            <a:ext cx="1040765" cy="268605"/>
          </a:xfrm>
          <a:prstGeom prst="rect">
            <a:avLst/>
          </a:prstGeom>
        </p:spPr>
        <p:txBody>
          <a:bodyPr vert="horz" wrap="square" lIns="0" tIns="12065" rIns="0" bIns="0" rtlCol="0">
            <a:spAutoFit/>
          </a:bodyPr>
          <a:lstStyle/>
          <a:p>
            <a:pPr marL="12700">
              <a:lnSpc>
                <a:spcPct val="100000"/>
              </a:lnSpc>
              <a:spcBef>
                <a:spcPts val="95"/>
              </a:spcBef>
            </a:pPr>
            <a:r>
              <a:rPr sz="1600" b="0" dirty="0">
                <a:latin typeface="微软雅黑 Light"/>
                <a:cs typeface="微软雅黑 Light"/>
              </a:rPr>
              <a:t>第一周推</a:t>
            </a:r>
            <a:r>
              <a:rPr sz="1600" b="0" spc="-5" dirty="0">
                <a:latin typeface="微软雅黑 Light"/>
                <a:cs typeface="微软雅黑 Light"/>
              </a:rPr>
              <a:t>送</a:t>
            </a:r>
            <a:endParaRPr sz="1600">
              <a:latin typeface="微软雅黑 Light"/>
              <a:cs typeface="微软雅黑 Light"/>
            </a:endParaRPr>
          </a:p>
        </p:txBody>
      </p:sp>
      <p:sp>
        <p:nvSpPr>
          <p:cNvPr id="9" name="object 9"/>
          <p:cNvSpPr/>
          <p:nvPr/>
        </p:nvSpPr>
        <p:spPr>
          <a:xfrm>
            <a:off x="3474059" y="4588598"/>
            <a:ext cx="344805" cy="76200"/>
          </a:xfrm>
          <a:custGeom>
            <a:avLst/>
            <a:gdLst/>
            <a:ahLst/>
            <a:cxnLst/>
            <a:rect l="l" t="t" r="r" b="b"/>
            <a:pathLst>
              <a:path w="344804" h="76200">
                <a:moveTo>
                  <a:pt x="268439" y="76200"/>
                </a:moveTo>
                <a:lnTo>
                  <a:pt x="268439" y="0"/>
                </a:lnTo>
                <a:lnTo>
                  <a:pt x="337019" y="34289"/>
                </a:lnTo>
                <a:lnTo>
                  <a:pt x="287489" y="34289"/>
                </a:lnTo>
                <a:lnTo>
                  <a:pt x="287489" y="41910"/>
                </a:lnTo>
                <a:lnTo>
                  <a:pt x="337019" y="41910"/>
                </a:lnTo>
                <a:lnTo>
                  <a:pt x="268439" y="76200"/>
                </a:lnTo>
                <a:close/>
              </a:path>
              <a:path w="344804" h="76200">
                <a:moveTo>
                  <a:pt x="268439" y="41910"/>
                </a:moveTo>
                <a:lnTo>
                  <a:pt x="0" y="41910"/>
                </a:lnTo>
                <a:lnTo>
                  <a:pt x="0" y="34289"/>
                </a:lnTo>
                <a:lnTo>
                  <a:pt x="268439" y="34289"/>
                </a:lnTo>
                <a:lnTo>
                  <a:pt x="268439" y="41910"/>
                </a:lnTo>
                <a:close/>
              </a:path>
              <a:path w="344804" h="76200">
                <a:moveTo>
                  <a:pt x="337019" y="41910"/>
                </a:moveTo>
                <a:lnTo>
                  <a:pt x="287489" y="41910"/>
                </a:lnTo>
                <a:lnTo>
                  <a:pt x="287489" y="34289"/>
                </a:lnTo>
                <a:lnTo>
                  <a:pt x="337019" y="34289"/>
                </a:lnTo>
                <a:lnTo>
                  <a:pt x="344639" y="38100"/>
                </a:lnTo>
                <a:lnTo>
                  <a:pt x="337019" y="41910"/>
                </a:lnTo>
                <a:close/>
              </a:path>
            </a:pathLst>
          </a:custGeom>
          <a:solidFill>
            <a:srgbClr val="000000"/>
          </a:solidFill>
        </p:spPr>
        <p:txBody>
          <a:bodyPr wrap="square" lIns="0" tIns="0" rIns="0" bIns="0" rtlCol="0"/>
          <a:lstStyle/>
          <a:p/>
        </p:txBody>
      </p:sp>
      <p:sp>
        <p:nvSpPr>
          <p:cNvPr id="10" name="object 10"/>
          <p:cNvSpPr txBox="1"/>
          <p:nvPr/>
        </p:nvSpPr>
        <p:spPr>
          <a:xfrm>
            <a:off x="3897439" y="4490808"/>
            <a:ext cx="1040765" cy="268605"/>
          </a:xfrm>
          <a:prstGeom prst="rect">
            <a:avLst/>
          </a:prstGeom>
        </p:spPr>
        <p:txBody>
          <a:bodyPr vert="horz" wrap="square" lIns="0" tIns="12065" rIns="0" bIns="0" rtlCol="0">
            <a:spAutoFit/>
          </a:bodyPr>
          <a:lstStyle/>
          <a:p>
            <a:pPr marL="12700">
              <a:lnSpc>
                <a:spcPct val="100000"/>
              </a:lnSpc>
              <a:spcBef>
                <a:spcPts val="95"/>
              </a:spcBef>
            </a:pPr>
            <a:r>
              <a:rPr sz="1600" b="0" dirty="0">
                <a:latin typeface="微软雅黑 Light"/>
                <a:cs typeface="微软雅黑 Light"/>
              </a:rPr>
              <a:t>第二周推</a:t>
            </a:r>
            <a:r>
              <a:rPr sz="1600" b="0" spc="-5" dirty="0">
                <a:latin typeface="微软雅黑 Light"/>
                <a:cs typeface="微软雅黑 Light"/>
              </a:rPr>
              <a:t>送</a:t>
            </a:r>
            <a:endParaRPr sz="1600">
              <a:latin typeface="微软雅黑 Light"/>
              <a:cs typeface="微软雅黑 Light"/>
            </a:endParaRPr>
          </a:p>
        </p:txBody>
      </p:sp>
      <p:sp>
        <p:nvSpPr>
          <p:cNvPr id="11" name="object 11"/>
          <p:cNvSpPr txBox="1"/>
          <p:nvPr/>
        </p:nvSpPr>
        <p:spPr>
          <a:xfrm>
            <a:off x="5452668" y="4490808"/>
            <a:ext cx="1040765" cy="268605"/>
          </a:xfrm>
          <a:prstGeom prst="rect">
            <a:avLst/>
          </a:prstGeom>
        </p:spPr>
        <p:txBody>
          <a:bodyPr vert="horz" wrap="square" lIns="0" tIns="12065" rIns="0" bIns="0" rtlCol="0">
            <a:spAutoFit/>
          </a:bodyPr>
          <a:lstStyle/>
          <a:p>
            <a:pPr marL="12700">
              <a:lnSpc>
                <a:spcPct val="100000"/>
              </a:lnSpc>
              <a:spcBef>
                <a:spcPts val="95"/>
              </a:spcBef>
            </a:pPr>
            <a:r>
              <a:rPr sz="1600" b="0" dirty="0">
                <a:latin typeface="微软雅黑 Light"/>
                <a:cs typeface="微软雅黑 Light"/>
              </a:rPr>
              <a:t>第三周推</a:t>
            </a:r>
            <a:r>
              <a:rPr sz="1600" b="0" spc="-5" dirty="0">
                <a:latin typeface="微软雅黑 Light"/>
                <a:cs typeface="微软雅黑 Light"/>
              </a:rPr>
              <a:t>送</a:t>
            </a:r>
            <a:endParaRPr sz="1600">
              <a:latin typeface="微软雅黑 Light"/>
              <a:cs typeface="微软雅黑 Light"/>
            </a:endParaRPr>
          </a:p>
        </p:txBody>
      </p:sp>
      <p:sp>
        <p:nvSpPr>
          <p:cNvPr id="12" name="object 12"/>
          <p:cNvSpPr/>
          <p:nvPr/>
        </p:nvSpPr>
        <p:spPr>
          <a:xfrm>
            <a:off x="5029288" y="4591900"/>
            <a:ext cx="344805" cy="76200"/>
          </a:xfrm>
          <a:custGeom>
            <a:avLst/>
            <a:gdLst/>
            <a:ahLst/>
            <a:cxnLst/>
            <a:rect l="l" t="t" r="r" b="b"/>
            <a:pathLst>
              <a:path w="344804" h="76200">
                <a:moveTo>
                  <a:pt x="268439" y="76200"/>
                </a:moveTo>
                <a:lnTo>
                  <a:pt x="268439" y="0"/>
                </a:lnTo>
                <a:lnTo>
                  <a:pt x="337019" y="34289"/>
                </a:lnTo>
                <a:lnTo>
                  <a:pt x="287489" y="34289"/>
                </a:lnTo>
                <a:lnTo>
                  <a:pt x="287489" y="41910"/>
                </a:lnTo>
                <a:lnTo>
                  <a:pt x="337019" y="41910"/>
                </a:lnTo>
                <a:lnTo>
                  <a:pt x="268439" y="76200"/>
                </a:lnTo>
                <a:close/>
              </a:path>
              <a:path w="344804" h="76200">
                <a:moveTo>
                  <a:pt x="268439" y="41910"/>
                </a:moveTo>
                <a:lnTo>
                  <a:pt x="0" y="41910"/>
                </a:lnTo>
                <a:lnTo>
                  <a:pt x="0" y="34289"/>
                </a:lnTo>
                <a:lnTo>
                  <a:pt x="268439" y="34289"/>
                </a:lnTo>
                <a:lnTo>
                  <a:pt x="268439" y="41910"/>
                </a:lnTo>
                <a:close/>
              </a:path>
              <a:path w="344804" h="76200">
                <a:moveTo>
                  <a:pt x="337019" y="41910"/>
                </a:moveTo>
                <a:lnTo>
                  <a:pt x="287489" y="41910"/>
                </a:lnTo>
                <a:lnTo>
                  <a:pt x="287489" y="34289"/>
                </a:lnTo>
                <a:lnTo>
                  <a:pt x="337019" y="34289"/>
                </a:lnTo>
                <a:lnTo>
                  <a:pt x="344639" y="38100"/>
                </a:lnTo>
                <a:lnTo>
                  <a:pt x="337019" y="41910"/>
                </a:lnTo>
                <a:close/>
              </a:path>
            </a:pathLst>
          </a:custGeom>
          <a:solidFill>
            <a:srgbClr val="000000"/>
          </a:solidFill>
        </p:spPr>
        <p:txBody>
          <a:bodyPr wrap="square" lIns="0" tIns="0" rIns="0" bIns="0" rtlCol="0"/>
          <a:lstStyle/>
          <a:p/>
        </p:txBody>
      </p:sp>
      <p:sp>
        <p:nvSpPr>
          <p:cNvPr id="13" name="object 13"/>
          <p:cNvSpPr/>
          <p:nvPr/>
        </p:nvSpPr>
        <p:spPr>
          <a:xfrm>
            <a:off x="6584518" y="4589869"/>
            <a:ext cx="344805" cy="76200"/>
          </a:xfrm>
          <a:custGeom>
            <a:avLst/>
            <a:gdLst/>
            <a:ahLst/>
            <a:cxnLst/>
            <a:rect l="l" t="t" r="r" b="b"/>
            <a:pathLst>
              <a:path w="344804" h="76200">
                <a:moveTo>
                  <a:pt x="268439" y="76200"/>
                </a:moveTo>
                <a:lnTo>
                  <a:pt x="268439" y="0"/>
                </a:lnTo>
                <a:lnTo>
                  <a:pt x="337019" y="34290"/>
                </a:lnTo>
                <a:lnTo>
                  <a:pt x="287489" y="34290"/>
                </a:lnTo>
                <a:lnTo>
                  <a:pt x="287489" y="41910"/>
                </a:lnTo>
                <a:lnTo>
                  <a:pt x="337019" y="41910"/>
                </a:lnTo>
                <a:lnTo>
                  <a:pt x="268439" y="76200"/>
                </a:lnTo>
                <a:close/>
              </a:path>
              <a:path w="344804" h="76200">
                <a:moveTo>
                  <a:pt x="268439" y="41910"/>
                </a:moveTo>
                <a:lnTo>
                  <a:pt x="0" y="41910"/>
                </a:lnTo>
                <a:lnTo>
                  <a:pt x="0" y="34290"/>
                </a:lnTo>
                <a:lnTo>
                  <a:pt x="268439" y="34290"/>
                </a:lnTo>
                <a:lnTo>
                  <a:pt x="268439" y="41910"/>
                </a:lnTo>
                <a:close/>
              </a:path>
              <a:path w="344804" h="76200">
                <a:moveTo>
                  <a:pt x="337019" y="41910"/>
                </a:moveTo>
                <a:lnTo>
                  <a:pt x="287489" y="41910"/>
                </a:lnTo>
                <a:lnTo>
                  <a:pt x="287489" y="34290"/>
                </a:lnTo>
                <a:lnTo>
                  <a:pt x="337019" y="34290"/>
                </a:lnTo>
                <a:lnTo>
                  <a:pt x="344639" y="38100"/>
                </a:lnTo>
                <a:lnTo>
                  <a:pt x="337019" y="41910"/>
                </a:lnTo>
                <a:close/>
              </a:path>
            </a:pathLst>
          </a:custGeom>
          <a:solidFill>
            <a:srgbClr val="000000"/>
          </a:solidFill>
        </p:spPr>
        <p:txBody>
          <a:bodyPr wrap="square" lIns="0" tIns="0" rIns="0" bIns="0" rtlCol="0"/>
          <a:lstStyle/>
          <a:p/>
        </p:txBody>
      </p:sp>
      <p:sp>
        <p:nvSpPr>
          <p:cNvPr id="14" name="object 14"/>
          <p:cNvSpPr txBox="1"/>
          <p:nvPr/>
        </p:nvSpPr>
        <p:spPr>
          <a:xfrm>
            <a:off x="7007885" y="4485487"/>
            <a:ext cx="1040765" cy="268605"/>
          </a:xfrm>
          <a:prstGeom prst="rect">
            <a:avLst/>
          </a:prstGeom>
        </p:spPr>
        <p:txBody>
          <a:bodyPr vert="horz" wrap="square" lIns="0" tIns="12065" rIns="0" bIns="0" rtlCol="0">
            <a:spAutoFit/>
          </a:bodyPr>
          <a:lstStyle/>
          <a:p>
            <a:pPr marL="12700">
              <a:lnSpc>
                <a:spcPct val="100000"/>
              </a:lnSpc>
              <a:spcBef>
                <a:spcPts val="95"/>
              </a:spcBef>
            </a:pPr>
            <a:r>
              <a:rPr sz="1600" b="0" dirty="0">
                <a:latin typeface="微软雅黑 Light"/>
                <a:cs typeface="微软雅黑 Light"/>
              </a:rPr>
              <a:t>第四周推</a:t>
            </a:r>
            <a:r>
              <a:rPr sz="1600" b="0" spc="-5" dirty="0">
                <a:latin typeface="微软雅黑 Light"/>
                <a:cs typeface="微软雅黑 Light"/>
              </a:rPr>
              <a:t>送</a:t>
            </a:r>
            <a:endParaRPr sz="1600">
              <a:latin typeface="微软雅黑 Light"/>
              <a:cs typeface="微软雅黑 Light"/>
            </a:endParaRPr>
          </a:p>
        </p:txBody>
      </p:sp>
      <p:sp>
        <p:nvSpPr>
          <p:cNvPr id="15" name="object 15"/>
          <p:cNvSpPr/>
          <p:nvPr/>
        </p:nvSpPr>
        <p:spPr>
          <a:xfrm>
            <a:off x="8139734" y="4589869"/>
            <a:ext cx="344805" cy="76200"/>
          </a:xfrm>
          <a:custGeom>
            <a:avLst/>
            <a:gdLst/>
            <a:ahLst/>
            <a:cxnLst/>
            <a:rect l="l" t="t" r="r" b="b"/>
            <a:pathLst>
              <a:path w="344804" h="76200">
                <a:moveTo>
                  <a:pt x="268439" y="76200"/>
                </a:moveTo>
                <a:lnTo>
                  <a:pt x="268439" y="0"/>
                </a:lnTo>
                <a:lnTo>
                  <a:pt x="337019" y="34290"/>
                </a:lnTo>
                <a:lnTo>
                  <a:pt x="287489" y="34290"/>
                </a:lnTo>
                <a:lnTo>
                  <a:pt x="287489" y="41910"/>
                </a:lnTo>
                <a:lnTo>
                  <a:pt x="337019" y="41910"/>
                </a:lnTo>
                <a:lnTo>
                  <a:pt x="268439" y="76200"/>
                </a:lnTo>
                <a:close/>
              </a:path>
              <a:path w="344804" h="76200">
                <a:moveTo>
                  <a:pt x="268439" y="41910"/>
                </a:moveTo>
                <a:lnTo>
                  <a:pt x="0" y="41910"/>
                </a:lnTo>
                <a:lnTo>
                  <a:pt x="0" y="34290"/>
                </a:lnTo>
                <a:lnTo>
                  <a:pt x="268439" y="34290"/>
                </a:lnTo>
                <a:lnTo>
                  <a:pt x="268439" y="41910"/>
                </a:lnTo>
                <a:close/>
              </a:path>
              <a:path w="344804" h="76200">
                <a:moveTo>
                  <a:pt x="337019" y="41910"/>
                </a:moveTo>
                <a:lnTo>
                  <a:pt x="287489" y="41910"/>
                </a:lnTo>
                <a:lnTo>
                  <a:pt x="287489" y="34290"/>
                </a:lnTo>
                <a:lnTo>
                  <a:pt x="337019" y="34290"/>
                </a:lnTo>
                <a:lnTo>
                  <a:pt x="344639" y="38100"/>
                </a:lnTo>
                <a:lnTo>
                  <a:pt x="337019" y="41910"/>
                </a:lnTo>
                <a:close/>
              </a:path>
            </a:pathLst>
          </a:custGeom>
          <a:solidFill>
            <a:srgbClr val="000000"/>
          </a:solidFill>
        </p:spPr>
        <p:txBody>
          <a:bodyPr wrap="square" lIns="0" tIns="0" rIns="0" bIns="0" rtlCol="0"/>
          <a:lstStyle/>
          <a:p/>
        </p:txBody>
      </p:sp>
      <p:sp>
        <p:nvSpPr>
          <p:cNvPr id="16" name="object 16"/>
          <p:cNvSpPr txBox="1"/>
          <p:nvPr/>
        </p:nvSpPr>
        <p:spPr>
          <a:xfrm>
            <a:off x="8563114" y="4485487"/>
            <a:ext cx="1040765" cy="268605"/>
          </a:xfrm>
          <a:prstGeom prst="rect">
            <a:avLst/>
          </a:prstGeom>
        </p:spPr>
        <p:txBody>
          <a:bodyPr vert="horz" wrap="square" lIns="0" tIns="12065" rIns="0" bIns="0" rtlCol="0">
            <a:spAutoFit/>
          </a:bodyPr>
          <a:lstStyle/>
          <a:p>
            <a:pPr marL="12700">
              <a:lnSpc>
                <a:spcPct val="100000"/>
              </a:lnSpc>
              <a:spcBef>
                <a:spcPts val="95"/>
              </a:spcBef>
            </a:pPr>
            <a:r>
              <a:rPr sz="1600" b="0" dirty="0">
                <a:latin typeface="微软雅黑 Light"/>
                <a:cs typeface="微软雅黑 Light"/>
              </a:rPr>
              <a:t>第五周推</a:t>
            </a:r>
            <a:r>
              <a:rPr sz="1600" b="0" spc="-5" dirty="0">
                <a:latin typeface="微软雅黑 Light"/>
                <a:cs typeface="微软雅黑 Light"/>
              </a:rPr>
              <a:t>送</a:t>
            </a:r>
            <a:endParaRPr sz="1600">
              <a:latin typeface="微软雅黑 Light"/>
              <a:cs typeface="微软雅黑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26" y="550926"/>
            <a:ext cx="10756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404040"/>
                </a:solidFill>
                <a:latin typeface="微软雅黑" panose="020B0503020204020204" charset="-122"/>
                <a:cs typeface="微软雅黑" panose="020B0503020204020204" charset="-122"/>
              </a:rPr>
              <a:t>宣</a:t>
            </a:r>
            <a:r>
              <a:rPr sz="1800" b="1" spc="-55"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传</a:t>
            </a:r>
            <a:r>
              <a:rPr sz="1800" b="1" spc="-50" dirty="0">
                <a:solidFill>
                  <a:srgbClr val="404040"/>
                </a:solidFill>
                <a:latin typeface="微软雅黑" panose="020B0503020204020204" charset="-122"/>
                <a:cs typeface="微软雅黑" panose="020B0503020204020204" charset="-122"/>
              </a:rPr>
              <a:t> </a:t>
            </a:r>
            <a:r>
              <a:rPr sz="1800" b="1" dirty="0">
                <a:solidFill>
                  <a:srgbClr val="404040"/>
                </a:solidFill>
                <a:latin typeface="微软雅黑" panose="020B0503020204020204" charset="-122"/>
                <a:cs typeface="微软雅黑" panose="020B0503020204020204" charset="-122"/>
              </a:rPr>
              <a:t>方式</a:t>
            </a:r>
            <a:endParaRPr sz="1800">
              <a:latin typeface="微软雅黑" panose="020B0503020204020204" charset="-122"/>
              <a:cs typeface="微软雅黑" panose="020B0503020204020204" charset="-122"/>
            </a:endParaRPr>
          </a:p>
        </p:txBody>
      </p:sp>
      <p:sp>
        <p:nvSpPr>
          <p:cNvPr id="3" name="object 3"/>
          <p:cNvSpPr txBox="1"/>
          <p:nvPr/>
        </p:nvSpPr>
        <p:spPr>
          <a:xfrm>
            <a:off x="662152" y="917714"/>
            <a:ext cx="1216660" cy="186690"/>
          </a:xfrm>
          <a:prstGeom prst="rect">
            <a:avLst/>
          </a:prstGeom>
        </p:spPr>
        <p:txBody>
          <a:bodyPr vert="horz" wrap="square" lIns="0" tIns="13335" rIns="0" bIns="0" rtlCol="0">
            <a:spAutoFit/>
          </a:bodyPr>
          <a:lstStyle/>
          <a:p>
            <a:pPr marL="12700">
              <a:lnSpc>
                <a:spcPct val="100000"/>
              </a:lnSpc>
              <a:spcBef>
                <a:spcPts val="105"/>
              </a:spcBef>
            </a:pPr>
            <a:r>
              <a:rPr sz="1050" spc="-55" dirty="0">
                <a:solidFill>
                  <a:srgbClr val="A6A6A6"/>
                </a:solidFill>
                <a:latin typeface="Arial" panose="020B0604020202020204"/>
                <a:cs typeface="Arial" panose="020B0604020202020204"/>
              </a:rPr>
              <a:t>Propaganda</a:t>
            </a:r>
            <a:r>
              <a:rPr sz="1050" spc="170"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purpose</a:t>
            </a:r>
            <a:endParaRPr sz="1050">
              <a:latin typeface="Arial" panose="020B0604020202020204"/>
              <a:cs typeface="Arial" panose="020B0604020202020204"/>
            </a:endParaRPr>
          </a:p>
        </p:txBody>
      </p:sp>
      <p:sp>
        <p:nvSpPr>
          <p:cNvPr id="4" name="object 4"/>
          <p:cNvSpPr txBox="1"/>
          <p:nvPr/>
        </p:nvSpPr>
        <p:spPr>
          <a:xfrm>
            <a:off x="524357" y="2006460"/>
            <a:ext cx="9826625" cy="2707005"/>
          </a:xfrm>
          <a:prstGeom prst="rect">
            <a:avLst/>
          </a:prstGeom>
        </p:spPr>
        <p:txBody>
          <a:bodyPr vert="horz" wrap="square" lIns="0" tIns="12065" rIns="0" bIns="0" rtlCol="0">
            <a:spAutoFit/>
          </a:bodyPr>
          <a:lstStyle/>
          <a:p>
            <a:pPr marL="298450" indent="-285750">
              <a:lnSpc>
                <a:spcPct val="100000"/>
              </a:lnSpc>
              <a:spcBef>
                <a:spcPts val="95"/>
              </a:spcBef>
              <a:buFont typeface="Wingdings" panose="05000000000000000000"/>
              <a:buChar char=""/>
              <a:tabLst>
                <a:tab pos="297815" algn="l"/>
                <a:tab pos="298450" algn="l"/>
              </a:tabLst>
            </a:pPr>
            <a:r>
              <a:rPr sz="1600" b="0" dirty="0">
                <a:solidFill>
                  <a:srgbClr val="3A3838"/>
                </a:solidFill>
                <a:latin typeface="微软雅黑 Light"/>
                <a:cs typeface="微软雅黑 Light"/>
              </a:rPr>
              <a:t>定向邀约</a:t>
            </a:r>
            <a:r>
              <a:rPr sz="1600" b="0" spc="-5" dirty="0">
                <a:solidFill>
                  <a:srgbClr val="3A3838"/>
                </a:solidFill>
                <a:latin typeface="微软雅黑 Light"/>
                <a:cs typeface="微软雅黑 Light"/>
              </a:rPr>
              <a:t>——</a:t>
            </a:r>
            <a:r>
              <a:rPr sz="1600" b="0" dirty="0">
                <a:solidFill>
                  <a:srgbClr val="3A3838"/>
                </a:solidFill>
                <a:latin typeface="微软雅黑 Light"/>
                <a:cs typeface="微软雅黑 Light"/>
              </a:rPr>
              <a:t>前期蓄客</a:t>
            </a:r>
            <a:r>
              <a:rPr sz="1600" b="0" spc="-5" dirty="0">
                <a:solidFill>
                  <a:srgbClr val="3A3838"/>
                </a:solidFill>
                <a:latin typeface="微软雅黑 Light"/>
                <a:cs typeface="微软雅黑 Light"/>
              </a:rPr>
              <a:t>&amp;</a:t>
            </a:r>
            <a:r>
              <a:rPr sz="1600" b="0" dirty="0">
                <a:solidFill>
                  <a:srgbClr val="3A3838"/>
                </a:solidFill>
                <a:latin typeface="微软雅黑 Light"/>
                <a:cs typeface="微软雅黑 Light"/>
              </a:rPr>
              <a:t>意向客</a:t>
            </a:r>
            <a:r>
              <a:rPr sz="1600" b="0" spc="-5" dirty="0">
                <a:solidFill>
                  <a:srgbClr val="3A3838"/>
                </a:solidFill>
                <a:latin typeface="微软雅黑 Light"/>
                <a:cs typeface="微软雅黑 Light"/>
              </a:rPr>
              <a:t>户</a:t>
            </a:r>
            <a:endParaRPr sz="1600">
              <a:latin typeface="微软雅黑 Light"/>
              <a:cs typeface="微软雅黑 Light"/>
            </a:endParaRPr>
          </a:p>
          <a:p>
            <a:pPr marL="12700" marR="5080" indent="301625">
              <a:lnSpc>
                <a:spcPct val="200000"/>
              </a:lnSpc>
            </a:pPr>
            <a:r>
              <a:rPr sz="1600" b="0" dirty="0">
                <a:solidFill>
                  <a:srgbClr val="3A3838"/>
                </a:solidFill>
                <a:latin typeface="微软雅黑 Light"/>
                <a:cs typeface="微软雅黑 Light"/>
              </a:rPr>
              <a:t>制定活动邀约话术，由置业顾问电话邀约并推送手机邀约凭证（短信</a:t>
            </a:r>
            <a:r>
              <a:rPr sz="1600" b="0" spc="-5" dirty="0">
                <a:solidFill>
                  <a:srgbClr val="3A3838"/>
                </a:solidFill>
                <a:latin typeface="微软雅黑 Light"/>
                <a:cs typeface="微软雅黑 Light"/>
              </a:rPr>
              <a:t>&amp;</a:t>
            </a:r>
            <a:r>
              <a:rPr sz="1600" b="0" dirty="0">
                <a:solidFill>
                  <a:srgbClr val="3A3838"/>
                </a:solidFill>
                <a:latin typeface="微软雅黑 Light"/>
                <a:cs typeface="微软雅黑 Light"/>
              </a:rPr>
              <a:t>微信），客户凭邀约凭证至售楼部</a:t>
            </a:r>
            <a:r>
              <a:rPr sz="1600" b="0" spc="-5" dirty="0">
                <a:solidFill>
                  <a:srgbClr val="3A3838"/>
                </a:solidFill>
                <a:latin typeface="微软雅黑 Light"/>
                <a:cs typeface="微软雅黑 Light"/>
              </a:rPr>
              <a:t>兑 </a:t>
            </a:r>
            <a:r>
              <a:rPr sz="1600" b="0" dirty="0">
                <a:solidFill>
                  <a:srgbClr val="3A3838"/>
                </a:solidFill>
                <a:latin typeface="微软雅黑 Light"/>
                <a:cs typeface="微软雅黑 Light"/>
              </a:rPr>
              <a:t>换活动参与券（门票），已入会</a:t>
            </a:r>
            <a:r>
              <a:rPr sz="1600" b="0" spc="-5" dirty="0">
                <a:solidFill>
                  <a:srgbClr val="3A3838"/>
                </a:solidFill>
                <a:latin typeface="微软雅黑 Light"/>
                <a:cs typeface="微软雅黑 Light"/>
              </a:rPr>
              <a:t>VIP</a:t>
            </a:r>
            <a:r>
              <a:rPr sz="1600" b="0" dirty="0">
                <a:solidFill>
                  <a:srgbClr val="3A3838"/>
                </a:solidFill>
                <a:latin typeface="微软雅黑 Light"/>
                <a:cs typeface="微软雅黑 Light"/>
              </a:rPr>
              <a:t>客户兑换贵宾券（门票</a:t>
            </a:r>
            <a:r>
              <a:rPr sz="1600" b="0" spc="-5" dirty="0">
                <a:solidFill>
                  <a:srgbClr val="3A3838"/>
                </a:solidFill>
                <a:latin typeface="微软雅黑 Light"/>
                <a:cs typeface="微软雅黑 Light"/>
              </a:rPr>
              <a:t>）；</a:t>
            </a:r>
            <a:endParaRPr sz="1600">
              <a:latin typeface="微软雅黑 Light"/>
              <a:cs typeface="微软雅黑 Light"/>
            </a:endParaRPr>
          </a:p>
          <a:p>
            <a:pPr>
              <a:lnSpc>
                <a:spcPct val="100000"/>
              </a:lnSpc>
              <a:spcBef>
                <a:spcPts val="25"/>
              </a:spcBef>
            </a:pPr>
            <a:endParaRPr sz="1050">
              <a:latin typeface="微软雅黑 Light"/>
              <a:cs typeface="微软雅黑 Light"/>
            </a:endParaRPr>
          </a:p>
          <a:p>
            <a:pPr marL="298450" indent="-285750">
              <a:lnSpc>
                <a:spcPct val="100000"/>
              </a:lnSpc>
              <a:spcBef>
                <a:spcPts val="5"/>
              </a:spcBef>
              <a:buFont typeface="Wingdings" panose="05000000000000000000"/>
              <a:buChar char=""/>
              <a:tabLst>
                <a:tab pos="297815" algn="l"/>
                <a:tab pos="298450" algn="l"/>
              </a:tabLst>
            </a:pPr>
            <a:r>
              <a:rPr sz="1600" b="0" dirty="0">
                <a:solidFill>
                  <a:srgbClr val="3A3838"/>
                </a:solidFill>
                <a:latin typeface="微软雅黑 Light"/>
                <a:cs typeface="微软雅黑 Light"/>
              </a:rPr>
              <a:t>合作圈层邀</a:t>
            </a:r>
            <a:r>
              <a:rPr sz="1600" b="0" spc="-5" dirty="0">
                <a:solidFill>
                  <a:srgbClr val="3A3838"/>
                </a:solidFill>
                <a:latin typeface="微软雅黑 Light"/>
                <a:cs typeface="微软雅黑 Light"/>
              </a:rPr>
              <a:t>约</a:t>
            </a:r>
            <a:endParaRPr sz="1600">
              <a:latin typeface="微软雅黑 Light"/>
              <a:cs typeface="微软雅黑 Light"/>
            </a:endParaRPr>
          </a:p>
          <a:p>
            <a:pPr marL="12700" marR="59055" indent="301625">
              <a:lnSpc>
                <a:spcPct val="200000"/>
              </a:lnSpc>
            </a:pPr>
            <a:r>
              <a:rPr sz="1600" b="0" dirty="0">
                <a:latin typeface="微软雅黑 Light"/>
                <a:cs typeface="微软雅黑 Light"/>
              </a:rPr>
              <a:t>与当地中高端培训机构、美容院、银行、政府机关单位等机构合作，以增值服务方式邀约对方</a:t>
            </a:r>
            <a:r>
              <a:rPr sz="1600" b="0" spc="-5" dirty="0">
                <a:latin typeface="微软雅黑 Light"/>
                <a:cs typeface="微软雅黑 Light"/>
              </a:rPr>
              <a:t>VIP</a:t>
            </a:r>
            <a:r>
              <a:rPr sz="1600" b="0" dirty="0">
                <a:latin typeface="微软雅黑 Light"/>
                <a:cs typeface="微软雅黑 Light"/>
              </a:rPr>
              <a:t>客群，</a:t>
            </a:r>
            <a:r>
              <a:rPr sz="1600" b="0" spc="-5" dirty="0">
                <a:latin typeface="微软雅黑 Light"/>
                <a:cs typeface="微软雅黑 Light"/>
              </a:rPr>
              <a:t>该 </a:t>
            </a:r>
            <a:r>
              <a:rPr sz="1600" b="0" dirty="0">
                <a:latin typeface="微软雅黑 Light"/>
                <a:cs typeface="微软雅黑 Light"/>
              </a:rPr>
              <a:t>邀约群体分批次时间参与活动体验</a:t>
            </a:r>
            <a:r>
              <a:rPr sz="1600" b="0" spc="-5" dirty="0">
                <a:latin typeface="微软雅黑 Light"/>
                <a:cs typeface="微软雅黑 Light"/>
              </a:rPr>
              <a:t>；</a:t>
            </a:r>
            <a:endParaRPr sz="1600">
              <a:latin typeface="微软雅黑 Light"/>
              <a:cs typeface="微软雅黑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40579" y="2502407"/>
            <a:ext cx="3893820" cy="927100"/>
          </a:xfrm>
          <a:custGeom>
            <a:avLst/>
            <a:gdLst/>
            <a:ahLst/>
            <a:cxnLst/>
            <a:rect l="l" t="t" r="r" b="b"/>
            <a:pathLst>
              <a:path w="3893820" h="927100">
                <a:moveTo>
                  <a:pt x="3430524" y="926592"/>
                </a:moveTo>
                <a:lnTo>
                  <a:pt x="463296" y="926592"/>
                </a:lnTo>
                <a:lnTo>
                  <a:pt x="415841" y="924199"/>
                </a:lnTo>
                <a:lnTo>
                  <a:pt x="369766" y="917176"/>
                </a:lnTo>
                <a:lnTo>
                  <a:pt x="325301" y="905757"/>
                </a:lnTo>
                <a:lnTo>
                  <a:pt x="282681" y="890174"/>
                </a:lnTo>
                <a:lnTo>
                  <a:pt x="242139" y="870660"/>
                </a:lnTo>
                <a:lnTo>
                  <a:pt x="203908" y="847450"/>
                </a:lnTo>
                <a:lnTo>
                  <a:pt x="168221" y="820775"/>
                </a:lnTo>
                <a:lnTo>
                  <a:pt x="135312" y="790870"/>
                </a:lnTo>
                <a:lnTo>
                  <a:pt x="105413" y="757967"/>
                </a:lnTo>
                <a:lnTo>
                  <a:pt x="78757" y="722299"/>
                </a:lnTo>
                <a:lnTo>
                  <a:pt x="55579" y="684100"/>
                </a:lnTo>
                <a:lnTo>
                  <a:pt x="36110" y="643603"/>
                </a:lnTo>
                <a:lnTo>
                  <a:pt x="20585" y="601040"/>
                </a:lnTo>
                <a:lnTo>
                  <a:pt x="9236" y="556646"/>
                </a:lnTo>
                <a:lnTo>
                  <a:pt x="2296" y="510654"/>
                </a:lnTo>
                <a:lnTo>
                  <a:pt x="0" y="463296"/>
                </a:lnTo>
                <a:lnTo>
                  <a:pt x="2296" y="415881"/>
                </a:lnTo>
                <a:lnTo>
                  <a:pt x="9236" y="369840"/>
                </a:lnTo>
                <a:lnTo>
                  <a:pt x="20585" y="325404"/>
                </a:lnTo>
                <a:lnTo>
                  <a:pt x="36110" y="282808"/>
                </a:lnTo>
                <a:lnTo>
                  <a:pt x="55579" y="242284"/>
                </a:lnTo>
                <a:lnTo>
                  <a:pt x="78757" y="204066"/>
                </a:lnTo>
                <a:lnTo>
                  <a:pt x="105413" y="168386"/>
                </a:lnTo>
                <a:lnTo>
                  <a:pt x="135312" y="135478"/>
                </a:lnTo>
                <a:lnTo>
                  <a:pt x="168221" y="105576"/>
                </a:lnTo>
                <a:lnTo>
                  <a:pt x="203908" y="78912"/>
                </a:lnTo>
                <a:lnTo>
                  <a:pt x="242139" y="55720"/>
                </a:lnTo>
                <a:lnTo>
                  <a:pt x="282681" y="36233"/>
                </a:lnTo>
                <a:lnTo>
                  <a:pt x="325301" y="20684"/>
                </a:lnTo>
                <a:lnTo>
                  <a:pt x="369766" y="9307"/>
                </a:lnTo>
                <a:lnTo>
                  <a:pt x="415841" y="2334"/>
                </a:lnTo>
                <a:lnTo>
                  <a:pt x="463296" y="0"/>
                </a:lnTo>
                <a:lnTo>
                  <a:pt x="3430524" y="0"/>
                </a:lnTo>
                <a:lnTo>
                  <a:pt x="3477882" y="2334"/>
                </a:lnTo>
                <a:lnTo>
                  <a:pt x="3523874" y="9307"/>
                </a:lnTo>
                <a:lnTo>
                  <a:pt x="3568268" y="20683"/>
                </a:lnTo>
                <a:lnTo>
                  <a:pt x="3610831" y="36231"/>
                </a:lnTo>
                <a:lnTo>
                  <a:pt x="3651328" y="55715"/>
                </a:lnTo>
                <a:lnTo>
                  <a:pt x="3689527" y="78904"/>
                </a:lnTo>
                <a:lnTo>
                  <a:pt x="3725195" y="105562"/>
                </a:lnTo>
                <a:lnTo>
                  <a:pt x="3758098" y="135458"/>
                </a:lnTo>
                <a:lnTo>
                  <a:pt x="3788003" y="168357"/>
                </a:lnTo>
                <a:lnTo>
                  <a:pt x="3814678" y="204025"/>
                </a:lnTo>
                <a:lnTo>
                  <a:pt x="3837888" y="242230"/>
                </a:lnTo>
                <a:lnTo>
                  <a:pt x="3857402" y="282738"/>
                </a:lnTo>
                <a:lnTo>
                  <a:pt x="3872985" y="325316"/>
                </a:lnTo>
                <a:lnTo>
                  <a:pt x="3884404" y="369729"/>
                </a:lnTo>
                <a:lnTo>
                  <a:pt x="3891427" y="415745"/>
                </a:lnTo>
                <a:lnTo>
                  <a:pt x="3893820" y="463130"/>
                </a:lnTo>
                <a:lnTo>
                  <a:pt x="3891427" y="510518"/>
                </a:lnTo>
                <a:lnTo>
                  <a:pt x="3884404" y="556536"/>
                </a:lnTo>
                <a:lnTo>
                  <a:pt x="3872985" y="600952"/>
                </a:lnTo>
                <a:lnTo>
                  <a:pt x="3857402" y="643533"/>
                </a:lnTo>
                <a:lnTo>
                  <a:pt x="3837888" y="684046"/>
                </a:lnTo>
                <a:lnTo>
                  <a:pt x="3814678" y="722259"/>
                </a:lnTo>
                <a:lnTo>
                  <a:pt x="3788003" y="757937"/>
                </a:lnTo>
                <a:lnTo>
                  <a:pt x="3758098" y="790849"/>
                </a:lnTo>
                <a:lnTo>
                  <a:pt x="3725195" y="820761"/>
                </a:lnTo>
                <a:lnTo>
                  <a:pt x="3689527" y="847441"/>
                </a:lnTo>
                <a:lnTo>
                  <a:pt x="3651328" y="870655"/>
                </a:lnTo>
                <a:lnTo>
                  <a:pt x="3610831" y="890171"/>
                </a:lnTo>
                <a:lnTo>
                  <a:pt x="3568268" y="905756"/>
                </a:lnTo>
                <a:lnTo>
                  <a:pt x="3523874" y="917176"/>
                </a:lnTo>
                <a:lnTo>
                  <a:pt x="3477882" y="924199"/>
                </a:lnTo>
                <a:lnTo>
                  <a:pt x="3430524" y="926592"/>
                </a:lnTo>
                <a:close/>
              </a:path>
            </a:pathLst>
          </a:custGeom>
          <a:solidFill>
            <a:srgbClr val="FFFFFF">
              <a:alpha val="72898"/>
            </a:srgbClr>
          </a:solidFill>
        </p:spPr>
        <p:txBody>
          <a:bodyPr wrap="square" lIns="0" tIns="0" rIns="0" bIns="0" rtlCol="0"/>
          <a:lstStyle/>
          <a:p/>
        </p:txBody>
      </p:sp>
      <p:sp>
        <p:nvSpPr>
          <p:cNvPr id="3" name="object 3"/>
          <p:cNvSpPr txBox="1"/>
          <p:nvPr/>
        </p:nvSpPr>
        <p:spPr>
          <a:xfrm>
            <a:off x="5862891" y="2715933"/>
            <a:ext cx="1447165" cy="451484"/>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404040"/>
                </a:solidFill>
                <a:latin typeface="微软雅黑" panose="020B0503020204020204" charset="-122"/>
                <a:cs typeface="微软雅黑" panose="020B0503020204020204" charset="-122"/>
              </a:rPr>
              <a:t>场地布</a:t>
            </a:r>
            <a:r>
              <a:rPr sz="2800" spc="-5" dirty="0">
                <a:solidFill>
                  <a:srgbClr val="404040"/>
                </a:solidFill>
                <a:latin typeface="微软雅黑" panose="020B0503020204020204" charset="-122"/>
                <a:cs typeface="微软雅黑" panose="020B0503020204020204" charset="-122"/>
              </a:rPr>
              <a:t>置</a:t>
            </a:r>
            <a:endParaRPr sz="2800">
              <a:latin typeface="微软雅黑" panose="020B0503020204020204" charset="-122"/>
              <a:cs typeface="微软雅黑" panose="020B0503020204020204" charset="-122"/>
            </a:endParaRPr>
          </a:p>
        </p:txBody>
      </p:sp>
      <p:sp>
        <p:nvSpPr>
          <p:cNvPr id="4" name="object 4"/>
          <p:cNvSpPr txBox="1">
            <a:spLocks noGrp="1"/>
          </p:cNvSpPr>
          <p:nvPr>
            <p:ph type="title"/>
          </p:nvPr>
        </p:nvSpPr>
        <p:spPr>
          <a:xfrm>
            <a:off x="3093808" y="1244092"/>
            <a:ext cx="1104900" cy="2554605"/>
          </a:xfrm>
          <a:prstGeom prst="rect">
            <a:avLst/>
          </a:prstGeom>
        </p:spPr>
        <p:txBody>
          <a:bodyPr vert="horz" wrap="square" lIns="0" tIns="12065" rIns="0" bIns="0" rtlCol="0">
            <a:spAutoFit/>
          </a:bodyPr>
          <a:lstStyle/>
          <a:p>
            <a:pPr marL="12700">
              <a:lnSpc>
                <a:spcPct val="100000"/>
              </a:lnSpc>
              <a:spcBef>
                <a:spcPts val="95"/>
              </a:spcBef>
            </a:pPr>
            <a:r>
              <a:rPr sz="16600" i="1" spc="195" dirty="0">
                <a:latin typeface="Times New Roman" panose="02020603050405020304"/>
                <a:cs typeface="Times New Roman" panose="02020603050405020304"/>
              </a:rPr>
              <a:t>1</a:t>
            </a:r>
            <a:endParaRPr sz="16600">
              <a:latin typeface="Times New Roman" panose="02020603050405020304"/>
              <a:cs typeface="Times New Roman" panose="020206030504050203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grpSp>
        <p:nvGrpSpPr>
          <p:cNvPr id="3" name="object 3"/>
          <p:cNvGrpSpPr/>
          <p:nvPr/>
        </p:nvGrpSpPr>
        <p:grpSpPr>
          <a:xfrm>
            <a:off x="3785615" y="1301457"/>
            <a:ext cx="7101205" cy="4502150"/>
            <a:chOff x="3785615" y="1301457"/>
            <a:chExt cx="7101205" cy="4502150"/>
          </a:xfrm>
        </p:grpSpPr>
        <p:pic>
          <p:nvPicPr>
            <p:cNvPr id="4" name="object 4"/>
            <p:cNvPicPr/>
            <p:nvPr/>
          </p:nvPicPr>
          <p:blipFill>
            <a:blip r:embed="rId1" cstate="print"/>
            <a:stretch>
              <a:fillRect/>
            </a:stretch>
          </p:blipFill>
          <p:spPr>
            <a:xfrm>
              <a:off x="3785615" y="1307591"/>
              <a:ext cx="7094220" cy="4495800"/>
            </a:xfrm>
            <a:prstGeom prst="rect">
              <a:avLst/>
            </a:prstGeom>
          </p:spPr>
        </p:pic>
        <p:sp>
          <p:nvSpPr>
            <p:cNvPr id="5" name="object 5"/>
            <p:cNvSpPr/>
            <p:nvPr/>
          </p:nvSpPr>
          <p:spPr>
            <a:xfrm>
              <a:off x="3910583" y="1307591"/>
              <a:ext cx="6969759" cy="375285"/>
            </a:xfrm>
            <a:custGeom>
              <a:avLst/>
              <a:gdLst/>
              <a:ahLst/>
              <a:cxnLst/>
              <a:rect l="l" t="t" r="r" b="b"/>
              <a:pathLst>
                <a:path w="6969759" h="375285">
                  <a:moveTo>
                    <a:pt x="6969252" y="374904"/>
                  </a:moveTo>
                  <a:lnTo>
                    <a:pt x="0" y="374904"/>
                  </a:lnTo>
                  <a:lnTo>
                    <a:pt x="0" y="0"/>
                  </a:lnTo>
                  <a:lnTo>
                    <a:pt x="6969252" y="0"/>
                  </a:lnTo>
                  <a:lnTo>
                    <a:pt x="6969252" y="374904"/>
                  </a:lnTo>
                  <a:close/>
                </a:path>
              </a:pathLst>
            </a:custGeom>
            <a:solidFill>
              <a:srgbClr val="B4B4B5"/>
            </a:solidFill>
          </p:spPr>
          <p:txBody>
            <a:bodyPr wrap="square" lIns="0" tIns="0" rIns="0" bIns="0" rtlCol="0"/>
            <a:lstStyle/>
            <a:p/>
          </p:txBody>
        </p:sp>
        <p:sp>
          <p:nvSpPr>
            <p:cNvPr id="6" name="object 6"/>
            <p:cNvSpPr/>
            <p:nvPr/>
          </p:nvSpPr>
          <p:spPr>
            <a:xfrm>
              <a:off x="3903878" y="1301457"/>
              <a:ext cx="6983095" cy="387350"/>
            </a:xfrm>
            <a:custGeom>
              <a:avLst/>
              <a:gdLst/>
              <a:ahLst/>
              <a:cxnLst/>
              <a:rect l="l" t="t" r="r" b="b"/>
              <a:pathLst>
                <a:path w="6983095" h="387350">
                  <a:moveTo>
                    <a:pt x="6982574" y="387350"/>
                  </a:moveTo>
                  <a:lnTo>
                    <a:pt x="0" y="387350"/>
                  </a:lnTo>
                  <a:lnTo>
                    <a:pt x="0" y="0"/>
                  </a:lnTo>
                  <a:lnTo>
                    <a:pt x="6982574" y="0"/>
                  </a:lnTo>
                  <a:lnTo>
                    <a:pt x="6982574" y="6350"/>
                  </a:lnTo>
                  <a:lnTo>
                    <a:pt x="12700" y="6350"/>
                  </a:lnTo>
                  <a:lnTo>
                    <a:pt x="6350" y="12700"/>
                  </a:lnTo>
                  <a:lnTo>
                    <a:pt x="12700" y="12700"/>
                  </a:lnTo>
                  <a:lnTo>
                    <a:pt x="12700" y="374650"/>
                  </a:lnTo>
                  <a:lnTo>
                    <a:pt x="6350" y="374650"/>
                  </a:lnTo>
                  <a:lnTo>
                    <a:pt x="12700" y="381000"/>
                  </a:lnTo>
                  <a:lnTo>
                    <a:pt x="6982574" y="381000"/>
                  </a:lnTo>
                  <a:lnTo>
                    <a:pt x="6982574" y="387350"/>
                  </a:lnTo>
                  <a:close/>
                </a:path>
                <a:path w="6983095" h="387350">
                  <a:moveTo>
                    <a:pt x="12700" y="12700"/>
                  </a:moveTo>
                  <a:lnTo>
                    <a:pt x="6350" y="12700"/>
                  </a:lnTo>
                  <a:lnTo>
                    <a:pt x="12700" y="6350"/>
                  </a:lnTo>
                  <a:lnTo>
                    <a:pt x="12700" y="12700"/>
                  </a:lnTo>
                  <a:close/>
                </a:path>
                <a:path w="6983095" h="387350">
                  <a:moveTo>
                    <a:pt x="6969874" y="12700"/>
                  </a:moveTo>
                  <a:lnTo>
                    <a:pt x="12700" y="12700"/>
                  </a:lnTo>
                  <a:lnTo>
                    <a:pt x="12700" y="6350"/>
                  </a:lnTo>
                  <a:lnTo>
                    <a:pt x="6969874" y="6350"/>
                  </a:lnTo>
                  <a:lnTo>
                    <a:pt x="6969874" y="12700"/>
                  </a:lnTo>
                  <a:close/>
                </a:path>
                <a:path w="6983095" h="387350">
                  <a:moveTo>
                    <a:pt x="6969874" y="381000"/>
                  </a:moveTo>
                  <a:lnTo>
                    <a:pt x="6969874" y="6350"/>
                  </a:lnTo>
                  <a:lnTo>
                    <a:pt x="6976224" y="12700"/>
                  </a:lnTo>
                  <a:lnTo>
                    <a:pt x="6982574" y="12700"/>
                  </a:lnTo>
                  <a:lnTo>
                    <a:pt x="6982574" y="374650"/>
                  </a:lnTo>
                  <a:lnTo>
                    <a:pt x="6976224" y="374650"/>
                  </a:lnTo>
                  <a:lnTo>
                    <a:pt x="6969874" y="381000"/>
                  </a:lnTo>
                  <a:close/>
                </a:path>
                <a:path w="6983095" h="387350">
                  <a:moveTo>
                    <a:pt x="6982574" y="12700"/>
                  </a:moveTo>
                  <a:lnTo>
                    <a:pt x="6976224" y="12700"/>
                  </a:lnTo>
                  <a:lnTo>
                    <a:pt x="6969874" y="6350"/>
                  </a:lnTo>
                  <a:lnTo>
                    <a:pt x="6982574" y="6350"/>
                  </a:lnTo>
                  <a:lnTo>
                    <a:pt x="6982574" y="12700"/>
                  </a:lnTo>
                  <a:close/>
                </a:path>
                <a:path w="6983095" h="387350">
                  <a:moveTo>
                    <a:pt x="12700" y="381000"/>
                  </a:moveTo>
                  <a:lnTo>
                    <a:pt x="6350" y="374650"/>
                  </a:lnTo>
                  <a:lnTo>
                    <a:pt x="12700" y="374650"/>
                  </a:lnTo>
                  <a:lnTo>
                    <a:pt x="12700" y="381000"/>
                  </a:lnTo>
                  <a:close/>
                </a:path>
                <a:path w="6983095" h="387350">
                  <a:moveTo>
                    <a:pt x="6969874" y="381000"/>
                  </a:moveTo>
                  <a:lnTo>
                    <a:pt x="12700" y="381000"/>
                  </a:lnTo>
                  <a:lnTo>
                    <a:pt x="12700" y="374650"/>
                  </a:lnTo>
                  <a:lnTo>
                    <a:pt x="6969874" y="374650"/>
                  </a:lnTo>
                  <a:lnTo>
                    <a:pt x="6969874" y="381000"/>
                  </a:lnTo>
                  <a:close/>
                </a:path>
                <a:path w="6983095" h="387350">
                  <a:moveTo>
                    <a:pt x="6982574" y="381000"/>
                  </a:moveTo>
                  <a:lnTo>
                    <a:pt x="6969874" y="381000"/>
                  </a:lnTo>
                  <a:lnTo>
                    <a:pt x="6976224" y="374650"/>
                  </a:lnTo>
                  <a:lnTo>
                    <a:pt x="6982574" y="374650"/>
                  </a:lnTo>
                  <a:lnTo>
                    <a:pt x="6982574" y="381000"/>
                  </a:lnTo>
                  <a:close/>
                </a:path>
              </a:pathLst>
            </a:custGeom>
            <a:solidFill>
              <a:srgbClr val="41709C"/>
            </a:solidFill>
          </p:spPr>
          <p:txBody>
            <a:bodyPr wrap="square" lIns="0" tIns="0" rIns="0" bIns="0" rtlCol="0"/>
            <a:lstStyle/>
            <a:p/>
          </p:txBody>
        </p:sp>
      </p:grpSp>
      <p:sp>
        <p:nvSpPr>
          <p:cNvPr id="7" name="object 7"/>
          <p:cNvSpPr txBox="1"/>
          <p:nvPr/>
        </p:nvSpPr>
        <p:spPr>
          <a:xfrm>
            <a:off x="3910584" y="1307591"/>
            <a:ext cx="6969759" cy="375285"/>
          </a:xfrm>
          <a:prstGeom prst="rect">
            <a:avLst/>
          </a:prstGeom>
        </p:spPr>
        <p:txBody>
          <a:bodyPr vert="horz" wrap="square" lIns="0" tIns="21590" rIns="0" bIns="0" rtlCol="0">
            <a:spAutoFit/>
          </a:bodyPr>
          <a:lstStyle/>
          <a:p>
            <a:pPr algn="ctr">
              <a:lnSpc>
                <a:spcPct val="100000"/>
              </a:lnSpc>
              <a:spcBef>
                <a:spcPts val="170"/>
              </a:spcBef>
            </a:pPr>
            <a:r>
              <a:rPr sz="1800" dirty="0">
                <a:solidFill>
                  <a:srgbClr val="FFFFFF"/>
                </a:solidFill>
                <a:latin typeface="PMingLiU" panose="02020500000000000000" charset="-120"/>
                <a:cs typeface="PMingLiU" panose="02020500000000000000" charset="-120"/>
              </a:rPr>
              <a:t>地产项目水上乐园嘉年华活动平面布局图</a:t>
            </a:r>
            <a:endParaRPr sz="1800">
              <a:latin typeface="PMingLiU" panose="02020500000000000000" charset="-120"/>
              <a:cs typeface="PMingLiU" panose="02020500000000000000" charset="-120"/>
            </a:endParaRPr>
          </a:p>
        </p:txBody>
      </p:sp>
      <p:grpSp>
        <p:nvGrpSpPr>
          <p:cNvPr id="8" name="object 8"/>
          <p:cNvGrpSpPr/>
          <p:nvPr/>
        </p:nvGrpSpPr>
        <p:grpSpPr>
          <a:xfrm>
            <a:off x="4480559" y="3229140"/>
            <a:ext cx="2828925" cy="622300"/>
            <a:chOff x="4480559" y="3229140"/>
            <a:chExt cx="2828925" cy="622300"/>
          </a:xfrm>
        </p:grpSpPr>
        <p:sp>
          <p:nvSpPr>
            <p:cNvPr id="9" name="object 9"/>
            <p:cNvSpPr/>
            <p:nvPr/>
          </p:nvSpPr>
          <p:spPr>
            <a:xfrm>
              <a:off x="4486655" y="3235452"/>
              <a:ext cx="2816860" cy="609600"/>
            </a:xfrm>
            <a:custGeom>
              <a:avLst/>
              <a:gdLst/>
              <a:ahLst/>
              <a:cxnLst/>
              <a:rect l="l" t="t" r="r" b="b"/>
              <a:pathLst>
                <a:path w="2816859" h="609600">
                  <a:moveTo>
                    <a:pt x="2816352" y="609600"/>
                  </a:moveTo>
                  <a:lnTo>
                    <a:pt x="0" y="609600"/>
                  </a:lnTo>
                  <a:lnTo>
                    <a:pt x="0" y="0"/>
                  </a:lnTo>
                  <a:lnTo>
                    <a:pt x="2816352" y="0"/>
                  </a:lnTo>
                  <a:lnTo>
                    <a:pt x="2816352" y="609600"/>
                  </a:lnTo>
                  <a:close/>
                </a:path>
              </a:pathLst>
            </a:custGeom>
            <a:solidFill>
              <a:srgbClr val="5B9BD4"/>
            </a:solidFill>
          </p:spPr>
          <p:txBody>
            <a:bodyPr wrap="square" lIns="0" tIns="0" rIns="0" bIns="0" rtlCol="0"/>
            <a:lstStyle/>
            <a:p/>
          </p:txBody>
        </p:sp>
        <p:sp>
          <p:nvSpPr>
            <p:cNvPr id="10" name="object 10"/>
            <p:cNvSpPr/>
            <p:nvPr/>
          </p:nvSpPr>
          <p:spPr>
            <a:xfrm>
              <a:off x="4480559" y="3229140"/>
              <a:ext cx="2828925" cy="622300"/>
            </a:xfrm>
            <a:custGeom>
              <a:avLst/>
              <a:gdLst/>
              <a:ahLst/>
              <a:cxnLst/>
              <a:rect l="l" t="t" r="r" b="b"/>
              <a:pathLst>
                <a:path w="2828925" h="622300">
                  <a:moveTo>
                    <a:pt x="2828467" y="622299"/>
                  </a:moveTo>
                  <a:lnTo>
                    <a:pt x="0" y="622299"/>
                  </a:lnTo>
                  <a:lnTo>
                    <a:pt x="0" y="0"/>
                  </a:lnTo>
                  <a:lnTo>
                    <a:pt x="2828467" y="0"/>
                  </a:lnTo>
                  <a:lnTo>
                    <a:pt x="2828467" y="6349"/>
                  </a:lnTo>
                  <a:lnTo>
                    <a:pt x="12700" y="6349"/>
                  </a:lnTo>
                  <a:lnTo>
                    <a:pt x="6350" y="12699"/>
                  </a:lnTo>
                  <a:lnTo>
                    <a:pt x="12700" y="12699"/>
                  </a:lnTo>
                  <a:lnTo>
                    <a:pt x="12700" y="609599"/>
                  </a:lnTo>
                  <a:lnTo>
                    <a:pt x="6350" y="609599"/>
                  </a:lnTo>
                  <a:lnTo>
                    <a:pt x="12700" y="615949"/>
                  </a:lnTo>
                  <a:lnTo>
                    <a:pt x="2828467" y="615949"/>
                  </a:lnTo>
                  <a:lnTo>
                    <a:pt x="2828467" y="622299"/>
                  </a:lnTo>
                  <a:close/>
                </a:path>
                <a:path w="2828925" h="622300">
                  <a:moveTo>
                    <a:pt x="12700" y="12699"/>
                  </a:moveTo>
                  <a:lnTo>
                    <a:pt x="6350" y="12699"/>
                  </a:lnTo>
                  <a:lnTo>
                    <a:pt x="12700" y="6349"/>
                  </a:lnTo>
                  <a:lnTo>
                    <a:pt x="12700" y="12699"/>
                  </a:lnTo>
                  <a:close/>
                </a:path>
                <a:path w="2828925" h="622300">
                  <a:moveTo>
                    <a:pt x="2815767" y="12699"/>
                  </a:moveTo>
                  <a:lnTo>
                    <a:pt x="12700" y="12699"/>
                  </a:lnTo>
                  <a:lnTo>
                    <a:pt x="12700" y="6349"/>
                  </a:lnTo>
                  <a:lnTo>
                    <a:pt x="2815767" y="6349"/>
                  </a:lnTo>
                  <a:lnTo>
                    <a:pt x="2815767" y="12699"/>
                  </a:lnTo>
                  <a:close/>
                </a:path>
                <a:path w="2828925" h="622300">
                  <a:moveTo>
                    <a:pt x="2815767" y="615949"/>
                  </a:moveTo>
                  <a:lnTo>
                    <a:pt x="2815767" y="6349"/>
                  </a:lnTo>
                  <a:lnTo>
                    <a:pt x="2822117" y="12699"/>
                  </a:lnTo>
                  <a:lnTo>
                    <a:pt x="2828467" y="12699"/>
                  </a:lnTo>
                  <a:lnTo>
                    <a:pt x="2828467" y="609599"/>
                  </a:lnTo>
                  <a:lnTo>
                    <a:pt x="2822117" y="609599"/>
                  </a:lnTo>
                  <a:lnTo>
                    <a:pt x="2815767" y="615949"/>
                  </a:lnTo>
                  <a:close/>
                </a:path>
                <a:path w="2828925" h="622300">
                  <a:moveTo>
                    <a:pt x="2828467" y="12699"/>
                  </a:moveTo>
                  <a:lnTo>
                    <a:pt x="2822117" y="12699"/>
                  </a:lnTo>
                  <a:lnTo>
                    <a:pt x="2815767" y="6349"/>
                  </a:lnTo>
                  <a:lnTo>
                    <a:pt x="2828467" y="6349"/>
                  </a:lnTo>
                  <a:lnTo>
                    <a:pt x="2828467" y="12699"/>
                  </a:lnTo>
                  <a:close/>
                </a:path>
                <a:path w="2828925" h="622300">
                  <a:moveTo>
                    <a:pt x="12700" y="615949"/>
                  </a:moveTo>
                  <a:lnTo>
                    <a:pt x="6350" y="609599"/>
                  </a:lnTo>
                  <a:lnTo>
                    <a:pt x="12700" y="609599"/>
                  </a:lnTo>
                  <a:lnTo>
                    <a:pt x="12700" y="615949"/>
                  </a:lnTo>
                  <a:close/>
                </a:path>
                <a:path w="2828925" h="622300">
                  <a:moveTo>
                    <a:pt x="2815767" y="615949"/>
                  </a:moveTo>
                  <a:lnTo>
                    <a:pt x="12700" y="615949"/>
                  </a:lnTo>
                  <a:lnTo>
                    <a:pt x="12700" y="609599"/>
                  </a:lnTo>
                  <a:lnTo>
                    <a:pt x="2815767" y="609599"/>
                  </a:lnTo>
                  <a:lnTo>
                    <a:pt x="2815767" y="615949"/>
                  </a:lnTo>
                  <a:close/>
                </a:path>
                <a:path w="2828925" h="622300">
                  <a:moveTo>
                    <a:pt x="2828467" y="615949"/>
                  </a:moveTo>
                  <a:lnTo>
                    <a:pt x="2815767" y="615949"/>
                  </a:lnTo>
                  <a:lnTo>
                    <a:pt x="2822117" y="609599"/>
                  </a:lnTo>
                  <a:lnTo>
                    <a:pt x="2828467" y="609599"/>
                  </a:lnTo>
                  <a:lnTo>
                    <a:pt x="2828467" y="615949"/>
                  </a:lnTo>
                  <a:close/>
                </a:path>
              </a:pathLst>
            </a:custGeom>
            <a:solidFill>
              <a:srgbClr val="FFFF00"/>
            </a:solidFill>
          </p:spPr>
          <p:txBody>
            <a:bodyPr wrap="square" lIns="0" tIns="0" rIns="0" bIns="0" rtlCol="0"/>
            <a:lstStyle/>
            <a:p/>
          </p:txBody>
        </p:sp>
      </p:grpSp>
      <p:sp>
        <p:nvSpPr>
          <p:cNvPr id="11" name="object 11"/>
          <p:cNvSpPr txBox="1"/>
          <p:nvPr/>
        </p:nvSpPr>
        <p:spPr>
          <a:xfrm>
            <a:off x="4820411" y="3235451"/>
            <a:ext cx="2482850" cy="609600"/>
          </a:xfrm>
          <a:prstGeom prst="rect">
            <a:avLst/>
          </a:prstGeom>
          <a:solidFill>
            <a:srgbClr val="5B9BD4"/>
          </a:solidFill>
        </p:spPr>
        <p:txBody>
          <a:bodyPr vert="horz" wrap="square" lIns="0" tIns="139065" rIns="0" bIns="0" rtlCol="0">
            <a:spAutoFit/>
          </a:bodyPr>
          <a:lstStyle/>
          <a:p>
            <a:pPr marL="387985">
              <a:lnSpc>
                <a:spcPct val="100000"/>
              </a:lnSpc>
              <a:spcBef>
                <a:spcPts val="1095"/>
              </a:spcBef>
            </a:pPr>
            <a:r>
              <a:rPr sz="1800" dirty="0">
                <a:solidFill>
                  <a:srgbClr val="FFFFFF"/>
                </a:solidFill>
                <a:latin typeface="PMingLiU" panose="02020500000000000000" charset="-120"/>
                <a:cs typeface="PMingLiU" panose="02020500000000000000" charset="-120"/>
              </a:rPr>
              <a:t>水上乐园区域</a:t>
            </a:r>
            <a:endParaRPr sz="1800">
              <a:latin typeface="PMingLiU" panose="02020500000000000000" charset="-120"/>
              <a:cs typeface="PMingLiU" panose="02020500000000000000" charset="-120"/>
            </a:endParaRPr>
          </a:p>
        </p:txBody>
      </p:sp>
      <p:grpSp>
        <p:nvGrpSpPr>
          <p:cNvPr id="12" name="object 12"/>
          <p:cNvGrpSpPr/>
          <p:nvPr/>
        </p:nvGrpSpPr>
        <p:grpSpPr>
          <a:xfrm>
            <a:off x="3270250" y="3229140"/>
            <a:ext cx="1557020" cy="622300"/>
            <a:chOff x="3270250" y="3229140"/>
            <a:chExt cx="1557020" cy="622300"/>
          </a:xfrm>
        </p:grpSpPr>
        <p:sp>
          <p:nvSpPr>
            <p:cNvPr id="13" name="object 13"/>
            <p:cNvSpPr/>
            <p:nvPr/>
          </p:nvSpPr>
          <p:spPr>
            <a:xfrm>
              <a:off x="4486655" y="3235452"/>
              <a:ext cx="334010" cy="609600"/>
            </a:xfrm>
            <a:custGeom>
              <a:avLst/>
              <a:gdLst/>
              <a:ahLst/>
              <a:cxnLst/>
              <a:rect l="l" t="t" r="r" b="b"/>
              <a:pathLst>
                <a:path w="334010" h="609600">
                  <a:moveTo>
                    <a:pt x="333755" y="609600"/>
                  </a:moveTo>
                  <a:lnTo>
                    <a:pt x="0" y="609600"/>
                  </a:lnTo>
                  <a:lnTo>
                    <a:pt x="0" y="0"/>
                  </a:lnTo>
                  <a:lnTo>
                    <a:pt x="333755" y="0"/>
                  </a:lnTo>
                  <a:lnTo>
                    <a:pt x="333755" y="609600"/>
                  </a:lnTo>
                  <a:close/>
                </a:path>
              </a:pathLst>
            </a:custGeom>
            <a:solidFill>
              <a:srgbClr val="FF0000"/>
            </a:solidFill>
          </p:spPr>
          <p:txBody>
            <a:bodyPr wrap="square" lIns="0" tIns="0" rIns="0" bIns="0" rtlCol="0"/>
            <a:lstStyle/>
            <a:p/>
          </p:txBody>
        </p:sp>
        <p:sp>
          <p:nvSpPr>
            <p:cNvPr id="14" name="object 14"/>
            <p:cNvSpPr/>
            <p:nvPr/>
          </p:nvSpPr>
          <p:spPr>
            <a:xfrm>
              <a:off x="4480560" y="3229140"/>
              <a:ext cx="346710" cy="622300"/>
            </a:xfrm>
            <a:custGeom>
              <a:avLst/>
              <a:gdLst/>
              <a:ahLst/>
              <a:cxnLst/>
              <a:rect l="l" t="t" r="r" b="b"/>
              <a:pathLst>
                <a:path w="346710" h="622300">
                  <a:moveTo>
                    <a:pt x="346532" y="622299"/>
                  </a:moveTo>
                  <a:lnTo>
                    <a:pt x="0" y="622299"/>
                  </a:lnTo>
                  <a:lnTo>
                    <a:pt x="0" y="0"/>
                  </a:lnTo>
                  <a:lnTo>
                    <a:pt x="346532" y="0"/>
                  </a:lnTo>
                  <a:lnTo>
                    <a:pt x="346532" y="6349"/>
                  </a:lnTo>
                  <a:lnTo>
                    <a:pt x="12700" y="6349"/>
                  </a:lnTo>
                  <a:lnTo>
                    <a:pt x="6350" y="12699"/>
                  </a:lnTo>
                  <a:lnTo>
                    <a:pt x="12700" y="12699"/>
                  </a:lnTo>
                  <a:lnTo>
                    <a:pt x="12700" y="609599"/>
                  </a:lnTo>
                  <a:lnTo>
                    <a:pt x="6350" y="609599"/>
                  </a:lnTo>
                  <a:lnTo>
                    <a:pt x="12700" y="615949"/>
                  </a:lnTo>
                  <a:lnTo>
                    <a:pt x="346532" y="615949"/>
                  </a:lnTo>
                  <a:lnTo>
                    <a:pt x="346532" y="622299"/>
                  </a:lnTo>
                  <a:close/>
                </a:path>
                <a:path w="346710" h="622300">
                  <a:moveTo>
                    <a:pt x="12700" y="12699"/>
                  </a:moveTo>
                  <a:lnTo>
                    <a:pt x="6350" y="12699"/>
                  </a:lnTo>
                  <a:lnTo>
                    <a:pt x="12700" y="6349"/>
                  </a:lnTo>
                  <a:lnTo>
                    <a:pt x="12700" y="12699"/>
                  </a:lnTo>
                  <a:close/>
                </a:path>
                <a:path w="346710" h="622300">
                  <a:moveTo>
                    <a:pt x="333832" y="12699"/>
                  </a:moveTo>
                  <a:lnTo>
                    <a:pt x="12700" y="12699"/>
                  </a:lnTo>
                  <a:lnTo>
                    <a:pt x="12700" y="6349"/>
                  </a:lnTo>
                  <a:lnTo>
                    <a:pt x="333832" y="6349"/>
                  </a:lnTo>
                  <a:lnTo>
                    <a:pt x="333832" y="12699"/>
                  </a:lnTo>
                  <a:close/>
                </a:path>
                <a:path w="346710" h="622300">
                  <a:moveTo>
                    <a:pt x="333832" y="615949"/>
                  </a:moveTo>
                  <a:lnTo>
                    <a:pt x="333832" y="6349"/>
                  </a:lnTo>
                  <a:lnTo>
                    <a:pt x="340182" y="12699"/>
                  </a:lnTo>
                  <a:lnTo>
                    <a:pt x="346532" y="12699"/>
                  </a:lnTo>
                  <a:lnTo>
                    <a:pt x="346532" y="609599"/>
                  </a:lnTo>
                  <a:lnTo>
                    <a:pt x="340182" y="609599"/>
                  </a:lnTo>
                  <a:lnTo>
                    <a:pt x="333832" y="615949"/>
                  </a:lnTo>
                  <a:close/>
                </a:path>
                <a:path w="346710" h="622300">
                  <a:moveTo>
                    <a:pt x="346532" y="12699"/>
                  </a:moveTo>
                  <a:lnTo>
                    <a:pt x="340182" y="12699"/>
                  </a:lnTo>
                  <a:lnTo>
                    <a:pt x="333832" y="6349"/>
                  </a:lnTo>
                  <a:lnTo>
                    <a:pt x="346532" y="6349"/>
                  </a:lnTo>
                  <a:lnTo>
                    <a:pt x="346532" y="12699"/>
                  </a:lnTo>
                  <a:close/>
                </a:path>
                <a:path w="346710" h="622300">
                  <a:moveTo>
                    <a:pt x="12700" y="615949"/>
                  </a:moveTo>
                  <a:lnTo>
                    <a:pt x="6350" y="609599"/>
                  </a:lnTo>
                  <a:lnTo>
                    <a:pt x="12700" y="609599"/>
                  </a:lnTo>
                  <a:lnTo>
                    <a:pt x="12700" y="615949"/>
                  </a:lnTo>
                  <a:close/>
                </a:path>
                <a:path w="346710" h="622300">
                  <a:moveTo>
                    <a:pt x="333832" y="615949"/>
                  </a:moveTo>
                  <a:lnTo>
                    <a:pt x="12700" y="615949"/>
                  </a:lnTo>
                  <a:lnTo>
                    <a:pt x="12700" y="609599"/>
                  </a:lnTo>
                  <a:lnTo>
                    <a:pt x="333832" y="609599"/>
                  </a:lnTo>
                  <a:lnTo>
                    <a:pt x="333832" y="615949"/>
                  </a:lnTo>
                  <a:close/>
                </a:path>
                <a:path w="346710" h="622300">
                  <a:moveTo>
                    <a:pt x="346532" y="615949"/>
                  </a:moveTo>
                  <a:lnTo>
                    <a:pt x="333832" y="615949"/>
                  </a:lnTo>
                  <a:lnTo>
                    <a:pt x="340182" y="609599"/>
                  </a:lnTo>
                  <a:lnTo>
                    <a:pt x="346532" y="609599"/>
                  </a:lnTo>
                  <a:lnTo>
                    <a:pt x="346532" y="615949"/>
                  </a:lnTo>
                  <a:close/>
                </a:path>
              </a:pathLst>
            </a:custGeom>
            <a:solidFill>
              <a:srgbClr val="41709C"/>
            </a:solidFill>
          </p:spPr>
          <p:txBody>
            <a:bodyPr wrap="square" lIns="0" tIns="0" rIns="0" bIns="0" rtlCol="0"/>
            <a:lstStyle/>
            <a:p/>
          </p:txBody>
        </p:sp>
        <p:sp>
          <p:nvSpPr>
            <p:cNvPr id="15" name="object 15"/>
            <p:cNvSpPr/>
            <p:nvPr/>
          </p:nvSpPr>
          <p:spPr>
            <a:xfrm>
              <a:off x="3270250" y="3502025"/>
              <a:ext cx="1149985" cy="76200"/>
            </a:xfrm>
            <a:custGeom>
              <a:avLst/>
              <a:gdLst/>
              <a:ahLst/>
              <a:cxnLst/>
              <a:rect l="l" t="t" r="r" b="b"/>
              <a:pathLst>
                <a:path w="1149985" h="76200">
                  <a:moveTo>
                    <a:pt x="1073785" y="76200"/>
                  </a:moveTo>
                  <a:lnTo>
                    <a:pt x="1073785" y="0"/>
                  </a:lnTo>
                  <a:lnTo>
                    <a:pt x="1142364" y="34289"/>
                  </a:lnTo>
                  <a:lnTo>
                    <a:pt x="1092835" y="34289"/>
                  </a:lnTo>
                  <a:lnTo>
                    <a:pt x="1092835" y="41910"/>
                  </a:lnTo>
                  <a:lnTo>
                    <a:pt x="1142364" y="41910"/>
                  </a:lnTo>
                  <a:lnTo>
                    <a:pt x="1073785" y="76200"/>
                  </a:lnTo>
                  <a:close/>
                </a:path>
                <a:path w="1149985" h="76200">
                  <a:moveTo>
                    <a:pt x="1073785" y="41910"/>
                  </a:moveTo>
                  <a:lnTo>
                    <a:pt x="0" y="41910"/>
                  </a:lnTo>
                  <a:lnTo>
                    <a:pt x="0" y="34289"/>
                  </a:lnTo>
                  <a:lnTo>
                    <a:pt x="1073785" y="34289"/>
                  </a:lnTo>
                  <a:lnTo>
                    <a:pt x="1073785" y="41910"/>
                  </a:lnTo>
                  <a:close/>
                </a:path>
                <a:path w="1149985" h="76200">
                  <a:moveTo>
                    <a:pt x="1142364" y="41910"/>
                  </a:moveTo>
                  <a:lnTo>
                    <a:pt x="1092835" y="41910"/>
                  </a:lnTo>
                  <a:lnTo>
                    <a:pt x="1092835" y="34289"/>
                  </a:lnTo>
                  <a:lnTo>
                    <a:pt x="1142364" y="34289"/>
                  </a:lnTo>
                  <a:lnTo>
                    <a:pt x="1149985" y="38100"/>
                  </a:lnTo>
                  <a:lnTo>
                    <a:pt x="1142364" y="41910"/>
                  </a:lnTo>
                  <a:close/>
                </a:path>
              </a:pathLst>
            </a:custGeom>
            <a:solidFill>
              <a:srgbClr val="FF0000"/>
            </a:solidFill>
          </p:spPr>
          <p:txBody>
            <a:bodyPr wrap="square" lIns="0" tIns="0" rIns="0" bIns="0" rtlCol="0"/>
            <a:lstStyle/>
            <a:p/>
          </p:txBody>
        </p:sp>
      </p:grpSp>
      <p:sp>
        <p:nvSpPr>
          <p:cNvPr id="16" name="object 16"/>
          <p:cNvSpPr txBox="1"/>
          <p:nvPr/>
        </p:nvSpPr>
        <p:spPr>
          <a:xfrm>
            <a:off x="1525269" y="3361334"/>
            <a:ext cx="1550035" cy="331470"/>
          </a:xfrm>
          <a:prstGeom prst="rect">
            <a:avLst/>
          </a:prstGeom>
        </p:spPr>
        <p:txBody>
          <a:bodyPr vert="horz" wrap="square" lIns="0" tIns="13335" rIns="0" bIns="0" rtlCol="0">
            <a:spAutoFit/>
          </a:bodyPr>
          <a:lstStyle/>
          <a:p>
            <a:pPr marL="12700">
              <a:lnSpc>
                <a:spcPct val="100000"/>
              </a:lnSpc>
              <a:spcBef>
                <a:spcPts val="105"/>
              </a:spcBef>
            </a:pPr>
            <a:r>
              <a:rPr sz="2000" b="0" dirty="0">
                <a:solidFill>
                  <a:srgbClr val="3A3838"/>
                </a:solidFill>
                <a:latin typeface="微软雅黑 Light"/>
                <a:cs typeface="微软雅黑 Light"/>
              </a:rPr>
              <a:t>表演舞台区</a:t>
            </a:r>
            <a:r>
              <a:rPr sz="2000" b="0" spc="5" dirty="0">
                <a:solidFill>
                  <a:srgbClr val="3A3838"/>
                </a:solidFill>
                <a:latin typeface="微软雅黑 Light"/>
                <a:cs typeface="微软雅黑 Light"/>
              </a:rPr>
              <a:t>域</a:t>
            </a:r>
            <a:endParaRPr sz="2000">
              <a:latin typeface="微软雅黑 Light"/>
              <a:cs typeface="微软雅黑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090" y="2870835"/>
            <a:ext cx="1550035" cy="636270"/>
          </a:xfrm>
          <a:prstGeom prst="rect">
            <a:avLst/>
          </a:prstGeom>
        </p:spPr>
        <p:txBody>
          <a:bodyPr vert="horz" wrap="square" lIns="0" tIns="13335" rIns="0" bIns="0" rtlCol="0">
            <a:spAutoFit/>
          </a:bodyPr>
          <a:lstStyle/>
          <a:p>
            <a:pPr marL="12700" marR="5080">
              <a:lnSpc>
                <a:spcPct val="100000"/>
              </a:lnSpc>
              <a:spcBef>
                <a:spcPts val="105"/>
              </a:spcBef>
            </a:pPr>
            <a:r>
              <a:rPr sz="2000" b="0" dirty="0">
                <a:solidFill>
                  <a:srgbClr val="3A3838"/>
                </a:solidFill>
                <a:latin typeface="微软雅黑 Light"/>
                <a:cs typeface="微软雅黑 Light"/>
              </a:rPr>
              <a:t>营销中心内</a:t>
            </a:r>
            <a:r>
              <a:rPr sz="2000" b="0" dirty="0">
                <a:solidFill>
                  <a:srgbClr val="3A3838"/>
                </a:solidFill>
                <a:latin typeface="微软雅黑 Light"/>
                <a:cs typeface="微软雅黑 Light"/>
              </a:rPr>
              <a:t>场 </a:t>
            </a:r>
            <a:r>
              <a:rPr sz="2000" b="0" dirty="0">
                <a:solidFill>
                  <a:srgbClr val="3A3838"/>
                </a:solidFill>
                <a:latin typeface="微软雅黑 Light"/>
                <a:cs typeface="微软雅黑 Light"/>
              </a:rPr>
              <a:t>布置示意</a:t>
            </a:r>
            <a:r>
              <a:rPr sz="2000" b="0" spc="5" dirty="0">
                <a:solidFill>
                  <a:srgbClr val="3A3838"/>
                </a:solidFill>
                <a:latin typeface="微软雅黑 Light"/>
                <a:cs typeface="微软雅黑 Light"/>
              </a:rPr>
              <a:t>图</a:t>
            </a:r>
            <a:endParaRPr sz="2000">
              <a:latin typeface="微软雅黑 Light"/>
              <a:cs typeface="微软雅黑 Light"/>
            </a:endParaRPr>
          </a:p>
        </p:txBody>
      </p:sp>
      <p:grpSp>
        <p:nvGrpSpPr>
          <p:cNvPr id="3" name="object 3"/>
          <p:cNvGrpSpPr/>
          <p:nvPr/>
        </p:nvGrpSpPr>
        <p:grpSpPr>
          <a:xfrm>
            <a:off x="2526792" y="891539"/>
            <a:ext cx="9220200" cy="5410200"/>
            <a:chOff x="2526792" y="891539"/>
            <a:chExt cx="9220200" cy="5410200"/>
          </a:xfrm>
        </p:grpSpPr>
        <p:pic>
          <p:nvPicPr>
            <p:cNvPr id="4" name="object 4"/>
            <p:cNvPicPr/>
            <p:nvPr/>
          </p:nvPicPr>
          <p:blipFill>
            <a:blip r:embed="rId1" cstate="print"/>
            <a:stretch>
              <a:fillRect/>
            </a:stretch>
          </p:blipFill>
          <p:spPr>
            <a:xfrm>
              <a:off x="2526792" y="891539"/>
              <a:ext cx="9220200" cy="5410200"/>
            </a:xfrm>
            <a:prstGeom prst="rect">
              <a:avLst/>
            </a:prstGeom>
          </p:spPr>
        </p:pic>
        <p:sp>
          <p:nvSpPr>
            <p:cNvPr id="5" name="object 5"/>
            <p:cNvSpPr/>
            <p:nvPr/>
          </p:nvSpPr>
          <p:spPr>
            <a:xfrm>
              <a:off x="7326655" y="1905647"/>
              <a:ext cx="1457325" cy="4043679"/>
            </a:xfrm>
            <a:custGeom>
              <a:avLst/>
              <a:gdLst/>
              <a:ahLst/>
              <a:cxnLst/>
              <a:rect l="l" t="t" r="r" b="b"/>
              <a:pathLst>
                <a:path w="1457325" h="4043679">
                  <a:moveTo>
                    <a:pt x="975410" y="3135998"/>
                  </a:moveTo>
                  <a:lnTo>
                    <a:pt x="0" y="3135998"/>
                  </a:lnTo>
                  <a:lnTo>
                    <a:pt x="0" y="4043616"/>
                  </a:lnTo>
                  <a:lnTo>
                    <a:pt x="975410" y="4043616"/>
                  </a:lnTo>
                  <a:lnTo>
                    <a:pt x="975410" y="4037266"/>
                  </a:lnTo>
                  <a:lnTo>
                    <a:pt x="975410" y="4030916"/>
                  </a:lnTo>
                  <a:lnTo>
                    <a:pt x="975410" y="3148698"/>
                  </a:lnTo>
                  <a:lnTo>
                    <a:pt x="975410" y="3142348"/>
                  </a:lnTo>
                  <a:lnTo>
                    <a:pt x="975410" y="3135998"/>
                  </a:lnTo>
                  <a:close/>
                </a:path>
                <a:path w="1457325" h="4043679">
                  <a:moveTo>
                    <a:pt x="1294053" y="0"/>
                  </a:moveTo>
                  <a:lnTo>
                    <a:pt x="1281353" y="0"/>
                  </a:lnTo>
                  <a:lnTo>
                    <a:pt x="1281353" y="12700"/>
                  </a:lnTo>
                  <a:lnTo>
                    <a:pt x="1281353" y="420344"/>
                  </a:lnTo>
                  <a:lnTo>
                    <a:pt x="249986" y="420344"/>
                  </a:lnTo>
                  <a:lnTo>
                    <a:pt x="249986" y="12700"/>
                  </a:lnTo>
                  <a:lnTo>
                    <a:pt x="1281353" y="12700"/>
                  </a:lnTo>
                  <a:lnTo>
                    <a:pt x="1281353" y="0"/>
                  </a:lnTo>
                  <a:lnTo>
                    <a:pt x="237286" y="0"/>
                  </a:lnTo>
                  <a:lnTo>
                    <a:pt x="237286" y="433044"/>
                  </a:lnTo>
                  <a:lnTo>
                    <a:pt x="1294053" y="433044"/>
                  </a:lnTo>
                  <a:lnTo>
                    <a:pt x="1294053" y="426694"/>
                  </a:lnTo>
                  <a:lnTo>
                    <a:pt x="1294053" y="420344"/>
                  </a:lnTo>
                  <a:lnTo>
                    <a:pt x="1294053" y="12700"/>
                  </a:lnTo>
                  <a:lnTo>
                    <a:pt x="1294053" y="6350"/>
                  </a:lnTo>
                  <a:lnTo>
                    <a:pt x="1294053" y="0"/>
                  </a:lnTo>
                  <a:close/>
                </a:path>
                <a:path w="1457325" h="4043679">
                  <a:moveTo>
                    <a:pt x="1456766" y="1261033"/>
                  </a:moveTo>
                  <a:lnTo>
                    <a:pt x="481355" y="1261033"/>
                  </a:lnTo>
                  <a:lnTo>
                    <a:pt x="481355" y="2168652"/>
                  </a:lnTo>
                  <a:lnTo>
                    <a:pt x="1456766" y="2168652"/>
                  </a:lnTo>
                  <a:lnTo>
                    <a:pt x="1456766" y="2162302"/>
                  </a:lnTo>
                  <a:lnTo>
                    <a:pt x="1456766" y="2155952"/>
                  </a:lnTo>
                  <a:lnTo>
                    <a:pt x="1456766" y="1273733"/>
                  </a:lnTo>
                  <a:lnTo>
                    <a:pt x="1456766" y="1267383"/>
                  </a:lnTo>
                  <a:lnTo>
                    <a:pt x="1456766" y="1261033"/>
                  </a:lnTo>
                  <a:close/>
                </a:path>
              </a:pathLst>
            </a:custGeom>
            <a:solidFill>
              <a:srgbClr val="FFFFFF"/>
            </a:solidFill>
          </p:spPr>
          <p:txBody>
            <a:bodyPr wrap="square" lIns="0" tIns="0" rIns="0" bIns="0" rtlCol="0"/>
            <a:lstStyle/>
            <a:p/>
          </p:txBody>
        </p:sp>
        <p:sp>
          <p:nvSpPr>
            <p:cNvPr id="6" name="object 6"/>
            <p:cNvSpPr/>
            <p:nvPr/>
          </p:nvSpPr>
          <p:spPr>
            <a:xfrm>
              <a:off x="7746492" y="3311651"/>
              <a:ext cx="692150" cy="1367155"/>
            </a:xfrm>
            <a:custGeom>
              <a:avLst/>
              <a:gdLst/>
              <a:ahLst/>
              <a:cxnLst/>
              <a:rect l="l" t="t" r="r" b="b"/>
              <a:pathLst>
                <a:path w="692150" h="1367154">
                  <a:moveTo>
                    <a:pt x="691896" y="1367027"/>
                  </a:moveTo>
                  <a:lnTo>
                    <a:pt x="0" y="1367027"/>
                  </a:lnTo>
                  <a:lnTo>
                    <a:pt x="0" y="0"/>
                  </a:lnTo>
                  <a:lnTo>
                    <a:pt x="691896" y="0"/>
                  </a:lnTo>
                  <a:lnTo>
                    <a:pt x="691896" y="1367027"/>
                  </a:lnTo>
                  <a:close/>
                </a:path>
              </a:pathLst>
            </a:custGeom>
            <a:solidFill>
              <a:srgbClr val="5B9BD4"/>
            </a:solidFill>
          </p:spPr>
          <p:txBody>
            <a:bodyPr wrap="square" lIns="0" tIns="0" rIns="0" bIns="0" rtlCol="0"/>
            <a:lstStyle/>
            <a:p/>
          </p:txBody>
        </p:sp>
        <p:sp>
          <p:nvSpPr>
            <p:cNvPr id="7" name="object 7"/>
            <p:cNvSpPr/>
            <p:nvPr/>
          </p:nvSpPr>
          <p:spPr>
            <a:xfrm>
              <a:off x="7740218" y="3306038"/>
              <a:ext cx="704850" cy="1379220"/>
            </a:xfrm>
            <a:custGeom>
              <a:avLst/>
              <a:gdLst/>
              <a:ahLst/>
              <a:cxnLst/>
              <a:rect l="l" t="t" r="r" b="b"/>
              <a:pathLst>
                <a:path w="704850" h="1379220">
                  <a:moveTo>
                    <a:pt x="704227" y="1378800"/>
                  </a:moveTo>
                  <a:lnTo>
                    <a:pt x="0" y="1378800"/>
                  </a:lnTo>
                  <a:lnTo>
                    <a:pt x="0" y="0"/>
                  </a:lnTo>
                  <a:lnTo>
                    <a:pt x="704227" y="0"/>
                  </a:lnTo>
                  <a:lnTo>
                    <a:pt x="704227" y="6350"/>
                  </a:lnTo>
                  <a:lnTo>
                    <a:pt x="12700" y="6350"/>
                  </a:lnTo>
                  <a:lnTo>
                    <a:pt x="6350" y="12700"/>
                  </a:lnTo>
                  <a:lnTo>
                    <a:pt x="12700" y="12700"/>
                  </a:lnTo>
                  <a:lnTo>
                    <a:pt x="12700" y="1366100"/>
                  </a:lnTo>
                  <a:lnTo>
                    <a:pt x="6350" y="1366100"/>
                  </a:lnTo>
                  <a:lnTo>
                    <a:pt x="12700" y="1372450"/>
                  </a:lnTo>
                  <a:lnTo>
                    <a:pt x="704227" y="1372450"/>
                  </a:lnTo>
                  <a:lnTo>
                    <a:pt x="704227" y="1378800"/>
                  </a:lnTo>
                  <a:close/>
                </a:path>
                <a:path w="704850" h="1379220">
                  <a:moveTo>
                    <a:pt x="12700" y="12700"/>
                  </a:moveTo>
                  <a:lnTo>
                    <a:pt x="6350" y="12700"/>
                  </a:lnTo>
                  <a:lnTo>
                    <a:pt x="12700" y="6350"/>
                  </a:lnTo>
                  <a:lnTo>
                    <a:pt x="12700" y="12700"/>
                  </a:lnTo>
                  <a:close/>
                </a:path>
                <a:path w="704850" h="1379220">
                  <a:moveTo>
                    <a:pt x="691527" y="12700"/>
                  </a:moveTo>
                  <a:lnTo>
                    <a:pt x="12700" y="12700"/>
                  </a:lnTo>
                  <a:lnTo>
                    <a:pt x="12700" y="6350"/>
                  </a:lnTo>
                  <a:lnTo>
                    <a:pt x="691527" y="6350"/>
                  </a:lnTo>
                  <a:lnTo>
                    <a:pt x="691527" y="12700"/>
                  </a:lnTo>
                  <a:close/>
                </a:path>
                <a:path w="704850" h="1379220">
                  <a:moveTo>
                    <a:pt x="691527" y="1372450"/>
                  </a:moveTo>
                  <a:lnTo>
                    <a:pt x="691527" y="6350"/>
                  </a:lnTo>
                  <a:lnTo>
                    <a:pt x="697877" y="12700"/>
                  </a:lnTo>
                  <a:lnTo>
                    <a:pt x="704227" y="12700"/>
                  </a:lnTo>
                  <a:lnTo>
                    <a:pt x="704227" y="1366100"/>
                  </a:lnTo>
                  <a:lnTo>
                    <a:pt x="697877" y="1366100"/>
                  </a:lnTo>
                  <a:lnTo>
                    <a:pt x="691527" y="1372450"/>
                  </a:lnTo>
                  <a:close/>
                </a:path>
                <a:path w="704850" h="1379220">
                  <a:moveTo>
                    <a:pt x="704227" y="12700"/>
                  </a:moveTo>
                  <a:lnTo>
                    <a:pt x="697877" y="12700"/>
                  </a:lnTo>
                  <a:lnTo>
                    <a:pt x="691527" y="6350"/>
                  </a:lnTo>
                  <a:lnTo>
                    <a:pt x="704227" y="6350"/>
                  </a:lnTo>
                  <a:lnTo>
                    <a:pt x="704227" y="12700"/>
                  </a:lnTo>
                  <a:close/>
                </a:path>
                <a:path w="704850" h="1379220">
                  <a:moveTo>
                    <a:pt x="12700" y="1372450"/>
                  </a:moveTo>
                  <a:lnTo>
                    <a:pt x="6350" y="1366100"/>
                  </a:lnTo>
                  <a:lnTo>
                    <a:pt x="12700" y="1366100"/>
                  </a:lnTo>
                  <a:lnTo>
                    <a:pt x="12700" y="1372450"/>
                  </a:lnTo>
                  <a:close/>
                </a:path>
                <a:path w="704850" h="1379220">
                  <a:moveTo>
                    <a:pt x="691527" y="1372450"/>
                  </a:moveTo>
                  <a:lnTo>
                    <a:pt x="12700" y="1372450"/>
                  </a:lnTo>
                  <a:lnTo>
                    <a:pt x="12700" y="1366100"/>
                  </a:lnTo>
                  <a:lnTo>
                    <a:pt x="691527" y="1366100"/>
                  </a:lnTo>
                  <a:lnTo>
                    <a:pt x="691527" y="1372450"/>
                  </a:lnTo>
                  <a:close/>
                </a:path>
                <a:path w="704850" h="1379220">
                  <a:moveTo>
                    <a:pt x="704227" y="1372450"/>
                  </a:moveTo>
                  <a:lnTo>
                    <a:pt x="691527" y="1372450"/>
                  </a:lnTo>
                  <a:lnTo>
                    <a:pt x="697877" y="1366100"/>
                  </a:lnTo>
                  <a:lnTo>
                    <a:pt x="704227" y="1366100"/>
                  </a:lnTo>
                  <a:lnTo>
                    <a:pt x="704227" y="1372450"/>
                  </a:lnTo>
                  <a:close/>
                </a:path>
              </a:pathLst>
            </a:custGeom>
            <a:solidFill>
              <a:srgbClr val="41709C"/>
            </a:solidFill>
          </p:spPr>
          <p:txBody>
            <a:bodyPr wrap="square" lIns="0" tIns="0" rIns="0" bIns="0" rtlCol="0"/>
            <a:lstStyle/>
            <a:p/>
          </p:txBody>
        </p:sp>
      </p:grpSp>
      <p:sp>
        <p:nvSpPr>
          <p:cNvPr id="8" name="object 8"/>
          <p:cNvSpPr txBox="1"/>
          <p:nvPr/>
        </p:nvSpPr>
        <p:spPr>
          <a:xfrm>
            <a:off x="7815071" y="3311652"/>
            <a:ext cx="661670" cy="756285"/>
          </a:xfrm>
          <a:prstGeom prst="rect">
            <a:avLst/>
          </a:prstGeom>
          <a:solidFill>
            <a:srgbClr val="5B9BD4"/>
          </a:solidFill>
        </p:spPr>
        <p:txBody>
          <a:bodyPr vert="horz" wrap="square" lIns="0" tIns="104139" rIns="0" bIns="0" rtlCol="0">
            <a:spAutoFit/>
          </a:bodyPr>
          <a:lstStyle/>
          <a:p>
            <a:pPr marL="90170">
              <a:lnSpc>
                <a:spcPct val="100000"/>
              </a:lnSpc>
              <a:spcBef>
                <a:spcPts val="820"/>
              </a:spcBef>
            </a:pPr>
            <a:r>
              <a:rPr sz="1800" dirty="0">
                <a:latin typeface="PMingLiU" panose="02020500000000000000" charset="-120"/>
                <a:cs typeface="PMingLiU" panose="02020500000000000000" charset="-120"/>
              </a:rPr>
              <a:t>活动 </a:t>
            </a:r>
            <a:r>
              <a:rPr sz="1800" spc="15" dirty="0">
                <a:latin typeface="PMingLiU" panose="02020500000000000000" charset="-120"/>
                <a:cs typeface="PMingLiU" panose="02020500000000000000" charset="-120"/>
              </a:rPr>
              <a:t>D</a:t>
            </a:r>
            <a:r>
              <a:rPr sz="1800" spc="-120" dirty="0">
                <a:latin typeface="PMingLiU" panose="02020500000000000000" charset="-120"/>
                <a:cs typeface="PMingLiU" panose="02020500000000000000" charset="-120"/>
              </a:rPr>
              <a:t>I</a:t>
            </a:r>
            <a:r>
              <a:rPr sz="1800" spc="-240" dirty="0">
                <a:latin typeface="PMingLiU" panose="02020500000000000000" charset="-120"/>
                <a:cs typeface="PMingLiU" panose="02020500000000000000" charset="-120"/>
              </a:rPr>
              <a:t>Y</a:t>
            </a:r>
            <a:r>
              <a:rPr sz="1800" spc="-240" dirty="0">
                <a:latin typeface="PMingLiU" panose="02020500000000000000" charset="-120"/>
                <a:cs typeface="PMingLiU" panose="02020500000000000000" charset="-120"/>
              </a:rPr>
              <a:t>区</a:t>
            </a:r>
            <a:endParaRPr sz="1800">
              <a:latin typeface="PMingLiU" panose="02020500000000000000" charset="-120"/>
              <a:cs typeface="PMingLiU" panose="02020500000000000000" charset="-120"/>
            </a:endParaRPr>
          </a:p>
        </p:txBody>
      </p:sp>
      <p:sp>
        <p:nvSpPr>
          <p:cNvPr id="9" name="object 9"/>
          <p:cNvSpPr txBox="1"/>
          <p:nvPr/>
        </p:nvSpPr>
        <p:spPr>
          <a:xfrm>
            <a:off x="7746492" y="4067555"/>
            <a:ext cx="692150" cy="611505"/>
          </a:xfrm>
          <a:prstGeom prst="rect">
            <a:avLst/>
          </a:prstGeom>
          <a:solidFill>
            <a:srgbClr val="5B9BD4"/>
          </a:solidFill>
        </p:spPr>
        <p:txBody>
          <a:bodyPr vert="horz" wrap="square" lIns="0" tIns="0" rIns="0" bIns="0" rtlCol="0">
            <a:spAutoFit/>
          </a:bodyPr>
          <a:lstStyle/>
          <a:p>
            <a:pPr marL="158750">
              <a:lnSpc>
                <a:spcPts val="1350"/>
              </a:lnSpc>
            </a:pPr>
            <a:r>
              <a:rPr sz="1800" dirty="0">
                <a:latin typeface="PMingLiU" panose="02020500000000000000" charset="-120"/>
                <a:cs typeface="PMingLiU" panose="02020500000000000000" charset="-120"/>
              </a:rPr>
              <a:t>域</a:t>
            </a:r>
            <a:endParaRPr sz="1800">
              <a:latin typeface="PMingLiU" panose="02020500000000000000" charset="-120"/>
              <a:cs typeface="PMingLiU" panose="02020500000000000000" charset="-120"/>
            </a:endParaRPr>
          </a:p>
        </p:txBody>
      </p:sp>
      <p:sp>
        <p:nvSpPr>
          <p:cNvPr id="10" name="object 10"/>
          <p:cNvSpPr txBox="1"/>
          <p:nvPr/>
        </p:nvSpPr>
        <p:spPr>
          <a:xfrm>
            <a:off x="7359395" y="5364479"/>
            <a:ext cx="584200" cy="603885"/>
          </a:xfrm>
          <a:prstGeom prst="rect">
            <a:avLst/>
          </a:prstGeom>
          <a:solidFill>
            <a:srgbClr val="FF0000"/>
          </a:solidFill>
        </p:spPr>
        <p:txBody>
          <a:bodyPr vert="horz" wrap="square" lIns="0" tIns="26670" rIns="0" bIns="0" rtlCol="0">
            <a:spAutoFit/>
          </a:bodyPr>
          <a:lstStyle/>
          <a:p>
            <a:pPr marL="92075" marR="179070" algn="just">
              <a:lnSpc>
                <a:spcPct val="100000"/>
              </a:lnSpc>
              <a:spcBef>
                <a:spcPts val="210"/>
              </a:spcBef>
            </a:pPr>
            <a:r>
              <a:rPr sz="1200" dirty="0">
                <a:latin typeface="PMingLiU" panose="02020500000000000000" charset="-120"/>
                <a:cs typeface="PMingLiU" panose="02020500000000000000" charset="-120"/>
              </a:rPr>
              <a:t>挑战 十秒 区域</a:t>
            </a:r>
            <a:endParaRPr sz="1200">
              <a:latin typeface="PMingLiU" panose="02020500000000000000" charset="-120"/>
              <a:cs typeface="PMingLiU" panose="02020500000000000000" charset="-120"/>
            </a:endParaRPr>
          </a:p>
        </p:txBody>
      </p:sp>
      <p:grpSp>
        <p:nvGrpSpPr>
          <p:cNvPr id="11" name="object 11"/>
          <p:cNvGrpSpPr/>
          <p:nvPr/>
        </p:nvGrpSpPr>
        <p:grpSpPr>
          <a:xfrm>
            <a:off x="8065630" y="5358384"/>
            <a:ext cx="718185" cy="563880"/>
            <a:chOff x="8065630" y="5358384"/>
            <a:chExt cx="718185" cy="563880"/>
          </a:xfrm>
        </p:grpSpPr>
        <p:sp>
          <p:nvSpPr>
            <p:cNvPr id="12" name="object 12"/>
            <p:cNvSpPr/>
            <p:nvPr/>
          </p:nvSpPr>
          <p:spPr>
            <a:xfrm>
              <a:off x="8072627" y="5364480"/>
              <a:ext cx="704215" cy="551815"/>
            </a:xfrm>
            <a:custGeom>
              <a:avLst/>
              <a:gdLst/>
              <a:ahLst/>
              <a:cxnLst/>
              <a:rect l="l" t="t" r="r" b="b"/>
              <a:pathLst>
                <a:path w="704215" h="551814">
                  <a:moveTo>
                    <a:pt x="704087" y="551688"/>
                  </a:moveTo>
                  <a:lnTo>
                    <a:pt x="0" y="551688"/>
                  </a:lnTo>
                  <a:lnTo>
                    <a:pt x="0" y="0"/>
                  </a:lnTo>
                  <a:lnTo>
                    <a:pt x="704087" y="0"/>
                  </a:lnTo>
                  <a:lnTo>
                    <a:pt x="704087" y="551688"/>
                  </a:lnTo>
                  <a:close/>
                </a:path>
              </a:pathLst>
            </a:custGeom>
            <a:solidFill>
              <a:srgbClr val="6FAC46"/>
            </a:solidFill>
          </p:spPr>
          <p:txBody>
            <a:bodyPr wrap="square" lIns="0" tIns="0" rIns="0" bIns="0" rtlCol="0"/>
            <a:lstStyle/>
            <a:p/>
          </p:txBody>
        </p:sp>
        <p:sp>
          <p:nvSpPr>
            <p:cNvPr id="13" name="object 13"/>
            <p:cNvSpPr/>
            <p:nvPr/>
          </p:nvSpPr>
          <p:spPr>
            <a:xfrm>
              <a:off x="8065630" y="5358384"/>
              <a:ext cx="718185" cy="563880"/>
            </a:xfrm>
            <a:custGeom>
              <a:avLst/>
              <a:gdLst/>
              <a:ahLst/>
              <a:cxnLst/>
              <a:rect l="l" t="t" r="r" b="b"/>
              <a:pathLst>
                <a:path w="718184" h="563879">
                  <a:moveTo>
                    <a:pt x="717791" y="563752"/>
                  </a:moveTo>
                  <a:lnTo>
                    <a:pt x="0" y="563752"/>
                  </a:lnTo>
                  <a:lnTo>
                    <a:pt x="0" y="0"/>
                  </a:lnTo>
                  <a:lnTo>
                    <a:pt x="717791" y="0"/>
                  </a:lnTo>
                  <a:lnTo>
                    <a:pt x="717791" y="6350"/>
                  </a:lnTo>
                  <a:lnTo>
                    <a:pt x="12700" y="6350"/>
                  </a:lnTo>
                  <a:lnTo>
                    <a:pt x="6350" y="12700"/>
                  </a:lnTo>
                  <a:lnTo>
                    <a:pt x="12700" y="12700"/>
                  </a:lnTo>
                  <a:lnTo>
                    <a:pt x="12700" y="551052"/>
                  </a:lnTo>
                  <a:lnTo>
                    <a:pt x="6350" y="551052"/>
                  </a:lnTo>
                  <a:lnTo>
                    <a:pt x="12700" y="557402"/>
                  </a:lnTo>
                  <a:lnTo>
                    <a:pt x="717791" y="557402"/>
                  </a:lnTo>
                  <a:lnTo>
                    <a:pt x="717791" y="563752"/>
                  </a:lnTo>
                  <a:close/>
                </a:path>
                <a:path w="718184" h="563879">
                  <a:moveTo>
                    <a:pt x="12700" y="12700"/>
                  </a:moveTo>
                  <a:lnTo>
                    <a:pt x="6350" y="12700"/>
                  </a:lnTo>
                  <a:lnTo>
                    <a:pt x="12700" y="6350"/>
                  </a:lnTo>
                  <a:lnTo>
                    <a:pt x="12700" y="12700"/>
                  </a:lnTo>
                  <a:close/>
                </a:path>
                <a:path w="718184" h="563879">
                  <a:moveTo>
                    <a:pt x="705091" y="12700"/>
                  </a:moveTo>
                  <a:lnTo>
                    <a:pt x="12700" y="12700"/>
                  </a:lnTo>
                  <a:lnTo>
                    <a:pt x="12700" y="6350"/>
                  </a:lnTo>
                  <a:lnTo>
                    <a:pt x="705091" y="6350"/>
                  </a:lnTo>
                  <a:lnTo>
                    <a:pt x="705091" y="12700"/>
                  </a:lnTo>
                  <a:close/>
                </a:path>
                <a:path w="718184" h="563879">
                  <a:moveTo>
                    <a:pt x="705091" y="557402"/>
                  </a:moveTo>
                  <a:lnTo>
                    <a:pt x="705091" y="6350"/>
                  </a:lnTo>
                  <a:lnTo>
                    <a:pt x="711441" y="12700"/>
                  </a:lnTo>
                  <a:lnTo>
                    <a:pt x="717791" y="12700"/>
                  </a:lnTo>
                  <a:lnTo>
                    <a:pt x="717791" y="551052"/>
                  </a:lnTo>
                  <a:lnTo>
                    <a:pt x="711441" y="551052"/>
                  </a:lnTo>
                  <a:lnTo>
                    <a:pt x="705091" y="557402"/>
                  </a:lnTo>
                  <a:close/>
                </a:path>
                <a:path w="718184" h="563879">
                  <a:moveTo>
                    <a:pt x="717791" y="12700"/>
                  </a:moveTo>
                  <a:lnTo>
                    <a:pt x="711441" y="12700"/>
                  </a:lnTo>
                  <a:lnTo>
                    <a:pt x="705091" y="6350"/>
                  </a:lnTo>
                  <a:lnTo>
                    <a:pt x="717791" y="6350"/>
                  </a:lnTo>
                  <a:lnTo>
                    <a:pt x="717791" y="12700"/>
                  </a:lnTo>
                  <a:close/>
                </a:path>
                <a:path w="718184" h="563879">
                  <a:moveTo>
                    <a:pt x="12700" y="557402"/>
                  </a:moveTo>
                  <a:lnTo>
                    <a:pt x="6350" y="551052"/>
                  </a:lnTo>
                  <a:lnTo>
                    <a:pt x="12700" y="551052"/>
                  </a:lnTo>
                  <a:lnTo>
                    <a:pt x="12700" y="557402"/>
                  </a:lnTo>
                  <a:close/>
                </a:path>
                <a:path w="718184" h="563879">
                  <a:moveTo>
                    <a:pt x="705091" y="557402"/>
                  </a:moveTo>
                  <a:lnTo>
                    <a:pt x="12700" y="557402"/>
                  </a:lnTo>
                  <a:lnTo>
                    <a:pt x="12700" y="551052"/>
                  </a:lnTo>
                  <a:lnTo>
                    <a:pt x="705091" y="551052"/>
                  </a:lnTo>
                  <a:lnTo>
                    <a:pt x="705091" y="557402"/>
                  </a:lnTo>
                  <a:close/>
                </a:path>
                <a:path w="718184" h="563879">
                  <a:moveTo>
                    <a:pt x="717791" y="557402"/>
                  </a:moveTo>
                  <a:lnTo>
                    <a:pt x="705091" y="557402"/>
                  </a:lnTo>
                  <a:lnTo>
                    <a:pt x="711441" y="551052"/>
                  </a:lnTo>
                  <a:lnTo>
                    <a:pt x="717791" y="551052"/>
                  </a:lnTo>
                  <a:lnTo>
                    <a:pt x="717791" y="557402"/>
                  </a:lnTo>
                  <a:close/>
                </a:path>
              </a:pathLst>
            </a:custGeom>
            <a:solidFill>
              <a:srgbClr val="41709C"/>
            </a:solidFill>
          </p:spPr>
          <p:txBody>
            <a:bodyPr wrap="square" lIns="0" tIns="0" rIns="0" bIns="0" rtlCol="0"/>
            <a:lstStyle/>
            <a:p/>
          </p:txBody>
        </p:sp>
      </p:grpSp>
      <p:sp>
        <p:nvSpPr>
          <p:cNvPr id="14" name="object 14"/>
          <p:cNvSpPr txBox="1"/>
          <p:nvPr/>
        </p:nvSpPr>
        <p:spPr>
          <a:xfrm>
            <a:off x="8183105" y="5425058"/>
            <a:ext cx="4826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PMingLiU" panose="02020500000000000000" charset="-120"/>
                <a:cs typeface="PMingLiU" panose="02020500000000000000" charset="-120"/>
              </a:rPr>
              <a:t>动感游</a:t>
            </a:r>
            <a:endParaRPr sz="1200">
              <a:latin typeface="PMingLiU" panose="02020500000000000000" charset="-120"/>
              <a:cs typeface="PMingLiU" panose="02020500000000000000" charset="-120"/>
            </a:endParaRPr>
          </a:p>
        </p:txBody>
      </p:sp>
      <p:sp>
        <p:nvSpPr>
          <p:cNvPr id="15" name="object 15"/>
          <p:cNvSpPr txBox="1"/>
          <p:nvPr/>
        </p:nvSpPr>
        <p:spPr>
          <a:xfrm>
            <a:off x="8183105" y="5607939"/>
            <a:ext cx="4826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PMingLiU" panose="02020500000000000000" charset="-120"/>
                <a:cs typeface="PMingLiU" panose="02020500000000000000" charset="-120"/>
              </a:rPr>
              <a:t>戏区域</a:t>
            </a:r>
            <a:endParaRPr sz="1200">
              <a:latin typeface="PMingLiU" panose="02020500000000000000" charset="-120"/>
              <a:cs typeface="PMingLiU" panose="02020500000000000000" charset="-120"/>
            </a:endParaRPr>
          </a:p>
        </p:txBody>
      </p:sp>
      <p:grpSp>
        <p:nvGrpSpPr>
          <p:cNvPr id="16" name="object 16"/>
          <p:cNvGrpSpPr/>
          <p:nvPr/>
        </p:nvGrpSpPr>
        <p:grpSpPr>
          <a:xfrm>
            <a:off x="8431745" y="4672139"/>
            <a:ext cx="189230" cy="699135"/>
            <a:chOff x="8431745" y="4672139"/>
            <a:chExt cx="189230" cy="699135"/>
          </a:xfrm>
        </p:grpSpPr>
        <p:sp>
          <p:nvSpPr>
            <p:cNvPr id="17" name="object 17"/>
            <p:cNvSpPr/>
            <p:nvPr/>
          </p:nvSpPr>
          <p:spPr>
            <a:xfrm>
              <a:off x="8438387" y="4678680"/>
              <a:ext cx="175260" cy="685800"/>
            </a:xfrm>
            <a:custGeom>
              <a:avLst/>
              <a:gdLst/>
              <a:ahLst/>
              <a:cxnLst/>
              <a:rect l="l" t="t" r="r" b="b"/>
              <a:pathLst>
                <a:path w="175259" h="685800">
                  <a:moveTo>
                    <a:pt x="175259" y="685800"/>
                  </a:moveTo>
                  <a:lnTo>
                    <a:pt x="0" y="685800"/>
                  </a:lnTo>
                  <a:lnTo>
                    <a:pt x="0" y="0"/>
                  </a:lnTo>
                  <a:lnTo>
                    <a:pt x="175259" y="0"/>
                  </a:lnTo>
                  <a:lnTo>
                    <a:pt x="175259" y="685800"/>
                  </a:lnTo>
                  <a:close/>
                </a:path>
              </a:pathLst>
            </a:custGeom>
            <a:solidFill>
              <a:srgbClr val="FFC000"/>
            </a:solidFill>
          </p:spPr>
          <p:txBody>
            <a:bodyPr wrap="square" lIns="0" tIns="0" rIns="0" bIns="0" rtlCol="0"/>
            <a:lstStyle/>
            <a:p/>
          </p:txBody>
        </p:sp>
        <p:sp>
          <p:nvSpPr>
            <p:cNvPr id="18" name="object 18"/>
            <p:cNvSpPr/>
            <p:nvPr/>
          </p:nvSpPr>
          <p:spPr>
            <a:xfrm>
              <a:off x="8431745" y="4672139"/>
              <a:ext cx="189230" cy="699135"/>
            </a:xfrm>
            <a:custGeom>
              <a:avLst/>
              <a:gdLst/>
              <a:ahLst/>
              <a:cxnLst/>
              <a:rect l="l" t="t" r="r" b="b"/>
              <a:pathLst>
                <a:path w="189229" h="699135">
                  <a:moveTo>
                    <a:pt x="188963" y="698944"/>
                  </a:moveTo>
                  <a:lnTo>
                    <a:pt x="0" y="698944"/>
                  </a:lnTo>
                  <a:lnTo>
                    <a:pt x="0" y="0"/>
                  </a:lnTo>
                  <a:lnTo>
                    <a:pt x="188963" y="0"/>
                  </a:lnTo>
                  <a:lnTo>
                    <a:pt x="188963" y="6350"/>
                  </a:lnTo>
                  <a:lnTo>
                    <a:pt x="12700" y="6350"/>
                  </a:lnTo>
                  <a:lnTo>
                    <a:pt x="6350" y="12700"/>
                  </a:lnTo>
                  <a:lnTo>
                    <a:pt x="12700" y="12700"/>
                  </a:lnTo>
                  <a:lnTo>
                    <a:pt x="12700" y="686244"/>
                  </a:lnTo>
                  <a:lnTo>
                    <a:pt x="6350" y="686244"/>
                  </a:lnTo>
                  <a:lnTo>
                    <a:pt x="12700" y="692594"/>
                  </a:lnTo>
                  <a:lnTo>
                    <a:pt x="188963" y="692594"/>
                  </a:lnTo>
                  <a:lnTo>
                    <a:pt x="188963" y="698944"/>
                  </a:lnTo>
                  <a:close/>
                </a:path>
                <a:path w="189229" h="699135">
                  <a:moveTo>
                    <a:pt x="12700" y="12700"/>
                  </a:moveTo>
                  <a:lnTo>
                    <a:pt x="6350" y="12700"/>
                  </a:lnTo>
                  <a:lnTo>
                    <a:pt x="12700" y="6350"/>
                  </a:lnTo>
                  <a:lnTo>
                    <a:pt x="12700" y="12700"/>
                  </a:lnTo>
                  <a:close/>
                </a:path>
                <a:path w="189229" h="699135">
                  <a:moveTo>
                    <a:pt x="176263" y="12700"/>
                  </a:moveTo>
                  <a:lnTo>
                    <a:pt x="12700" y="12700"/>
                  </a:lnTo>
                  <a:lnTo>
                    <a:pt x="12700" y="6350"/>
                  </a:lnTo>
                  <a:lnTo>
                    <a:pt x="176263" y="6350"/>
                  </a:lnTo>
                  <a:lnTo>
                    <a:pt x="176263" y="12700"/>
                  </a:lnTo>
                  <a:close/>
                </a:path>
                <a:path w="189229" h="699135">
                  <a:moveTo>
                    <a:pt x="176263" y="692594"/>
                  </a:moveTo>
                  <a:lnTo>
                    <a:pt x="176263" y="6350"/>
                  </a:lnTo>
                  <a:lnTo>
                    <a:pt x="182613" y="12700"/>
                  </a:lnTo>
                  <a:lnTo>
                    <a:pt x="188963" y="12700"/>
                  </a:lnTo>
                  <a:lnTo>
                    <a:pt x="188963" y="686244"/>
                  </a:lnTo>
                  <a:lnTo>
                    <a:pt x="182613" y="686244"/>
                  </a:lnTo>
                  <a:lnTo>
                    <a:pt x="176263" y="692594"/>
                  </a:lnTo>
                  <a:close/>
                </a:path>
                <a:path w="189229" h="699135">
                  <a:moveTo>
                    <a:pt x="188963" y="12700"/>
                  </a:moveTo>
                  <a:lnTo>
                    <a:pt x="182613" y="12700"/>
                  </a:lnTo>
                  <a:lnTo>
                    <a:pt x="176263" y="6350"/>
                  </a:lnTo>
                  <a:lnTo>
                    <a:pt x="188963" y="6350"/>
                  </a:lnTo>
                  <a:lnTo>
                    <a:pt x="188963" y="12700"/>
                  </a:lnTo>
                  <a:close/>
                </a:path>
                <a:path w="189229" h="699135">
                  <a:moveTo>
                    <a:pt x="12700" y="692594"/>
                  </a:moveTo>
                  <a:lnTo>
                    <a:pt x="6350" y="686244"/>
                  </a:lnTo>
                  <a:lnTo>
                    <a:pt x="12700" y="686244"/>
                  </a:lnTo>
                  <a:lnTo>
                    <a:pt x="12700" y="692594"/>
                  </a:lnTo>
                  <a:close/>
                </a:path>
                <a:path w="189229" h="699135">
                  <a:moveTo>
                    <a:pt x="176263" y="692594"/>
                  </a:moveTo>
                  <a:lnTo>
                    <a:pt x="12700" y="692594"/>
                  </a:lnTo>
                  <a:lnTo>
                    <a:pt x="12700" y="686244"/>
                  </a:lnTo>
                  <a:lnTo>
                    <a:pt x="176263" y="686244"/>
                  </a:lnTo>
                  <a:lnTo>
                    <a:pt x="176263" y="692594"/>
                  </a:lnTo>
                  <a:close/>
                </a:path>
                <a:path w="189229" h="699135">
                  <a:moveTo>
                    <a:pt x="188963" y="692594"/>
                  </a:moveTo>
                  <a:lnTo>
                    <a:pt x="176263" y="692594"/>
                  </a:lnTo>
                  <a:lnTo>
                    <a:pt x="182613" y="686244"/>
                  </a:lnTo>
                  <a:lnTo>
                    <a:pt x="188963" y="686244"/>
                  </a:lnTo>
                  <a:lnTo>
                    <a:pt x="188963" y="692594"/>
                  </a:lnTo>
                  <a:close/>
                </a:path>
              </a:pathLst>
            </a:custGeom>
            <a:solidFill>
              <a:srgbClr val="41709C"/>
            </a:solidFill>
          </p:spPr>
          <p:txBody>
            <a:bodyPr wrap="square" lIns="0" tIns="0" rIns="0" bIns="0" rtlCol="0"/>
            <a:lstStyle/>
            <a:p/>
          </p:txBody>
        </p:sp>
      </p:grpSp>
      <p:sp>
        <p:nvSpPr>
          <p:cNvPr id="19" name="object 19"/>
          <p:cNvSpPr txBox="1"/>
          <p:nvPr/>
        </p:nvSpPr>
        <p:spPr>
          <a:xfrm>
            <a:off x="8399233" y="4569269"/>
            <a:ext cx="2540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PMingLiU" panose="02020500000000000000" charset="-120"/>
                <a:cs typeface="PMingLiU" panose="02020500000000000000" charset="-120"/>
              </a:rPr>
              <a:t>冷</a:t>
            </a:r>
            <a:endParaRPr sz="1800">
              <a:latin typeface="PMingLiU" panose="02020500000000000000" charset="-120"/>
              <a:cs typeface="PMingLiU" panose="02020500000000000000" charset="-120"/>
            </a:endParaRPr>
          </a:p>
        </p:txBody>
      </p:sp>
      <p:sp>
        <p:nvSpPr>
          <p:cNvPr id="20" name="object 20"/>
          <p:cNvSpPr txBox="1"/>
          <p:nvPr/>
        </p:nvSpPr>
        <p:spPr>
          <a:xfrm>
            <a:off x="8399233" y="4843589"/>
            <a:ext cx="2540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PMingLiU" panose="02020500000000000000" charset="-120"/>
                <a:cs typeface="PMingLiU" panose="02020500000000000000" charset="-120"/>
              </a:rPr>
              <a:t>餐</a:t>
            </a:r>
            <a:endParaRPr sz="1800">
              <a:latin typeface="PMingLiU" panose="02020500000000000000" charset="-120"/>
              <a:cs typeface="PMingLiU" panose="02020500000000000000" charset="-120"/>
            </a:endParaRPr>
          </a:p>
        </p:txBody>
      </p:sp>
      <p:sp>
        <p:nvSpPr>
          <p:cNvPr id="21" name="object 21"/>
          <p:cNvSpPr txBox="1"/>
          <p:nvPr/>
        </p:nvSpPr>
        <p:spPr>
          <a:xfrm>
            <a:off x="8399233" y="5117909"/>
            <a:ext cx="2540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PMingLiU" panose="02020500000000000000" charset="-120"/>
                <a:cs typeface="PMingLiU" panose="02020500000000000000" charset="-120"/>
              </a:rPr>
              <a:t>区</a:t>
            </a:r>
            <a:endParaRPr sz="1800">
              <a:latin typeface="PMingLiU" panose="02020500000000000000" charset="-120"/>
              <a:cs typeface="PMingLiU" panose="02020500000000000000" charset="-120"/>
            </a:endParaRPr>
          </a:p>
        </p:txBody>
      </p:sp>
      <p:grpSp>
        <p:nvGrpSpPr>
          <p:cNvPr id="22" name="object 22"/>
          <p:cNvGrpSpPr/>
          <p:nvPr/>
        </p:nvGrpSpPr>
        <p:grpSpPr>
          <a:xfrm>
            <a:off x="6696138" y="5041646"/>
            <a:ext cx="447040" cy="718185"/>
            <a:chOff x="6696138" y="5041646"/>
            <a:chExt cx="447040" cy="718185"/>
          </a:xfrm>
        </p:grpSpPr>
        <p:sp>
          <p:nvSpPr>
            <p:cNvPr id="23" name="object 23"/>
            <p:cNvSpPr/>
            <p:nvPr/>
          </p:nvSpPr>
          <p:spPr>
            <a:xfrm>
              <a:off x="6702552" y="5047488"/>
              <a:ext cx="434340" cy="706120"/>
            </a:xfrm>
            <a:custGeom>
              <a:avLst/>
              <a:gdLst/>
              <a:ahLst/>
              <a:cxnLst/>
              <a:rect l="l" t="t" r="r" b="b"/>
              <a:pathLst>
                <a:path w="434340" h="706120">
                  <a:moveTo>
                    <a:pt x="434340" y="705612"/>
                  </a:moveTo>
                  <a:lnTo>
                    <a:pt x="0" y="705612"/>
                  </a:lnTo>
                  <a:lnTo>
                    <a:pt x="0" y="0"/>
                  </a:lnTo>
                  <a:lnTo>
                    <a:pt x="434340" y="0"/>
                  </a:lnTo>
                  <a:lnTo>
                    <a:pt x="434340" y="705612"/>
                  </a:lnTo>
                  <a:close/>
                </a:path>
              </a:pathLst>
            </a:custGeom>
            <a:solidFill>
              <a:srgbClr val="5B9BD4"/>
            </a:solidFill>
          </p:spPr>
          <p:txBody>
            <a:bodyPr wrap="square" lIns="0" tIns="0" rIns="0" bIns="0" rtlCol="0"/>
            <a:lstStyle/>
            <a:p/>
          </p:txBody>
        </p:sp>
        <p:sp>
          <p:nvSpPr>
            <p:cNvPr id="24" name="object 24"/>
            <p:cNvSpPr/>
            <p:nvPr/>
          </p:nvSpPr>
          <p:spPr>
            <a:xfrm>
              <a:off x="6696138" y="5041646"/>
              <a:ext cx="447040" cy="718185"/>
            </a:xfrm>
            <a:custGeom>
              <a:avLst/>
              <a:gdLst/>
              <a:ahLst/>
              <a:cxnLst/>
              <a:rect l="l" t="t" r="r" b="b"/>
              <a:pathLst>
                <a:path w="447040" h="718185">
                  <a:moveTo>
                    <a:pt x="446608" y="717778"/>
                  </a:moveTo>
                  <a:lnTo>
                    <a:pt x="0" y="717778"/>
                  </a:lnTo>
                  <a:lnTo>
                    <a:pt x="0" y="0"/>
                  </a:lnTo>
                  <a:lnTo>
                    <a:pt x="446608" y="0"/>
                  </a:lnTo>
                  <a:lnTo>
                    <a:pt x="446608" y="6350"/>
                  </a:lnTo>
                  <a:lnTo>
                    <a:pt x="12700" y="6350"/>
                  </a:lnTo>
                  <a:lnTo>
                    <a:pt x="6350" y="12700"/>
                  </a:lnTo>
                  <a:lnTo>
                    <a:pt x="12700" y="12700"/>
                  </a:lnTo>
                  <a:lnTo>
                    <a:pt x="12700" y="705078"/>
                  </a:lnTo>
                  <a:lnTo>
                    <a:pt x="6350" y="705078"/>
                  </a:lnTo>
                  <a:lnTo>
                    <a:pt x="12700" y="711428"/>
                  </a:lnTo>
                  <a:lnTo>
                    <a:pt x="446608" y="711428"/>
                  </a:lnTo>
                  <a:lnTo>
                    <a:pt x="446608" y="717778"/>
                  </a:lnTo>
                  <a:close/>
                </a:path>
                <a:path w="447040" h="718185">
                  <a:moveTo>
                    <a:pt x="12700" y="12700"/>
                  </a:moveTo>
                  <a:lnTo>
                    <a:pt x="6350" y="12700"/>
                  </a:lnTo>
                  <a:lnTo>
                    <a:pt x="12700" y="6350"/>
                  </a:lnTo>
                  <a:lnTo>
                    <a:pt x="12700" y="12700"/>
                  </a:lnTo>
                  <a:close/>
                </a:path>
                <a:path w="447040" h="718185">
                  <a:moveTo>
                    <a:pt x="433908" y="12700"/>
                  </a:moveTo>
                  <a:lnTo>
                    <a:pt x="12700" y="12700"/>
                  </a:lnTo>
                  <a:lnTo>
                    <a:pt x="12700" y="6350"/>
                  </a:lnTo>
                  <a:lnTo>
                    <a:pt x="433908" y="6350"/>
                  </a:lnTo>
                  <a:lnTo>
                    <a:pt x="433908" y="12700"/>
                  </a:lnTo>
                  <a:close/>
                </a:path>
                <a:path w="447040" h="718185">
                  <a:moveTo>
                    <a:pt x="433908" y="711428"/>
                  </a:moveTo>
                  <a:lnTo>
                    <a:pt x="433908" y="6350"/>
                  </a:lnTo>
                  <a:lnTo>
                    <a:pt x="440258" y="12700"/>
                  </a:lnTo>
                  <a:lnTo>
                    <a:pt x="446608" y="12700"/>
                  </a:lnTo>
                  <a:lnTo>
                    <a:pt x="446608" y="705078"/>
                  </a:lnTo>
                  <a:lnTo>
                    <a:pt x="440258" y="705078"/>
                  </a:lnTo>
                  <a:lnTo>
                    <a:pt x="433908" y="711428"/>
                  </a:lnTo>
                  <a:close/>
                </a:path>
                <a:path w="447040" h="718185">
                  <a:moveTo>
                    <a:pt x="446608" y="12700"/>
                  </a:moveTo>
                  <a:lnTo>
                    <a:pt x="440258" y="12700"/>
                  </a:lnTo>
                  <a:lnTo>
                    <a:pt x="433908" y="6350"/>
                  </a:lnTo>
                  <a:lnTo>
                    <a:pt x="446608" y="6350"/>
                  </a:lnTo>
                  <a:lnTo>
                    <a:pt x="446608" y="12700"/>
                  </a:lnTo>
                  <a:close/>
                </a:path>
                <a:path w="447040" h="718185">
                  <a:moveTo>
                    <a:pt x="12700" y="711428"/>
                  </a:moveTo>
                  <a:lnTo>
                    <a:pt x="6350" y="705078"/>
                  </a:lnTo>
                  <a:lnTo>
                    <a:pt x="12700" y="705078"/>
                  </a:lnTo>
                  <a:lnTo>
                    <a:pt x="12700" y="711428"/>
                  </a:lnTo>
                  <a:close/>
                </a:path>
                <a:path w="447040" h="718185">
                  <a:moveTo>
                    <a:pt x="433908" y="711428"/>
                  </a:moveTo>
                  <a:lnTo>
                    <a:pt x="12700" y="711428"/>
                  </a:lnTo>
                  <a:lnTo>
                    <a:pt x="12700" y="705078"/>
                  </a:lnTo>
                  <a:lnTo>
                    <a:pt x="433908" y="705078"/>
                  </a:lnTo>
                  <a:lnTo>
                    <a:pt x="433908" y="711428"/>
                  </a:lnTo>
                  <a:close/>
                </a:path>
                <a:path w="447040" h="718185">
                  <a:moveTo>
                    <a:pt x="446608" y="711428"/>
                  </a:moveTo>
                  <a:lnTo>
                    <a:pt x="433908" y="711428"/>
                  </a:lnTo>
                  <a:lnTo>
                    <a:pt x="440258" y="705078"/>
                  </a:lnTo>
                  <a:lnTo>
                    <a:pt x="446608" y="705078"/>
                  </a:lnTo>
                  <a:lnTo>
                    <a:pt x="446608" y="711428"/>
                  </a:lnTo>
                  <a:close/>
                </a:path>
              </a:pathLst>
            </a:custGeom>
            <a:solidFill>
              <a:srgbClr val="41709C"/>
            </a:solidFill>
          </p:spPr>
          <p:txBody>
            <a:bodyPr wrap="square" lIns="0" tIns="0" rIns="0" bIns="0" rtlCol="0"/>
            <a:lstStyle/>
            <a:p/>
          </p:txBody>
        </p:sp>
      </p:grpSp>
      <p:sp>
        <p:nvSpPr>
          <p:cNvPr id="25" name="object 25"/>
          <p:cNvSpPr txBox="1"/>
          <p:nvPr/>
        </p:nvSpPr>
        <p:spPr>
          <a:xfrm>
            <a:off x="6702552" y="5047488"/>
            <a:ext cx="434340" cy="706120"/>
          </a:xfrm>
          <a:prstGeom prst="rect">
            <a:avLst/>
          </a:prstGeom>
        </p:spPr>
        <p:txBody>
          <a:bodyPr vert="horz" wrap="square" lIns="0" tIns="59055" rIns="0" bIns="0" rtlCol="0">
            <a:spAutoFit/>
          </a:bodyPr>
          <a:lstStyle/>
          <a:p>
            <a:pPr marL="139700" marR="133985" algn="just">
              <a:lnSpc>
                <a:spcPct val="100000"/>
              </a:lnSpc>
              <a:spcBef>
                <a:spcPts val="465"/>
              </a:spcBef>
            </a:pPr>
            <a:r>
              <a:rPr sz="1200" dirty="0">
                <a:solidFill>
                  <a:srgbClr val="FFFFFF"/>
                </a:solidFill>
                <a:latin typeface="PMingLiU" panose="02020500000000000000" charset="-120"/>
                <a:cs typeface="PMingLiU" panose="02020500000000000000" charset="-120"/>
              </a:rPr>
              <a:t>签 到 区</a:t>
            </a:r>
            <a:endParaRPr sz="1200">
              <a:latin typeface="PMingLiU" panose="02020500000000000000" charset="-120"/>
              <a:cs typeface="PMingLiU" panose="02020500000000000000" charset="-120"/>
            </a:endParaRPr>
          </a:p>
        </p:txBody>
      </p:sp>
      <p:sp>
        <p:nvSpPr>
          <p:cNvPr id="26" name="object 26"/>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8572"/>
            <a:ext cx="12192000" cy="4168140"/>
            <a:chOff x="0" y="1528572"/>
            <a:chExt cx="12192000" cy="4168140"/>
          </a:xfrm>
        </p:grpSpPr>
        <p:sp>
          <p:nvSpPr>
            <p:cNvPr id="3" name="object 3"/>
            <p:cNvSpPr/>
            <p:nvPr/>
          </p:nvSpPr>
          <p:spPr>
            <a:xfrm>
              <a:off x="0" y="1528572"/>
              <a:ext cx="12192000" cy="4168140"/>
            </a:xfrm>
            <a:custGeom>
              <a:avLst/>
              <a:gdLst/>
              <a:ahLst/>
              <a:cxnLst/>
              <a:rect l="l" t="t" r="r" b="b"/>
              <a:pathLst>
                <a:path w="12192000" h="4168140">
                  <a:moveTo>
                    <a:pt x="12192000" y="4168140"/>
                  </a:moveTo>
                  <a:lnTo>
                    <a:pt x="0" y="4168140"/>
                  </a:lnTo>
                  <a:lnTo>
                    <a:pt x="0" y="0"/>
                  </a:lnTo>
                  <a:lnTo>
                    <a:pt x="12192000" y="0"/>
                  </a:lnTo>
                  <a:lnTo>
                    <a:pt x="12192000" y="4168140"/>
                  </a:lnTo>
                  <a:close/>
                </a:path>
              </a:pathLst>
            </a:custGeom>
            <a:solidFill>
              <a:srgbClr val="FFFFFF"/>
            </a:solidFill>
          </p:spPr>
          <p:txBody>
            <a:bodyPr wrap="square" lIns="0" tIns="0" rIns="0" bIns="0" rtlCol="0"/>
            <a:lstStyle/>
            <a:p/>
          </p:txBody>
        </p:sp>
        <p:pic>
          <p:nvPicPr>
            <p:cNvPr id="4" name="object 4"/>
            <p:cNvPicPr/>
            <p:nvPr/>
          </p:nvPicPr>
          <p:blipFill>
            <a:blip r:embed="rId1" cstate="print"/>
            <a:stretch>
              <a:fillRect/>
            </a:stretch>
          </p:blipFill>
          <p:spPr>
            <a:xfrm>
              <a:off x="428244" y="1644396"/>
              <a:ext cx="7039356" cy="4024884"/>
            </a:xfrm>
            <a:prstGeom prst="rect">
              <a:avLst/>
            </a:prstGeom>
          </p:spPr>
        </p:pic>
        <p:pic>
          <p:nvPicPr>
            <p:cNvPr id="5" name="object 5"/>
            <p:cNvPicPr/>
            <p:nvPr/>
          </p:nvPicPr>
          <p:blipFill>
            <a:blip r:embed="rId2" cstate="print"/>
            <a:stretch>
              <a:fillRect/>
            </a:stretch>
          </p:blipFill>
          <p:spPr>
            <a:xfrm>
              <a:off x="8039100" y="2686811"/>
              <a:ext cx="3666744" cy="1850136"/>
            </a:xfrm>
            <a:prstGeom prst="rect">
              <a:avLst/>
            </a:prstGeom>
          </p:spPr>
        </p:pic>
      </p:grpSp>
      <p:sp>
        <p:nvSpPr>
          <p:cNvPr id="6" name="object 6"/>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8572"/>
            <a:ext cx="12192000" cy="4168140"/>
            <a:chOff x="0" y="1528572"/>
            <a:chExt cx="12192000" cy="4168140"/>
          </a:xfrm>
        </p:grpSpPr>
        <p:sp>
          <p:nvSpPr>
            <p:cNvPr id="3" name="object 3"/>
            <p:cNvSpPr/>
            <p:nvPr/>
          </p:nvSpPr>
          <p:spPr>
            <a:xfrm>
              <a:off x="0" y="1528572"/>
              <a:ext cx="12192000" cy="4168140"/>
            </a:xfrm>
            <a:custGeom>
              <a:avLst/>
              <a:gdLst/>
              <a:ahLst/>
              <a:cxnLst/>
              <a:rect l="l" t="t" r="r" b="b"/>
              <a:pathLst>
                <a:path w="12192000" h="4168140">
                  <a:moveTo>
                    <a:pt x="12192000" y="4168140"/>
                  </a:moveTo>
                  <a:lnTo>
                    <a:pt x="0" y="4168140"/>
                  </a:lnTo>
                  <a:lnTo>
                    <a:pt x="0" y="0"/>
                  </a:lnTo>
                  <a:lnTo>
                    <a:pt x="12192000" y="0"/>
                  </a:lnTo>
                  <a:lnTo>
                    <a:pt x="12192000" y="4168140"/>
                  </a:lnTo>
                  <a:close/>
                </a:path>
              </a:pathLst>
            </a:custGeom>
            <a:solidFill>
              <a:srgbClr val="25B9E7"/>
            </a:solidFill>
          </p:spPr>
          <p:txBody>
            <a:bodyPr wrap="square" lIns="0" tIns="0" rIns="0" bIns="0" rtlCol="0"/>
            <a:lstStyle/>
            <a:p/>
          </p:txBody>
        </p:sp>
        <p:pic>
          <p:nvPicPr>
            <p:cNvPr id="4" name="object 4"/>
            <p:cNvPicPr/>
            <p:nvPr/>
          </p:nvPicPr>
          <p:blipFill>
            <a:blip r:embed="rId1" cstate="print"/>
            <a:stretch>
              <a:fillRect/>
            </a:stretch>
          </p:blipFill>
          <p:spPr>
            <a:xfrm>
              <a:off x="0" y="1528572"/>
              <a:ext cx="6333744" cy="4085844"/>
            </a:xfrm>
            <a:prstGeom prst="rect">
              <a:avLst/>
            </a:prstGeom>
          </p:spPr>
        </p:pic>
        <p:pic>
          <p:nvPicPr>
            <p:cNvPr id="5" name="object 5"/>
            <p:cNvPicPr/>
            <p:nvPr/>
          </p:nvPicPr>
          <p:blipFill>
            <a:blip r:embed="rId2" cstate="print"/>
            <a:stretch>
              <a:fillRect/>
            </a:stretch>
          </p:blipFill>
          <p:spPr>
            <a:xfrm>
              <a:off x="6333744" y="2653283"/>
              <a:ext cx="5734811" cy="1837944"/>
            </a:xfrm>
            <a:prstGeom prst="rect">
              <a:avLst/>
            </a:prstGeom>
          </p:spPr>
        </p:pic>
      </p:grpSp>
      <p:sp>
        <p:nvSpPr>
          <p:cNvPr id="6" name="object 6"/>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8572"/>
            <a:ext cx="12192000" cy="4168140"/>
            <a:chOff x="0" y="1528572"/>
            <a:chExt cx="12192000" cy="4168140"/>
          </a:xfrm>
        </p:grpSpPr>
        <p:sp>
          <p:nvSpPr>
            <p:cNvPr id="3" name="object 3"/>
            <p:cNvSpPr/>
            <p:nvPr/>
          </p:nvSpPr>
          <p:spPr>
            <a:xfrm>
              <a:off x="0" y="1528572"/>
              <a:ext cx="12192000" cy="4168140"/>
            </a:xfrm>
            <a:custGeom>
              <a:avLst/>
              <a:gdLst/>
              <a:ahLst/>
              <a:cxnLst/>
              <a:rect l="l" t="t" r="r" b="b"/>
              <a:pathLst>
                <a:path w="12192000" h="4168140">
                  <a:moveTo>
                    <a:pt x="12192000" y="4168140"/>
                  </a:moveTo>
                  <a:lnTo>
                    <a:pt x="0" y="4168140"/>
                  </a:lnTo>
                  <a:lnTo>
                    <a:pt x="0" y="0"/>
                  </a:lnTo>
                  <a:lnTo>
                    <a:pt x="12192000" y="0"/>
                  </a:lnTo>
                  <a:lnTo>
                    <a:pt x="12192000" y="4168140"/>
                  </a:lnTo>
                  <a:close/>
                </a:path>
              </a:pathLst>
            </a:custGeom>
            <a:solidFill>
              <a:srgbClr val="25B9E7"/>
            </a:solidFill>
          </p:spPr>
          <p:txBody>
            <a:bodyPr wrap="square" lIns="0" tIns="0" rIns="0" bIns="0" rtlCol="0"/>
            <a:lstStyle/>
            <a:p/>
          </p:txBody>
        </p:sp>
        <p:pic>
          <p:nvPicPr>
            <p:cNvPr id="4" name="object 4"/>
            <p:cNvPicPr/>
            <p:nvPr/>
          </p:nvPicPr>
          <p:blipFill>
            <a:blip r:embed="rId1" cstate="print"/>
            <a:stretch>
              <a:fillRect/>
            </a:stretch>
          </p:blipFill>
          <p:spPr>
            <a:xfrm>
              <a:off x="85343" y="1709928"/>
              <a:ext cx="5715000" cy="3803904"/>
            </a:xfrm>
            <a:prstGeom prst="rect">
              <a:avLst/>
            </a:prstGeom>
          </p:spPr>
        </p:pic>
        <p:pic>
          <p:nvPicPr>
            <p:cNvPr id="5" name="object 5"/>
            <p:cNvPicPr/>
            <p:nvPr/>
          </p:nvPicPr>
          <p:blipFill>
            <a:blip r:embed="rId2" cstate="print"/>
            <a:stretch>
              <a:fillRect/>
            </a:stretch>
          </p:blipFill>
          <p:spPr>
            <a:xfrm>
              <a:off x="6490715" y="3009900"/>
              <a:ext cx="5401055" cy="1371600"/>
            </a:xfrm>
            <a:prstGeom prst="rect">
              <a:avLst/>
            </a:prstGeom>
          </p:spPr>
        </p:pic>
      </p:grpSp>
      <p:sp>
        <p:nvSpPr>
          <p:cNvPr id="6" name="object 6"/>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8572"/>
            <a:ext cx="12192000" cy="4168140"/>
            <a:chOff x="0" y="1528572"/>
            <a:chExt cx="12192000" cy="4168140"/>
          </a:xfrm>
        </p:grpSpPr>
        <p:sp>
          <p:nvSpPr>
            <p:cNvPr id="3" name="object 3"/>
            <p:cNvSpPr/>
            <p:nvPr/>
          </p:nvSpPr>
          <p:spPr>
            <a:xfrm>
              <a:off x="0" y="1528572"/>
              <a:ext cx="12192000" cy="4168140"/>
            </a:xfrm>
            <a:custGeom>
              <a:avLst/>
              <a:gdLst/>
              <a:ahLst/>
              <a:cxnLst/>
              <a:rect l="l" t="t" r="r" b="b"/>
              <a:pathLst>
                <a:path w="12192000" h="4168140">
                  <a:moveTo>
                    <a:pt x="12192000" y="4168140"/>
                  </a:moveTo>
                  <a:lnTo>
                    <a:pt x="0" y="4168140"/>
                  </a:lnTo>
                  <a:lnTo>
                    <a:pt x="0" y="0"/>
                  </a:lnTo>
                  <a:lnTo>
                    <a:pt x="12192000" y="0"/>
                  </a:lnTo>
                  <a:lnTo>
                    <a:pt x="12192000" y="4168140"/>
                  </a:lnTo>
                  <a:close/>
                </a:path>
              </a:pathLst>
            </a:custGeom>
            <a:solidFill>
              <a:srgbClr val="25B9E7"/>
            </a:solidFill>
          </p:spPr>
          <p:txBody>
            <a:bodyPr wrap="square" lIns="0" tIns="0" rIns="0" bIns="0" rtlCol="0"/>
            <a:lstStyle/>
            <a:p/>
          </p:txBody>
        </p:sp>
        <p:pic>
          <p:nvPicPr>
            <p:cNvPr id="4" name="object 4"/>
            <p:cNvPicPr/>
            <p:nvPr/>
          </p:nvPicPr>
          <p:blipFill>
            <a:blip r:embed="rId1" cstate="print"/>
            <a:stretch>
              <a:fillRect/>
            </a:stretch>
          </p:blipFill>
          <p:spPr>
            <a:xfrm>
              <a:off x="445008" y="1667256"/>
              <a:ext cx="5783580" cy="3890772"/>
            </a:xfrm>
            <a:prstGeom prst="rect">
              <a:avLst/>
            </a:prstGeom>
          </p:spPr>
        </p:pic>
        <p:pic>
          <p:nvPicPr>
            <p:cNvPr id="5" name="object 5"/>
            <p:cNvPicPr/>
            <p:nvPr/>
          </p:nvPicPr>
          <p:blipFill>
            <a:blip r:embed="rId2" cstate="print"/>
            <a:stretch>
              <a:fillRect/>
            </a:stretch>
          </p:blipFill>
          <p:spPr>
            <a:xfrm>
              <a:off x="6039611" y="2674619"/>
              <a:ext cx="5800344" cy="1876043"/>
            </a:xfrm>
            <a:prstGeom prst="rect">
              <a:avLst/>
            </a:prstGeom>
          </p:spPr>
        </p:pic>
      </p:grpSp>
      <p:sp>
        <p:nvSpPr>
          <p:cNvPr id="6" name="object 6"/>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8572"/>
            <a:ext cx="12192000" cy="4168140"/>
            <a:chOff x="0" y="1528572"/>
            <a:chExt cx="12192000" cy="4168140"/>
          </a:xfrm>
        </p:grpSpPr>
        <p:sp>
          <p:nvSpPr>
            <p:cNvPr id="3" name="object 3"/>
            <p:cNvSpPr/>
            <p:nvPr/>
          </p:nvSpPr>
          <p:spPr>
            <a:xfrm>
              <a:off x="0" y="1528572"/>
              <a:ext cx="12192000" cy="4168140"/>
            </a:xfrm>
            <a:custGeom>
              <a:avLst/>
              <a:gdLst/>
              <a:ahLst/>
              <a:cxnLst/>
              <a:rect l="l" t="t" r="r" b="b"/>
              <a:pathLst>
                <a:path w="12192000" h="4168140">
                  <a:moveTo>
                    <a:pt x="12192000" y="4168140"/>
                  </a:moveTo>
                  <a:lnTo>
                    <a:pt x="0" y="4168140"/>
                  </a:lnTo>
                  <a:lnTo>
                    <a:pt x="0" y="0"/>
                  </a:lnTo>
                  <a:lnTo>
                    <a:pt x="12192000" y="0"/>
                  </a:lnTo>
                  <a:lnTo>
                    <a:pt x="12192000" y="4168140"/>
                  </a:lnTo>
                  <a:close/>
                </a:path>
              </a:pathLst>
            </a:custGeom>
            <a:solidFill>
              <a:srgbClr val="25B9E7"/>
            </a:solidFill>
          </p:spPr>
          <p:txBody>
            <a:bodyPr wrap="square" lIns="0" tIns="0" rIns="0" bIns="0" rtlCol="0"/>
            <a:lstStyle/>
            <a:p/>
          </p:txBody>
        </p:sp>
        <p:pic>
          <p:nvPicPr>
            <p:cNvPr id="4" name="object 4"/>
            <p:cNvPicPr/>
            <p:nvPr/>
          </p:nvPicPr>
          <p:blipFill>
            <a:blip r:embed="rId1" cstate="print"/>
            <a:stretch>
              <a:fillRect/>
            </a:stretch>
          </p:blipFill>
          <p:spPr>
            <a:xfrm>
              <a:off x="685800" y="1868424"/>
              <a:ext cx="4639056" cy="3461004"/>
            </a:xfrm>
            <a:prstGeom prst="rect">
              <a:avLst/>
            </a:prstGeom>
          </p:spPr>
        </p:pic>
        <p:pic>
          <p:nvPicPr>
            <p:cNvPr id="5" name="object 5"/>
            <p:cNvPicPr/>
            <p:nvPr/>
          </p:nvPicPr>
          <p:blipFill>
            <a:blip r:embed="rId2" cstate="print"/>
            <a:stretch>
              <a:fillRect/>
            </a:stretch>
          </p:blipFill>
          <p:spPr>
            <a:xfrm>
              <a:off x="6605016" y="2517647"/>
              <a:ext cx="4448556" cy="2162555"/>
            </a:xfrm>
            <a:prstGeom prst="rect">
              <a:avLst/>
            </a:prstGeom>
          </p:spPr>
        </p:pic>
        <p:sp>
          <p:nvSpPr>
            <p:cNvPr id="6" name="object 6"/>
            <p:cNvSpPr/>
            <p:nvPr/>
          </p:nvSpPr>
          <p:spPr>
            <a:xfrm>
              <a:off x="9677400" y="4282439"/>
              <a:ext cx="1638300" cy="822960"/>
            </a:xfrm>
            <a:custGeom>
              <a:avLst/>
              <a:gdLst/>
              <a:ahLst/>
              <a:cxnLst/>
              <a:rect l="l" t="t" r="r" b="b"/>
              <a:pathLst>
                <a:path w="1638300" h="822960">
                  <a:moveTo>
                    <a:pt x="1638300" y="822960"/>
                  </a:moveTo>
                  <a:lnTo>
                    <a:pt x="0" y="822960"/>
                  </a:lnTo>
                  <a:lnTo>
                    <a:pt x="0" y="0"/>
                  </a:lnTo>
                  <a:lnTo>
                    <a:pt x="1638300" y="0"/>
                  </a:lnTo>
                  <a:lnTo>
                    <a:pt x="1638300" y="822960"/>
                  </a:lnTo>
                  <a:close/>
                </a:path>
              </a:pathLst>
            </a:custGeom>
            <a:solidFill>
              <a:srgbClr val="25B9E7"/>
            </a:solidFill>
          </p:spPr>
          <p:txBody>
            <a:bodyPr wrap="square" lIns="0" tIns="0" rIns="0" bIns="0" rtlCol="0"/>
            <a:lstStyle/>
            <a:p/>
          </p:txBody>
        </p:sp>
      </p:grpSp>
      <p:sp>
        <p:nvSpPr>
          <p:cNvPr id="7" name="object 7"/>
          <p:cNvSpPr txBox="1"/>
          <p:nvPr/>
        </p:nvSpPr>
        <p:spPr>
          <a:xfrm>
            <a:off x="791692" y="393159"/>
            <a:ext cx="957580" cy="711200"/>
          </a:xfrm>
          <a:prstGeom prst="rect">
            <a:avLst/>
          </a:prstGeom>
        </p:spPr>
        <p:txBody>
          <a:bodyPr vert="horz" wrap="square" lIns="0" tIns="170180" rIns="0" bIns="0" rtlCol="0">
            <a:spAutoFit/>
          </a:bodyPr>
          <a:lstStyle/>
          <a:p>
            <a:pPr marL="20320">
              <a:lnSpc>
                <a:spcPct val="100000"/>
              </a:lnSpc>
              <a:spcBef>
                <a:spcPts val="1340"/>
              </a:spcBef>
            </a:pPr>
            <a:r>
              <a:rPr sz="1800" dirty="0">
                <a:solidFill>
                  <a:srgbClr val="404040"/>
                </a:solidFill>
                <a:latin typeface="微软雅黑" panose="020B0503020204020204" charset="-122"/>
                <a:cs typeface="微软雅黑" panose="020B0503020204020204" charset="-122"/>
              </a:rPr>
              <a:t>活动规划</a:t>
            </a:r>
            <a:endParaRPr sz="1800">
              <a:latin typeface="微软雅黑" panose="020B0503020204020204" charset="-122"/>
              <a:cs typeface="微软雅黑" panose="020B0503020204020204" charset="-122"/>
            </a:endParaRPr>
          </a:p>
          <a:p>
            <a:pPr marL="12700">
              <a:lnSpc>
                <a:spcPct val="100000"/>
              </a:lnSpc>
              <a:spcBef>
                <a:spcPts val="735"/>
              </a:spcBef>
            </a:pPr>
            <a:r>
              <a:rPr sz="1050" spc="55" dirty="0">
                <a:solidFill>
                  <a:srgbClr val="A6A6A6"/>
                </a:solidFill>
                <a:latin typeface="Arial" panose="020B0604020202020204"/>
                <a:cs typeface="Arial" panose="020B0604020202020204"/>
              </a:rPr>
              <a:t>Activity</a:t>
            </a:r>
            <a:r>
              <a:rPr sz="1050" spc="145" dirty="0">
                <a:solidFill>
                  <a:srgbClr val="A6A6A6"/>
                </a:solidFill>
                <a:latin typeface="Arial" panose="020B0604020202020204"/>
                <a:cs typeface="Arial" panose="020B0604020202020204"/>
              </a:rPr>
              <a:t> </a:t>
            </a:r>
            <a:r>
              <a:rPr sz="1050" spc="-25" dirty="0">
                <a:solidFill>
                  <a:srgbClr val="A6A6A6"/>
                </a:solidFill>
                <a:latin typeface="Arial" panose="020B0604020202020204"/>
                <a:cs typeface="Arial" panose="020B0604020202020204"/>
              </a:rPr>
              <a:t>appeal</a:t>
            </a:r>
            <a:endParaRPr sz="1050">
              <a:latin typeface="Arial" panose="020B0604020202020204"/>
              <a:cs typeface="Arial" panose="020B060402020202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35835" y="780287"/>
            <a:ext cx="9565640" cy="5297805"/>
            <a:chOff x="1735835" y="780287"/>
            <a:chExt cx="9565640" cy="5297805"/>
          </a:xfrm>
        </p:grpSpPr>
        <p:sp>
          <p:nvSpPr>
            <p:cNvPr id="3" name="object 3"/>
            <p:cNvSpPr/>
            <p:nvPr/>
          </p:nvSpPr>
          <p:spPr>
            <a:xfrm>
              <a:off x="1735835" y="780287"/>
              <a:ext cx="1856105" cy="5297805"/>
            </a:xfrm>
            <a:custGeom>
              <a:avLst/>
              <a:gdLst/>
              <a:ahLst/>
              <a:cxnLst/>
              <a:rect l="l" t="t" r="r" b="b"/>
              <a:pathLst>
                <a:path w="1856104" h="5297805">
                  <a:moveTo>
                    <a:pt x="1855787" y="1434769"/>
                  </a:moveTo>
                  <a:lnTo>
                    <a:pt x="1854987" y="1386459"/>
                  </a:lnTo>
                  <a:lnTo>
                    <a:pt x="1852599" y="1338541"/>
                  </a:lnTo>
                  <a:lnTo>
                    <a:pt x="1848675" y="1291043"/>
                  </a:lnTo>
                  <a:lnTo>
                    <a:pt x="1843201" y="1244003"/>
                  </a:lnTo>
                  <a:lnTo>
                    <a:pt x="1836242" y="1197432"/>
                  </a:lnTo>
                  <a:lnTo>
                    <a:pt x="1827796" y="1151369"/>
                  </a:lnTo>
                  <a:lnTo>
                    <a:pt x="1817890" y="1105827"/>
                  </a:lnTo>
                  <a:lnTo>
                    <a:pt x="1806562" y="1060831"/>
                  </a:lnTo>
                  <a:lnTo>
                    <a:pt x="1793824" y="1016419"/>
                  </a:lnTo>
                  <a:lnTo>
                    <a:pt x="1779714" y="972604"/>
                  </a:lnTo>
                  <a:lnTo>
                    <a:pt x="1764245" y="929411"/>
                  </a:lnTo>
                  <a:lnTo>
                    <a:pt x="1747443" y="886866"/>
                  </a:lnTo>
                  <a:lnTo>
                    <a:pt x="1729346" y="845007"/>
                  </a:lnTo>
                  <a:lnTo>
                    <a:pt x="1709966" y="803846"/>
                  </a:lnTo>
                  <a:lnTo>
                    <a:pt x="1689328" y="763409"/>
                  </a:lnTo>
                  <a:lnTo>
                    <a:pt x="1667459" y="723734"/>
                  </a:lnTo>
                  <a:lnTo>
                    <a:pt x="1644396" y="684822"/>
                  </a:lnTo>
                  <a:lnTo>
                    <a:pt x="1620151" y="646722"/>
                  </a:lnTo>
                  <a:lnTo>
                    <a:pt x="1594751" y="609447"/>
                  </a:lnTo>
                  <a:lnTo>
                    <a:pt x="1568234" y="573011"/>
                  </a:lnTo>
                  <a:lnTo>
                    <a:pt x="1540598" y="537464"/>
                  </a:lnTo>
                  <a:lnTo>
                    <a:pt x="1511896" y="502818"/>
                  </a:lnTo>
                  <a:lnTo>
                    <a:pt x="1482140" y="469099"/>
                  </a:lnTo>
                  <a:lnTo>
                    <a:pt x="1451356" y="436333"/>
                  </a:lnTo>
                  <a:lnTo>
                    <a:pt x="1419567" y="404545"/>
                  </a:lnTo>
                  <a:lnTo>
                    <a:pt x="1386801" y="373761"/>
                  </a:lnTo>
                  <a:lnTo>
                    <a:pt x="1353070" y="343992"/>
                  </a:lnTo>
                  <a:lnTo>
                    <a:pt x="1318425" y="315290"/>
                  </a:lnTo>
                  <a:lnTo>
                    <a:pt x="1282877" y="287655"/>
                  </a:lnTo>
                  <a:lnTo>
                    <a:pt x="1248816" y="262864"/>
                  </a:lnTo>
                  <a:lnTo>
                    <a:pt x="1248816" y="1434769"/>
                  </a:lnTo>
                  <a:lnTo>
                    <a:pt x="1247940" y="1485392"/>
                  </a:lnTo>
                  <a:lnTo>
                    <a:pt x="1245323" y="1535569"/>
                  </a:lnTo>
                  <a:lnTo>
                    <a:pt x="1241005" y="1585264"/>
                  </a:lnTo>
                  <a:lnTo>
                    <a:pt x="1235024" y="1634477"/>
                  </a:lnTo>
                  <a:lnTo>
                    <a:pt x="1227391" y="1683156"/>
                  </a:lnTo>
                  <a:lnTo>
                    <a:pt x="1218133" y="1731276"/>
                  </a:lnTo>
                  <a:lnTo>
                    <a:pt x="1207300" y="1778812"/>
                  </a:lnTo>
                  <a:lnTo>
                    <a:pt x="1194892" y="1825739"/>
                  </a:lnTo>
                  <a:lnTo>
                    <a:pt x="1180960" y="1872018"/>
                  </a:lnTo>
                  <a:lnTo>
                    <a:pt x="1165529" y="1917636"/>
                  </a:lnTo>
                  <a:lnTo>
                    <a:pt x="1148626" y="1962543"/>
                  </a:lnTo>
                  <a:lnTo>
                    <a:pt x="1130274" y="2006727"/>
                  </a:lnTo>
                  <a:lnTo>
                    <a:pt x="1110500" y="2050148"/>
                  </a:lnTo>
                  <a:lnTo>
                    <a:pt x="1089355" y="2092782"/>
                  </a:lnTo>
                  <a:lnTo>
                    <a:pt x="1066838" y="2134603"/>
                  </a:lnTo>
                  <a:lnTo>
                    <a:pt x="1043000" y="2175586"/>
                  </a:lnTo>
                  <a:lnTo>
                    <a:pt x="1017854" y="2215680"/>
                  </a:lnTo>
                  <a:lnTo>
                    <a:pt x="991450" y="2254885"/>
                  </a:lnTo>
                  <a:lnTo>
                    <a:pt x="963790" y="2293150"/>
                  </a:lnTo>
                  <a:lnTo>
                    <a:pt x="934923" y="2330462"/>
                  </a:lnTo>
                  <a:lnTo>
                    <a:pt x="904875" y="2366784"/>
                  </a:lnTo>
                  <a:lnTo>
                    <a:pt x="873671" y="2402090"/>
                  </a:lnTo>
                  <a:lnTo>
                    <a:pt x="841336" y="2436342"/>
                  </a:lnTo>
                  <a:lnTo>
                    <a:pt x="807910" y="2469527"/>
                  </a:lnTo>
                  <a:lnTo>
                    <a:pt x="773404" y="2501595"/>
                  </a:lnTo>
                  <a:lnTo>
                    <a:pt x="737870" y="2532545"/>
                  </a:lnTo>
                  <a:lnTo>
                    <a:pt x="701319" y="2562326"/>
                  </a:lnTo>
                  <a:lnTo>
                    <a:pt x="663778" y="2590914"/>
                  </a:lnTo>
                  <a:lnTo>
                    <a:pt x="625297" y="2618282"/>
                  </a:lnTo>
                  <a:lnTo>
                    <a:pt x="585889" y="2644406"/>
                  </a:lnTo>
                  <a:lnTo>
                    <a:pt x="545579" y="2669248"/>
                  </a:lnTo>
                  <a:lnTo>
                    <a:pt x="504405" y="2692781"/>
                  </a:lnTo>
                  <a:lnTo>
                    <a:pt x="462394" y="2714980"/>
                  </a:lnTo>
                  <a:lnTo>
                    <a:pt x="419569" y="2735821"/>
                  </a:lnTo>
                  <a:lnTo>
                    <a:pt x="375970" y="2755265"/>
                  </a:lnTo>
                  <a:lnTo>
                    <a:pt x="331622" y="2773286"/>
                  </a:lnTo>
                  <a:lnTo>
                    <a:pt x="286537" y="2789847"/>
                  </a:lnTo>
                  <a:lnTo>
                    <a:pt x="240779" y="2804934"/>
                  </a:lnTo>
                  <a:lnTo>
                    <a:pt x="236220" y="2806115"/>
                  </a:lnTo>
                  <a:lnTo>
                    <a:pt x="236220" y="63436"/>
                  </a:lnTo>
                  <a:lnTo>
                    <a:pt x="286537" y="79705"/>
                  </a:lnTo>
                  <a:lnTo>
                    <a:pt x="331622" y="96266"/>
                  </a:lnTo>
                  <a:lnTo>
                    <a:pt x="375970" y="114287"/>
                  </a:lnTo>
                  <a:lnTo>
                    <a:pt x="419569" y="133731"/>
                  </a:lnTo>
                  <a:lnTo>
                    <a:pt x="462394" y="154571"/>
                  </a:lnTo>
                  <a:lnTo>
                    <a:pt x="504405" y="176771"/>
                  </a:lnTo>
                  <a:lnTo>
                    <a:pt x="545579" y="200304"/>
                  </a:lnTo>
                  <a:lnTo>
                    <a:pt x="585889" y="225145"/>
                  </a:lnTo>
                  <a:lnTo>
                    <a:pt x="625297" y="251269"/>
                  </a:lnTo>
                  <a:lnTo>
                    <a:pt x="663778" y="278638"/>
                  </a:lnTo>
                  <a:lnTo>
                    <a:pt x="701319" y="307225"/>
                  </a:lnTo>
                  <a:lnTo>
                    <a:pt x="737870" y="337007"/>
                  </a:lnTo>
                  <a:lnTo>
                    <a:pt x="773404" y="367957"/>
                  </a:lnTo>
                  <a:lnTo>
                    <a:pt x="807910" y="400024"/>
                  </a:lnTo>
                  <a:lnTo>
                    <a:pt x="841336" y="433209"/>
                  </a:lnTo>
                  <a:lnTo>
                    <a:pt x="873671" y="467461"/>
                  </a:lnTo>
                  <a:lnTo>
                    <a:pt x="904875" y="502767"/>
                  </a:lnTo>
                  <a:lnTo>
                    <a:pt x="934923" y="539089"/>
                  </a:lnTo>
                  <a:lnTo>
                    <a:pt x="963790" y="576389"/>
                  </a:lnTo>
                  <a:lnTo>
                    <a:pt x="991450" y="614667"/>
                  </a:lnTo>
                  <a:lnTo>
                    <a:pt x="1017854" y="653872"/>
                  </a:lnTo>
                  <a:lnTo>
                    <a:pt x="1043000" y="693966"/>
                  </a:lnTo>
                  <a:lnTo>
                    <a:pt x="1066838" y="734949"/>
                  </a:lnTo>
                  <a:lnTo>
                    <a:pt x="1089355" y="776770"/>
                  </a:lnTo>
                  <a:lnTo>
                    <a:pt x="1110500" y="819404"/>
                  </a:lnTo>
                  <a:lnTo>
                    <a:pt x="1130274" y="862825"/>
                  </a:lnTo>
                  <a:lnTo>
                    <a:pt x="1148626" y="907008"/>
                  </a:lnTo>
                  <a:lnTo>
                    <a:pt x="1165529" y="951915"/>
                  </a:lnTo>
                  <a:lnTo>
                    <a:pt x="1180960" y="997534"/>
                  </a:lnTo>
                  <a:lnTo>
                    <a:pt x="1194892" y="1043813"/>
                  </a:lnTo>
                  <a:lnTo>
                    <a:pt x="1207300" y="1090739"/>
                  </a:lnTo>
                  <a:lnTo>
                    <a:pt x="1218133" y="1138275"/>
                  </a:lnTo>
                  <a:lnTo>
                    <a:pt x="1227391" y="1186395"/>
                  </a:lnTo>
                  <a:lnTo>
                    <a:pt x="1235024" y="1235075"/>
                  </a:lnTo>
                  <a:lnTo>
                    <a:pt x="1241005" y="1284287"/>
                  </a:lnTo>
                  <a:lnTo>
                    <a:pt x="1245323" y="1333982"/>
                  </a:lnTo>
                  <a:lnTo>
                    <a:pt x="1247940" y="1384160"/>
                  </a:lnTo>
                  <a:lnTo>
                    <a:pt x="1248816" y="1434769"/>
                  </a:lnTo>
                  <a:lnTo>
                    <a:pt x="1248816" y="262864"/>
                  </a:lnTo>
                  <a:lnTo>
                    <a:pt x="1209179" y="235737"/>
                  </a:lnTo>
                  <a:lnTo>
                    <a:pt x="1171079" y="211493"/>
                  </a:lnTo>
                  <a:lnTo>
                    <a:pt x="1132166" y="188429"/>
                  </a:lnTo>
                  <a:lnTo>
                    <a:pt x="1092492" y="166560"/>
                  </a:lnTo>
                  <a:lnTo>
                    <a:pt x="1052055" y="145935"/>
                  </a:lnTo>
                  <a:lnTo>
                    <a:pt x="1010894" y="126555"/>
                  </a:lnTo>
                  <a:lnTo>
                    <a:pt x="969035" y="108445"/>
                  </a:lnTo>
                  <a:lnTo>
                    <a:pt x="926490" y="91655"/>
                  </a:lnTo>
                  <a:lnTo>
                    <a:pt x="883297" y="76174"/>
                  </a:lnTo>
                  <a:lnTo>
                    <a:pt x="839482" y="62064"/>
                  </a:lnTo>
                  <a:lnTo>
                    <a:pt x="795070" y="49326"/>
                  </a:lnTo>
                  <a:lnTo>
                    <a:pt x="750074" y="37998"/>
                  </a:lnTo>
                  <a:lnTo>
                    <a:pt x="704532" y="28092"/>
                  </a:lnTo>
                  <a:lnTo>
                    <a:pt x="658469" y="19646"/>
                  </a:lnTo>
                  <a:lnTo>
                    <a:pt x="611898" y="12687"/>
                  </a:lnTo>
                  <a:lnTo>
                    <a:pt x="564857" y="7213"/>
                  </a:lnTo>
                  <a:lnTo>
                    <a:pt x="517359" y="3289"/>
                  </a:lnTo>
                  <a:lnTo>
                    <a:pt x="469442" y="901"/>
                  </a:lnTo>
                  <a:lnTo>
                    <a:pt x="421132" y="101"/>
                  </a:lnTo>
                  <a:lnTo>
                    <a:pt x="371805" y="939"/>
                  </a:lnTo>
                  <a:lnTo>
                    <a:pt x="322897" y="3416"/>
                  </a:lnTo>
                  <a:lnTo>
                    <a:pt x="274434" y="7518"/>
                  </a:lnTo>
                  <a:lnTo>
                    <a:pt x="236220" y="12052"/>
                  </a:lnTo>
                  <a:lnTo>
                    <a:pt x="236220" y="0"/>
                  </a:lnTo>
                  <a:lnTo>
                    <a:pt x="0" y="0"/>
                  </a:lnTo>
                  <a:lnTo>
                    <a:pt x="0" y="5297424"/>
                  </a:lnTo>
                  <a:lnTo>
                    <a:pt x="236220" y="5297424"/>
                  </a:lnTo>
                  <a:lnTo>
                    <a:pt x="236220" y="2857500"/>
                  </a:lnTo>
                  <a:lnTo>
                    <a:pt x="274434" y="2862021"/>
                  </a:lnTo>
                  <a:lnTo>
                    <a:pt x="322897" y="2866123"/>
                  </a:lnTo>
                  <a:lnTo>
                    <a:pt x="371805" y="2868599"/>
                  </a:lnTo>
                  <a:lnTo>
                    <a:pt x="421132" y="2869425"/>
                  </a:lnTo>
                  <a:lnTo>
                    <a:pt x="469442" y="2868638"/>
                  </a:lnTo>
                  <a:lnTo>
                    <a:pt x="517359" y="2866250"/>
                  </a:lnTo>
                  <a:lnTo>
                    <a:pt x="564857" y="2862326"/>
                  </a:lnTo>
                  <a:lnTo>
                    <a:pt x="611898" y="2856852"/>
                  </a:lnTo>
                  <a:lnTo>
                    <a:pt x="658469" y="2849892"/>
                  </a:lnTo>
                  <a:lnTo>
                    <a:pt x="704532" y="2841447"/>
                  </a:lnTo>
                  <a:lnTo>
                    <a:pt x="750074" y="2831541"/>
                  </a:lnTo>
                  <a:lnTo>
                    <a:pt x="795070" y="2820212"/>
                  </a:lnTo>
                  <a:lnTo>
                    <a:pt x="839482" y="2807474"/>
                  </a:lnTo>
                  <a:lnTo>
                    <a:pt x="883297" y="2793365"/>
                  </a:lnTo>
                  <a:lnTo>
                    <a:pt x="926490" y="2777896"/>
                  </a:lnTo>
                  <a:lnTo>
                    <a:pt x="969035" y="2761094"/>
                  </a:lnTo>
                  <a:lnTo>
                    <a:pt x="1010894" y="2742996"/>
                  </a:lnTo>
                  <a:lnTo>
                    <a:pt x="1052055" y="2723616"/>
                  </a:lnTo>
                  <a:lnTo>
                    <a:pt x="1092492" y="2702979"/>
                  </a:lnTo>
                  <a:lnTo>
                    <a:pt x="1132166" y="2681109"/>
                  </a:lnTo>
                  <a:lnTo>
                    <a:pt x="1171079" y="2658046"/>
                  </a:lnTo>
                  <a:lnTo>
                    <a:pt x="1209179" y="2633802"/>
                  </a:lnTo>
                  <a:lnTo>
                    <a:pt x="1246454" y="2608402"/>
                  </a:lnTo>
                  <a:lnTo>
                    <a:pt x="1282877" y="2581884"/>
                  </a:lnTo>
                  <a:lnTo>
                    <a:pt x="1318425" y="2554249"/>
                  </a:lnTo>
                  <a:lnTo>
                    <a:pt x="1353070" y="2525547"/>
                  </a:lnTo>
                  <a:lnTo>
                    <a:pt x="1386801" y="2495791"/>
                  </a:lnTo>
                  <a:lnTo>
                    <a:pt x="1419567" y="2465006"/>
                  </a:lnTo>
                  <a:lnTo>
                    <a:pt x="1451356" y="2433218"/>
                  </a:lnTo>
                  <a:lnTo>
                    <a:pt x="1482140" y="2400452"/>
                  </a:lnTo>
                  <a:lnTo>
                    <a:pt x="1511896" y="2366721"/>
                  </a:lnTo>
                  <a:lnTo>
                    <a:pt x="1540598" y="2332075"/>
                  </a:lnTo>
                  <a:lnTo>
                    <a:pt x="1568234" y="2296528"/>
                  </a:lnTo>
                  <a:lnTo>
                    <a:pt x="1594751" y="2260104"/>
                  </a:lnTo>
                  <a:lnTo>
                    <a:pt x="1620151" y="2222830"/>
                  </a:lnTo>
                  <a:lnTo>
                    <a:pt x="1644396" y="2184730"/>
                  </a:lnTo>
                  <a:lnTo>
                    <a:pt x="1667459" y="2145817"/>
                  </a:lnTo>
                  <a:lnTo>
                    <a:pt x="1689328" y="2106142"/>
                  </a:lnTo>
                  <a:lnTo>
                    <a:pt x="1709966" y="2065705"/>
                  </a:lnTo>
                  <a:lnTo>
                    <a:pt x="1729346" y="2024545"/>
                  </a:lnTo>
                  <a:lnTo>
                    <a:pt x="1747443" y="1982685"/>
                  </a:lnTo>
                  <a:lnTo>
                    <a:pt x="1764245" y="1940140"/>
                  </a:lnTo>
                  <a:lnTo>
                    <a:pt x="1779714" y="1896948"/>
                  </a:lnTo>
                  <a:lnTo>
                    <a:pt x="1793824" y="1853133"/>
                  </a:lnTo>
                  <a:lnTo>
                    <a:pt x="1806562" y="1808721"/>
                  </a:lnTo>
                  <a:lnTo>
                    <a:pt x="1817890" y="1763725"/>
                  </a:lnTo>
                  <a:lnTo>
                    <a:pt x="1827796" y="1718183"/>
                  </a:lnTo>
                  <a:lnTo>
                    <a:pt x="1836242" y="1672120"/>
                  </a:lnTo>
                  <a:lnTo>
                    <a:pt x="1843201" y="1625549"/>
                  </a:lnTo>
                  <a:lnTo>
                    <a:pt x="1848675" y="1578508"/>
                  </a:lnTo>
                  <a:lnTo>
                    <a:pt x="1852599" y="1531010"/>
                  </a:lnTo>
                  <a:lnTo>
                    <a:pt x="1854987" y="1483093"/>
                  </a:lnTo>
                  <a:lnTo>
                    <a:pt x="1855787" y="1434769"/>
                  </a:lnTo>
                  <a:close/>
                </a:path>
              </a:pathLst>
            </a:custGeom>
            <a:solidFill>
              <a:srgbClr val="181818"/>
            </a:solidFill>
          </p:spPr>
          <p:txBody>
            <a:bodyPr wrap="square" lIns="0" tIns="0" rIns="0" bIns="0" rtlCol="0"/>
            <a:lstStyle/>
            <a:p/>
          </p:txBody>
        </p:sp>
        <p:sp>
          <p:nvSpPr>
            <p:cNvPr id="4" name="object 4"/>
            <p:cNvSpPr/>
            <p:nvPr/>
          </p:nvSpPr>
          <p:spPr>
            <a:xfrm>
              <a:off x="2267330" y="3645903"/>
              <a:ext cx="9034145" cy="7620"/>
            </a:xfrm>
            <a:custGeom>
              <a:avLst/>
              <a:gdLst/>
              <a:ahLst/>
              <a:cxnLst/>
              <a:rect l="l" t="t" r="r" b="b"/>
              <a:pathLst>
                <a:path w="9034145" h="7620">
                  <a:moveTo>
                    <a:pt x="9033548" y="7620"/>
                  </a:moveTo>
                  <a:lnTo>
                    <a:pt x="0" y="7620"/>
                  </a:lnTo>
                  <a:lnTo>
                    <a:pt x="0" y="0"/>
                  </a:lnTo>
                  <a:lnTo>
                    <a:pt x="9033548" y="0"/>
                  </a:lnTo>
                  <a:lnTo>
                    <a:pt x="9033548" y="7620"/>
                  </a:lnTo>
                  <a:close/>
                </a:path>
              </a:pathLst>
            </a:custGeom>
            <a:solidFill>
              <a:srgbClr val="A6A6A6">
                <a:alpha val="25099"/>
              </a:srgbClr>
            </a:solidFill>
          </p:spPr>
          <p:txBody>
            <a:bodyPr wrap="square" lIns="0" tIns="0" rIns="0" bIns="0" rtlCol="0"/>
            <a:lstStyle/>
            <a:p/>
          </p:txBody>
        </p:sp>
      </p:grpSp>
      <p:sp>
        <p:nvSpPr>
          <p:cNvPr id="5" name="object 5"/>
          <p:cNvSpPr txBox="1"/>
          <p:nvPr/>
        </p:nvSpPr>
        <p:spPr>
          <a:xfrm>
            <a:off x="3417087" y="3444912"/>
            <a:ext cx="3298825" cy="391160"/>
          </a:xfrm>
          <a:prstGeom prst="rect">
            <a:avLst/>
          </a:prstGeom>
        </p:spPr>
        <p:txBody>
          <a:bodyPr vert="horz" wrap="square" lIns="0" tIns="12700" rIns="0" bIns="0" rtlCol="0">
            <a:spAutoFit/>
          </a:bodyPr>
          <a:lstStyle/>
          <a:p>
            <a:pPr marL="12700">
              <a:lnSpc>
                <a:spcPct val="100000"/>
              </a:lnSpc>
              <a:spcBef>
                <a:spcPts val="100"/>
              </a:spcBef>
              <a:tabLst>
                <a:tab pos="424180" algn="l"/>
                <a:tab pos="812800" algn="l"/>
                <a:tab pos="1544955" algn="l"/>
                <a:tab pos="1921510" algn="l"/>
                <a:tab pos="2345690" algn="l"/>
                <a:tab pos="2734310" algn="l"/>
                <a:tab pos="3126740" algn="l"/>
              </a:tabLst>
            </a:pPr>
            <a:r>
              <a:rPr sz="2400" dirty="0">
                <a:solidFill>
                  <a:srgbClr val="0D0D0D"/>
                </a:solidFill>
                <a:latin typeface="Segoe Print" panose="02000600000000000000"/>
                <a:cs typeface="Segoe Print" panose="02000600000000000000"/>
              </a:rPr>
              <a:t>a	r	t	t	h	r	e	e</a:t>
            </a:r>
            <a:endParaRPr sz="2400">
              <a:latin typeface="Segoe Print" panose="02000600000000000000"/>
              <a:cs typeface="Segoe Print" panose="02000600000000000000"/>
            </a:endParaRPr>
          </a:p>
        </p:txBody>
      </p:sp>
      <p:sp>
        <p:nvSpPr>
          <p:cNvPr id="6" name="object 6"/>
          <p:cNvSpPr txBox="1"/>
          <p:nvPr/>
        </p:nvSpPr>
        <p:spPr>
          <a:xfrm>
            <a:off x="9899015" y="4477656"/>
            <a:ext cx="1447165" cy="777240"/>
          </a:xfrm>
          <a:prstGeom prst="rect">
            <a:avLst/>
          </a:prstGeom>
        </p:spPr>
        <p:txBody>
          <a:bodyPr vert="horz" wrap="square" lIns="0" tIns="86360" rIns="0" bIns="0" rtlCol="0">
            <a:spAutoFit/>
          </a:bodyPr>
          <a:lstStyle/>
          <a:p>
            <a:pPr marL="12700">
              <a:lnSpc>
                <a:spcPct val="100000"/>
              </a:lnSpc>
              <a:spcBef>
                <a:spcPts val="680"/>
              </a:spcBef>
            </a:pPr>
            <a:r>
              <a:rPr sz="2800" dirty="0">
                <a:solidFill>
                  <a:srgbClr val="404040"/>
                </a:solidFill>
                <a:latin typeface="微软雅黑" panose="020B0503020204020204" charset="-122"/>
                <a:cs typeface="微软雅黑" panose="020B0503020204020204" charset="-122"/>
              </a:rPr>
              <a:t>活动解</a:t>
            </a:r>
            <a:r>
              <a:rPr sz="2800" spc="-5" dirty="0">
                <a:solidFill>
                  <a:srgbClr val="404040"/>
                </a:solidFill>
                <a:latin typeface="微软雅黑" panose="020B0503020204020204" charset="-122"/>
                <a:cs typeface="微软雅黑" panose="020B0503020204020204" charset="-122"/>
              </a:rPr>
              <a:t>析</a:t>
            </a:r>
            <a:endParaRPr sz="2800">
              <a:latin typeface="微软雅黑" panose="020B0503020204020204" charset="-122"/>
              <a:cs typeface="微软雅黑" panose="020B0503020204020204" charset="-122"/>
            </a:endParaRPr>
          </a:p>
          <a:p>
            <a:pPr marL="21590">
              <a:lnSpc>
                <a:spcPct val="100000"/>
              </a:lnSpc>
              <a:spcBef>
                <a:spcPts val="295"/>
              </a:spcBef>
            </a:pPr>
            <a:r>
              <a:rPr sz="1400" spc="70" dirty="0">
                <a:solidFill>
                  <a:srgbClr val="A6A6A6"/>
                </a:solidFill>
                <a:latin typeface="Arial" panose="020B0604020202020204"/>
                <a:cs typeface="Arial" panose="020B0604020202020204"/>
              </a:rPr>
              <a:t>Activity</a:t>
            </a:r>
            <a:r>
              <a:rPr sz="1400" spc="245" dirty="0">
                <a:solidFill>
                  <a:srgbClr val="A6A6A6"/>
                </a:solidFill>
                <a:latin typeface="Arial" panose="020B0604020202020204"/>
                <a:cs typeface="Arial" panose="020B0604020202020204"/>
              </a:rPr>
              <a:t> </a:t>
            </a:r>
            <a:r>
              <a:rPr sz="1400" spc="20" dirty="0">
                <a:solidFill>
                  <a:srgbClr val="A6A6A6"/>
                </a:solidFill>
                <a:latin typeface="Arial" panose="020B0604020202020204"/>
                <a:cs typeface="Arial" panose="020B0604020202020204"/>
              </a:rPr>
              <a:t>analysis</a:t>
            </a:r>
            <a:endParaRPr sz="1400">
              <a:latin typeface="Arial" panose="020B0604020202020204"/>
              <a:cs typeface="Arial" panose="020B06040202020202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1" cstate="print"/>
          <a:stretch>
            <a:fillRect/>
          </a:stretch>
        </p:blipFill>
        <p:spPr>
          <a:xfrm>
            <a:off x="8282940" y="1927860"/>
            <a:ext cx="2548128" cy="1624584"/>
          </a:xfrm>
          <a:prstGeom prst="rect">
            <a:avLst/>
          </a:prstGeom>
        </p:spPr>
      </p:pic>
      <p:pic>
        <p:nvPicPr>
          <p:cNvPr id="3" name="object 3"/>
          <p:cNvPicPr/>
          <p:nvPr/>
        </p:nvPicPr>
        <p:blipFill>
          <a:blip r:embed="rId2" cstate="print"/>
          <a:stretch>
            <a:fillRect/>
          </a:stretch>
        </p:blipFill>
        <p:spPr>
          <a:xfrm>
            <a:off x="4829555" y="1927860"/>
            <a:ext cx="2534411" cy="1667256"/>
          </a:xfrm>
          <a:prstGeom prst="rect">
            <a:avLst/>
          </a:prstGeom>
        </p:spPr>
      </p:pic>
      <p:sp>
        <p:nvSpPr>
          <p:cNvPr id="4" name="object 4"/>
          <p:cNvSpPr txBox="1"/>
          <p:nvPr/>
        </p:nvSpPr>
        <p:spPr>
          <a:xfrm>
            <a:off x="799871" y="393159"/>
            <a:ext cx="939800" cy="711200"/>
          </a:xfrm>
          <a:prstGeom prst="rect">
            <a:avLst/>
          </a:prstGeom>
        </p:spPr>
        <p:txBody>
          <a:bodyPr vert="horz" wrap="square" lIns="0" tIns="170180" rIns="0" bIns="0" rtlCol="0">
            <a:spAutoFit/>
          </a:bodyPr>
          <a:lstStyle/>
          <a:p>
            <a:pPr marL="12700">
              <a:lnSpc>
                <a:spcPct val="100000"/>
              </a:lnSpc>
              <a:spcBef>
                <a:spcPts val="1340"/>
              </a:spcBef>
            </a:pPr>
            <a:r>
              <a:rPr sz="1800" dirty="0">
                <a:solidFill>
                  <a:srgbClr val="404040"/>
                </a:solidFill>
                <a:latin typeface="微软雅黑" panose="020B0503020204020204" charset="-122"/>
                <a:cs typeface="微软雅黑" panose="020B0503020204020204" charset="-122"/>
              </a:rPr>
              <a:t>活动排期</a:t>
            </a:r>
            <a:endParaRPr sz="1800">
              <a:latin typeface="微软雅黑" panose="020B0503020204020204" charset="-122"/>
              <a:cs typeface="微软雅黑" panose="020B0503020204020204" charset="-122"/>
            </a:endParaRPr>
          </a:p>
          <a:p>
            <a:pPr marL="23495">
              <a:lnSpc>
                <a:spcPct val="100000"/>
              </a:lnSpc>
              <a:spcBef>
                <a:spcPts val="735"/>
              </a:spcBef>
            </a:pPr>
            <a:r>
              <a:rPr sz="1050" spc="10" dirty="0">
                <a:solidFill>
                  <a:srgbClr val="A6A6A6"/>
                </a:solidFill>
                <a:latin typeface="Arial" panose="020B0604020202020204"/>
                <a:cs typeface="Arial" panose="020B0604020202020204"/>
              </a:rPr>
              <a:t>Active</a:t>
            </a:r>
            <a:r>
              <a:rPr sz="1050" spc="15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5" name="object 5"/>
          <p:cNvSpPr/>
          <p:nvPr/>
        </p:nvSpPr>
        <p:spPr>
          <a:xfrm>
            <a:off x="1197635" y="3784041"/>
            <a:ext cx="9702800" cy="601980"/>
          </a:xfrm>
          <a:custGeom>
            <a:avLst/>
            <a:gdLst/>
            <a:ahLst/>
            <a:cxnLst/>
            <a:rect l="l" t="t" r="r" b="b"/>
            <a:pathLst>
              <a:path w="9702800" h="601979">
                <a:moveTo>
                  <a:pt x="9702635" y="297688"/>
                </a:moveTo>
                <a:lnTo>
                  <a:pt x="1583055" y="297688"/>
                </a:lnTo>
                <a:lnTo>
                  <a:pt x="1583055" y="99060"/>
                </a:lnTo>
                <a:lnTo>
                  <a:pt x="1582648" y="93980"/>
                </a:lnTo>
                <a:lnTo>
                  <a:pt x="1581975" y="87630"/>
                </a:lnTo>
                <a:lnTo>
                  <a:pt x="1581061" y="82550"/>
                </a:lnTo>
                <a:lnTo>
                  <a:pt x="1579892" y="77482"/>
                </a:lnTo>
                <a:lnTo>
                  <a:pt x="1579537" y="76200"/>
                </a:lnTo>
                <a:lnTo>
                  <a:pt x="1578483" y="72390"/>
                </a:lnTo>
                <a:lnTo>
                  <a:pt x="1576832" y="68580"/>
                </a:lnTo>
                <a:lnTo>
                  <a:pt x="1574952" y="63500"/>
                </a:lnTo>
                <a:lnTo>
                  <a:pt x="1573377" y="59690"/>
                </a:lnTo>
                <a:lnTo>
                  <a:pt x="1572856" y="58432"/>
                </a:lnTo>
                <a:lnTo>
                  <a:pt x="1570545" y="54610"/>
                </a:lnTo>
                <a:lnTo>
                  <a:pt x="1569275" y="52082"/>
                </a:lnTo>
                <a:lnTo>
                  <a:pt x="1541119" y="20332"/>
                </a:lnTo>
                <a:lnTo>
                  <a:pt x="1537017" y="17780"/>
                </a:lnTo>
                <a:lnTo>
                  <a:pt x="1532763" y="13982"/>
                </a:lnTo>
                <a:lnTo>
                  <a:pt x="1530565" y="12700"/>
                </a:lnTo>
                <a:lnTo>
                  <a:pt x="1528381" y="11430"/>
                </a:lnTo>
                <a:lnTo>
                  <a:pt x="1523860" y="10160"/>
                </a:lnTo>
                <a:lnTo>
                  <a:pt x="1519224" y="7632"/>
                </a:lnTo>
                <a:lnTo>
                  <a:pt x="1514462" y="6350"/>
                </a:lnTo>
                <a:lnTo>
                  <a:pt x="1509598" y="3810"/>
                </a:lnTo>
                <a:lnTo>
                  <a:pt x="1494396" y="0"/>
                </a:lnTo>
                <a:lnTo>
                  <a:pt x="1068971" y="0"/>
                </a:lnTo>
                <a:lnTo>
                  <a:pt x="1053769" y="3810"/>
                </a:lnTo>
                <a:lnTo>
                  <a:pt x="1048905" y="6350"/>
                </a:lnTo>
                <a:lnTo>
                  <a:pt x="1044143" y="7632"/>
                </a:lnTo>
                <a:lnTo>
                  <a:pt x="1039507" y="10160"/>
                </a:lnTo>
                <a:lnTo>
                  <a:pt x="1034986" y="11430"/>
                </a:lnTo>
                <a:lnTo>
                  <a:pt x="1030592" y="13982"/>
                </a:lnTo>
                <a:lnTo>
                  <a:pt x="1026350" y="17780"/>
                </a:lnTo>
                <a:lnTo>
                  <a:pt x="1022248" y="20332"/>
                </a:lnTo>
                <a:lnTo>
                  <a:pt x="1018286" y="22860"/>
                </a:lnTo>
                <a:lnTo>
                  <a:pt x="992822" y="54610"/>
                </a:lnTo>
                <a:lnTo>
                  <a:pt x="990511" y="58432"/>
                </a:lnTo>
                <a:lnTo>
                  <a:pt x="988402" y="63500"/>
                </a:lnTo>
                <a:lnTo>
                  <a:pt x="986536" y="68580"/>
                </a:lnTo>
                <a:lnTo>
                  <a:pt x="984885" y="72390"/>
                </a:lnTo>
                <a:lnTo>
                  <a:pt x="980173" y="104140"/>
                </a:lnTo>
                <a:lnTo>
                  <a:pt x="980211" y="297688"/>
                </a:lnTo>
                <a:lnTo>
                  <a:pt x="0" y="297688"/>
                </a:lnTo>
                <a:lnTo>
                  <a:pt x="0" y="305320"/>
                </a:lnTo>
                <a:lnTo>
                  <a:pt x="980224" y="305320"/>
                </a:lnTo>
                <a:lnTo>
                  <a:pt x="980274" y="501650"/>
                </a:lnTo>
                <a:lnTo>
                  <a:pt x="990511" y="543560"/>
                </a:lnTo>
                <a:lnTo>
                  <a:pt x="992822" y="547382"/>
                </a:lnTo>
                <a:lnTo>
                  <a:pt x="995337" y="552450"/>
                </a:lnTo>
                <a:lnTo>
                  <a:pt x="1018286" y="577850"/>
                </a:lnTo>
                <a:lnTo>
                  <a:pt x="1022248" y="581660"/>
                </a:lnTo>
                <a:lnTo>
                  <a:pt x="1048905" y="595630"/>
                </a:lnTo>
                <a:lnTo>
                  <a:pt x="1053769" y="598182"/>
                </a:lnTo>
                <a:lnTo>
                  <a:pt x="1063815" y="600710"/>
                </a:lnTo>
                <a:lnTo>
                  <a:pt x="1068971" y="600710"/>
                </a:lnTo>
                <a:lnTo>
                  <a:pt x="1074216" y="601980"/>
                </a:lnTo>
                <a:lnTo>
                  <a:pt x="1489151" y="601980"/>
                </a:lnTo>
                <a:lnTo>
                  <a:pt x="1494396" y="600710"/>
                </a:lnTo>
                <a:lnTo>
                  <a:pt x="1499552" y="600710"/>
                </a:lnTo>
                <a:lnTo>
                  <a:pt x="1509598" y="598182"/>
                </a:lnTo>
                <a:lnTo>
                  <a:pt x="1514462" y="595630"/>
                </a:lnTo>
                <a:lnTo>
                  <a:pt x="1519224" y="594360"/>
                </a:lnTo>
                <a:lnTo>
                  <a:pt x="1545069" y="577850"/>
                </a:lnTo>
                <a:lnTo>
                  <a:pt x="1548879" y="575310"/>
                </a:lnTo>
                <a:lnTo>
                  <a:pt x="1570545" y="547382"/>
                </a:lnTo>
                <a:lnTo>
                  <a:pt x="1571307" y="546100"/>
                </a:lnTo>
                <a:lnTo>
                  <a:pt x="1579181" y="525780"/>
                </a:lnTo>
                <a:lnTo>
                  <a:pt x="1579892" y="523240"/>
                </a:lnTo>
                <a:lnTo>
                  <a:pt x="1581061" y="518160"/>
                </a:lnTo>
                <a:lnTo>
                  <a:pt x="1581289" y="516890"/>
                </a:lnTo>
                <a:lnTo>
                  <a:pt x="1581975" y="513080"/>
                </a:lnTo>
                <a:lnTo>
                  <a:pt x="1582648" y="508000"/>
                </a:lnTo>
                <a:lnTo>
                  <a:pt x="1583055" y="502932"/>
                </a:lnTo>
                <a:lnTo>
                  <a:pt x="1583055" y="305320"/>
                </a:lnTo>
                <a:lnTo>
                  <a:pt x="9702635" y="305320"/>
                </a:lnTo>
                <a:lnTo>
                  <a:pt x="9702635" y="297688"/>
                </a:lnTo>
                <a:close/>
              </a:path>
            </a:pathLst>
          </a:custGeom>
          <a:solidFill>
            <a:srgbClr val="559D91"/>
          </a:solidFill>
        </p:spPr>
        <p:txBody>
          <a:bodyPr wrap="square" lIns="0" tIns="0" rIns="0" bIns="0" rtlCol="0"/>
          <a:lstStyle/>
          <a:p/>
        </p:txBody>
      </p:sp>
      <p:sp>
        <p:nvSpPr>
          <p:cNvPr id="6" name="object 6"/>
          <p:cNvSpPr txBox="1"/>
          <p:nvPr/>
        </p:nvSpPr>
        <p:spPr>
          <a:xfrm>
            <a:off x="2343785" y="3911282"/>
            <a:ext cx="270510" cy="331470"/>
          </a:xfrm>
          <a:prstGeom prst="rect">
            <a:avLst/>
          </a:prstGeom>
        </p:spPr>
        <p:txBody>
          <a:bodyPr vert="horz" wrap="square" lIns="0" tIns="13335" rIns="0" bIns="0" rtlCol="0">
            <a:spAutoFit/>
          </a:bodyPr>
          <a:lstStyle/>
          <a:p>
            <a:pPr marL="12700">
              <a:lnSpc>
                <a:spcPct val="100000"/>
              </a:lnSpc>
              <a:spcBef>
                <a:spcPts val="105"/>
              </a:spcBef>
            </a:pPr>
            <a:r>
              <a:rPr sz="2000" spc="155" dirty="0">
                <a:solidFill>
                  <a:srgbClr val="FFFFFF"/>
                </a:solidFill>
                <a:latin typeface="Calibri" panose="020F0502020204030204"/>
                <a:cs typeface="Calibri" panose="020F0502020204030204"/>
              </a:rPr>
              <a:t>0</a:t>
            </a:r>
            <a:r>
              <a:rPr sz="2000" spc="-254" dirty="0">
                <a:solidFill>
                  <a:srgbClr val="FFFFFF"/>
                </a:solidFill>
                <a:latin typeface="Calibri" panose="020F0502020204030204"/>
                <a:cs typeface="Calibri" panose="020F0502020204030204"/>
              </a:rPr>
              <a:t>1</a:t>
            </a:r>
            <a:endParaRPr sz="2000">
              <a:latin typeface="Calibri" panose="020F0502020204030204"/>
              <a:cs typeface="Calibri" panose="020F0502020204030204"/>
            </a:endParaRPr>
          </a:p>
        </p:txBody>
      </p:sp>
      <p:sp>
        <p:nvSpPr>
          <p:cNvPr id="7" name="object 7"/>
          <p:cNvSpPr/>
          <p:nvPr/>
        </p:nvSpPr>
        <p:spPr>
          <a:xfrm>
            <a:off x="5794692" y="3818546"/>
            <a:ext cx="602615" cy="601980"/>
          </a:xfrm>
          <a:custGeom>
            <a:avLst/>
            <a:gdLst/>
            <a:ahLst/>
            <a:cxnLst/>
            <a:rect l="l" t="t" r="r" b="b"/>
            <a:pathLst>
              <a:path w="602614" h="601979">
                <a:moveTo>
                  <a:pt x="602615" y="104140"/>
                </a:moveTo>
                <a:lnTo>
                  <a:pt x="598970" y="76200"/>
                </a:lnTo>
                <a:lnTo>
                  <a:pt x="597903" y="72390"/>
                </a:lnTo>
                <a:lnTo>
                  <a:pt x="596265" y="68580"/>
                </a:lnTo>
                <a:lnTo>
                  <a:pt x="594385" y="63500"/>
                </a:lnTo>
                <a:lnTo>
                  <a:pt x="592810" y="59690"/>
                </a:lnTo>
                <a:lnTo>
                  <a:pt x="592289" y="58420"/>
                </a:lnTo>
                <a:lnTo>
                  <a:pt x="589978" y="54610"/>
                </a:lnTo>
                <a:lnTo>
                  <a:pt x="588721" y="52070"/>
                </a:lnTo>
                <a:lnTo>
                  <a:pt x="587463" y="49530"/>
                </a:lnTo>
                <a:lnTo>
                  <a:pt x="586549" y="48260"/>
                </a:lnTo>
                <a:lnTo>
                  <a:pt x="584733" y="45720"/>
                </a:lnTo>
                <a:lnTo>
                  <a:pt x="581812" y="41910"/>
                </a:lnTo>
                <a:lnTo>
                  <a:pt x="578713" y="36830"/>
                </a:lnTo>
                <a:lnTo>
                  <a:pt x="575424" y="33020"/>
                </a:lnTo>
                <a:lnTo>
                  <a:pt x="571957" y="30480"/>
                </a:lnTo>
                <a:lnTo>
                  <a:pt x="568325" y="26670"/>
                </a:lnTo>
                <a:lnTo>
                  <a:pt x="564527" y="22860"/>
                </a:lnTo>
                <a:lnTo>
                  <a:pt x="560578" y="20320"/>
                </a:lnTo>
                <a:lnTo>
                  <a:pt x="556475" y="17780"/>
                </a:lnTo>
                <a:lnTo>
                  <a:pt x="552221" y="13970"/>
                </a:lnTo>
                <a:lnTo>
                  <a:pt x="550024" y="12700"/>
                </a:lnTo>
                <a:lnTo>
                  <a:pt x="547839" y="11430"/>
                </a:lnTo>
                <a:lnTo>
                  <a:pt x="543331" y="10160"/>
                </a:lnTo>
                <a:lnTo>
                  <a:pt x="538683" y="7620"/>
                </a:lnTo>
                <a:lnTo>
                  <a:pt x="533933" y="6350"/>
                </a:lnTo>
                <a:lnTo>
                  <a:pt x="529069" y="3810"/>
                </a:lnTo>
                <a:lnTo>
                  <a:pt x="513880" y="0"/>
                </a:lnTo>
                <a:lnTo>
                  <a:pt x="88734" y="0"/>
                </a:lnTo>
                <a:lnTo>
                  <a:pt x="73545" y="3810"/>
                </a:lnTo>
                <a:lnTo>
                  <a:pt x="68681" y="6350"/>
                </a:lnTo>
                <a:lnTo>
                  <a:pt x="63931" y="7620"/>
                </a:lnTo>
                <a:lnTo>
                  <a:pt x="59283" y="10160"/>
                </a:lnTo>
                <a:lnTo>
                  <a:pt x="54775" y="11430"/>
                </a:lnTo>
                <a:lnTo>
                  <a:pt x="50393" y="13970"/>
                </a:lnTo>
                <a:lnTo>
                  <a:pt x="46139" y="17780"/>
                </a:lnTo>
                <a:lnTo>
                  <a:pt x="42037" y="20320"/>
                </a:lnTo>
                <a:lnTo>
                  <a:pt x="38087" y="22860"/>
                </a:lnTo>
                <a:lnTo>
                  <a:pt x="34290" y="26670"/>
                </a:lnTo>
                <a:lnTo>
                  <a:pt x="30657" y="30480"/>
                </a:lnTo>
                <a:lnTo>
                  <a:pt x="27190" y="33020"/>
                </a:lnTo>
                <a:lnTo>
                  <a:pt x="23901" y="36830"/>
                </a:lnTo>
                <a:lnTo>
                  <a:pt x="20789" y="41910"/>
                </a:lnTo>
                <a:lnTo>
                  <a:pt x="17881" y="45720"/>
                </a:lnTo>
                <a:lnTo>
                  <a:pt x="15151" y="49530"/>
                </a:lnTo>
                <a:lnTo>
                  <a:pt x="12636" y="54610"/>
                </a:lnTo>
                <a:lnTo>
                  <a:pt x="10325" y="58420"/>
                </a:lnTo>
                <a:lnTo>
                  <a:pt x="8229" y="63500"/>
                </a:lnTo>
                <a:lnTo>
                  <a:pt x="6350" y="68580"/>
                </a:lnTo>
                <a:lnTo>
                  <a:pt x="4699" y="72390"/>
                </a:lnTo>
                <a:lnTo>
                  <a:pt x="0" y="104140"/>
                </a:lnTo>
                <a:lnTo>
                  <a:pt x="0" y="497840"/>
                </a:lnTo>
                <a:lnTo>
                  <a:pt x="8229" y="538480"/>
                </a:lnTo>
                <a:lnTo>
                  <a:pt x="12636" y="547370"/>
                </a:lnTo>
                <a:lnTo>
                  <a:pt x="15151" y="552450"/>
                </a:lnTo>
                <a:lnTo>
                  <a:pt x="38087" y="577850"/>
                </a:lnTo>
                <a:lnTo>
                  <a:pt x="42037" y="581660"/>
                </a:lnTo>
                <a:lnTo>
                  <a:pt x="68681" y="595630"/>
                </a:lnTo>
                <a:lnTo>
                  <a:pt x="73545" y="598170"/>
                </a:lnTo>
                <a:lnTo>
                  <a:pt x="83578" y="600710"/>
                </a:lnTo>
                <a:lnTo>
                  <a:pt x="88734" y="600710"/>
                </a:lnTo>
                <a:lnTo>
                  <a:pt x="93980" y="601980"/>
                </a:lnTo>
                <a:lnTo>
                  <a:pt x="508635" y="601980"/>
                </a:lnTo>
                <a:lnTo>
                  <a:pt x="513880" y="600710"/>
                </a:lnTo>
                <a:lnTo>
                  <a:pt x="519036" y="600710"/>
                </a:lnTo>
                <a:lnTo>
                  <a:pt x="529069" y="598170"/>
                </a:lnTo>
                <a:lnTo>
                  <a:pt x="533933" y="595630"/>
                </a:lnTo>
                <a:lnTo>
                  <a:pt x="538683" y="594360"/>
                </a:lnTo>
                <a:lnTo>
                  <a:pt x="564527" y="577850"/>
                </a:lnTo>
                <a:lnTo>
                  <a:pt x="568325" y="575310"/>
                </a:lnTo>
                <a:lnTo>
                  <a:pt x="571957" y="571500"/>
                </a:lnTo>
                <a:lnTo>
                  <a:pt x="575424" y="567690"/>
                </a:lnTo>
                <a:lnTo>
                  <a:pt x="576516" y="566420"/>
                </a:lnTo>
                <a:lnTo>
                  <a:pt x="578713" y="563880"/>
                </a:lnTo>
                <a:lnTo>
                  <a:pt x="581812" y="560070"/>
                </a:lnTo>
                <a:lnTo>
                  <a:pt x="584733" y="556260"/>
                </a:lnTo>
                <a:lnTo>
                  <a:pt x="587463" y="552450"/>
                </a:lnTo>
                <a:lnTo>
                  <a:pt x="589978" y="547370"/>
                </a:lnTo>
                <a:lnTo>
                  <a:pt x="590740" y="546100"/>
                </a:lnTo>
                <a:lnTo>
                  <a:pt x="592289" y="543560"/>
                </a:lnTo>
                <a:lnTo>
                  <a:pt x="592810" y="542290"/>
                </a:lnTo>
                <a:lnTo>
                  <a:pt x="594385" y="538480"/>
                </a:lnTo>
                <a:lnTo>
                  <a:pt x="596265" y="533400"/>
                </a:lnTo>
                <a:lnTo>
                  <a:pt x="597903" y="528320"/>
                </a:lnTo>
                <a:lnTo>
                  <a:pt x="598614" y="525780"/>
                </a:lnTo>
                <a:lnTo>
                  <a:pt x="599325" y="523240"/>
                </a:lnTo>
                <a:lnTo>
                  <a:pt x="600494" y="518160"/>
                </a:lnTo>
                <a:lnTo>
                  <a:pt x="600722" y="516890"/>
                </a:lnTo>
                <a:lnTo>
                  <a:pt x="601408" y="513080"/>
                </a:lnTo>
                <a:lnTo>
                  <a:pt x="602081" y="508000"/>
                </a:lnTo>
                <a:lnTo>
                  <a:pt x="602475" y="502920"/>
                </a:lnTo>
                <a:lnTo>
                  <a:pt x="602615" y="497840"/>
                </a:lnTo>
                <a:lnTo>
                  <a:pt x="602615" y="104140"/>
                </a:lnTo>
                <a:close/>
              </a:path>
            </a:pathLst>
          </a:custGeom>
          <a:solidFill>
            <a:srgbClr val="559D91"/>
          </a:solidFill>
        </p:spPr>
        <p:txBody>
          <a:bodyPr wrap="square" lIns="0" tIns="0" rIns="0" bIns="0" rtlCol="0"/>
          <a:lstStyle/>
          <a:p/>
        </p:txBody>
      </p:sp>
      <p:sp>
        <p:nvSpPr>
          <p:cNvPr id="8" name="object 8"/>
          <p:cNvSpPr txBox="1"/>
          <p:nvPr/>
        </p:nvSpPr>
        <p:spPr>
          <a:xfrm>
            <a:off x="5935878" y="3945763"/>
            <a:ext cx="320675" cy="331470"/>
          </a:xfrm>
          <a:prstGeom prst="rect">
            <a:avLst/>
          </a:prstGeom>
        </p:spPr>
        <p:txBody>
          <a:bodyPr vert="horz" wrap="square" lIns="0" tIns="13335" rIns="0" bIns="0" rtlCol="0">
            <a:spAutoFit/>
          </a:bodyPr>
          <a:lstStyle/>
          <a:p>
            <a:pPr marL="12700">
              <a:lnSpc>
                <a:spcPct val="100000"/>
              </a:lnSpc>
              <a:spcBef>
                <a:spcPts val="105"/>
              </a:spcBef>
            </a:pPr>
            <a:r>
              <a:rPr sz="2000" spc="155" dirty="0">
                <a:solidFill>
                  <a:srgbClr val="FFFFFF"/>
                </a:solidFill>
                <a:latin typeface="Calibri" panose="020F0502020204030204"/>
                <a:cs typeface="Calibri" panose="020F0502020204030204"/>
              </a:rPr>
              <a:t>0</a:t>
            </a:r>
            <a:r>
              <a:rPr sz="2000" spc="140" dirty="0">
                <a:solidFill>
                  <a:srgbClr val="FFFFFF"/>
                </a:solidFill>
                <a:latin typeface="Calibri" panose="020F0502020204030204"/>
                <a:cs typeface="Calibri" panose="020F0502020204030204"/>
              </a:rPr>
              <a:t>2</a:t>
            </a:r>
            <a:endParaRPr sz="2000">
              <a:latin typeface="Calibri" panose="020F0502020204030204"/>
              <a:cs typeface="Calibri" panose="020F0502020204030204"/>
            </a:endParaRPr>
          </a:p>
        </p:txBody>
      </p:sp>
      <p:sp>
        <p:nvSpPr>
          <p:cNvPr id="9" name="object 9"/>
          <p:cNvSpPr/>
          <p:nvPr/>
        </p:nvSpPr>
        <p:spPr>
          <a:xfrm>
            <a:off x="9411310" y="3815791"/>
            <a:ext cx="602615" cy="601980"/>
          </a:xfrm>
          <a:custGeom>
            <a:avLst/>
            <a:gdLst/>
            <a:ahLst/>
            <a:cxnLst/>
            <a:rect l="l" t="t" r="r" b="b"/>
            <a:pathLst>
              <a:path w="602615" h="601979">
                <a:moveTo>
                  <a:pt x="602488" y="104140"/>
                </a:moveTo>
                <a:lnTo>
                  <a:pt x="596138" y="68580"/>
                </a:lnTo>
                <a:lnTo>
                  <a:pt x="594258" y="63500"/>
                </a:lnTo>
                <a:lnTo>
                  <a:pt x="592683" y="59690"/>
                </a:lnTo>
                <a:lnTo>
                  <a:pt x="592162" y="58432"/>
                </a:lnTo>
                <a:lnTo>
                  <a:pt x="589851" y="54610"/>
                </a:lnTo>
                <a:lnTo>
                  <a:pt x="588581" y="52082"/>
                </a:lnTo>
                <a:lnTo>
                  <a:pt x="587324" y="49530"/>
                </a:lnTo>
                <a:lnTo>
                  <a:pt x="586409" y="48260"/>
                </a:lnTo>
                <a:lnTo>
                  <a:pt x="584606" y="45732"/>
                </a:lnTo>
                <a:lnTo>
                  <a:pt x="581685" y="41910"/>
                </a:lnTo>
                <a:lnTo>
                  <a:pt x="578586" y="36830"/>
                </a:lnTo>
                <a:lnTo>
                  <a:pt x="575297" y="33032"/>
                </a:lnTo>
                <a:lnTo>
                  <a:pt x="571830" y="30480"/>
                </a:lnTo>
                <a:lnTo>
                  <a:pt x="568198" y="26682"/>
                </a:lnTo>
                <a:lnTo>
                  <a:pt x="564400" y="22860"/>
                </a:lnTo>
                <a:lnTo>
                  <a:pt x="560451" y="20332"/>
                </a:lnTo>
                <a:lnTo>
                  <a:pt x="556336" y="17780"/>
                </a:lnTo>
                <a:lnTo>
                  <a:pt x="552094" y="13982"/>
                </a:lnTo>
                <a:lnTo>
                  <a:pt x="549897" y="12700"/>
                </a:lnTo>
                <a:lnTo>
                  <a:pt x="547712" y="11430"/>
                </a:lnTo>
                <a:lnTo>
                  <a:pt x="543191" y="10160"/>
                </a:lnTo>
                <a:lnTo>
                  <a:pt x="538556" y="7632"/>
                </a:lnTo>
                <a:lnTo>
                  <a:pt x="533806" y="6350"/>
                </a:lnTo>
                <a:lnTo>
                  <a:pt x="528942" y="3810"/>
                </a:lnTo>
                <a:lnTo>
                  <a:pt x="513740" y="0"/>
                </a:lnTo>
                <a:lnTo>
                  <a:pt x="88607" y="0"/>
                </a:lnTo>
                <a:lnTo>
                  <a:pt x="73418" y="3810"/>
                </a:lnTo>
                <a:lnTo>
                  <a:pt x="68554" y="6350"/>
                </a:lnTo>
                <a:lnTo>
                  <a:pt x="63792" y="7632"/>
                </a:lnTo>
                <a:lnTo>
                  <a:pt x="59156" y="10160"/>
                </a:lnTo>
                <a:lnTo>
                  <a:pt x="54648" y="11430"/>
                </a:lnTo>
                <a:lnTo>
                  <a:pt x="50253" y="13982"/>
                </a:lnTo>
                <a:lnTo>
                  <a:pt x="46012" y="17780"/>
                </a:lnTo>
                <a:lnTo>
                  <a:pt x="41910" y="20332"/>
                </a:lnTo>
                <a:lnTo>
                  <a:pt x="37960" y="22860"/>
                </a:lnTo>
                <a:lnTo>
                  <a:pt x="34163" y="26682"/>
                </a:lnTo>
                <a:lnTo>
                  <a:pt x="30530" y="30480"/>
                </a:lnTo>
                <a:lnTo>
                  <a:pt x="27063" y="33032"/>
                </a:lnTo>
                <a:lnTo>
                  <a:pt x="23774" y="36830"/>
                </a:lnTo>
                <a:lnTo>
                  <a:pt x="20662" y="41910"/>
                </a:lnTo>
                <a:lnTo>
                  <a:pt x="17741" y="45732"/>
                </a:lnTo>
                <a:lnTo>
                  <a:pt x="15024" y="49530"/>
                </a:lnTo>
                <a:lnTo>
                  <a:pt x="12509" y="54610"/>
                </a:lnTo>
                <a:lnTo>
                  <a:pt x="10198" y="58432"/>
                </a:lnTo>
                <a:lnTo>
                  <a:pt x="8102" y="63500"/>
                </a:lnTo>
                <a:lnTo>
                  <a:pt x="6223" y="68580"/>
                </a:lnTo>
                <a:lnTo>
                  <a:pt x="4572" y="72390"/>
                </a:lnTo>
                <a:lnTo>
                  <a:pt x="0" y="99060"/>
                </a:lnTo>
                <a:lnTo>
                  <a:pt x="0" y="502932"/>
                </a:lnTo>
                <a:lnTo>
                  <a:pt x="10198" y="543560"/>
                </a:lnTo>
                <a:lnTo>
                  <a:pt x="12509" y="547382"/>
                </a:lnTo>
                <a:lnTo>
                  <a:pt x="15024" y="552450"/>
                </a:lnTo>
                <a:lnTo>
                  <a:pt x="37960" y="577850"/>
                </a:lnTo>
                <a:lnTo>
                  <a:pt x="41910" y="581660"/>
                </a:lnTo>
                <a:lnTo>
                  <a:pt x="68554" y="595630"/>
                </a:lnTo>
                <a:lnTo>
                  <a:pt x="73418" y="598182"/>
                </a:lnTo>
                <a:lnTo>
                  <a:pt x="83451" y="600710"/>
                </a:lnTo>
                <a:lnTo>
                  <a:pt x="88607" y="600710"/>
                </a:lnTo>
                <a:lnTo>
                  <a:pt x="93853" y="601980"/>
                </a:lnTo>
                <a:lnTo>
                  <a:pt x="508508" y="601980"/>
                </a:lnTo>
                <a:lnTo>
                  <a:pt x="513740" y="600710"/>
                </a:lnTo>
                <a:lnTo>
                  <a:pt x="518896" y="600710"/>
                </a:lnTo>
                <a:lnTo>
                  <a:pt x="528942" y="598182"/>
                </a:lnTo>
                <a:lnTo>
                  <a:pt x="533806" y="595630"/>
                </a:lnTo>
                <a:lnTo>
                  <a:pt x="538556" y="594360"/>
                </a:lnTo>
                <a:lnTo>
                  <a:pt x="564400" y="577850"/>
                </a:lnTo>
                <a:lnTo>
                  <a:pt x="568198" y="575310"/>
                </a:lnTo>
                <a:lnTo>
                  <a:pt x="589851" y="547382"/>
                </a:lnTo>
                <a:lnTo>
                  <a:pt x="590613" y="546100"/>
                </a:lnTo>
                <a:lnTo>
                  <a:pt x="592162" y="543560"/>
                </a:lnTo>
                <a:lnTo>
                  <a:pt x="592683" y="542290"/>
                </a:lnTo>
                <a:lnTo>
                  <a:pt x="594258" y="538480"/>
                </a:lnTo>
                <a:lnTo>
                  <a:pt x="596138" y="533400"/>
                </a:lnTo>
                <a:lnTo>
                  <a:pt x="597776" y="528332"/>
                </a:lnTo>
                <a:lnTo>
                  <a:pt x="598474" y="525780"/>
                </a:lnTo>
                <a:lnTo>
                  <a:pt x="599186" y="523240"/>
                </a:lnTo>
                <a:lnTo>
                  <a:pt x="600354" y="518160"/>
                </a:lnTo>
                <a:lnTo>
                  <a:pt x="600583" y="516890"/>
                </a:lnTo>
                <a:lnTo>
                  <a:pt x="601281" y="513080"/>
                </a:lnTo>
                <a:lnTo>
                  <a:pt x="601941" y="508000"/>
                </a:lnTo>
                <a:lnTo>
                  <a:pt x="602348" y="502932"/>
                </a:lnTo>
                <a:lnTo>
                  <a:pt x="602373" y="501650"/>
                </a:lnTo>
                <a:lnTo>
                  <a:pt x="602488" y="104140"/>
                </a:lnTo>
                <a:close/>
              </a:path>
            </a:pathLst>
          </a:custGeom>
          <a:solidFill>
            <a:srgbClr val="559D91"/>
          </a:solidFill>
        </p:spPr>
        <p:txBody>
          <a:bodyPr wrap="square" lIns="0" tIns="0" rIns="0" bIns="0" rtlCol="0"/>
          <a:lstStyle/>
          <a:p/>
        </p:txBody>
      </p:sp>
      <p:sp>
        <p:nvSpPr>
          <p:cNvPr id="10" name="object 10"/>
          <p:cNvSpPr txBox="1"/>
          <p:nvPr/>
        </p:nvSpPr>
        <p:spPr>
          <a:xfrm>
            <a:off x="9555543" y="3943006"/>
            <a:ext cx="313690" cy="331470"/>
          </a:xfrm>
          <a:prstGeom prst="rect">
            <a:avLst/>
          </a:prstGeom>
        </p:spPr>
        <p:txBody>
          <a:bodyPr vert="horz" wrap="square" lIns="0" tIns="13335" rIns="0" bIns="0" rtlCol="0">
            <a:spAutoFit/>
          </a:bodyPr>
          <a:lstStyle/>
          <a:p>
            <a:pPr marL="12700">
              <a:lnSpc>
                <a:spcPct val="100000"/>
              </a:lnSpc>
              <a:spcBef>
                <a:spcPts val="105"/>
              </a:spcBef>
            </a:pPr>
            <a:r>
              <a:rPr sz="2000" spc="155" dirty="0">
                <a:solidFill>
                  <a:srgbClr val="FFFFFF"/>
                </a:solidFill>
                <a:latin typeface="Calibri" panose="020F0502020204030204"/>
                <a:cs typeface="Calibri" panose="020F0502020204030204"/>
              </a:rPr>
              <a:t>0</a:t>
            </a:r>
            <a:r>
              <a:rPr sz="2000" spc="80" dirty="0">
                <a:solidFill>
                  <a:srgbClr val="FFFFFF"/>
                </a:solidFill>
                <a:latin typeface="Calibri" panose="020F0502020204030204"/>
                <a:cs typeface="Calibri" panose="020F0502020204030204"/>
              </a:rPr>
              <a:t>3</a:t>
            </a:r>
            <a:endParaRPr sz="2000">
              <a:latin typeface="Calibri" panose="020F0502020204030204"/>
              <a:cs typeface="Calibri" panose="020F0502020204030204"/>
            </a:endParaRPr>
          </a:p>
        </p:txBody>
      </p:sp>
      <p:sp>
        <p:nvSpPr>
          <p:cNvPr id="11" name="object 11"/>
          <p:cNvSpPr txBox="1"/>
          <p:nvPr/>
        </p:nvSpPr>
        <p:spPr>
          <a:xfrm>
            <a:off x="5460682" y="4580559"/>
            <a:ext cx="1270635" cy="665480"/>
          </a:xfrm>
          <a:prstGeom prst="rect">
            <a:avLst/>
          </a:prstGeom>
        </p:spPr>
        <p:txBody>
          <a:bodyPr vert="horz" wrap="square" lIns="0" tIns="119380" rIns="0" bIns="0" rtlCol="0">
            <a:spAutoFit/>
          </a:bodyPr>
          <a:lstStyle/>
          <a:p>
            <a:pPr algn="ctr">
              <a:lnSpc>
                <a:spcPct val="100000"/>
              </a:lnSpc>
              <a:spcBef>
                <a:spcPts val="940"/>
              </a:spcBef>
            </a:pPr>
            <a:r>
              <a:rPr sz="1400" dirty="0">
                <a:solidFill>
                  <a:srgbClr val="404040"/>
                </a:solidFill>
                <a:latin typeface="PMingLiU" panose="02020500000000000000" charset="-120"/>
                <a:cs typeface="PMingLiU" panose="02020500000000000000" charset="-120"/>
              </a:rPr>
              <a:t>爆发阶</a:t>
            </a:r>
            <a:r>
              <a:rPr sz="1400" spc="5" dirty="0">
                <a:solidFill>
                  <a:srgbClr val="404040"/>
                </a:solidFill>
                <a:latin typeface="PMingLiU" panose="02020500000000000000" charset="-120"/>
                <a:cs typeface="PMingLiU" panose="02020500000000000000" charset="-120"/>
              </a:rPr>
              <a:t>段</a:t>
            </a:r>
            <a:endParaRPr sz="1400">
              <a:latin typeface="PMingLiU" panose="02020500000000000000" charset="-120"/>
              <a:cs typeface="PMingLiU" panose="02020500000000000000" charset="-120"/>
            </a:endParaRPr>
          </a:p>
          <a:p>
            <a:pPr algn="ctr">
              <a:lnSpc>
                <a:spcPct val="100000"/>
              </a:lnSpc>
              <a:spcBef>
                <a:spcPts val="840"/>
              </a:spcBef>
            </a:pPr>
            <a:r>
              <a:rPr sz="1400" dirty="0">
                <a:solidFill>
                  <a:srgbClr val="404040"/>
                </a:solidFill>
                <a:latin typeface="PMingLiU" panose="02020500000000000000" charset="-120"/>
                <a:cs typeface="PMingLiU" panose="02020500000000000000" charset="-120"/>
              </a:rPr>
              <a:t>【激爽泡泡趴</a:t>
            </a:r>
            <a:r>
              <a:rPr sz="1400" spc="5" dirty="0">
                <a:solidFill>
                  <a:srgbClr val="404040"/>
                </a:solidFill>
                <a:latin typeface="PMingLiU" panose="02020500000000000000" charset="-120"/>
                <a:cs typeface="PMingLiU" panose="02020500000000000000" charset="-120"/>
              </a:rPr>
              <a:t>】</a:t>
            </a:r>
            <a:endParaRPr sz="1400">
              <a:latin typeface="PMingLiU" panose="02020500000000000000" charset="-120"/>
              <a:cs typeface="PMingLiU" panose="02020500000000000000" charset="-120"/>
            </a:endParaRPr>
          </a:p>
        </p:txBody>
      </p:sp>
      <p:sp>
        <p:nvSpPr>
          <p:cNvPr id="12" name="object 12"/>
          <p:cNvSpPr txBox="1"/>
          <p:nvPr/>
        </p:nvSpPr>
        <p:spPr>
          <a:xfrm>
            <a:off x="9077045" y="4609553"/>
            <a:ext cx="1270635" cy="665480"/>
          </a:xfrm>
          <a:prstGeom prst="rect">
            <a:avLst/>
          </a:prstGeom>
        </p:spPr>
        <p:txBody>
          <a:bodyPr vert="horz" wrap="square" lIns="0" tIns="118745" rIns="0" bIns="0" rtlCol="0">
            <a:spAutoFit/>
          </a:bodyPr>
          <a:lstStyle/>
          <a:p>
            <a:pPr algn="ctr">
              <a:lnSpc>
                <a:spcPct val="100000"/>
              </a:lnSpc>
              <a:spcBef>
                <a:spcPts val="935"/>
              </a:spcBef>
            </a:pPr>
            <a:r>
              <a:rPr sz="1400" dirty="0">
                <a:solidFill>
                  <a:srgbClr val="404040"/>
                </a:solidFill>
                <a:latin typeface="PMingLiU" panose="02020500000000000000" charset="-120"/>
                <a:cs typeface="PMingLiU" panose="02020500000000000000" charset="-120"/>
              </a:rPr>
              <a:t>持续阶</a:t>
            </a:r>
            <a:r>
              <a:rPr sz="1400" spc="5" dirty="0">
                <a:solidFill>
                  <a:srgbClr val="404040"/>
                </a:solidFill>
                <a:latin typeface="PMingLiU" panose="02020500000000000000" charset="-120"/>
                <a:cs typeface="PMingLiU" panose="02020500000000000000" charset="-120"/>
              </a:rPr>
              <a:t>段</a:t>
            </a:r>
            <a:endParaRPr sz="1400">
              <a:latin typeface="PMingLiU" panose="02020500000000000000" charset="-120"/>
              <a:cs typeface="PMingLiU" panose="02020500000000000000" charset="-120"/>
            </a:endParaRPr>
          </a:p>
          <a:p>
            <a:pPr algn="ctr">
              <a:lnSpc>
                <a:spcPct val="100000"/>
              </a:lnSpc>
              <a:spcBef>
                <a:spcPts val="840"/>
              </a:spcBef>
            </a:pPr>
            <a:r>
              <a:rPr sz="1400" dirty="0">
                <a:solidFill>
                  <a:srgbClr val="404040"/>
                </a:solidFill>
                <a:latin typeface="PMingLiU" panose="02020500000000000000" charset="-120"/>
                <a:cs typeface="PMingLiU" panose="02020500000000000000" charset="-120"/>
              </a:rPr>
              <a:t>【水上运动会</a:t>
            </a:r>
            <a:r>
              <a:rPr sz="1400" spc="5" dirty="0">
                <a:solidFill>
                  <a:srgbClr val="404040"/>
                </a:solidFill>
                <a:latin typeface="PMingLiU" panose="02020500000000000000" charset="-120"/>
                <a:cs typeface="PMingLiU" panose="02020500000000000000" charset="-120"/>
              </a:rPr>
              <a:t>】</a:t>
            </a:r>
            <a:endParaRPr sz="1400">
              <a:latin typeface="PMingLiU" panose="02020500000000000000" charset="-120"/>
              <a:cs typeface="PMingLiU" panose="02020500000000000000" charset="-120"/>
            </a:endParaRPr>
          </a:p>
        </p:txBody>
      </p:sp>
      <p:sp>
        <p:nvSpPr>
          <p:cNvPr id="13" name="object 13"/>
          <p:cNvSpPr txBox="1"/>
          <p:nvPr/>
        </p:nvSpPr>
        <p:spPr>
          <a:xfrm>
            <a:off x="1755355" y="4580559"/>
            <a:ext cx="1448435" cy="665480"/>
          </a:xfrm>
          <a:prstGeom prst="rect">
            <a:avLst/>
          </a:prstGeom>
        </p:spPr>
        <p:txBody>
          <a:bodyPr vert="horz" wrap="square" lIns="0" tIns="119380" rIns="0" bIns="0" rtlCol="0">
            <a:spAutoFit/>
          </a:bodyPr>
          <a:lstStyle/>
          <a:p>
            <a:pPr algn="ctr">
              <a:lnSpc>
                <a:spcPct val="100000"/>
              </a:lnSpc>
              <a:spcBef>
                <a:spcPts val="940"/>
              </a:spcBef>
            </a:pPr>
            <a:r>
              <a:rPr sz="1400" dirty="0">
                <a:solidFill>
                  <a:srgbClr val="404040"/>
                </a:solidFill>
                <a:latin typeface="PMingLiU" panose="02020500000000000000" charset="-120"/>
                <a:cs typeface="PMingLiU" panose="02020500000000000000" charset="-120"/>
              </a:rPr>
              <a:t>预热阶</a:t>
            </a:r>
            <a:r>
              <a:rPr sz="1400" spc="5" dirty="0">
                <a:solidFill>
                  <a:srgbClr val="404040"/>
                </a:solidFill>
                <a:latin typeface="PMingLiU" panose="02020500000000000000" charset="-120"/>
                <a:cs typeface="PMingLiU" panose="02020500000000000000" charset="-120"/>
              </a:rPr>
              <a:t>段</a:t>
            </a:r>
            <a:endParaRPr sz="1400">
              <a:latin typeface="PMingLiU" panose="02020500000000000000" charset="-120"/>
              <a:cs typeface="PMingLiU" panose="02020500000000000000" charset="-120"/>
            </a:endParaRPr>
          </a:p>
          <a:p>
            <a:pPr algn="ctr">
              <a:lnSpc>
                <a:spcPct val="100000"/>
              </a:lnSpc>
              <a:spcBef>
                <a:spcPts val="840"/>
              </a:spcBef>
            </a:pPr>
            <a:r>
              <a:rPr sz="1400" dirty="0">
                <a:solidFill>
                  <a:srgbClr val="404040"/>
                </a:solidFill>
                <a:latin typeface="PMingLiU" panose="02020500000000000000" charset="-120"/>
                <a:cs typeface="PMingLiU" panose="02020500000000000000" charset="-120"/>
              </a:rPr>
              <a:t>【快闪演出造势</a:t>
            </a:r>
            <a:r>
              <a:rPr sz="1400" spc="5" dirty="0">
                <a:solidFill>
                  <a:srgbClr val="404040"/>
                </a:solidFill>
                <a:latin typeface="PMingLiU" panose="02020500000000000000" charset="-120"/>
                <a:cs typeface="PMingLiU" panose="02020500000000000000" charset="-120"/>
              </a:rPr>
              <a:t>】</a:t>
            </a:r>
            <a:endParaRPr sz="1400">
              <a:latin typeface="PMingLiU" panose="02020500000000000000" charset="-120"/>
              <a:cs typeface="PMingLiU" panose="02020500000000000000" charset="-120"/>
            </a:endParaRPr>
          </a:p>
        </p:txBody>
      </p:sp>
      <p:pic>
        <p:nvPicPr>
          <p:cNvPr id="14" name="object 14"/>
          <p:cNvPicPr/>
          <p:nvPr/>
        </p:nvPicPr>
        <p:blipFill>
          <a:blip r:embed="rId3" cstate="print"/>
          <a:stretch>
            <a:fillRect/>
          </a:stretch>
        </p:blipFill>
        <p:spPr>
          <a:xfrm>
            <a:off x="1197863" y="1917192"/>
            <a:ext cx="2534412" cy="167335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4021" y="4903571"/>
            <a:ext cx="10921365" cy="1122680"/>
          </a:xfrm>
          <a:prstGeom prst="rect">
            <a:avLst/>
          </a:prstGeom>
        </p:spPr>
        <p:txBody>
          <a:bodyPr vert="horz" wrap="square" lIns="0" tIns="134620" rIns="0" bIns="0" rtlCol="0">
            <a:spAutoFit/>
          </a:bodyPr>
          <a:lstStyle/>
          <a:p>
            <a:pPr marL="12700">
              <a:lnSpc>
                <a:spcPct val="100000"/>
              </a:lnSpc>
              <a:spcBef>
                <a:spcPts val="1060"/>
              </a:spcBef>
            </a:pPr>
            <a:r>
              <a:rPr sz="1600" b="0" dirty="0">
                <a:solidFill>
                  <a:srgbClr val="3A3838"/>
                </a:solidFill>
                <a:latin typeface="微软雅黑 Light"/>
                <a:cs typeface="微软雅黑 Light"/>
              </a:rPr>
              <a:t>专业舞蹈演员排练最近比较流行的的海草舞或者具有夏威夷风情的草裙舞</a:t>
            </a:r>
            <a:r>
              <a:rPr sz="1600" b="0" spc="-5" dirty="0">
                <a:solidFill>
                  <a:srgbClr val="3A3838"/>
                </a:solidFill>
                <a:latin typeface="微软雅黑 Light"/>
                <a:cs typeface="微软雅黑 Light"/>
              </a:rPr>
              <a:t>，</a:t>
            </a:r>
            <a:endParaRPr sz="1600">
              <a:latin typeface="微软雅黑 Light"/>
              <a:cs typeface="微软雅黑 Light"/>
            </a:endParaRPr>
          </a:p>
          <a:p>
            <a:pPr marL="139700" indent="-127635">
              <a:lnSpc>
                <a:spcPct val="100000"/>
              </a:lnSpc>
              <a:spcBef>
                <a:spcPts val="960"/>
              </a:spcBef>
              <a:buSzPct val="94000"/>
              <a:buAutoNum type="arabicPeriod"/>
              <a:tabLst>
                <a:tab pos="140335" algn="l"/>
              </a:tabLst>
            </a:pPr>
            <a:r>
              <a:rPr sz="1600" b="0" dirty="0">
                <a:solidFill>
                  <a:srgbClr val="3A3838"/>
                </a:solidFill>
                <a:latin typeface="微软雅黑 Light"/>
                <a:cs typeface="微软雅黑 Light"/>
              </a:rPr>
              <a:t>在许昌的几个商业地标表演快闪，同时工作人员现场派发宣传单页，和邀请围观群众发朋友圈和抖音等，赢取入园门票</a:t>
            </a:r>
            <a:r>
              <a:rPr sz="1600" b="0" spc="-5" dirty="0">
                <a:solidFill>
                  <a:srgbClr val="3A3838"/>
                </a:solidFill>
                <a:latin typeface="微软雅黑 Light"/>
                <a:cs typeface="微软雅黑 Light"/>
              </a:rPr>
              <a:t>。</a:t>
            </a:r>
            <a:endParaRPr sz="1600">
              <a:latin typeface="微软雅黑 Light"/>
              <a:cs typeface="微软雅黑 Light"/>
            </a:endParaRPr>
          </a:p>
          <a:p>
            <a:pPr marL="174625" indent="-162560">
              <a:lnSpc>
                <a:spcPct val="100000"/>
              </a:lnSpc>
              <a:spcBef>
                <a:spcPts val="960"/>
              </a:spcBef>
              <a:buSzPct val="94000"/>
              <a:buAutoNum type="arabicPeriod"/>
              <a:tabLst>
                <a:tab pos="175260" algn="l"/>
              </a:tabLst>
            </a:pPr>
            <a:r>
              <a:rPr sz="1600" b="0" dirty="0">
                <a:solidFill>
                  <a:srgbClr val="3A3838"/>
                </a:solidFill>
                <a:latin typeface="微软雅黑 Light"/>
                <a:cs typeface="微软雅黑 Light"/>
              </a:rPr>
              <a:t>在抖音，快手等短视频平台推送快闪视频，并邀请大</a:t>
            </a:r>
            <a:r>
              <a:rPr sz="1600" b="0" spc="-5" dirty="0">
                <a:solidFill>
                  <a:srgbClr val="3A3838"/>
                </a:solidFill>
                <a:latin typeface="微软雅黑 Light"/>
                <a:cs typeface="微软雅黑 Light"/>
              </a:rPr>
              <a:t>V</a:t>
            </a:r>
            <a:r>
              <a:rPr sz="1600" b="0" dirty="0">
                <a:solidFill>
                  <a:srgbClr val="3A3838"/>
                </a:solidFill>
                <a:latin typeface="微软雅黑 Light"/>
                <a:cs typeface="微软雅黑 Light"/>
              </a:rPr>
              <a:t>转发关注，在网络媒体宣传</a:t>
            </a:r>
            <a:r>
              <a:rPr sz="1600" b="0" spc="-5" dirty="0">
                <a:solidFill>
                  <a:srgbClr val="3A3838"/>
                </a:solidFill>
                <a:latin typeface="微软雅黑 Light"/>
                <a:cs typeface="微软雅黑 Light"/>
              </a:rPr>
              <a:t>。</a:t>
            </a:r>
            <a:endParaRPr sz="1600">
              <a:latin typeface="微软雅黑 Light"/>
              <a:cs typeface="微软雅黑 Light"/>
            </a:endParaRPr>
          </a:p>
        </p:txBody>
      </p:sp>
      <p:sp>
        <p:nvSpPr>
          <p:cNvPr id="3" name="object 3"/>
          <p:cNvSpPr txBox="1"/>
          <p:nvPr/>
        </p:nvSpPr>
        <p:spPr>
          <a:xfrm>
            <a:off x="797991" y="1313954"/>
            <a:ext cx="2820035" cy="331470"/>
          </a:xfrm>
          <a:prstGeom prst="rect">
            <a:avLst/>
          </a:prstGeom>
        </p:spPr>
        <p:txBody>
          <a:bodyPr vert="horz" wrap="square" lIns="0" tIns="13335" rIns="0" bIns="0" rtlCol="0">
            <a:spAutoFit/>
          </a:bodyPr>
          <a:lstStyle/>
          <a:p>
            <a:pPr marL="12700">
              <a:lnSpc>
                <a:spcPct val="100000"/>
              </a:lnSpc>
              <a:spcBef>
                <a:spcPts val="105"/>
              </a:spcBef>
            </a:pPr>
            <a:r>
              <a:rPr sz="2000" b="0" dirty="0">
                <a:solidFill>
                  <a:srgbClr val="3A3838"/>
                </a:solidFill>
                <a:latin typeface="微软雅黑 Light"/>
                <a:cs typeface="微软雅黑 Light"/>
              </a:rPr>
              <a:t>预热阶段：快闪演出造</a:t>
            </a:r>
            <a:r>
              <a:rPr sz="2000" b="0" spc="5" dirty="0">
                <a:solidFill>
                  <a:srgbClr val="3A3838"/>
                </a:solidFill>
                <a:latin typeface="微软雅黑 Light"/>
                <a:cs typeface="微软雅黑 Light"/>
              </a:rPr>
              <a:t>势</a:t>
            </a:r>
            <a:endParaRPr sz="2000">
              <a:latin typeface="微软雅黑 Light"/>
              <a:cs typeface="微软雅黑 Light"/>
            </a:endParaRPr>
          </a:p>
        </p:txBody>
      </p:sp>
      <p:sp>
        <p:nvSpPr>
          <p:cNvPr id="4" name="object 4"/>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5" name="object 5"/>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pic>
        <p:nvPicPr>
          <p:cNvPr id="6" name="object 6"/>
          <p:cNvPicPr/>
          <p:nvPr/>
        </p:nvPicPr>
        <p:blipFill>
          <a:blip r:embed="rId1" cstate="print"/>
          <a:stretch>
            <a:fillRect/>
          </a:stretch>
        </p:blipFill>
        <p:spPr>
          <a:xfrm>
            <a:off x="1528572" y="1909572"/>
            <a:ext cx="4198620" cy="2772155"/>
          </a:xfrm>
          <a:prstGeom prst="rect">
            <a:avLst/>
          </a:prstGeom>
        </p:spPr>
      </p:pic>
      <p:pic>
        <p:nvPicPr>
          <p:cNvPr id="7" name="object 7"/>
          <p:cNvPicPr/>
          <p:nvPr/>
        </p:nvPicPr>
        <p:blipFill>
          <a:blip r:embed="rId2" cstate="print"/>
          <a:stretch>
            <a:fillRect/>
          </a:stretch>
        </p:blipFill>
        <p:spPr>
          <a:xfrm>
            <a:off x="5858255" y="1937004"/>
            <a:ext cx="5204459" cy="277520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9871" y="393159"/>
            <a:ext cx="939800" cy="711200"/>
          </a:xfrm>
          <a:prstGeom prst="rect">
            <a:avLst/>
          </a:prstGeom>
        </p:spPr>
        <p:txBody>
          <a:bodyPr vert="horz" wrap="square" lIns="0" tIns="170180" rIns="0" bIns="0" rtlCol="0">
            <a:spAutoFit/>
          </a:bodyPr>
          <a:lstStyle/>
          <a:p>
            <a:pPr marL="12700">
              <a:lnSpc>
                <a:spcPct val="100000"/>
              </a:lnSpc>
              <a:spcBef>
                <a:spcPts val="1340"/>
              </a:spcBef>
            </a:pPr>
            <a:r>
              <a:rPr sz="1800" dirty="0">
                <a:solidFill>
                  <a:srgbClr val="404040"/>
                </a:solidFill>
                <a:latin typeface="微软雅黑" panose="020B0503020204020204" charset="-122"/>
                <a:cs typeface="微软雅黑" panose="020B0503020204020204" charset="-122"/>
              </a:rPr>
              <a:t>活动内容</a:t>
            </a:r>
            <a:endParaRPr sz="1800">
              <a:latin typeface="微软雅黑" panose="020B0503020204020204" charset="-122"/>
              <a:cs typeface="微软雅黑" panose="020B0503020204020204" charset="-122"/>
            </a:endParaRPr>
          </a:p>
          <a:p>
            <a:pPr marL="23495">
              <a:lnSpc>
                <a:spcPct val="100000"/>
              </a:lnSpc>
              <a:spcBef>
                <a:spcPts val="735"/>
              </a:spcBef>
            </a:pPr>
            <a:r>
              <a:rPr sz="1050" spc="10" dirty="0">
                <a:solidFill>
                  <a:srgbClr val="A6A6A6"/>
                </a:solidFill>
                <a:latin typeface="Arial" panose="020B0604020202020204"/>
                <a:cs typeface="Arial" panose="020B0604020202020204"/>
              </a:rPr>
              <a:t>Active</a:t>
            </a:r>
            <a:r>
              <a:rPr sz="1050" spc="15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pic>
        <p:nvPicPr>
          <p:cNvPr id="3" name="object 3"/>
          <p:cNvPicPr/>
          <p:nvPr/>
        </p:nvPicPr>
        <p:blipFill>
          <a:blip r:embed="rId1" cstate="print"/>
          <a:stretch>
            <a:fillRect/>
          </a:stretch>
        </p:blipFill>
        <p:spPr>
          <a:xfrm>
            <a:off x="1159763" y="2874264"/>
            <a:ext cx="4914900" cy="3261360"/>
          </a:xfrm>
          <a:prstGeom prst="rect">
            <a:avLst/>
          </a:prstGeom>
        </p:spPr>
      </p:pic>
      <p:pic>
        <p:nvPicPr>
          <p:cNvPr id="4" name="object 4"/>
          <p:cNvPicPr/>
          <p:nvPr/>
        </p:nvPicPr>
        <p:blipFill>
          <a:blip r:embed="rId2" cstate="print"/>
          <a:stretch>
            <a:fillRect/>
          </a:stretch>
        </p:blipFill>
        <p:spPr>
          <a:xfrm>
            <a:off x="6216396" y="2874264"/>
            <a:ext cx="5093208" cy="3261360"/>
          </a:xfrm>
          <a:prstGeom prst="rect">
            <a:avLst/>
          </a:prstGeom>
        </p:spPr>
      </p:pic>
      <p:sp>
        <p:nvSpPr>
          <p:cNvPr id="5" name="object 5"/>
          <p:cNvSpPr txBox="1"/>
          <p:nvPr/>
        </p:nvSpPr>
        <p:spPr>
          <a:xfrm>
            <a:off x="775970" y="1327150"/>
            <a:ext cx="4930775" cy="1074420"/>
          </a:xfrm>
          <a:prstGeom prst="rect">
            <a:avLst/>
          </a:prstGeom>
        </p:spPr>
        <p:txBody>
          <a:bodyPr vert="horz" wrap="square" lIns="0" tIns="13335" rIns="0" bIns="0" rtlCol="0">
            <a:spAutoFit/>
          </a:bodyPr>
          <a:lstStyle/>
          <a:p>
            <a:pPr marL="65405">
              <a:lnSpc>
                <a:spcPct val="100000"/>
              </a:lnSpc>
              <a:spcBef>
                <a:spcPts val="105"/>
              </a:spcBef>
            </a:pPr>
            <a:r>
              <a:rPr sz="2000" b="0" dirty="0">
                <a:solidFill>
                  <a:srgbClr val="3A3838"/>
                </a:solidFill>
                <a:latin typeface="微软雅黑 Light"/>
                <a:cs typeface="微软雅黑 Light"/>
              </a:rPr>
              <a:t>爆发阶段：</a:t>
            </a:r>
            <a:r>
              <a:rPr sz="2000" dirty="0">
                <a:solidFill>
                  <a:srgbClr val="404040"/>
                </a:solidFill>
                <a:latin typeface="PMingLiU" panose="02020500000000000000" charset="-120"/>
                <a:cs typeface="PMingLiU" panose="02020500000000000000" charset="-120"/>
              </a:rPr>
              <a:t>激爽泡泡</a:t>
            </a:r>
            <a:r>
              <a:rPr sz="2000" spc="5" dirty="0">
                <a:solidFill>
                  <a:srgbClr val="404040"/>
                </a:solidFill>
                <a:latin typeface="PMingLiU" panose="02020500000000000000" charset="-120"/>
                <a:cs typeface="PMingLiU" panose="02020500000000000000" charset="-120"/>
              </a:rPr>
              <a:t>趴</a:t>
            </a:r>
            <a:endParaRPr sz="2000">
              <a:latin typeface="PMingLiU" panose="02020500000000000000" charset="-120"/>
              <a:cs typeface="PMingLiU" panose="02020500000000000000" charset="-120"/>
            </a:endParaRPr>
          </a:p>
          <a:p>
            <a:pPr>
              <a:lnSpc>
                <a:spcPct val="100000"/>
              </a:lnSpc>
              <a:spcBef>
                <a:spcPts val="55"/>
              </a:spcBef>
            </a:pPr>
            <a:endParaRPr sz="2050">
              <a:latin typeface="PMingLiU" panose="02020500000000000000" charset="-120"/>
              <a:cs typeface="PMingLiU" panose="02020500000000000000" charset="-120"/>
            </a:endParaRPr>
          </a:p>
          <a:p>
            <a:pPr marL="12700">
              <a:lnSpc>
                <a:spcPct val="100000"/>
              </a:lnSpc>
            </a:pPr>
            <a:r>
              <a:rPr sz="2800" b="1" spc="150" dirty="0">
                <a:latin typeface="微软雅黑" panose="020B0503020204020204" charset="-122"/>
                <a:cs typeface="微软雅黑" panose="020B0503020204020204" charset="-122"/>
              </a:rPr>
              <a:t>美女互动、激情水枪大</a:t>
            </a:r>
            <a:r>
              <a:rPr sz="2800" b="1" spc="-5" dirty="0">
                <a:latin typeface="微软雅黑" panose="020B0503020204020204" charset="-122"/>
                <a:cs typeface="微软雅黑" panose="020B0503020204020204" charset="-122"/>
              </a:rPr>
              <a:t>战</a:t>
            </a:r>
            <a:endParaRPr sz="2800">
              <a:latin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9871" y="393159"/>
            <a:ext cx="939800" cy="711200"/>
          </a:xfrm>
          <a:prstGeom prst="rect">
            <a:avLst/>
          </a:prstGeom>
        </p:spPr>
        <p:txBody>
          <a:bodyPr vert="horz" wrap="square" lIns="0" tIns="170180" rIns="0" bIns="0" rtlCol="0">
            <a:spAutoFit/>
          </a:bodyPr>
          <a:lstStyle/>
          <a:p>
            <a:pPr marL="12700">
              <a:lnSpc>
                <a:spcPct val="100000"/>
              </a:lnSpc>
              <a:spcBef>
                <a:spcPts val="1340"/>
              </a:spcBef>
            </a:pPr>
            <a:r>
              <a:rPr sz="1800" dirty="0">
                <a:solidFill>
                  <a:srgbClr val="404040"/>
                </a:solidFill>
                <a:latin typeface="微软雅黑" panose="020B0503020204020204" charset="-122"/>
                <a:cs typeface="微软雅黑" panose="020B0503020204020204" charset="-122"/>
              </a:rPr>
              <a:t>活动内容</a:t>
            </a:r>
            <a:endParaRPr sz="1800">
              <a:latin typeface="微软雅黑" panose="020B0503020204020204" charset="-122"/>
              <a:cs typeface="微软雅黑" panose="020B0503020204020204" charset="-122"/>
            </a:endParaRPr>
          </a:p>
          <a:p>
            <a:pPr marL="23495">
              <a:lnSpc>
                <a:spcPct val="100000"/>
              </a:lnSpc>
              <a:spcBef>
                <a:spcPts val="735"/>
              </a:spcBef>
            </a:pPr>
            <a:r>
              <a:rPr sz="1050" spc="10" dirty="0">
                <a:solidFill>
                  <a:srgbClr val="A6A6A6"/>
                </a:solidFill>
                <a:latin typeface="Arial" panose="020B0604020202020204"/>
                <a:cs typeface="Arial" panose="020B0604020202020204"/>
              </a:rPr>
              <a:t>Active</a:t>
            </a:r>
            <a:r>
              <a:rPr sz="1050" spc="15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3" name="object 3"/>
          <p:cNvSpPr txBox="1"/>
          <p:nvPr/>
        </p:nvSpPr>
        <p:spPr>
          <a:xfrm>
            <a:off x="775716" y="1327289"/>
            <a:ext cx="3502660" cy="1129030"/>
          </a:xfrm>
          <a:prstGeom prst="rect">
            <a:avLst/>
          </a:prstGeom>
        </p:spPr>
        <p:txBody>
          <a:bodyPr vert="horz" wrap="square" lIns="0" tIns="13335" rIns="0" bIns="0" rtlCol="0">
            <a:spAutoFit/>
          </a:bodyPr>
          <a:lstStyle/>
          <a:p>
            <a:pPr marL="65405">
              <a:lnSpc>
                <a:spcPct val="100000"/>
              </a:lnSpc>
              <a:spcBef>
                <a:spcPts val="105"/>
              </a:spcBef>
            </a:pPr>
            <a:r>
              <a:rPr sz="2000" b="0" dirty="0">
                <a:solidFill>
                  <a:srgbClr val="3A3838"/>
                </a:solidFill>
                <a:latin typeface="微软雅黑 Light"/>
                <a:cs typeface="微软雅黑 Light"/>
              </a:rPr>
              <a:t>爆发阶段：</a:t>
            </a:r>
            <a:r>
              <a:rPr sz="2000" dirty="0">
                <a:solidFill>
                  <a:srgbClr val="404040"/>
                </a:solidFill>
                <a:latin typeface="PMingLiU" panose="02020500000000000000" charset="-120"/>
                <a:cs typeface="PMingLiU" panose="02020500000000000000" charset="-120"/>
              </a:rPr>
              <a:t>激爽泡泡</a:t>
            </a:r>
            <a:r>
              <a:rPr sz="2000" spc="5" dirty="0">
                <a:solidFill>
                  <a:srgbClr val="404040"/>
                </a:solidFill>
                <a:latin typeface="PMingLiU" panose="02020500000000000000" charset="-120"/>
                <a:cs typeface="PMingLiU" panose="02020500000000000000" charset="-120"/>
              </a:rPr>
              <a:t>趴</a:t>
            </a:r>
            <a:endParaRPr sz="2000">
              <a:latin typeface="PMingLiU" panose="02020500000000000000" charset="-120"/>
              <a:cs typeface="PMingLiU" panose="02020500000000000000" charset="-120"/>
            </a:endParaRPr>
          </a:p>
          <a:p>
            <a:pPr>
              <a:lnSpc>
                <a:spcPct val="100000"/>
              </a:lnSpc>
              <a:spcBef>
                <a:spcPts val="55"/>
              </a:spcBef>
            </a:pPr>
            <a:endParaRPr sz="2050">
              <a:latin typeface="PMingLiU" panose="02020500000000000000" charset="-120"/>
              <a:cs typeface="PMingLiU" panose="02020500000000000000" charset="-120"/>
            </a:endParaRPr>
          </a:p>
          <a:p>
            <a:pPr marL="12700">
              <a:lnSpc>
                <a:spcPct val="100000"/>
              </a:lnSpc>
            </a:pPr>
            <a:r>
              <a:rPr sz="2800" b="1" spc="150" dirty="0">
                <a:latin typeface="微软雅黑" panose="020B0503020204020204" charset="-122"/>
                <a:cs typeface="微软雅黑" panose="020B0503020204020204" charset="-122"/>
              </a:rPr>
              <a:t>湿身大</a:t>
            </a:r>
            <a:r>
              <a:rPr sz="2800" b="1" spc="-5" dirty="0">
                <a:latin typeface="微软雅黑" panose="020B0503020204020204" charset="-122"/>
                <a:cs typeface="微软雅黑" panose="020B0503020204020204" charset="-122"/>
              </a:rPr>
              <a:t>战</a:t>
            </a:r>
            <a:r>
              <a:rPr sz="2800" b="1" spc="210" dirty="0">
                <a:latin typeface="微软雅黑" panose="020B0503020204020204" charset="-122"/>
                <a:cs typeface="微软雅黑" panose="020B0503020204020204" charset="-122"/>
              </a:rPr>
              <a:t> </a:t>
            </a:r>
            <a:r>
              <a:rPr sz="2800" b="1" spc="150" dirty="0">
                <a:latin typeface="微软雅黑" panose="020B0503020204020204" charset="-122"/>
                <a:cs typeface="微软雅黑" panose="020B0503020204020204" charset="-122"/>
              </a:rPr>
              <a:t>超级泡泡</a:t>
            </a:r>
            <a:r>
              <a:rPr sz="2800" b="1" spc="-5" dirty="0">
                <a:latin typeface="微软雅黑" panose="020B0503020204020204" charset="-122"/>
                <a:cs typeface="微软雅黑" panose="020B0503020204020204" charset="-122"/>
              </a:rPr>
              <a:t>池</a:t>
            </a:r>
            <a:endParaRPr sz="2800">
              <a:latin typeface="微软雅黑" panose="020B0503020204020204" charset="-122"/>
              <a:cs typeface="微软雅黑" panose="020B0503020204020204" charset="-122"/>
            </a:endParaRPr>
          </a:p>
        </p:txBody>
      </p:sp>
      <p:pic>
        <p:nvPicPr>
          <p:cNvPr id="4" name="object 4"/>
          <p:cNvPicPr/>
          <p:nvPr/>
        </p:nvPicPr>
        <p:blipFill>
          <a:blip r:embed="rId1" cstate="print"/>
          <a:stretch>
            <a:fillRect/>
          </a:stretch>
        </p:blipFill>
        <p:spPr>
          <a:xfrm>
            <a:off x="76200" y="2770632"/>
            <a:ext cx="4067555" cy="3834384"/>
          </a:xfrm>
          <a:prstGeom prst="rect">
            <a:avLst/>
          </a:prstGeom>
        </p:spPr>
      </p:pic>
      <p:pic>
        <p:nvPicPr>
          <p:cNvPr id="5" name="object 5"/>
          <p:cNvPicPr/>
          <p:nvPr/>
        </p:nvPicPr>
        <p:blipFill>
          <a:blip r:embed="rId2" cstate="print"/>
          <a:stretch>
            <a:fillRect/>
          </a:stretch>
        </p:blipFill>
        <p:spPr>
          <a:xfrm>
            <a:off x="4210811" y="2749295"/>
            <a:ext cx="3892295" cy="3855720"/>
          </a:xfrm>
          <a:prstGeom prst="rect">
            <a:avLst/>
          </a:prstGeom>
        </p:spPr>
      </p:pic>
      <p:pic>
        <p:nvPicPr>
          <p:cNvPr id="6" name="object 6"/>
          <p:cNvPicPr/>
          <p:nvPr/>
        </p:nvPicPr>
        <p:blipFill>
          <a:blip r:embed="rId3" cstate="print"/>
          <a:stretch>
            <a:fillRect/>
          </a:stretch>
        </p:blipFill>
        <p:spPr>
          <a:xfrm>
            <a:off x="8177783" y="2749295"/>
            <a:ext cx="4014216" cy="38557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9871" y="393159"/>
            <a:ext cx="939800" cy="711200"/>
          </a:xfrm>
          <a:prstGeom prst="rect">
            <a:avLst/>
          </a:prstGeom>
        </p:spPr>
        <p:txBody>
          <a:bodyPr vert="horz" wrap="square" lIns="0" tIns="170180" rIns="0" bIns="0" rtlCol="0">
            <a:spAutoFit/>
          </a:bodyPr>
          <a:lstStyle/>
          <a:p>
            <a:pPr marL="12700">
              <a:lnSpc>
                <a:spcPct val="100000"/>
              </a:lnSpc>
              <a:spcBef>
                <a:spcPts val="1340"/>
              </a:spcBef>
            </a:pPr>
            <a:r>
              <a:rPr sz="1800" dirty="0">
                <a:solidFill>
                  <a:srgbClr val="404040"/>
                </a:solidFill>
                <a:latin typeface="微软雅黑" panose="020B0503020204020204" charset="-122"/>
                <a:cs typeface="微软雅黑" panose="020B0503020204020204" charset="-122"/>
              </a:rPr>
              <a:t>活动内容</a:t>
            </a:r>
            <a:endParaRPr sz="1800">
              <a:latin typeface="微软雅黑" panose="020B0503020204020204" charset="-122"/>
              <a:cs typeface="微软雅黑" panose="020B0503020204020204" charset="-122"/>
            </a:endParaRPr>
          </a:p>
          <a:p>
            <a:pPr marL="23495">
              <a:lnSpc>
                <a:spcPct val="100000"/>
              </a:lnSpc>
              <a:spcBef>
                <a:spcPts val="735"/>
              </a:spcBef>
            </a:pPr>
            <a:r>
              <a:rPr sz="1050" spc="10" dirty="0">
                <a:solidFill>
                  <a:srgbClr val="A6A6A6"/>
                </a:solidFill>
                <a:latin typeface="Arial" panose="020B0604020202020204"/>
                <a:cs typeface="Arial" panose="020B0604020202020204"/>
              </a:rPr>
              <a:t>Active</a:t>
            </a:r>
            <a:r>
              <a:rPr sz="1050" spc="15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3" name="object 3"/>
          <p:cNvSpPr txBox="1"/>
          <p:nvPr/>
        </p:nvSpPr>
        <p:spPr>
          <a:xfrm>
            <a:off x="775716" y="1327289"/>
            <a:ext cx="2619375" cy="1129030"/>
          </a:xfrm>
          <a:prstGeom prst="rect">
            <a:avLst/>
          </a:prstGeom>
        </p:spPr>
        <p:txBody>
          <a:bodyPr vert="horz" wrap="square" lIns="0" tIns="13335" rIns="0" bIns="0" rtlCol="0">
            <a:spAutoFit/>
          </a:bodyPr>
          <a:lstStyle/>
          <a:p>
            <a:pPr marL="65405">
              <a:lnSpc>
                <a:spcPct val="100000"/>
              </a:lnSpc>
              <a:spcBef>
                <a:spcPts val="105"/>
              </a:spcBef>
            </a:pPr>
            <a:r>
              <a:rPr sz="2000" b="0" dirty="0">
                <a:solidFill>
                  <a:srgbClr val="3A3838"/>
                </a:solidFill>
                <a:latin typeface="微软雅黑 Light"/>
                <a:cs typeface="微软雅黑 Light"/>
              </a:rPr>
              <a:t>爆发阶段：</a:t>
            </a:r>
            <a:r>
              <a:rPr sz="2000" dirty="0">
                <a:solidFill>
                  <a:srgbClr val="404040"/>
                </a:solidFill>
                <a:latin typeface="PMingLiU" panose="02020500000000000000" charset="-120"/>
                <a:cs typeface="PMingLiU" panose="02020500000000000000" charset="-120"/>
              </a:rPr>
              <a:t>激爽泡泡</a:t>
            </a:r>
            <a:r>
              <a:rPr sz="2000" spc="5" dirty="0">
                <a:solidFill>
                  <a:srgbClr val="404040"/>
                </a:solidFill>
                <a:latin typeface="PMingLiU" panose="02020500000000000000" charset="-120"/>
                <a:cs typeface="PMingLiU" panose="02020500000000000000" charset="-120"/>
              </a:rPr>
              <a:t>趴</a:t>
            </a:r>
            <a:endParaRPr sz="2000">
              <a:latin typeface="PMingLiU" panose="02020500000000000000" charset="-120"/>
              <a:cs typeface="PMingLiU" panose="02020500000000000000" charset="-120"/>
            </a:endParaRPr>
          </a:p>
          <a:p>
            <a:pPr>
              <a:lnSpc>
                <a:spcPct val="100000"/>
              </a:lnSpc>
              <a:spcBef>
                <a:spcPts val="55"/>
              </a:spcBef>
            </a:pPr>
            <a:endParaRPr sz="2050">
              <a:latin typeface="PMingLiU" panose="02020500000000000000" charset="-120"/>
              <a:cs typeface="PMingLiU" panose="02020500000000000000" charset="-120"/>
            </a:endParaRPr>
          </a:p>
          <a:p>
            <a:pPr marL="12700">
              <a:lnSpc>
                <a:spcPct val="100000"/>
              </a:lnSpc>
            </a:pPr>
            <a:r>
              <a:rPr sz="2800" b="1" spc="150" dirty="0">
                <a:latin typeface="微软雅黑" panose="020B0503020204020204" charset="-122"/>
                <a:cs typeface="微软雅黑" panose="020B0503020204020204" charset="-122"/>
              </a:rPr>
              <a:t>海洋球互</a:t>
            </a:r>
            <a:r>
              <a:rPr sz="2800" b="1" spc="-5" dirty="0">
                <a:latin typeface="微软雅黑" panose="020B0503020204020204" charset="-122"/>
                <a:cs typeface="微软雅黑" panose="020B0503020204020204" charset="-122"/>
              </a:rPr>
              <a:t>动</a:t>
            </a:r>
            <a:endParaRPr sz="2800">
              <a:latin typeface="微软雅黑" panose="020B0503020204020204" charset="-122"/>
              <a:cs typeface="微软雅黑" panose="020B0503020204020204" charset="-122"/>
            </a:endParaRPr>
          </a:p>
        </p:txBody>
      </p:sp>
      <p:pic>
        <p:nvPicPr>
          <p:cNvPr id="4" name="object 4"/>
          <p:cNvPicPr/>
          <p:nvPr/>
        </p:nvPicPr>
        <p:blipFill>
          <a:blip r:embed="rId1" cstate="print"/>
          <a:stretch>
            <a:fillRect/>
          </a:stretch>
        </p:blipFill>
        <p:spPr>
          <a:xfrm>
            <a:off x="4192523" y="2740151"/>
            <a:ext cx="3954779" cy="3954779"/>
          </a:xfrm>
          <a:prstGeom prst="rect">
            <a:avLst/>
          </a:prstGeom>
        </p:spPr>
      </p:pic>
      <p:pic>
        <p:nvPicPr>
          <p:cNvPr id="5" name="object 5"/>
          <p:cNvPicPr/>
          <p:nvPr/>
        </p:nvPicPr>
        <p:blipFill>
          <a:blip r:embed="rId2" cstate="print"/>
          <a:stretch>
            <a:fillRect/>
          </a:stretch>
        </p:blipFill>
        <p:spPr>
          <a:xfrm>
            <a:off x="8285988" y="2740151"/>
            <a:ext cx="3906011" cy="3954779"/>
          </a:xfrm>
          <a:prstGeom prst="rect">
            <a:avLst/>
          </a:prstGeom>
        </p:spPr>
      </p:pic>
      <p:pic>
        <p:nvPicPr>
          <p:cNvPr id="6" name="object 6"/>
          <p:cNvPicPr/>
          <p:nvPr/>
        </p:nvPicPr>
        <p:blipFill>
          <a:blip r:embed="rId3" cstate="print"/>
          <a:stretch>
            <a:fillRect/>
          </a:stretch>
        </p:blipFill>
        <p:spPr>
          <a:xfrm>
            <a:off x="62484" y="2734055"/>
            <a:ext cx="3960876" cy="396087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3" name="object 3"/>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4" name="object 4"/>
          <p:cNvSpPr txBox="1"/>
          <p:nvPr/>
        </p:nvSpPr>
        <p:spPr>
          <a:xfrm>
            <a:off x="775550" y="1327289"/>
            <a:ext cx="10727055" cy="1868170"/>
          </a:xfrm>
          <a:prstGeom prst="rect">
            <a:avLst/>
          </a:prstGeom>
        </p:spPr>
        <p:txBody>
          <a:bodyPr vert="horz" wrap="square" lIns="0" tIns="13335" rIns="0" bIns="0" rtlCol="0">
            <a:spAutoFit/>
          </a:bodyPr>
          <a:lstStyle/>
          <a:p>
            <a:pPr marL="65405">
              <a:lnSpc>
                <a:spcPct val="100000"/>
              </a:lnSpc>
              <a:spcBef>
                <a:spcPts val="105"/>
              </a:spcBef>
            </a:pPr>
            <a:r>
              <a:rPr sz="2000" b="0" dirty="0">
                <a:solidFill>
                  <a:srgbClr val="3A3838"/>
                </a:solidFill>
                <a:latin typeface="微软雅黑 Light"/>
                <a:cs typeface="微软雅黑 Light"/>
              </a:rPr>
              <a:t>持续阶段：</a:t>
            </a:r>
            <a:r>
              <a:rPr sz="2000" dirty="0">
                <a:solidFill>
                  <a:srgbClr val="404040"/>
                </a:solidFill>
                <a:latin typeface="PMingLiU" panose="02020500000000000000" charset="-120"/>
                <a:cs typeface="PMingLiU" panose="02020500000000000000" charset="-120"/>
              </a:rPr>
              <a:t>水上运动</a:t>
            </a:r>
            <a:r>
              <a:rPr sz="2000" spc="5" dirty="0">
                <a:solidFill>
                  <a:srgbClr val="404040"/>
                </a:solidFill>
                <a:latin typeface="PMingLiU" panose="02020500000000000000" charset="-120"/>
                <a:cs typeface="PMingLiU" panose="02020500000000000000" charset="-120"/>
              </a:rPr>
              <a:t>会</a:t>
            </a:r>
            <a:endParaRPr sz="2000">
              <a:latin typeface="PMingLiU" panose="02020500000000000000" charset="-120"/>
              <a:cs typeface="PMingLiU" panose="02020500000000000000" charset="-120"/>
            </a:endParaRPr>
          </a:p>
          <a:p>
            <a:pPr>
              <a:lnSpc>
                <a:spcPct val="100000"/>
              </a:lnSpc>
              <a:spcBef>
                <a:spcPts val="55"/>
              </a:spcBef>
            </a:pPr>
            <a:endParaRPr sz="1750">
              <a:latin typeface="PMingLiU" panose="02020500000000000000" charset="-120"/>
              <a:cs typeface="PMingLiU" panose="02020500000000000000" charset="-120"/>
            </a:endParaRPr>
          </a:p>
          <a:p>
            <a:pPr marL="12700">
              <a:lnSpc>
                <a:spcPct val="100000"/>
              </a:lnSpc>
            </a:pPr>
            <a:r>
              <a:rPr sz="1600" b="1" dirty="0">
                <a:latin typeface="微软雅黑" panose="020B0503020204020204" charset="-122"/>
                <a:cs typeface="微软雅黑" panose="020B0503020204020204" charset="-122"/>
              </a:rPr>
              <a:t>蜻蜓点水（一轮</a:t>
            </a:r>
            <a:r>
              <a:rPr sz="1600" b="1" spc="-5" dirty="0">
                <a:latin typeface="Arial" panose="020B0604020202020204"/>
                <a:cs typeface="Arial" panose="020B0604020202020204"/>
              </a:rPr>
              <a:t>5</a:t>
            </a:r>
            <a:r>
              <a:rPr sz="1600" b="1" dirty="0">
                <a:latin typeface="微软雅黑" panose="020B0503020204020204" charset="-122"/>
                <a:cs typeface="微软雅黑" panose="020B0503020204020204" charset="-122"/>
              </a:rPr>
              <a:t>分钟</a:t>
            </a:r>
            <a:r>
              <a:rPr sz="1600" b="1" spc="-5" dirty="0">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a:p>
            <a:pPr marL="12700" marR="5080">
              <a:lnSpc>
                <a:spcPct val="200000"/>
              </a:lnSpc>
            </a:pPr>
            <a:r>
              <a:rPr sz="1600" dirty="0">
                <a:latin typeface="微软雅黑" panose="020B0503020204020204" charset="-122"/>
                <a:cs typeface="微软雅黑" panose="020B0503020204020204" charset="-122"/>
              </a:rPr>
              <a:t>水上漂浮由一个个充气漂浮体连在一起的长桥，每组</a:t>
            </a:r>
            <a:r>
              <a:rPr sz="1600" spc="-5" dirty="0">
                <a:latin typeface="Arial" panose="020B0604020202020204"/>
                <a:cs typeface="Arial" panose="020B0604020202020204"/>
              </a:rPr>
              <a:t>6</a:t>
            </a:r>
            <a:r>
              <a:rPr sz="1600" dirty="0">
                <a:latin typeface="微软雅黑" panose="020B0503020204020204" charset="-122"/>
                <a:cs typeface="微软雅黑" panose="020B0503020204020204" charset="-122"/>
              </a:rPr>
              <a:t>名队员，起点</a:t>
            </a:r>
            <a:r>
              <a:rPr sz="1600" spc="-5" dirty="0">
                <a:latin typeface="Arial" panose="020B0604020202020204"/>
                <a:cs typeface="Arial" panose="020B0604020202020204"/>
              </a:rPr>
              <a:t>3</a:t>
            </a:r>
            <a:r>
              <a:rPr sz="1600" dirty="0">
                <a:latin typeface="微软雅黑" panose="020B0503020204020204" charset="-122"/>
                <a:cs typeface="微软雅黑" panose="020B0503020204020204" charset="-122"/>
              </a:rPr>
              <a:t>名，终点</a:t>
            </a:r>
            <a:r>
              <a:rPr sz="1600" spc="-5" dirty="0">
                <a:latin typeface="Arial" panose="020B0604020202020204"/>
                <a:cs typeface="Arial" panose="020B0604020202020204"/>
              </a:rPr>
              <a:t>3</a:t>
            </a:r>
            <a:r>
              <a:rPr sz="1600" dirty="0">
                <a:latin typeface="微软雅黑" panose="020B0503020204020204" charset="-122"/>
                <a:cs typeface="微软雅黑" panose="020B0503020204020204" charset="-122"/>
              </a:rPr>
              <a:t>名，以接力形式进行比赛，如选手掉入</a:t>
            </a:r>
            <a:r>
              <a:rPr sz="1600" spc="-5" dirty="0">
                <a:latin typeface="微软雅黑" panose="020B0503020204020204" charset="-122"/>
                <a:cs typeface="微软雅黑" panose="020B0503020204020204" charset="-122"/>
              </a:rPr>
              <a:t>水 </a:t>
            </a:r>
            <a:r>
              <a:rPr sz="1600" dirty="0">
                <a:latin typeface="微软雅黑" panose="020B0503020204020204" charset="-122"/>
                <a:cs typeface="微软雅黑" panose="020B0503020204020204" charset="-122"/>
              </a:rPr>
              <a:t>中，该选手退出比赛。按完成人数最多，用时最短的队伍为胜</a:t>
            </a:r>
            <a:r>
              <a:rPr sz="1600" spc="-5" dirty="0">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grpSp>
        <p:nvGrpSpPr>
          <p:cNvPr id="5" name="object 5"/>
          <p:cNvGrpSpPr/>
          <p:nvPr/>
        </p:nvGrpSpPr>
        <p:grpSpPr>
          <a:xfrm>
            <a:off x="844296" y="3285744"/>
            <a:ext cx="9599930" cy="3378835"/>
            <a:chOff x="844296" y="3285744"/>
            <a:chExt cx="9599930" cy="3378835"/>
          </a:xfrm>
        </p:grpSpPr>
        <p:pic>
          <p:nvPicPr>
            <p:cNvPr id="6" name="object 6"/>
            <p:cNvPicPr/>
            <p:nvPr/>
          </p:nvPicPr>
          <p:blipFill>
            <a:blip r:embed="rId1" cstate="print"/>
            <a:stretch>
              <a:fillRect/>
            </a:stretch>
          </p:blipFill>
          <p:spPr>
            <a:xfrm>
              <a:off x="844296" y="3285744"/>
              <a:ext cx="5074920" cy="3378708"/>
            </a:xfrm>
            <a:prstGeom prst="rect">
              <a:avLst/>
            </a:prstGeom>
          </p:spPr>
        </p:pic>
        <p:pic>
          <p:nvPicPr>
            <p:cNvPr id="7" name="object 7"/>
            <p:cNvPicPr/>
            <p:nvPr/>
          </p:nvPicPr>
          <p:blipFill>
            <a:blip r:embed="rId2" cstate="print"/>
            <a:stretch>
              <a:fillRect/>
            </a:stretch>
          </p:blipFill>
          <p:spPr>
            <a:xfrm>
              <a:off x="5940552" y="3285744"/>
              <a:ext cx="4503420" cy="3378708"/>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3" name="object 3"/>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4" name="object 4"/>
          <p:cNvSpPr txBox="1">
            <a:spLocks noGrp="1"/>
          </p:cNvSpPr>
          <p:nvPr>
            <p:ph type="body" idx="1"/>
          </p:nvPr>
        </p:nvSpPr>
        <p:spPr>
          <a:prstGeom prst="rect">
            <a:avLst/>
          </a:prstGeom>
        </p:spPr>
        <p:txBody>
          <a:bodyPr vert="horz" wrap="square" lIns="0" tIns="13335" rIns="0" bIns="0" rtlCol="0">
            <a:spAutoFit/>
          </a:bodyPr>
          <a:lstStyle/>
          <a:p>
            <a:pPr marL="218440">
              <a:lnSpc>
                <a:spcPct val="100000"/>
              </a:lnSpc>
              <a:spcBef>
                <a:spcPts val="105"/>
              </a:spcBef>
            </a:pPr>
            <a:r>
              <a:rPr dirty="0">
                <a:latin typeface="微软雅黑 Light"/>
                <a:cs typeface="微软雅黑 Light"/>
              </a:rPr>
              <a:t>持续阶段：</a:t>
            </a:r>
            <a:r>
              <a:rPr b="0" dirty="0">
                <a:solidFill>
                  <a:srgbClr val="404040"/>
                </a:solidFill>
              </a:rPr>
              <a:t>水上运动</a:t>
            </a:r>
            <a:r>
              <a:rPr b="0" spc="5" dirty="0">
                <a:solidFill>
                  <a:srgbClr val="404040"/>
                </a:solidFill>
              </a:rPr>
              <a:t>会</a:t>
            </a:r>
            <a:endParaRPr b="0" spc="5" dirty="0">
              <a:solidFill>
                <a:srgbClr val="404040"/>
              </a:solidFill>
            </a:endParaRPr>
          </a:p>
          <a:p>
            <a:pPr marL="153035">
              <a:lnSpc>
                <a:spcPct val="100000"/>
              </a:lnSpc>
              <a:spcBef>
                <a:spcPts val="50"/>
              </a:spcBef>
            </a:pPr>
            <a:endParaRPr sz="1750"/>
          </a:p>
          <a:p>
            <a:pPr marL="165735">
              <a:lnSpc>
                <a:spcPct val="100000"/>
              </a:lnSpc>
            </a:pPr>
            <a:r>
              <a:rPr sz="1600" b="1" dirty="0">
                <a:solidFill>
                  <a:srgbClr val="000000"/>
                </a:solidFill>
                <a:latin typeface="微软雅黑" panose="020B0503020204020204" charset="-122"/>
                <a:cs typeface="微软雅黑" panose="020B0503020204020204" charset="-122"/>
              </a:rPr>
              <a:t>水上大闯关（一轮</a:t>
            </a:r>
            <a:r>
              <a:rPr sz="1600" b="0" spc="-5" dirty="0">
                <a:solidFill>
                  <a:srgbClr val="000000"/>
                </a:solidFill>
                <a:latin typeface="Arial" panose="020B0604020202020204"/>
                <a:cs typeface="Arial" panose="020B0604020202020204"/>
              </a:rPr>
              <a:t>5</a:t>
            </a:r>
            <a:r>
              <a:rPr sz="1600" b="1" dirty="0">
                <a:solidFill>
                  <a:srgbClr val="000000"/>
                </a:solidFill>
                <a:latin typeface="微软雅黑" panose="020B0503020204020204" charset="-122"/>
                <a:cs typeface="微软雅黑" panose="020B0503020204020204" charset="-122"/>
              </a:rPr>
              <a:t>分钟</a:t>
            </a:r>
            <a:r>
              <a:rPr sz="1600" b="0" spc="-5" dirty="0">
                <a:solidFill>
                  <a:srgbClr val="000000"/>
                </a:solidFill>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a:p>
            <a:pPr marL="165735" marR="5080">
              <a:lnSpc>
                <a:spcPct val="200000"/>
              </a:lnSpc>
            </a:pPr>
            <a:r>
              <a:rPr sz="1600" b="0" dirty="0">
                <a:solidFill>
                  <a:srgbClr val="000000"/>
                </a:solidFill>
                <a:latin typeface="微软雅黑" panose="020B0503020204020204" charset="-122"/>
                <a:cs typeface="微软雅黑" panose="020B0503020204020204" charset="-122"/>
              </a:rPr>
              <a:t>每队派出一个人，裁判发令后，每个队员以最快的速度越过障碍，前往终点，落水即为失败，以各参赛队员触碰终点线</a:t>
            </a:r>
            <a:r>
              <a:rPr sz="1600" b="0" spc="-5" dirty="0">
                <a:solidFill>
                  <a:srgbClr val="000000"/>
                </a:solidFill>
                <a:latin typeface="微软雅黑" panose="020B0503020204020204" charset="-122"/>
                <a:cs typeface="微软雅黑" panose="020B0503020204020204" charset="-122"/>
              </a:rPr>
              <a:t>垂 </a:t>
            </a:r>
            <a:r>
              <a:rPr sz="1600" b="0" dirty="0">
                <a:solidFill>
                  <a:srgbClr val="000000"/>
                </a:solidFill>
                <a:latin typeface="微软雅黑" panose="020B0503020204020204" charset="-122"/>
                <a:cs typeface="微软雅黑" panose="020B0503020204020204" charset="-122"/>
              </a:rPr>
              <a:t>直面为计时停止，用时最少为胜者</a:t>
            </a:r>
            <a:r>
              <a:rPr sz="1600" b="0" spc="-5" dirty="0">
                <a:solidFill>
                  <a:srgbClr val="000000"/>
                </a:solidFill>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grpSp>
        <p:nvGrpSpPr>
          <p:cNvPr id="5" name="object 5"/>
          <p:cNvGrpSpPr/>
          <p:nvPr/>
        </p:nvGrpSpPr>
        <p:grpSpPr>
          <a:xfrm>
            <a:off x="893063" y="3380232"/>
            <a:ext cx="4718685" cy="2992120"/>
            <a:chOff x="893063" y="3380232"/>
            <a:chExt cx="4718685" cy="2992120"/>
          </a:xfrm>
        </p:grpSpPr>
        <p:pic>
          <p:nvPicPr>
            <p:cNvPr id="6" name="object 6"/>
            <p:cNvPicPr/>
            <p:nvPr/>
          </p:nvPicPr>
          <p:blipFill>
            <a:blip r:embed="rId1" cstate="print"/>
            <a:stretch>
              <a:fillRect/>
            </a:stretch>
          </p:blipFill>
          <p:spPr>
            <a:xfrm>
              <a:off x="3672840" y="5812536"/>
              <a:ext cx="1280160" cy="352044"/>
            </a:xfrm>
            <a:prstGeom prst="rect">
              <a:avLst/>
            </a:prstGeom>
          </p:spPr>
        </p:pic>
        <p:pic>
          <p:nvPicPr>
            <p:cNvPr id="7" name="object 7"/>
            <p:cNvPicPr/>
            <p:nvPr/>
          </p:nvPicPr>
          <p:blipFill>
            <a:blip r:embed="rId2" cstate="print"/>
            <a:stretch>
              <a:fillRect/>
            </a:stretch>
          </p:blipFill>
          <p:spPr>
            <a:xfrm>
              <a:off x="893063" y="3380232"/>
              <a:ext cx="4718304" cy="2991612"/>
            </a:xfrm>
            <a:prstGeom prst="rect">
              <a:avLst/>
            </a:prstGeom>
          </p:spPr>
        </p:pic>
      </p:grpSp>
      <p:pic>
        <p:nvPicPr>
          <p:cNvPr id="8" name="object 8"/>
          <p:cNvPicPr/>
          <p:nvPr/>
        </p:nvPicPr>
        <p:blipFill>
          <a:blip r:embed="rId3" cstate="print"/>
          <a:stretch>
            <a:fillRect/>
          </a:stretch>
        </p:blipFill>
        <p:spPr>
          <a:xfrm>
            <a:off x="6717792" y="3381755"/>
            <a:ext cx="4780788" cy="299008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3" name="object 3"/>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4" name="object 4"/>
          <p:cNvSpPr txBox="1">
            <a:spLocks noGrp="1"/>
          </p:cNvSpPr>
          <p:nvPr>
            <p:ph type="body" idx="1"/>
          </p:nvPr>
        </p:nvSpPr>
        <p:spPr>
          <a:prstGeom prst="rect">
            <a:avLst/>
          </a:prstGeom>
        </p:spPr>
        <p:txBody>
          <a:bodyPr vert="horz" wrap="square" lIns="0" tIns="13335" rIns="0" bIns="0" rtlCol="0">
            <a:spAutoFit/>
          </a:bodyPr>
          <a:lstStyle/>
          <a:p>
            <a:pPr marL="218440">
              <a:lnSpc>
                <a:spcPct val="100000"/>
              </a:lnSpc>
              <a:spcBef>
                <a:spcPts val="105"/>
              </a:spcBef>
            </a:pPr>
            <a:r>
              <a:rPr dirty="0">
                <a:latin typeface="微软雅黑 Light"/>
                <a:cs typeface="微软雅黑 Light"/>
              </a:rPr>
              <a:t>持续阶段：</a:t>
            </a:r>
            <a:r>
              <a:rPr b="0" dirty="0">
                <a:solidFill>
                  <a:srgbClr val="404040"/>
                </a:solidFill>
              </a:rPr>
              <a:t>水上运动</a:t>
            </a:r>
            <a:r>
              <a:rPr b="0" spc="5" dirty="0">
                <a:solidFill>
                  <a:srgbClr val="404040"/>
                </a:solidFill>
              </a:rPr>
              <a:t>会</a:t>
            </a:r>
            <a:endParaRPr b="0" spc="5" dirty="0">
              <a:solidFill>
                <a:srgbClr val="404040"/>
              </a:solidFill>
            </a:endParaRPr>
          </a:p>
          <a:p>
            <a:pPr marL="153035">
              <a:lnSpc>
                <a:spcPct val="100000"/>
              </a:lnSpc>
              <a:spcBef>
                <a:spcPts val="5"/>
              </a:spcBef>
            </a:pPr>
            <a:endParaRPr sz="2150"/>
          </a:p>
          <a:p>
            <a:pPr marL="165735">
              <a:lnSpc>
                <a:spcPct val="100000"/>
              </a:lnSpc>
              <a:spcBef>
                <a:spcPts val="5"/>
              </a:spcBef>
            </a:pPr>
            <a:r>
              <a:rPr sz="1600" b="1" dirty="0">
                <a:solidFill>
                  <a:srgbClr val="000000"/>
                </a:solidFill>
                <a:latin typeface="微软雅黑" panose="020B0503020204020204" charset="-122"/>
                <a:cs typeface="微软雅黑" panose="020B0503020204020204" charset="-122"/>
              </a:rPr>
              <a:t>奋勇向前（一轮</a:t>
            </a:r>
            <a:r>
              <a:rPr sz="1600" b="0" spc="-5" dirty="0">
                <a:solidFill>
                  <a:srgbClr val="000000"/>
                </a:solidFill>
                <a:latin typeface="Arial" panose="020B0604020202020204"/>
                <a:cs typeface="Arial" panose="020B0604020202020204"/>
              </a:rPr>
              <a:t>5</a:t>
            </a:r>
            <a:r>
              <a:rPr sz="1600" b="1" dirty="0">
                <a:solidFill>
                  <a:srgbClr val="000000"/>
                </a:solidFill>
                <a:latin typeface="微软雅黑" panose="020B0503020204020204" charset="-122"/>
                <a:cs typeface="微软雅黑" panose="020B0503020204020204" charset="-122"/>
              </a:rPr>
              <a:t>分钟）备</a:t>
            </a:r>
            <a:r>
              <a:rPr sz="1600" b="0" spc="-5" dirty="0">
                <a:solidFill>
                  <a:srgbClr val="000000"/>
                </a:solidFill>
                <a:latin typeface="微软雅黑" panose="020B0503020204020204" charset="-122"/>
                <a:cs typeface="微软雅黑" panose="020B0503020204020204" charset="-122"/>
              </a:rPr>
              <a:t>选</a:t>
            </a:r>
            <a:endParaRPr sz="1600">
              <a:latin typeface="微软雅黑" panose="020B0503020204020204" charset="-122"/>
              <a:cs typeface="微软雅黑" panose="020B0503020204020204" charset="-122"/>
            </a:endParaRPr>
          </a:p>
          <a:p>
            <a:pPr marL="165735" marR="5080">
              <a:lnSpc>
                <a:spcPct val="160000"/>
              </a:lnSpc>
            </a:pPr>
            <a:r>
              <a:rPr sz="1600" b="0" dirty="0">
                <a:solidFill>
                  <a:srgbClr val="000000"/>
                </a:solidFill>
                <a:latin typeface="微软雅黑" panose="020B0503020204020204" charset="-122"/>
                <a:cs typeface="微软雅黑" panose="020B0503020204020204" charset="-122"/>
              </a:rPr>
              <a:t>比赛开始前，参赛队员进入比赛器材内手握扶手做好准备，裁判发力后，参赛队员通过脚蹬器材向前行进，以器材碰触</a:t>
            </a:r>
            <a:r>
              <a:rPr sz="1600" b="0" spc="-5" dirty="0">
                <a:solidFill>
                  <a:srgbClr val="000000"/>
                </a:solidFill>
                <a:latin typeface="微软雅黑" panose="020B0503020204020204" charset="-122"/>
                <a:cs typeface="微软雅黑" panose="020B0503020204020204" charset="-122"/>
              </a:rPr>
              <a:t>终 </a:t>
            </a:r>
            <a:r>
              <a:rPr sz="1600" b="0" dirty="0">
                <a:solidFill>
                  <a:srgbClr val="000000"/>
                </a:solidFill>
                <a:latin typeface="微软雅黑" panose="020B0503020204020204" charset="-122"/>
                <a:cs typeface="微软雅黑" panose="020B0503020204020204" charset="-122"/>
              </a:rPr>
              <a:t>点线所在的垂直面为计时停止，用时少者胜</a:t>
            </a:r>
            <a:r>
              <a:rPr sz="1600" b="0" spc="-5" dirty="0">
                <a:solidFill>
                  <a:srgbClr val="000000"/>
                </a:solidFill>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pic>
        <p:nvPicPr>
          <p:cNvPr id="5" name="object 5"/>
          <p:cNvPicPr/>
          <p:nvPr/>
        </p:nvPicPr>
        <p:blipFill>
          <a:blip r:embed="rId1" cstate="print"/>
          <a:stretch>
            <a:fillRect/>
          </a:stretch>
        </p:blipFill>
        <p:spPr>
          <a:xfrm>
            <a:off x="830580" y="3285744"/>
            <a:ext cx="5224272" cy="3448812"/>
          </a:xfrm>
          <a:prstGeom prst="rect">
            <a:avLst/>
          </a:prstGeom>
        </p:spPr>
      </p:pic>
      <p:pic>
        <p:nvPicPr>
          <p:cNvPr id="6" name="object 6"/>
          <p:cNvPicPr/>
          <p:nvPr/>
        </p:nvPicPr>
        <p:blipFill>
          <a:blip r:embed="rId2" cstate="print"/>
          <a:stretch>
            <a:fillRect/>
          </a:stretch>
        </p:blipFill>
        <p:spPr>
          <a:xfrm>
            <a:off x="6117335" y="3285744"/>
            <a:ext cx="5423916" cy="344881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8890" y="1327289"/>
            <a:ext cx="2566035" cy="331470"/>
          </a:xfrm>
          <a:prstGeom prst="rect">
            <a:avLst/>
          </a:prstGeom>
        </p:spPr>
        <p:txBody>
          <a:bodyPr vert="horz" wrap="square" lIns="0" tIns="13335" rIns="0" bIns="0" rtlCol="0">
            <a:spAutoFit/>
          </a:bodyPr>
          <a:lstStyle/>
          <a:p>
            <a:pPr marL="12700">
              <a:lnSpc>
                <a:spcPct val="100000"/>
              </a:lnSpc>
              <a:spcBef>
                <a:spcPts val="105"/>
              </a:spcBef>
            </a:pPr>
            <a:r>
              <a:rPr sz="2000" b="0" dirty="0">
                <a:solidFill>
                  <a:srgbClr val="3A3838"/>
                </a:solidFill>
                <a:latin typeface="微软雅黑 Light"/>
                <a:cs typeface="微软雅黑 Light"/>
              </a:rPr>
              <a:t>持续阶段：</a:t>
            </a:r>
            <a:r>
              <a:rPr sz="2000" dirty="0">
                <a:solidFill>
                  <a:srgbClr val="404040"/>
                </a:solidFill>
                <a:latin typeface="PMingLiU" panose="02020500000000000000" charset="-120"/>
                <a:cs typeface="PMingLiU" panose="02020500000000000000" charset="-120"/>
              </a:rPr>
              <a:t>水上运动</a:t>
            </a:r>
            <a:r>
              <a:rPr sz="2000" spc="5" dirty="0">
                <a:solidFill>
                  <a:srgbClr val="404040"/>
                </a:solidFill>
                <a:latin typeface="PMingLiU" panose="02020500000000000000" charset="-120"/>
                <a:cs typeface="PMingLiU" panose="02020500000000000000" charset="-120"/>
              </a:rPr>
              <a:t>会</a:t>
            </a:r>
            <a:endParaRPr sz="2000">
              <a:latin typeface="PMingLiU" panose="02020500000000000000" charset="-120"/>
              <a:cs typeface="PMingLiU" panose="02020500000000000000" charset="-120"/>
            </a:endParaRPr>
          </a:p>
        </p:txBody>
      </p:sp>
      <p:sp>
        <p:nvSpPr>
          <p:cNvPr id="3" name="object 3"/>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4" name="object 4"/>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5" name="object 5"/>
          <p:cNvSpPr txBox="1"/>
          <p:nvPr/>
        </p:nvSpPr>
        <p:spPr>
          <a:xfrm>
            <a:off x="775550" y="2244102"/>
            <a:ext cx="10997565" cy="675005"/>
          </a:xfrm>
          <a:prstGeom prst="rect">
            <a:avLst/>
          </a:prstGeom>
        </p:spPr>
        <p:txBody>
          <a:bodyPr vert="horz" wrap="square" lIns="0" tIns="12065" rIns="0" bIns="0" rtlCol="0">
            <a:spAutoFit/>
          </a:bodyPr>
          <a:lstStyle/>
          <a:p>
            <a:pPr marL="12700">
              <a:lnSpc>
                <a:spcPct val="100000"/>
              </a:lnSpc>
              <a:spcBef>
                <a:spcPts val="95"/>
              </a:spcBef>
            </a:pPr>
            <a:r>
              <a:rPr sz="1600" b="1" dirty="0">
                <a:latin typeface="微软雅黑" panose="020B0503020204020204" charset="-122"/>
                <a:cs typeface="微软雅黑" panose="020B0503020204020204" charset="-122"/>
              </a:rPr>
              <a:t>水上搏击（一轮</a:t>
            </a:r>
            <a:r>
              <a:rPr sz="1600" b="1" spc="-5" dirty="0">
                <a:latin typeface="Arial" panose="020B0604020202020204"/>
                <a:cs typeface="Arial" panose="020B0604020202020204"/>
              </a:rPr>
              <a:t>10</a:t>
            </a:r>
            <a:r>
              <a:rPr sz="1600" b="1" dirty="0">
                <a:latin typeface="微软雅黑" panose="020B0503020204020204" charset="-122"/>
                <a:cs typeface="微软雅黑" panose="020B0503020204020204" charset="-122"/>
              </a:rPr>
              <a:t>分钟）备</a:t>
            </a:r>
            <a:r>
              <a:rPr sz="1600" b="1" spc="-5" dirty="0">
                <a:latin typeface="微软雅黑" panose="020B0503020204020204" charset="-122"/>
                <a:cs typeface="微软雅黑" panose="020B0503020204020204" charset="-122"/>
              </a:rPr>
              <a:t>选</a:t>
            </a:r>
            <a:endParaRPr sz="1600">
              <a:latin typeface="微软雅黑" panose="020B0503020204020204" charset="-122"/>
              <a:cs typeface="微软雅黑" panose="020B0503020204020204" charset="-122"/>
            </a:endParaRPr>
          </a:p>
          <a:p>
            <a:pPr marL="12700">
              <a:lnSpc>
                <a:spcPct val="100000"/>
              </a:lnSpc>
              <a:spcBef>
                <a:spcPts val="1280"/>
              </a:spcBef>
            </a:pPr>
            <a:r>
              <a:rPr sz="1600" dirty="0">
                <a:latin typeface="微软雅黑" panose="020B0503020204020204" charset="-122"/>
                <a:cs typeface="微软雅黑" panose="020B0503020204020204" charset="-122"/>
              </a:rPr>
              <a:t>每队出一人，比赛开始前，参赛选手坐在漂浮物上，手持搏击棒，裁判发令后，用力将对放参赛选手击落下水，即为获胜</a:t>
            </a:r>
            <a:r>
              <a:rPr sz="1600" spc="-5" dirty="0">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grpSp>
        <p:nvGrpSpPr>
          <p:cNvPr id="6" name="object 6"/>
          <p:cNvGrpSpPr/>
          <p:nvPr/>
        </p:nvGrpSpPr>
        <p:grpSpPr>
          <a:xfrm>
            <a:off x="737616" y="3112007"/>
            <a:ext cx="10793095" cy="3531235"/>
            <a:chOff x="737616" y="3112007"/>
            <a:chExt cx="10793095" cy="3531235"/>
          </a:xfrm>
        </p:grpSpPr>
        <p:pic>
          <p:nvPicPr>
            <p:cNvPr id="7" name="object 7"/>
            <p:cNvPicPr/>
            <p:nvPr/>
          </p:nvPicPr>
          <p:blipFill>
            <a:blip r:embed="rId1" cstate="print"/>
            <a:stretch>
              <a:fillRect/>
            </a:stretch>
          </p:blipFill>
          <p:spPr>
            <a:xfrm>
              <a:off x="737616" y="3112007"/>
              <a:ext cx="7045452" cy="3531108"/>
            </a:xfrm>
            <a:prstGeom prst="rect">
              <a:avLst/>
            </a:prstGeom>
          </p:spPr>
        </p:pic>
        <p:pic>
          <p:nvPicPr>
            <p:cNvPr id="8" name="object 8"/>
            <p:cNvPicPr/>
            <p:nvPr/>
          </p:nvPicPr>
          <p:blipFill>
            <a:blip r:embed="rId2" cstate="print"/>
            <a:stretch>
              <a:fillRect/>
            </a:stretch>
          </p:blipFill>
          <p:spPr>
            <a:xfrm>
              <a:off x="7781544" y="3112007"/>
              <a:ext cx="3749040" cy="3514344"/>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3" name="object 3"/>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4" name="object 4"/>
          <p:cNvSpPr txBox="1"/>
          <p:nvPr/>
        </p:nvSpPr>
        <p:spPr>
          <a:xfrm>
            <a:off x="775550" y="1327289"/>
            <a:ext cx="10840085" cy="1786889"/>
          </a:xfrm>
          <a:prstGeom prst="rect">
            <a:avLst/>
          </a:prstGeom>
        </p:spPr>
        <p:txBody>
          <a:bodyPr vert="horz" wrap="square" lIns="0" tIns="13335" rIns="0" bIns="0" rtlCol="0">
            <a:spAutoFit/>
          </a:bodyPr>
          <a:lstStyle/>
          <a:p>
            <a:pPr marL="65405">
              <a:lnSpc>
                <a:spcPct val="100000"/>
              </a:lnSpc>
              <a:spcBef>
                <a:spcPts val="105"/>
              </a:spcBef>
            </a:pPr>
            <a:r>
              <a:rPr sz="2000" b="0" dirty="0">
                <a:solidFill>
                  <a:srgbClr val="3A3838"/>
                </a:solidFill>
                <a:latin typeface="微软雅黑 Light"/>
                <a:cs typeface="微软雅黑 Light"/>
              </a:rPr>
              <a:t>持续阶段：</a:t>
            </a:r>
            <a:r>
              <a:rPr sz="2000" dirty="0">
                <a:solidFill>
                  <a:srgbClr val="404040"/>
                </a:solidFill>
                <a:latin typeface="PMingLiU" panose="02020500000000000000" charset="-120"/>
                <a:cs typeface="PMingLiU" panose="02020500000000000000" charset="-120"/>
              </a:rPr>
              <a:t>水上运动</a:t>
            </a:r>
            <a:r>
              <a:rPr sz="2000" spc="5" dirty="0">
                <a:solidFill>
                  <a:srgbClr val="404040"/>
                </a:solidFill>
                <a:latin typeface="PMingLiU" panose="02020500000000000000" charset="-120"/>
                <a:cs typeface="PMingLiU" panose="02020500000000000000" charset="-120"/>
              </a:rPr>
              <a:t>会</a:t>
            </a:r>
            <a:endParaRPr sz="2000">
              <a:latin typeface="PMingLiU" panose="02020500000000000000" charset="-120"/>
              <a:cs typeface="PMingLiU" panose="02020500000000000000" charset="-120"/>
            </a:endParaRPr>
          </a:p>
          <a:p>
            <a:pPr>
              <a:lnSpc>
                <a:spcPct val="100000"/>
              </a:lnSpc>
              <a:spcBef>
                <a:spcPts val="55"/>
              </a:spcBef>
            </a:pPr>
            <a:endParaRPr sz="2300">
              <a:latin typeface="PMingLiU" panose="02020500000000000000" charset="-120"/>
              <a:cs typeface="PMingLiU" panose="02020500000000000000" charset="-120"/>
            </a:endParaRPr>
          </a:p>
          <a:p>
            <a:pPr marL="12700">
              <a:lnSpc>
                <a:spcPct val="100000"/>
              </a:lnSpc>
            </a:pPr>
            <a:r>
              <a:rPr sz="1600" b="1" dirty="0">
                <a:latin typeface="微软雅黑" panose="020B0503020204020204" charset="-122"/>
                <a:cs typeface="微软雅黑" panose="020B0503020204020204" charset="-122"/>
              </a:rPr>
              <a:t>水上滚轮（一轮</a:t>
            </a:r>
            <a:r>
              <a:rPr sz="1600" b="1" spc="-5" dirty="0">
                <a:latin typeface="Arial" panose="020B0604020202020204"/>
                <a:cs typeface="Arial" panose="020B0604020202020204"/>
              </a:rPr>
              <a:t>10</a:t>
            </a:r>
            <a:r>
              <a:rPr sz="1600" b="1" dirty="0">
                <a:latin typeface="微软雅黑" panose="020B0503020204020204" charset="-122"/>
                <a:cs typeface="微软雅黑" panose="020B0503020204020204" charset="-122"/>
              </a:rPr>
              <a:t>分钟</a:t>
            </a:r>
            <a:r>
              <a:rPr sz="1600" b="1" spc="-5" dirty="0">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a:p>
            <a:pPr marL="12700" marR="5080">
              <a:lnSpc>
                <a:spcPct val="160000"/>
              </a:lnSpc>
              <a:spcBef>
                <a:spcPts val="130"/>
              </a:spcBef>
            </a:pPr>
            <a:r>
              <a:rPr sz="1600" dirty="0">
                <a:latin typeface="微软雅黑" panose="020B0503020204020204" charset="-122"/>
                <a:cs typeface="微软雅黑" panose="020B0503020204020204" charset="-122"/>
              </a:rPr>
              <a:t>每队派出</a:t>
            </a:r>
            <a:r>
              <a:rPr sz="1600" spc="-5" dirty="0">
                <a:latin typeface="Arial" panose="020B0604020202020204"/>
                <a:cs typeface="Arial" panose="020B0604020202020204"/>
              </a:rPr>
              <a:t>2</a:t>
            </a:r>
            <a:r>
              <a:rPr sz="1600" dirty="0">
                <a:latin typeface="微软雅黑" panose="020B0503020204020204" charset="-122"/>
                <a:cs typeface="微软雅黑" panose="020B0503020204020204" charset="-122"/>
              </a:rPr>
              <a:t>人参赛，仅限一男一女，比赛开始前，</a:t>
            </a:r>
            <a:r>
              <a:rPr sz="1600" spc="-5" dirty="0">
                <a:latin typeface="Arial" panose="020B0604020202020204"/>
                <a:cs typeface="Arial" panose="020B0604020202020204"/>
              </a:rPr>
              <a:t>2</a:t>
            </a:r>
            <a:r>
              <a:rPr sz="1600" dirty="0">
                <a:latin typeface="微软雅黑" panose="020B0503020204020204" charset="-122"/>
                <a:cs typeface="微软雅黑" panose="020B0503020204020204" charset="-122"/>
              </a:rPr>
              <a:t>名运动员进入道具后下水，裁判发令后向前滚动。赛程</a:t>
            </a:r>
            <a:r>
              <a:rPr sz="1600" spc="-5" dirty="0">
                <a:latin typeface="Arial" panose="020B0604020202020204"/>
                <a:cs typeface="Arial" panose="020B0604020202020204"/>
              </a:rPr>
              <a:t>50</a:t>
            </a:r>
            <a:r>
              <a:rPr sz="1600" dirty="0">
                <a:latin typeface="微软雅黑" panose="020B0503020204020204" charset="-122"/>
                <a:cs typeface="微软雅黑" panose="020B0503020204020204" charset="-122"/>
              </a:rPr>
              <a:t>米，到达终</a:t>
            </a:r>
            <a:r>
              <a:rPr sz="1600" spc="-5" dirty="0">
                <a:latin typeface="微软雅黑" panose="020B0503020204020204" charset="-122"/>
                <a:cs typeface="微软雅黑" panose="020B0503020204020204" charset="-122"/>
              </a:rPr>
              <a:t>点 </a:t>
            </a:r>
            <a:r>
              <a:rPr sz="1600" dirty="0">
                <a:latin typeface="微软雅黑" panose="020B0503020204020204" charset="-122"/>
                <a:cs typeface="微软雅黑" panose="020B0503020204020204" charset="-122"/>
              </a:rPr>
              <a:t>时以触壁为准，用时少者胜</a:t>
            </a:r>
            <a:r>
              <a:rPr sz="1600" spc="-5" dirty="0">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pic>
        <p:nvPicPr>
          <p:cNvPr id="5" name="object 5"/>
          <p:cNvPicPr/>
          <p:nvPr/>
        </p:nvPicPr>
        <p:blipFill>
          <a:blip r:embed="rId1" cstate="print"/>
          <a:stretch>
            <a:fillRect/>
          </a:stretch>
        </p:blipFill>
        <p:spPr>
          <a:xfrm>
            <a:off x="1859279" y="3467100"/>
            <a:ext cx="4198620" cy="3151631"/>
          </a:xfrm>
          <a:prstGeom prst="rect">
            <a:avLst/>
          </a:prstGeom>
        </p:spPr>
      </p:pic>
      <p:pic>
        <p:nvPicPr>
          <p:cNvPr id="6" name="object 6"/>
          <p:cNvPicPr/>
          <p:nvPr/>
        </p:nvPicPr>
        <p:blipFill>
          <a:blip r:embed="rId2" cstate="print"/>
          <a:stretch>
            <a:fillRect/>
          </a:stretch>
        </p:blipFill>
        <p:spPr>
          <a:xfrm>
            <a:off x="6234684" y="3467100"/>
            <a:ext cx="4762500" cy="317754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509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活动内容</a:t>
            </a:r>
            <a:endParaRPr sz="1800"/>
          </a:p>
        </p:txBody>
      </p:sp>
      <p:sp>
        <p:nvSpPr>
          <p:cNvPr id="3" name="object 3"/>
          <p:cNvSpPr txBox="1"/>
          <p:nvPr/>
        </p:nvSpPr>
        <p:spPr>
          <a:xfrm>
            <a:off x="810742" y="917714"/>
            <a:ext cx="918844" cy="186690"/>
          </a:xfrm>
          <a:prstGeom prst="rect">
            <a:avLst/>
          </a:prstGeom>
        </p:spPr>
        <p:txBody>
          <a:bodyPr vert="horz" wrap="square" lIns="0" tIns="13335" rIns="0" bIns="0" rtlCol="0">
            <a:spAutoFit/>
          </a:bodyPr>
          <a:lstStyle/>
          <a:p>
            <a:pPr marL="12700">
              <a:lnSpc>
                <a:spcPct val="100000"/>
              </a:lnSpc>
              <a:spcBef>
                <a:spcPts val="105"/>
              </a:spcBef>
            </a:pPr>
            <a:r>
              <a:rPr sz="1050" spc="10" dirty="0">
                <a:solidFill>
                  <a:srgbClr val="A6A6A6"/>
                </a:solidFill>
                <a:latin typeface="Arial" panose="020B0604020202020204"/>
                <a:cs typeface="Arial" panose="020B0604020202020204"/>
              </a:rPr>
              <a:t>Active</a:t>
            </a:r>
            <a:r>
              <a:rPr sz="1050" spc="16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threads</a:t>
            </a:r>
            <a:endParaRPr sz="1050">
              <a:latin typeface="Arial" panose="020B0604020202020204"/>
              <a:cs typeface="Arial" panose="020B0604020202020204"/>
            </a:endParaRPr>
          </a:p>
        </p:txBody>
      </p:sp>
      <p:sp>
        <p:nvSpPr>
          <p:cNvPr id="4" name="object 4"/>
          <p:cNvSpPr txBox="1">
            <a:spLocks noGrp="1"/>
          </p:cNvSpPr>
          <p:nvPr>
            <p:ph type="body" idx="1"/>
          </p:nvPr>
        </p:nvSpPr>
        <p:spPr>
          <a:prstGeom prst="rect">
            <a:avLst/>
          </a:prstGeom>
        </p:spPr>
        <p:txBody>
          <a:bodyPr vert="horz" wrap="square" lIns="0" tIns="13335" rIns="0" bIns="0" rtlCol="0">
            <a:spAutoFit/>
          </a:bodyPr>
          <a:lstStyle/>
          <a:p>
            <a:pPr marL="218440">
              <a:lnSpc>
                <a:spcPct val="100000"/>
              </a:lnSpc>
              <a:spcBef>
                <a:spcPts val="105"/>
              </a:spcBef>
            </a:pPr>
            <a:r>
              <a:rPr dirty="0">
                <a:latin typeface="微软雅黑 Light"/>
                <a:cs typeface="微软雅黑 Light"/>
              </a:rPr>
              <a:t>持续阶段：</a:t>
            </a:r>
            <a:r>
              <a:rPr b="0" dirty="0">
                <a:solidFill>
                  <a:srgbClr val="404040"/>
                </a:solidFill>
              </a:rPr>
              <a:t>水上运动</a:t>
            </a:r>
            <a:r>
              <a:rPr b="0" spc="5" dirty="0">
                <a:solidFill>
                  <a:srgbClr val="404040"/>
                </a:solidFill>
              </a:rPr>
              <a:t>会</a:t>
            </a:r>
            <a:endParaRPr b="0" spc="5" dirty="0">
              <a:solidFill>
                <a:srgbClr val="404040"/>
              </a:solidFill>
            </a:endParaRPr>
          </a:p>
          <a:p>
            <a:pPr marL="153035">
              <a:lnSpc>
                <a:spcPct val="100000"/>
              </a:lnSpc>
              <a:spcBef>
                <a:spcPts val="50"/>
              </a:spcBef>
            </a:pPr>
            <a:endParaRPr sz="1750"/>
          </a:p>
          <a:p>
            <a:pPr marL="165735">
              <a:lnSpc>
                <a:spcPct val="100000"/>
              </a:lnSpc>
            </a:pPr>
            <a:r>
              <a:rPr sz="1600" b="1" dirty="0">
                <a:solidFill>
                  <a:srgbClr val="000000"/>
                </a:solidFill>
                <a:latin typeface="微软雅黑" panose="020B0503020204020204" charset="-122"/>
                <a:cs typeface="微软雅黑" panose="020B0503020204020204" charset="-122"/>
              </a:rPr>
              <a:t>水上大闯关（一轮</a:t>
            </a:r>
            <a:r>
              <a:rPr sz="1600" b="0" spc="-5" dirty="0">
                <a:solidFill>
                  <a:srgbClr val="000000"/>
                </a:solidFill>
                <a:latin typeface="Arial" panose="020B0604020202020204"/>
                <a:cs typeface="Arial" panose="020B0604020202020204"/>
              </a:rPr>
              <a:t>5</a:t>
            </a:r>
            <a:r>
              <a:rPr sz="1600" b="1" dirty="0">
                <a:solidFill>
                  <a:srgbClr val="000000"/>
                </a:solidFill>
                <a:latin typeface="微软雅黑" panose="020B0503020204020204" charset="-122"/>
                <a:cs typeface="微软雅黑" panose="020B0503020204020204" charset="-122"/>
              </a:rPr>
              <a:t>分钟</a:t>
            </a:r>
            <a:r>
              <a:rPr sz="1600" b="0" spc="-5" dirty="0">
                <a:solidFill>
                  <a:srgbClr val="000000"/>
                </a:solidFill>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a:p>
            <a:pPr marL="165735" marR="5080">
              <a:lnSpc>
                <a:spcPct val="200000"/>
              </a:lnSpc>
            </a:pPr>
            <a:r>
              <a:rPr sz="1600" b="0" dirty="0">
                <a:solidFill>
                  <a:srgbClr val="000000"/>
                </a:solidFill>
                <a:latin typeface="微软雅黑" panose="020B0503020204020204" charset="-122"/>
                <a:cs typeface="微软雅黑" panose="020B0503020204020204" charset="-122"/>
              </a:rPr>
              <a:t>每队派出一个人，裁判发令后，每个队员以最快的速度越过障碍，前往终点，落水即为失败，以各参赛队员触碰终点线</a:t>
            </a:r>
            <a:r>
              <a:rPr sz="1600" b="0" spc="-5" dirty="0">
                <a:solidFill>
                  <a:srgbClr val="000000"/>
                </a:solidFill>
                <a:latin typeface="微软雅黑" panose="020B0503020204020204" charset="-122"/>
                <a:cs typeface="微软雅黑" panose="020B0503020204020204" charset="-122"/>
              </a:rPr>
              <a:t>垂 </a:t>
            </a:r>
            <a:r>
              <a:rPr sz="1600" b="0" dirty="0">
                <a:solidFill>
                  <a:srgbClr val="000000"/>
                </a:solidFill>
                <a:latin typeface="微软雅黑" panose="020B0503020204020204" charset="-122"/>
                <a:cs typeface="微软雅黑" panose="020B0503020204020204" charset="-122"/>
              </a:rPr>
              <a:t>直面为计时停止，用时最少为胜者</a:t>
            </a:r>
            <a:r>
              <a:rPr sz="1600" b="0" spc="-5" dirty="0">
                <a:solidFill>
                  <a:srgbClr val="000000"/>
                </a:solidFill>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grpSp>
        <p:nvGrpSpPr>
          <p:cNvPr id="5" name="object 5"/>
          <p:cNvGrpSpPr/>
          <p:nvPr/>
        </p:nvGrpSpPr>
        <p:grpSpPr>
          <a:xfrm>
            <a:off x="1659635" y="3448811"/>
            <a:ext cx="4488180" cy="2992120"/>
            <a:chOff x="1659635" y="3448811"/>
            <a:chExt cx="4488180" cy="2992120"/>
          </a:xfrm>
        </p:grpSpPr>
        <p:pic>
          <p:nvPicPr>
            <p:cNvPr id="6" name="object 6"/>
            <p:cNvPicPr/>
            <p:nvPr/>
          </p:nvPicPr>
          <p:blipFill>
            <a:blip r:embed="rId1" cstate="print"/>
            <a:stretch>
              <a:fillRect/>
            </a:stretch>
          </p:blipFill>
          <p:spPr>
            <a:xfrm>
              <a:off x="3672839" y="5812535"/>
              <a:ext cx="1280160" cy="352044"/>
            </a:xfrm>
            <a:prstGeom prst="rect">
              <a:avLst/>
            </a:prstGeom>
          </p:spPr>
        </p:pic>
        <p:pic>
          <p:nvPicPr>
            <p:cNvPr id="7" name="object 7"/>
            <p:cNvPicPr/>
            <p:nvPr/>
          </p:nvPicPr>
          <p:blipFill>
            <a:blip r:embed="rId2" cstate="print"/>
            <a:stretch>
              <a:fillRect/>
            </a:stretch>
          </p:blipFill>
          <p:spPr>
            <a:xfrm>
              <a:off x="1659635" y="3448811"/>
              <a:ext cx="4488180" cy="2991612"/>
            </a:xfrm>
            <a:prstGeom prst="rect">
              <a:avLst/>
            </a:prstGeom>
          </p:spPr>
        </p:pic>
      </p:grpSp>
      <p:pic>
        <p:nvPicPr>
          <p:cNvPr id="8" name="object 8"/>
          <p:cNvPicPr/>
          <p:nvPr/>
        </p:nvPicPr>
        <p:blipFill>
          <a:blip r:embed="rId3" cstate="print"/>
          <a:stretch>
            <a:fillRect/>
          </a:stretch>
        </p:blipFill>
        <p:spPr>
          <a:xfrm>
            <a:off x="6400800" y="3448811"/>
            <a:ext cx="4512563" cy="300228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35835" y="780287"/>
            <a:ext cx="9565640" cy="5297805"/>
            <a:chOff x="1735835" y="780287"/>
            <a:chExt cx="9565640" cy="5297805"/>
          </a:xfrm>
        </p:grpSpPr>
        <p:sp>
          <p:nvSpPr>
            <p:cNvPr id="3" name="object 3"/>
            <p:cNvSpPr/>
            <p:nvPr/>
          </p:nvSpPr>
          <p:spPr>
            <a:xfrm>
              <a:off x="1735835" y="780287"/>
              <a:ext cx="1856105" cy="5297805"/>
            </a:xfrm>
            <a:custGeom>
              <a:avLst/>
              <a:gdLst/>
              <a:ahLst/>
              <a:cxnLst/>
              <a:rect l="l" t="t" r="r" b="b"/>
              <a:pathLst>
                <a:path w="1856104" h="5297805">
                  <a:moveTo>
                    <a:pt x="1855787" y="1434769"/>
                  </a:moveTo>
                  <a:lnTo>
                    <a:pt x="1854987" y="1386459"/>
                  </a:lnTo>
                  <a:lnTo>
                    <a:pt x="1852599" y="1338541"/>
                  </a:lnTo>
                  <a:lnTo>
                    <a:pt x="1848675" y="1291043"/>
                  </a:lnTo>
                  <a:lnTo>
                    <a:pt x="1843201" y="1244003"/>
                  </a:lnTo>
                  <a:lnTo>
                    <a:pt x="1836242" y="1197432"/>
                  </a:lnTo>
                  <a:lnTo>
                    <a:pt x="1827796" y="1151369"/>
                  </a:lnTo>
                  <a:lnTo>
                    <a:pt x="1817890" y="1105827"/>
                  </a:lnTo>
                  <a:lnTo>
                    <a:pt x="1806562" y="1060831"/>
                  </a:lnTo>
                  <a:lnTo>
                    <a:pt x="1793824" y="1016419"/>
                  </a:lnTo>
                  <a:lnTo>
                    <a:pt x="1779714" y="972604"/>
                  </a:lnTo>
                  <a:lnTo>
                    <a:pt x="1764245" y="929411"/>
                  </a:lnTo>
                  <a:lnTo>
                    <a:pt x="1747443" y="886866"/>
                  </a:lnTo>
                  <a:lnTo>
                    <a:pt x="1729346" y="845007"/>
                  </a:lnTo>
                  <a:lnTo>
                    <a:pt x="1709966" y="803846"/>
                  </a:lnTo>
                  <a:lnTo>
                    <a:pt x="1689328" y="763409"/>
                  </a:lnTo>
                  <a:lnTo>
                    <a:pt x="1667459" y="723734"/>
                  </a:lnTo>
                  <a:lnTo>
                    <a:pt x="1644396" y="684822"/>
                  </a:lnTo>
                  <a:lnTo>
                    <a:pt x="1620151" y="646722"/>
                  </a:lnTo>
                  <a:lnTo>
                    <a:pt x="1594751" y="609447"/>
                  </a:lnTo>
                  <a:lnTo>
                    <a:pt x="1568234" y="573011"/>
                  </a:lnTo>
                  <a:lnTo>
                    <a:pt x="1540598" y="537464"/>
                  </a:lnTo>
                  <a:lnTo>
                    <a:pt x="1511896" y="502818"/>
                  </a:lnTo>
                  <a:lnTo>
                    <a:pt x="1482140" y="469099"/>
                  </a:lnTo>
                  <a:lnTo>
                    <a:pt x="1451356" y="436333"/>
                  </a:lnTo>
                  <a:lnTo>
                    <a:pt x="1419567" y="404545"/>
                  </a:lnTo>
                  <a:lnTo>
                    <a:pt x="1386801" y="373761"/>
                  </a:lnTo>
                  <a:lnTo>
                    <a:pt x="1353070" y="343992"/>
                  </a:lnTo>
                  <a:lnTo>
                    <a:pt x="1318425" y="315290"/>
                  </a:lnTo>
                  <a:lnTo>
                    <a:pt x="1282877" y="287655"/>
                  </a:lnTo>
                  <a:lnTo>
                    <a:pt x="1248816" y="262864"/>
                  </a:lnTo>
                  <a:lnTo>
                    <a:pt x="1248816" y="1434769"/>
                  </a:lnTo>
                  <a:lnTo>
                    <a:pt x="1247940" y="1485392"/>
                  </a:lnTo>
                  <a:lnTo>
                    <a:pt x="1245323" y="1535569"/>
                  </a:lnTo>
                  <a:lnTo>
                    <a:pt x="1241005" y="1585264"/>
                  </a:lnTo>
                  <a:lnTo>
                    <a:pt x="1235024" y="1634477"/>
                  </a:lnTo>
                  <a:lnTo>
                    <a:pt x="1227391" y="1683156"/>
                  </a:lnTo>
                  <a:lnTo>
                    <a:pt x="1218133" y="1731276"/>
                  </a:lnTo>
                  <a:lnTo>
                    <a:pt x="1207300" y="1778812"/>
                  </a:lnTo>
                  <a:lnTo>
                    <a:pt x="1194892" y="1825739"/>
                  </a:lnTo>
                  <a:lnTo>
                    <a:pt x="1180960" y="1872018"/>
                  </a:lnTo>
                  <a:lnTo>
                    <a:pt x="1165529" y="1917636"/>
                  </a:lnTo>
                  <a:lnTo>
                    <a:pt x="1148626" y="1962543"/>
                  </a:lnTo>
                  <a:lnTo>
                    <a:pt x="1130274" y="2006727"/>
                  </a:lnTo>
                  <a:lnTo>
                    <a:pt x="1110500" y="2050148"/>
                  </a:lnTo>
                  <a:lnTo>
                    <a:pt x="1089355" y="2092782"/>
                  </a:lnTo>
                  <a:lnTo>
                    <a:pt x="1066838" y="2134603"/>
                  </a:lnTo>
                  <a:lnTo>
                    <a:pt x="1043000" y="2175586"/>
                  </a:lnTo>
                  <a:lnTo>
                    <a:pt x="1017854" y="2215680"/>
                  </a:lnTo>
                  <a:lnTo>
                    <a:pt x="991450" y="2254885"/>
                  </a:lnTo>
                  <a:lnTo>
                    <a:pt x="963790" y="2293150"/>
                  </a:lnTo>
                  <a:lnTo>
                    <a:pt x="934923" y="2330462"/>
                  </a:lnTo>
                  <a:lnTo>
                    <a:pt x="904875" y="2366784"/>
                  </a:lnTo>
                  <a:lnTo>
                    <a:pt x="873671" y="2402090"/>
                  </a:lnTo>
                  <a:lnTo>
                    <a:pt x="841336" y="2436342"/>
                  </a:lnTo>
                  <a:lnTo>
                    <a:pt x="807910" y="2469527"/>
                  </a:lnTo>
                  <a:lnTo>
                    <a:pt x="773404" y="2501595"/>
                  </a:lnTo>
                  <a:lnTo>
                    <a:pt x="737870" y="2532545"/>
                  </a:lnTo>
                  <a:lnTo>
                    <a:pt x="701319" y="2562326"/>
                  </a:lnTo>
                  <a:lnTo>
                    <a:pt x="663778" y="2590914"/>
                  </a:lnTo>
                  <a:lnTo>
                    <a:pt x="625297" y="2618282"/>
                  </a:lnTo>
                  <a:lnTo>
                    <a:pt x="585889" y="2644406"/>
                  </a:lnTo>
                  <a:lnTo>
                    <a:pt x="545579" y="2669248"/>
                  </a:lnTo>
                  <a:lnTo>
                    <a:pt x="504405" y="2692781"/>
                  </a:lnTo>
                  <a:lnTo>
                    <a:pt x="462394" y="2714980"/>
                  </a:lnTo>
                  <a:lnTo>
                    <a:pt x="419569" y="2735821"/>
                  </a:lnTo>
                  <a:lnTo>
                    <a:pt x="375970" y="2755265"/>
                  </a:lnTo>
                  <a:lnTo>
                    <a:pt x="331622" y="2773286"/>
                  </a:lnTo>
                  <a:lnTo>
                    <a:pt x="286537" y="2789847"/>
                  </a:lnTo>
                  <a:lnTo>
                    <a:pt x="240779" y="2804934"/>
                  </a:lnTo>
                  <a:lnTo>
                    <a:pt x="236220" y="2806115"/>
                  </a:lnTo>
                  <a:lnTo>
                    <a:pt x="236220" y="63436"/>
                  </a:lnTo>
                  <a:lnTo>
                    <a:pt x="286537" y="79705"/>
                  </a:lnTo>
                  <a:lnTo>
                    <a:pt x="331622" y="96266"/>
                  </a:lnTo>
                  <a:lnTo>
                    <a:pt x="375970" y="114287"/>
                  </a:lnTo>
                  <a:lnTo>
                    <a:pt x="419569" y="133731"/>
                  </a:lnTo>
                  <a:lnTo>
                    <a:pt x="462394" y="154571"/>
                  </a:lnTo>
                  <a:lnTo>
                    <a:pt x="504405" y="176771"/>
                  </a:lnTo>
                  <a:lnTo>
                    <a:pt x="545579" y="200304"/>
                  </a:lnTo>
                  <a:lnTo>
                    <a:pt x="585889" y="225145"/>
                  </a:lnTo>
                  <a:lnTo>
                    <a:pt x="625297" y="251269"/>
                  </a:lnTo>
                  <a:lnTo>
                    <a:pt x="663778" y="278638"/>
                  </a:lnTo>
                  <a:lnTo>
                    <a:pt x="701319" y="307225"/>
                  </a:lnTo>
                  <a:lnTo>
                    <a:pt x="737870" y="337007"/>
                  </a:lnTo>
                  <a:lnTo>
                    <a:pt x="773404" y="367957"/>
                  </a:lnTo>
                  <a:lnTo>
                    <a:pt x="807910" y="400024"/>
                  </a:lnTo>
                  <a:lnTo>
                    <a:pt x="841336" y="433209"/>
                  </a:lnTo>
                  <a:lnTo>
                    <a:pt x="873671" y="467461"/>
                  </a:lnTo>
                  <a:lnTo>
                    <a:pt x="904875" y="502767"/>
                  </a:lnTo>
                  <a:lnTo>
                    <a:pt x="934923" y="539089"/>
                  </a:lnTo>
                  <a:lnTo>
                    <a:pt x="963790" y="576389"/>
                  </a:lnTo>
                  <a:lnTo>
                    <a:pt x="991450" y="614667"/>
                  </a:lnTo>
                  <a:lnTo>
                    <a:pt x="1017854" y="653872"/>
                  </a:lnTo>
                  <a:lnTo>
                    <a:pt x="1043000" y="693966"/>
                  </a:lnTo>
                  <a:lnTo>
                    <a:pt x="1066838" y="734949"/>
                  </a:lnTo>
                  <a:lnTo>
                    <a:pt x="1089355" y="776770"/>
                  </a:lnTo>
                  <a:lnTo>
                    <a:pt x="1110500" y="819404"/>
                  </a:lnTo>
                  <a:lnTo>
                    <a:pt x="1130274" y="862825"/>
                  </a:lnTo>
                  <a:lnTo>
                    <a:pt x="1148626" y="907008"/>
                  </a:lnTo>
                  <a:lnTo>
                    <a:pt x="1165529" y="951915"/>
                  </a:lnTo>
                  <a:lnTo>
                    <a:pt x="1180960" y="997534"/>
                  </a:lnTo>
                  <a:lnTo>
                    <a:pt x="1194892" y="1043813"/>
                  </a:lnTo>
                  <a:lnTo>
                    <a:pt x="1207300" y="1090739"/>
                  </a:lnTo>
                  <a:lnTo>
                    <a:pt x="1218133" y="1138275"/>
                  </a:lnTo>
                  <a:lnTo>
                    <a:pt x="1227391" y="1186395"/>
                  </a:lnTo>
                  <a:lnTo>
                    <a:pt x="1235024" y="1235075"/>
                  </a:lnTo>
                  <a:lnTo>
                    <a:pt x="1241005" y="1284287"/>
                  </a:lnTo>
                  <a:lnTo>
                    <a:pt x="1245323" y="1333982"/>
                  </a:lnTo>
                  <a:lnTo>
                    <a:pt x="1247940" y="1384160"/>
                  </a:lnTo>
                  <a:lnTo>
                    <a:pt x="1248816" y="1434769"/>
                  </a:lnTo>
                  <a:lnTo>
                    <a:pt x="1248816" y="262864"/>
                  </a:lnTo>
                  <a:lnTo>
                    <a:pt x="1209179" y="235737"/>
                  </a:lnTo>
                  <a:lnTo>
                    <a:pt x="1171079" y="211493"/>
                  </a:lnTo>
                  <a:lnTo>
                    <a:pt x="1132166" y="188429"/>
                  </a:lnTo>
                  <a:lnTo>
                    <a:pt x="1092492" y="166560"/>
                  </a:lnTo>
                  <a:lnTo>
                    <a:pt x="1052055" y="145935"/>
                  </a:lnTo>
                  <a:lnTo>
                    <a:pt x="1010894" y="126555"/>
                  </a:lnTo>
                  <a:lnTo>
                    <a:pt x="969035" y="108445"/>
                  </a:lnTo>
                  <a:lnTo>
                    <a:pt x="926490" y="91655"/>
                  </a:lnTo>
                  <a:lnTo>
                    <a:pt x="883297" y="76174"/>
                  </a:lnTo>
                  <a:lnTo>
                    <a:pt x="839482" y="62064"/>
                  </a:lnTo>
                  <a:lnTo>
                    <a:pt x="795070" y="49326"/>
                  </a:lnTo>
                  <a:lnTo>
                    <a:pt x="750074" y="37998"/>
                  </a:lnTo>
                  <a:lnTo>
                    <a:pt x="704532" y="28092"/>
                  </a:lnTo>
                  <a:lnTo>
                    <a:pt x="658469" y="19646"/>
                  </a:lnTo>
                  <a:lnTo>
                    <a:pt x="611898" y="12687"/>
                  </a:lnTo>
                  <a:lnTo>
                    <a:pt x="564857" y="7213"/>
                  </a:lnTo>
                  <a:lnTo>
                    <a:pt x="517359" y="3289"/>
                  </a:lnTo>
                  <a:lnTo>
                    <a:pt x="469442" y="901"/>
                  </a:lnTo>
                  <a:lnTo>
                    <a:pt x="421132" y="101"/>
                  </a:lnTo>
                  <a:lnTo>
                    <a:pt x="371805" y="939"/>
                  </a:lnTo>
                  <a:lnTo>
                    <a:pt x="322897" y="3416"/>
                  </a:lnTo>
                  <a:lnTo>
                    <a:pt x="274434" y="7518"/>
                  </a:lnTo>
                  <a:lnTo>
                    <a:pt x="236220" y="12052"/>
                  </a:lnTo>
                  <a:lnTo>
                    <a:pt x="236220" y="0"/>
                  </a:lnTo>
                  <a:lnTo>
                    <a:pt x="0" y="0"/>
                  </a:lnTo>
                  <a:lnTo>
                    <a:pt x="0" y="5297424"/>
                  </a:lnTo>
                  <a:lnTo>
                    <a:pt x="236220" y="5297424"/>
                  </a:lnTo>
                  <a:lnTo>
                    <a:pt x="236220" y="2857500"/>
                  </a:lnTo>
                  <a:lnTo>
                    <a:pt x="274434" y="2862021"/>
                  </a:lnTo>
                  <a:lnTo>
                    <a:pt x="322897" y="2866123"/>
                  </a:lnTo>
                  <a:lnTo>
                    <a:pt x="371805" y="2868599"/>
                  </a:lnTo>
                  <a:lnTo>
                    <a:pt x="421132" y="2869425"/>
                  </a:lnTo>
                  <a:lnTo>
                    <a:pt x="469442" y="2868638"/>
                  </a:lnTo>
                  <a:lnTo>
                    <a:pt x="517359" y="2866250"/>
                  </a:lnTo>
                  <a:lnTo>
                    <a:pt x="564857" y="2862326"/>
                  </a:lnTo>
                  <a:lnTo>
                    <a:pt x="611898" y="2856852"/>
                  </a:lnTo>
                  <a:lnTo>
                    <a:pt x="658469" y="2849892"/>
                  </a:lnTo>
                  <a:lnTo>
                    <a:pt x="704532" y="2841447"/>
                  </a:lnTo>
                  <a:lnTo>
                    <a:pt x="750074" y="2831541"/>
                  </a:lnTo>
                  <a:lnTo>
                    <a:pt x="795070" y="2820212"/>
                  </a:lnTo>
                  <a:lnTo>
                    <a:pt x="839482" y="2807474"/>
                  </a:lnTo>
                  <a:lnTo>
                    <a:pt x="883297" y="2793365"/>
                  </a:lnTo>
                  <a:lnTo>
                    <a:pt x="926490" y="2777896"/>
                  </a:lnTo>
                  <a:lnTo>
                    <a:pt x="969035" y="2761094"/>
                  </a:lnTo>
                  <a:lnTo>
                    <a:pt x="1010894" y="2742996"/>
                  </a:lnTo>
                  <a:lnTo>
                    <a:pt x="1052055" y="2723616"/>
                  </a:lnTo>
                  <a:lnTo>
                    <a:pt x="1092492" y="2702979"/>
                  </a:lnTo>
                  <a:lnTo>
                    <a:pt x="1132166" y="2681109"/>
                  </a:lnTo>
                  <a:lnTo>
                    <a:pt x="1171079" y="2658046"/>
                  </a:lnTo>
                  <a:lnTo>
                    <a:pt x="1209179" y="2633802"/>
                  </a:lnTo>
                  <a:lnTo>
                    <a:pt x="1246454" y="2608402"/>
                  </a:lnTo>
                  <a:lnTo>
                    <a:pt x="1282877" y="2581884"/>
                  </a:lnTo>
                  <a:lnTo>
                    <a:pt x="1318425" y="2554249"/>
                  </a:lnTo>
                  <a:lnTo>
                    <a:pt x="1353070" y="2525547"/>
                  </a:lnTo>
                  <a:lnTo>
                    <a:pt x="1386801" y="2495791"/>
                  </a:lnTo>
                  <a:lnTo>
                    <a:pt x="1419567" y="2465006"/>
                  </a:lnTo>
                  <a:lnTo>
                    <a:pt x="1451356" y="2433218"/>
                  </a:lnTo>
                  <a:lnTo>
                    <a:pt x="1482140" y="2400452"/>
                  </a:lnTo>
                  <a:lnTo>
                    <a:pt x="1511896" y="2366721"/>
                  </a:lnTo>
                  <a:lnTo>
                    <a:pt x="1540598" y="2332075"/>
                  </a:lnTo>
                  <a:lnTo>
                    <a:pt x="1568234" y="2296528"/>
                  </a:lnTo>
                  <a:lnTo>
                    <a:pt x="1594751" y="2260104"/>
                  </a:lnTo>
                  <a:lnTo>
                    <a:pt x="1620151" y="2222830"/>
                  </a:lnTo>
                  <a:lnTo>
                    <a:pt x="1644396" y="2184730"/>
                  </a:lnTo>
                  <a:lnTo>
                    <a:pt x="1667459" y="2145817"/>
                  </a:lnTo>
                  <a:lnTo>
                    <a:pt x="1689328" y="2106142"/>
                  </a:lnTo>
                  <a:lnTo>
                    <a:pt x="1709966" y="2065705"/>
                  </a:lnTo>
                  <a:lnTo>
                    <a:pt x="1729346" y="2024545"/>
                  </a:lnTo>
                  <a:lnTo>
                    <a:pt x="1747443" y="1982685"/>
                  </a:lnTo>
                  <a:lnTo>
                    <a:pt x="1764245" y="1940140"/>
                  </a:lnTo>
                  <a:lnTo>
                    <a:pt x="1779714" y="1896948"/>
                  </a:lnTo>
                  <a:lnTo>
                    <a:pt x="1793824" y="1853133"/>
                  </a:lnTo>
                  <a:lnTo>
                    <a:pt x="1806562" y="1808721"/>
                  </a:lnTo>
                  <a:lnTo>
                    <a:pt x="1817890" y="1763725"/>
                  </a:lnTo>
                  <a:lnTo>
                    <a:pt x="1827796" y="1718183"/>
                  </a:lnTo>
                  <a:lnTo>
                    <a:pt x="1836242" y="1672120"/>
                  </a:lnTo>
                  <a:lnTo>
                    <a:pt x="1843201" y="1625549"/>
                  </a:lnTo>
                  <a:lnTo>
                    <a:pt x="1848675" y="1578508"/>
                  </a:lnTo>
                  <a:lnTo>
                    <a:pt x="1852599" y="1531010"/>
                  </a:lnTo>
                  <a:lnTo>
                    <a:pt x="1854987" y="1483093"/>
                  </a:lnTo>
                  <a:lnTo>
                    <a:pt x="1855787" y="1434769"/>
                  </a:lnTo>
                  <a:close/>
                </a:path>
              </a:pathLst>
            </a:custGeom>
            <a:solidFill>
              <a:srgbClr val="181818"/>
            </a:solidFill>
          </p:spPr>
          <p:txBody>
            <a:bodyPr wrap="square" lIns="0" tIns="0" rIns="0" bIns="0" rtlCol="0"/>
            <a:lstStyle/>
            <a:p/>
          </p:txBody>
        </p:sp>
        <p:sp>
          <p:nvSpPr>
            <p:cNvPr id="4" name="object 4"/>
            <p:cNvSpPr/>
            <p:nvPr/>
          </p:nvSpPr>
          <p:spPr>
            <a:xfrm>
              <a:off x="2267330" y="3645903"/>
              <a:ext cx="9034145" cy="7620"/>
            </a:xfrm>
            <a:custGeom>
              <a:avLst/>
              <a:gdLst/>
              <a:ahLst/>
              <a:cxnLst/>
              <a:rect l="l" t="t" r="r" b="b"/>
              <a:pathLst>
                <a:path w="9034145" h="7620">
                  <a:moveTo>
                    <a:pt x="9033548" y="7620"/>
                  </a:moveTo>
                  <a:lnTo>
                    <a:pt x="0" y="7620"/>
                  </a:lnTo>
                  <a:lnTo>
                    <a:pt x="0" y="0"/>
                  </a:lnTo>
                  <a:lnTo>
                    <a:pt x="9033548" y="0"/>
                  </a:lnTo>
                  <a:lnTo>
                    <a:pt x="9033548" y="7620"/>
                  </a:lnTo>
                  <a:close/>
                </a:path>
              </a:pathLst>
            </a:custGeom>
            <a:solidFill>
              <a:srgbClr val="A6A6A6">
                <a:alpha val="25099"/>
              </a:srgbClr>
            </a:solidFill>
          </p:spPr>
          <p:txBody>
            <a:bodyPr wrap="square" lIns="0" tIns="0" rIns="0" bIns="0" rtlCol="0"/>
            <a:lstStyle/>
            <a:p/>
          </p:txBody>
        </p:sp>
      </p:grpSp>
      <p:sp>
        <p:nvSpPr>
          <p:cNvPr id="5" name="object 5"/>
          <p:cNvSpPr txBox="1"/>
          <p:nvPr/>
        </p:nvSpPr>
        <p:spPr>
          <a:xfrm>
            <a:off x="3417087" y="3444912"/>
            <a:ext cx="1086485" cy="391160"/>
          </a:xfrm>
          <a:prstGeom prst="rect">
            <a:avLst/>
          </a:prstGeom>
        </p:spPr>
        <p:txBody>
          <a:bodyPr vert="horz" wrap="square" lIns="0" tIns="12700" rIns="0" bIns="0" rtlCol="0">
            <a:spAutoFit/>
          </a:bodyPr>
          <a:lstStyle/>
          <a:p>
            <a:pPr marL="12700">
              <a:lnSpc>
                <a:spcPct val="100000"/>
              </a:lnSpc>
              <a:spcBef>
                <a:spcPts val="100"/>
              </a:spcBef>
              <a:tabLst>
                <a:tab pos="482600" algn="l"/>
                <a:tab pos="930275" algn="l"/>
              </a:tabLst>
            </a:pPr>
            <a:r>
              <a:rPr sz="2400" dirty="0">
                <a:solidFill>
                  <a:srgbClr val="0D0D0D"/>
                </a:solidFill>
                <a:latin typeface="Segoe Print" panose="02000600000000000000"/>
                <a:cs typeface="Segoe Print" panose="02000600000000000000"/>
              </a:rPr>
              <a:t>a	r	t</a:t>
            </a:r>
            <a:endParaRPr sz="2400">
              <a:latin typeface="Segoe Print" panose="02000600000000000000"/>
              <a:cs typeface="Segoe Print" panose="02000600000000000000"/>
            </a:endParaRPr>
          </a:p>
        </p:txBody>
      </p:sp>
      <p:sp>
        <p:nvSpPr>
          <p:cNvPr id="6" name="object 6"/>
          <p:cNvSpPr txBox="1"/>
          <p:nvPr/>
        </p:nvSpPr>
        <p:spPr>
          <a:xfrm>
            <a:off x="5185562" y="3444912"/>
            <a:ext cx="1530985" cy="391160"/>
          </a:xfrm>
          <a:prstGeom prst="rect">
            <a:avLst/>
          </a:prstGeom>
        </p:spPr>
        <p:txBody>
          <a:bodyPr vert="horz" wrap="square" lIns="0" tIns="12700" rIns="0" bIns="0" rtlCol="0">
            <a:spAutoFit/>
          </a:bodyPr>
          <a:lstStyle/>
          <a:p>
            <a:pPr marL="12700">
              <a:lnSpc>
                <a:spcPct val="100000"/>
              </a:lnSpc>
              <a:spcBef>
                <a:spcPts val="100"/>
              </a:spcBef>
              <a:tabLst>
                <a:tab pos="418465" algn="l"/>
                <a:tab pos="883285" algn="l"/>
                <a:tab pos="1362075" algn="l"/>
              </a:tabLst>
            </a:pPr>
            <a:r>
              <a:rPr sz="2400" dirty="0">
                <a:solidFill>
                  <a:srgbClr val="0D0D0D"/>
                </a:solidFill>
                <a:latin typeface="Segoe Print" panose="02000600000000000000"/>
                <a:cs typeface="Segoe Print" panose="02000600000000000000"/>
              </a:rPr>
              <a:t>f	o	u	r</a:t>
            </a:r>
            <a:endParaRPr sz="2400">
              <a:latin typeface="Segoe Print" panose="02000600000000000000"/>
              <a:cs typeface="Segoe Print" panose="02000600000000000000"/>
            </a:endParaRPr>
          </a:p>
        </p:txBody>
      </p:sp>
      <p:sp>
        <p:nvSpPr>
          <p:cNvPr id="7" name="object 7"/>
          <p:cNvSpPr txBox="1"/>
          <p:nvPr/>
        </p:nvSpPr>
        <p:spPr>
          <a:xfrm>
            <a:off x="9644913" y="4477074"/>
            <a:ext cx="1701800" cy="777875"/>
          </a:xfrm>
          <a:prstGeom prst="rect">
            <a:avLst/>
          </a:prstGeom>
        </p:spPr>
        <p:txBody>
          <a:bodyPr vert="horz" wrap="square" lIns="0" tIns="86360" rIns="0" bIns="0" rtlCol="0">
            <a:spAutoFit/>
          </a:bodyPr>
          <a:lstStyle/>
          <a:p>
            <a:pPr marL="266700">
              <a:lnSpc>
                <a:spcPct val="100000"/>
              </a:lnSpc>
              <a:spcBef>
                <a:spcPts val="680"/>
              </a:spcBef>
            </a:pPr>
            <a:r>
              <a:rPr sz="2800" dirty="0">
                <a:solidFill>
                  <a:srgbClr val="404040"/>
                </a:solidFill>
                <a:latin typeface="微软雅黑" panose="020B0503020204020204" charset="-122"/>
                <a:cs typeface="微软雅黑" panose="020B0503020204020204" charset="-122"/>
              </a:rPr>
              <a:t>方案附</a:t>
            </a:r>
            <a:r>
              <a:rPr sz="2800" spc="-5" dirty="0">
                <a:solidFill>
                  <a:srgbClr val="404040"/>
                </a:solidFill>
                <a:latin typeface="微软雅黑" panose="020B0503020204020204" charset="-122"/>
                <a:cs typeface="微软雅黑" panose="020B0503020204020204" charset="-122"/>
              </a:rPr>
              <a:t>录</a:t>
            </a:r>
            <a:endParaRPr sz="2800">
              <a:latin typeface="微软雅黑" panose="020B0503020204020204" charset="-122"/>
              <a:cs typeface="微软雅黑" panose="020B0503020204020204" charset="-122"/>
            </a:endParaRPr>
          </a:p>
          <a:p>
            <a:pPr marL="12700">
              <a:lnSpc>
                <a:spcPct val="100000"/>
              </a:lnSpc>
              <a:spcBef>
                <a:spcPts val="300"/>
              </a:spcBef>
            </a:pPr>
            <a:r>
              <a:rPr sz="1400" spc="55" dirty="0">
                <a:solidFill>
                  <a:srgbClr val="A6A6A6"/>
                </a:solidFill>
                <a:latin typeface="Arial" panose="020B0604020202020204"/>
                <a:cs typeface="Arial" panose="020B0604020202020204"/>
              </a:rPr>
              <a:t>Activities</a:t>
            </a:r>
            <a:r>
              <a:rPr sz="1400" spc="265" dirty="0">
                <a:solidFill>
                  <a:srgbClr val="A6A6A6"/>
                </a:solidFill>
                <a:latin typeface="Arial" panose="020B0604020202020204"/>
                <a:cs typeface="Arial" panose="020B0604020202020204"/>
              </a:rPr>
              <a:t> </a:t>
            </a:r>
            <a:r>
              <a:rPr sz="1400" spc="-10" dirty="0">
                <a:solidFill>
                  <a:srgbClr val="A6A6A6"/>
                </a:solidFill>
                <a:latin typeface="Arial" panose="020B0604020202020204"/>
                <a:cs typeface="Arial" panose="020B0604020202020204"/>
              </a:rPr>
              <a:t>performed</a:t>
            </a:r>
            <a:endParaRPr sz="1400">
              <a:latin typeface="Arial" panose="020B0604020202020204"/>
              <a:cs typeface="Arial" panose="020B0604020202020204"/>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382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方案附录</a:t>
            </a:r>
            <a:endParaRPr sz="1800"/>
          </a:p>
        </p:txBody>
      </p:sp>
      <p:sp>
        <p:nvSpPr>
          <p:cNvPr id="3" name="object 3"/>
          <p:cNvSpPr txBox="1"/>
          <p:nvPr/>
        </p:nvSpPr>
        <p:spPr>
          <a:xfrm>
            <a:off x="629767" y="905014"/>
            <a:ext cx="1280795" cy="186690"/>
          </a:xfrm>
          <a:prstGeom prst="rect">
            <a:avLst/>
          </a:prstGeom>
        </p:spPr>
        <p:txBody>
          <a:bodyPr vert="horz" wrap="square" lIns="0" tIns="13335" rIns="0" bIns="0" rtlCol="0">
            <a:spAutoFit/>
          </a:bodyPr>
          <a:lstStyle/>
          <a:p>
            <a:pPr marL="12700">
              <a:lnSpc>
                <a:spcPct val="100000"/>
              </a:lnSpc>
              <a:spcBef>
                <a:spcPts val="105"/>
              </a:spcBef>
            </a:pPr>
            <a:r>
              <a:rPr sz="1050" spc="40" dirty="0">
                <a:solidFill>
                  <a:srgbClr val="A6A6A6"/>
                </a:solidFill>
                <a:latin typeface="Arial" panose="020B0604020202020204"/>
                <a:cs typeface="Arial" panose="020B0604020202020204"/>
              </a:rPr>
              <a:t>Activities</a:t>
            </a:r>
            <a:r>
              <a:rPr sz="1050" spc="18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performed</a:t>
            </a:r>
            <a:endParaRPr sz="1050">
              <a:latin typeface="Arial" panose="020B0604020202020204"/>
              <a:cs typeface="Arial" panose="020B0604020202020204"/>
            </a:endParaRPr>
          </a:p>
        </p:txBody>
      </p:sp>
      <p:grpSp>
        <p:nvGrpSpPr>
          <p:cNvPr id="4" name="object 4"/>
          <p:cNvGrpSpPr/>
          <p:nvPr/>
        </p:nvGrpSpPr>
        <p:grpSpPr>
          <a:xfrm>
            <a:off x="5106923" y="2221992"/>
            <a:ext cx="6501765" cy="3429000"/>
            <a:chOff x="5106923" y="2221992"/>
            <a:chExt cx="6501765" cy="3429000"/>
          </a:xfrm>
        </p:grpSpPr>
        <p:sp>
          <p:nvSpPr>
            <p:cNvPr id="5" name="object 5"/>
            <p:cNvSpPr/>
            <p:nvPr/>
          </p:nvSpPr>
          <p:spPr>
            <a:xfrm>
              <a:off x="9138567" y="2653842"/>
              <a:ext cx="1839595" cy="1694814"/>
            </a:xfrm>
            <a:custGeom>
              <a:avLst/>
              <a:gdLst/>
              <a:ahLst/>
              <a:cxnLst/>
              <a:rect l="l" t="t" r="r" b="b"/>
              <a:pathLst>
                <a:path w="1839595" h="1694814">
                  <a:moveTo>
                    <a:pt x="1462681" y="1694497"/>
                  </a:moveTo>
                  <a:lnTo>
                    <a:pt x="376335" y="1694497"/>
                  </a:lnTo>
                  <a:lnTo>
                    <a:pt x="326543" y="1691180"/>
                  </a:lnTo>
                  <a:lnTo>
                    <a:pt x="278210" y="1681446"/>
                  </a:lnTo>
                  <a:lnTo>
                    <a:pt x="231900" y="1665622"/>
                  </a:lnTo>
                  <a:lnTo>
                    <a:pt x="188172" y="1644032"/>
                  </a:lnTo>
                  <a:lnTo>
                    <a:pt x="147591" y="1617003"/>
                  </a:lnTo>
                  <a:lnTo>
                    <a:pt x="110717" y="1584860"/>
                  </a:lnTo>
                  <a:lnTo>
                    <a:pt x="78112" y="1547930"/>
                  </a:lnTo>
                  <a:lnTo>
                    <a:pt x="50339" y="1506537"/>
                  </a:lnTo>
                  <a:lnTo>
                    <a:pt x="28316" y="1461552"/>
                  </a:lnTo>
                  <a:lnTo>
                    <a:pt x="12584" y="1414747"/>
                  </a:lnTo>
                  <a:lnTo>
                    <a:pt x="3146" y="1366727"/>
                  </a:lnTo>
                  <a:lnTo>
                    <a:pt x="0" y="1318101"/>
                  </a:lnTo>
                  <a:lnTo>
                    <a:pt x="3146" y="1269474"/>
                  </a:lnTo>
                  <a:lnTo>
                    <a:pt x="12584" y="1221455"/>
                  </a:lnTo>
                  <a:lnTo>
                    <a:pt x="28316" y="1174649"/>
                  </a:lnTo>
                  <a:lnTo>
                    <a:pt x="50339" y="1129664"/>
                  </a:lnTo>
                  <a:lnTo>
                    <a:pt x="593988" y="188912"/>
                  </a:lnTo>
                  <a:lnTo>
                    <a:pt x="621721" y="147205"/>
                  </a:lnTo>
                  <a:lnTo>
                    <a:pt x="654230" y="110038"/>
                  </a:lnTo>
                  <a:lnTo>
                    <a:pt x="690986" y="77726"/>
                  </a:lnTo>
                  <a:lnTo>
                    <a:pt x="731461" y="50584"/>
                  </a:lnTo>
                  <a:lnTo>
                    <a:pt x="775127" y="28925"/>
                  </a:lnTo>
                  <a:lnTo>
                    <a:pt x="821458" y="13065"/>
                  </a:lnTo>
                  <a:lnTo>
                    <a:pt x="869923" y="3318"/>
                  </a:lnTo>
                  <a:lnTo>
                    <a:pt x="919997" y="0"/>
                  </a:lnTo>
                  <a:lnTo>
                    <a:pt x="969750" y="3318"/>
                  </a:lnTo>
                  <a:lnTo>
                    <a:pt x="1017988" y="13065"/>
                  </a:lnTo>
                  <a:lnTo>
                    <a:pt x="1064182" y="28925"/>
                  </a:lnTo>
                  <a:lnTo>
                    <a:pt x="1107803" y="50584"/>
                  </a:lnTo>
                  <a:lnTo>
                    <a:pt x="1148323" y="77726"/>
                  </a:lnTo>
                  <a:lnTo>
                    <a:pt x="1185214" y="110038"/>
                  </a:lnTo>
                  <a:lnTo>
                    <a:pt x="1217947" y="147205"/>
                  </a:lnTo>
                  <a:lnTo>
                    <a:pt x="1245993" y="188912"/>
                  </a:lnTo>
                  <a:lnTo>
                    <a:pt x="1788690" y="1129664"/>
                  </a:lnTo>
                  <a:lnTo>
                    <a:pt x="1810709" y="1174649"/>
                  </a:lnTo>
                  <a:lnTo>
                    <a:pt x="1826437" y="1221455"/>
                  </a:lnTo>
                  <a:lnTo>
                    <a:pt x="1835874" y="1269474"/>
                  </a:lnTo>
                  <a:lnTo>
                    <a:pt x="1839020" y="1318101"/>
                  </a:lnTo>
                  <a:lnTo>
                    <a:pt x="1835874" y="1366727"/>
                  </a:lnTo>
                  <a:lnTo>
                    <a:pt x="1826437" y="1414747"/>
                  </a:lnTo>
                  <a:lnTo>
                    <a:pt x="1810709" y="1461552"/>
                  </a:lnTo>
                  <a:lnTo>
                    <a:pt x="1788690" y="1506537"/>
                  </a:lnTo>
                  <a:lnTo>
                    <a:pt x="1760917" y="1547930"/>
                  </a:lnTo>
                  <a:lnTo>
                    <a:pt x="1728312" y="1584860"/>
                  </a:lnTo>
                  <a:lnTo>
                    <a:pt x="1691438" y="1617003"/>
                  </a:lnTo>
                  <a:lnTo>
                    <a:pt x="1650855" y="1644032"/>
                  </a:lnTo>
                  <a:lnTo>
                    <a:pt x="1607126" y="1665622"/>
                  </a:lnTo>
                  <a:lnTo>
                    <a:pt x="1560813" y="1681446"/>
                  </a:lnTo>
                  <a:lnTo>
                    <a:pt x="1512477" y="1691180"/>
                  </a:lnTo>
                  <a:lnTo>
                    <a:pt x="1462681" y="1694497"/>
                  </a:lnTo>
                  <a:close/>
                </a:path>
              </a:pathLst>
            </a:custGeom>
            <a:solidFill>
              <a:srgbClr val="5B9BD4">
                <a:alpha val="14898"/>
              </a:srgbClr>
            </a:solidFill>
          </p:spPr>
          <p:txBody>
            <a:bodyPr wrap="square" lIns="0" tIns="0" rIns="0" bIns="0" rtlCol="0"/>
            <a:lstStyle/>
            <a:p/>
          </p:txBody>
        </p:sp>
        <p:pic>
          <p:nvPicPr>
            <p:cNvPr id="6" name="object 6"/>
            <p:cNvPicPr/>
            <p:nvPr/>
          </p:nvPicPr>
          <p:blipFill>
            <a:blip r:embed="rId1" cstate="print"/>
            <a:stretch>
              <a:fillRect/>
            </a:stretch>
          </p:blipFill>
          <p:spPr>
            <a:xfrm>
              <a:off x="5106923" y="2221992"/>
              <a:ext cx="6501383" cy="3429000"/>
            </a:xfrm>
            <a:prstGeom prst="rect">
              <a:avLst/>
            </a:prstGeom>
          </p:spPr>
        </p:pic>
      </p:grpSp>
      <p:sp>
        <p:nvSpPr>
          <p:cNvPr id="7" name="object 7"/>
          <p:cNvSpPr txBox="1"/>
          <p:nvPr/>
        </p:nvSpPr>
        <p:spPr>
          <a:xfrm>
            <a:off x="1081532" y="2074544"/>
            <a:ext cx="3398520" cy="3481704"/>
          </a:xfrm>
          <a:prstGeom prst="rect">
            <a:avLst/>
          </a:prstGeom>
        </p:spPr>
        <p:txBody>
          <a:bodyPr vert="horz" wrap="square" lIns="0" tIns="13335" rIns="0" bIns="0" rtlCol="0">
            <a:spAutoFit/>
          </a:bodyPr>
          <a:lstStyle/>
          <a:p>
            <a:pPr marL="12700">
              <a:lnSpc>
                <a:spcPct val="100000"/>
              </a:lnSpc>
              <a:spcBef>
                <a:spcPts val="105"/>
              </a:spcBef>
            </a:pPr>
            <a:r>
              <a:rPr sz="2000" b="1" dirty="0">
                <a:latin typeface="微软雅黑" panose="020B0503020204020204" charset="-122"/>
                <a:cs typeface="微软雅黑" panose="020B0503020204020204" charset="-122"/>
              </a:rPr>
              <a:t>环境消</a:t>
            </a:r>
            <a:r>
              <a:rPr sz="2000" b="1" spc="5" dirty="0">
                <a:latin typeface="微软雅黑" panose="020B0503020204020204" charset="-122"/>
                <a:cs typeface="微软雅黑" panose="020B0503020204020204" charset="-122"/>
              </a:rPr>
              <a:t>毒</a:t>
            </a:r>
            <a:endParaRPr sz="2000">
              <a:latin typeface="微软雅黑" panose="020B0503020204020204" charset="-122"/>
              <a:cs typeface="微软雅黑" panose="020B0503020204020204" charset="-122"/>
            </a:endParaRPr>
          </a:p>
          <a:p>
            <a:pPr marL="185420" marR="157480" indent="-172720">
              <a:lnSpc>
                <a:spcPct val="150000"/>
              </a:lnSpc>
              <a:spcBef>
                <a:spcPts val="250"/>
              </a:spcBef>
              <a:buFont typeface="Arial" panose="020B0604020202020204"/>
              <a:buChar char="•"/>
              <a:tabLst>
                <a:tab pos="185420" algn="l"/>
              </a:tabLst>
            </a:pPr>
            <a:r>
              <a:rPr sz="1200" dirty="0">
                <a:latin typeface="微软雅黑" panose="020B0503020204020204" charset="-122"/>
                <a:cs typeface="微软雅黑" panose="020B0503020204020204" charset="-122"/>
              </a:rPr>
              <a:t>活动前专人负责所有活动区域的消毒、清扫工 作，保证活动场景的安全性。</a:t>
            </a:r>
            <a:endParaRPr sz="1200">
              <a:latin typeface="微软雅黑" panose="020B0503020204020204" charset="-122"/>
              <a:cs typeface="微软雅黑" panose="020B0503020204020204" charset="-122"/>
            </a:endParaRPr>
          </a:p>
          <a:p>
            <a:pPr marL="185420" marR="157480" indent="-172720">
              <a:lnSpc>
                <a:spcPct val="150000"/>
              </a:lnSpc>
              <a:spcBef>
                <a:spcPts val="120"/>
              </a:spcBef>
              <a:buFont typeface="Arial" panose="020B0604020202020204"/>
              <a:buChar char="•"/>
              <a:tabLst>
                <a:tab pos="185420" algn="l"/>
              </a:tabLst>
            </a:pPr>
            <a:r>
              <a:rPr sz="1200" dirty="0">
                <a:latin typeface="微软雅黑" panose="020B0503020204020204" charset="-122"/>
                <a:cs typeface="微软雅黑" panose="020B0503020204020204" charset="-122"/>
              </a:rPr>
              <a:t>每场活动后，安排专人负责活动空间及相关道 具陈设的逐一消毒处理，保证活动安全。</a:t>
            </a:r>
            <a:endParaRPr sz="1200">
              <a:latin typeface="微软雅黑" panose="020B0503020204020204" charset="-122"/>
              <a:cs typeface="微软雅黑" panose="020B0503020204020204" charset="-122"/>
            </a:endParaRPr>
          </a:p>
          <a:p>
            <a:pPr>
              <a:lnSpc>
                <a:spcPct val="100000"/>
              </a:lnSpc>
              <a:spcBef>
                <a:spcPts val="25"/>
              </a:spcBef>
              <a:buFont typeface="Arial" panose="020B0604020202020204"/>
              <a:buChar char="•"/>
            </a:pPr>
            <a:endParaRPr sz="1550">
              <a:latin typeface="微软雅黑" panose="020B0503020204020204" charset="-122"/>
              <a:cs typeface="微软雅黑" panose="020B0503020204020204" charset="-122"/>
            </a:endParaRPr>
          </a:p>
          <a:p>
            <a:pPr marL="12700">
              <a:lnSpc>
                <a:spcPct val="100000"/>
              </a:lnSpc>
            </a:pPr>
            <a:r>
              <a:rPr sz="1800" b="1" dirty="0">
                <a:latin typeface="微软雅黑" panose="020B0503020204020204" charset="-122"/>
                <a:cs typeface="微软雅黑" panose="020B0503020204020204" charset="-122"/>
              </a:rPr>
              <a:t>人员管控</a:t>
            </a:r>
            <a:endParaRPr sz="1800">
              <a:latin typeface="微软雅黑" panose="020B0503020204020204" charset="-122"/>
              <a:cs typeface="微软雅黑" panose="020B0503020204020204" charset="-122"/>
            </a:endParaRPr>
          </a:p>
          <a:p>
            <a:pPr marL="185420" marR="5080" indent="-172720">
              <a:lnSpc>
                <a:spcPts val="2160"/>
              </a:lnSpc>
              <a:spcBef>
                <a:spcPts val="145"/>
              </a:spcBef>
              <a:buFont typeface="Arial" panose="020B0604020202020204"/>
              <a:buChar char="•"/>
              <a:tabLst>
                <a:tab pos="185420" algn="l"/>
              </a:tabLst>
            </a:pPr>
            <a:r>
              <a:rPr sz="1200" dirty="0">
                <a:latin typeface="微软雅黑" panose="020B0503020204020204" charset="-122"/>
                <a:cs typeface="微软雅黑" panose="020B0503020204020204" charset="-122"/>
              </a:rPr>
              <a:t>所有参与活动人员，都将统一安排多个检疫安 全点，有专人负责体温及通行码的检验，并设 置基础消毒措施，对到场的来宾进行简单消毒。</a:t>
            </a:r>
            <a:endParaRPr sz="1200">
              <a:latin typeface="微软雅黑" panose="020B0503020204020204" charset="-122"/>
              <a:cs typeface="微软雅黑" panose="020B0503020204020204" charset="-122"/>
            </a:endParaRPr>
          </a:p>
          <a:p>
            <a:pPr marL="185420" marR="157480" indent="-172720">
              <a:lnSpc>
                <a:spcPts val="2160"/>
              </a:lnSpc>
              <a:spcBef>
                <a:spcPts val="5"/>
              </a:spcBef>
              <a:buFont typeface="Arial" panose="020B0604020202020204"/>
              <a:buChar char="•"/>
              <a:tabLst>
                <a:tab pos="185420" algn="l"/>
              </a:tabLst>
            </a:pPr>
            <a:r>
              <a:rPr sz="1200" dirty="0">
                <a:latin typeface="微软雅黑" panose="020B0503020204020204" charset="-122"/>
                <a:cs typeface="微软雅黑" panose="020B0503020204020204" charset="-122"/>
              </a:rPr>
              <a:t>要求所有现场参与的顾客必须佩带口罩进入活 动场地。</a:t>
            </a:r>
            <a:endParaRPr sz="1200">
              <a:latin typeface="微软雅黑" panose="020B0503020204020204" charset="-122"/>
              <a:cs typeface="微软雅黑" panose="020B0503020204020204" charset="-122"/>
            </a:endParaRPr>
          </a:p>
        </p:txBody>
      </p:sp>
      <p:sp>
        <p:nvSpPr>
          <p:cNvPr id="8" name="object 8"/>
          <p:cNvSpPr txBox="1"/>
          <p:nvPr/>
        </p:nvSpPr>
        <p:spPr>
          <a:xfrm>
            <a:off x="3172460" y="782282"/>
            <a:ext cx="5713730" cy="789940"/>
          </a:xfrm>
          <a:prstGeom prst="rect">
            <a:avLst/>
          </a:prstGeom>
        </p:spPr>
        <p:txBody>
          <a:bodyPr vert="horz" wrap="square" lIns="0" tIns="115570" rIns="0" bIns="0" rtlCol="0">
            <a:spAutoFit/>
          </a:bodyPr>
          <a:lstStyle/>
          <a:p>
            <a:pPr marL="635" algn="ctr">
              <a:lnSpc>
                <a:spcPct val="100000"/>
              </a:lnSpc>
              <a:spcBef>
                <a:spcPts val="910"/>
              </a:spcBef>
              <a:tabLst>
                <a:tab pos="428625" algn="l"/>
                <a:tab pos="859790" algn="l"/>
                <a:tab pos="1289685" algn="l"/>
                <a:tab pos="1719580" algn="l"/>
                <a:tab pos="2149475" algn="l"/>
              </a:tabLst>
            </a:pPr>
            <a:r>
              <a:rPr sz="2000" spc="5" dirty="0">
                <a:latin typeface="微软雅黑" panose="020B0503020204020204" charset="-122"/>
                <a:cs typeface="微软雅黑" panose="020B0503020204020204" charset="-122"/>
              </a:rPr>
              <a:t>疫	情	防	控	预	案</a:t>
            </a:r>
            <a:endParaRPr sz="2000">
              <a:latin typeface="微软雅黑" panose="020B0503020204020204" charset="-122"/>
              <a:cs typeface="微软雅黑" panose="020B0503020204020204" charset="-122"/>
            </a:endParaRPr>
          </a:p>
          <a:p>
            <a:pPr algn="ctr">
              <a:lnSpc>
                <a:spcPct val="100000"/>
              </a:lnSpc>
              <a:spcBef>
                <a:spcPts val="705"/>
              </a:spcBef>
              <a:tabLst>
                <a:tab pos="538480" algn="l"/>
                <a:tab pos="1101725" algn="l"/>
                <a:tab pos="1661795" algn="l"/>
                <a:tab pos="2211070" algn="l"/>
                <a:tab pos="2771140" algn="l"/>
                <a:tab pos="3330575" algn="l"/>
                <a:tab pos="3881120" algn="l"/>
                <a:tab pos="4448810" algn="l"/>
                <a:tab pos="4987925" algn="l"/>
                <a:tab pos="5553075" algn="l"/>
              </a:tabLst>
            </a:pPr>
            <a:r>
              <a:rPr sz="1750" dirty="0">
                <a:latin typeface="微软雅黑" panose="020B0503020204020204" charset="-122"/>
                <a:cs typeface="微软雅黑" panose="020B0503020204020204" charset="-122"/>
              </a:rPr>
              <a:t>P	H	O	T	O	G	R	A	P	H	Y</a:t>
            </a:r>
            <a:endParaRPr sz="1750">
              <a:latin typeface="微软雅黑" panose="020B0503020204020204" charset="-122"/>
              <a:cs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382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方案附录</a:t>
            </a:r>
            <a:endParaRPr sz="1800"/>
          </a:p>
        </p:txBody>
      </p:sp>
      <p:sp>
        <p:nvSpPr>
          <p:cNvPr id="3" name="object 3"/>
          <p:cNvSpPr txBox="1"/>
          <p:nvPr/>
        </p:nvSpPr>
        <p:spPr>
          <a:xfrm>
            <a:off x="629767" y="905014"/>
            <a:ext cx="1280795" cy="186690"/>
          </a:xfrm>
          <a:prstGeom prst="rect">
            <a:avLst/>
          </a:prstGeom>
        </p:spPr>
        <p:txBody>
          <a:bodyPr vert="horz" wrap="square" lIns="0" tIns="13335" rIns="0" bIns="0" rtlCol="0">
            <a:spAutoFit/>
          </a:bodyPr>
          <a:lstStyle/>
          <a:p>
            <a:pPr marL="12700">
              <a:lnSpc>
                <a:spcPct val="100000"/>
              </a:lnSpc>
              <a:spcBef>
                <a:spcPts val="105"/>
              </a:spcBef>
            </a:pPr>
            <a:r>
              <a:rPr sz="1050" spc="40" dirty="0">
                <a:solidFill>
                  <a:srgbClr val="A6A6A6"/>
                </a:solidFill>
                <a:latin typeface="Arial" panose="020B0604020202020204"/>
                <a:cs typeface="Arial" panose="020B0604020202020204"/>
              </a:rPr>
              <a:t>Activities</a:t>
            </a:r>
            <a:r>
              <a:rPr sz="1050" spc="18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performed</a:t>
            </a:r>
            <a:endParaRPr sz="1050">
              <a:latin typeface="Arial" panose="020B0604020202020204"/>
              <a:cs typeface="Arial" panose="020B0604020202020204"/>
            </a:endParaRPr>
          </a:p>
        </p:txBody>
      </p:sp>
      <p:sp>
        <p:nvSpPr>
          <p:cNvPr id="4" name="object 4"/>
          <p:cNvSpPr/>
          <p:nvPr/>
        </p:nvSpPr>
        <p:spPr>
          <a:xfrm>
            <a:off x="9138567" y="2653842"/>
            <a:ext cx="1839595" cy="1694814"/>
          </a:xfrm>
          <a:custGeom>
            <a:avLst/>
            <a:gdLst/>
            <a:ahLst/>
            <a:cxnLst/>
            <a:rect l="l" t="t" r="r" b="b"/>
            <a:pathLst>
              <a:path w="1839595" h="1694814">
                <a:moveTo>
                  <a:pt x="1462681" y="1694497"/>
                </a:moveTo>
                <a:lnTo>
                  <a:pt x="376335" y="1694497"/>
                </a:lnTo>
                <a:lnTo>
                  <a:pt x="326543" y="1691180"/>
                </a:lnTo>
                <a:lnTo>
                  <a:pt x="278210" y="1681446"/>
                </a:lnTo>
                <a:lnTo>
                  <a:pt x="231900" y="1665622"/>
                </a:lnTo>
                <a:lnTo>
                  <a:pt x="188172" y="1644032"/>
                </a:lnTo>
                <a:lnTo>
                  <a:pt x="147591" y="1617003"/>
                </a:lnTo>
                <a:lnTo>
                  <a:pt x="110717" y="1584860"/>
                </a:lnTo>
                <a:lnTo>
                  <a:pt x="78112" y="1547930"/>
                </a:lnTo>
                <a:lnTo>
                  <a:pt x="50339" y="1506537"/>
                </a:lnTo>
                <a:lnTo>
                  <a:pt x="28316" y="1461552"/>
                </a:lnTo>
                <a:lnTo>
                  <a:pt x="12584" y="1414747"/>
                </a:lnTo>
                <a:lnTo>
                  <a:pt x="3146" y="1366727"/>
                </a:lnTo>
                <a:lnTo>
                  <a:pt x="0" y="1318101"/>
                </a:lnTo>
                <a:lnTo>
                  <a:pt x="3146" y="1269474"/>
                </a:lnTo>
                <a:lnTo>
                  <a:pt x="12584" y="1221455"/>
                </a:lnTo>
                <a:lnTo>
                  <a:pt x="28316" y="1174649"/>
                </a:lnTo>
                <a:lnTo>
                  <a:pt x="50339" y="1129664"/>
                </a:lnTo>
                <a:lnTo>
                  <a:pt x="593988" y="188912"/>
                </a:lnTo>
                <a:lnTo>
                  <a:pt x="621721" y="147205"/>
                </a:lnTo>
                <a:lnTo>
                  <a:pt x="654230" y="110038"/>
                </a:lnTo>
                <a:lnTo>
                  <a:pt x="690986" y="77726"/>
                </a:lnTo>
                <a:lnTo>
                  <a:pt x="731461" y="50584"/>
                </a:lnTo>
                <a:lnTo>
                  <a:pt x="775127" y="28925"/>
                </a:lnTo>
                <a:lnTo>
                  <a:pt x="821458" y="13065"/>
                </a:lnTo>
                <a:lnTo>
                  <a:pt x="869923" y="3318"/>
                </a:lnTo>
                <a:lnTo>
                  <a:pt x="919997" y="0"/>
                </a:lnTo>
                <a:lnTo>
                  <a:pt x="969750" y="3318"/>
                </a:lnTo>
                <a:lnTo>
                  <a:pt x="1017988" y="13065"/>
                </a:lnTo>
                <a:lnTo>
                  <a:pt x="1064182" y="28925"/>
                </a:lnTo>
                <a:lnTo>
                  <a:pt x="1107803" y="50584"/>
                </a:lnTo>
                <a:lnTo>
                  <a:pt x="1148323" y="77726"/>
                </a:lnTo>
                <a:lnTo>
                  <a:pt x="1185214" y="110038"/>
                </a:lnTo>
                <a:lnTo>
                  <a:pt x="1217947" y="147205"/>
                </a:lnTo>
                <a:lnTo>
                  <a:pt x="1245993" y="188912"/>
                </a:lnTo>
                <a:lnTo>
                  <a:pt x="1788690" y="1129664"/>
                </a:lnTo>
                <a:lnTo>
                  <a:pt x="1810709" y="1174649"/>
                </a:lnTo>
                <a:lnTo>
                  <a:pt x="1826437" y="1221455"/>
                </a:lnTo>
                <a:lnTo>
                  <a:pt x="1835874" y="1269474"/>
                </a:lnTo>
                <a:lnTo>
                  <a:pt x="1839020" y="1318101"/>
                </a:lnTo>
                <a:lnTo>
                  <a:pt x="1835874" y="1366727"/>
                </a:lnTo>
                <a:lnTo>
                  <a:pt x="1826437" y="1414747"/>
                </a:lnTo>
                <a:lnTo>
                  <a:pt x="1810709" y="1461552"/>
                </a:lnTo>
                <a:lnTo>
                  <a:pt x="1788690" y="1506537"/>
                </a:lnTo>
                <a:lnTo>
                  <a:pt x="1760917" y="1547930"/>
                </a:lnTo>
                <a:lnTo>
                  <a:pt x="1728312" y="1584860"/>
                </a:lnTo>
                <a:lnTo>
                  <a:pt x="1691438" y="1617003"/>
                </a:lnTo>
                <a:lnTo>
                  <a:pt x="1650855" y="1644032"/>
                </a:lnTo>
                <a:lnTo>
                  <a:pt x="1607126" y="1665622"/>
                </a:lnTo>
                <a:lnTo>
                  <a:pt x="1560813" y="1681446"/>
                </a:lnTo>
                <a:lnTo>
                  <a:pt x="1512477" y="1691180"/>
                </a:lnTo>
                <a:lnTo>
                  <a:pt x="1462681" y="1694497"/>
                </a:lnTo>
                <a:close/>
              </a:path>
            </a:pathLst>
          </a:custGeom>
          <a:solidFill>
            <a:srgbClr val="5B9BD4">
              <a:alpha val="14898"/>
            </a:srgbClr>
          </a:solidFill>
        </p:spPr>
        <p:txBody>
          <a:bodyPr wrap="square" lIns="0" tIns="0" rIns="0" bIns="0" rtlCol="0"/>
          <a:lstStyle/>
          <a:p/>
        </p:txBody>
      </p:sp>
      <p:sp>
        <p:nvSpPr>
          <p:cNvPr id="5" name="object 5"/>
          <p:cNvSpPr txBox="1"/>
          <p:nvPr/>
        </p:nvSpPr>
        <p:spPr>
          <a:xfrm>
            <a:off x="3172460" y="782282"/>
            <a:ext cx="5713730" cy="789940"/>
          </a:xfrm>
          <a:prstGeom prst="rect">
            <a:avLst/>
          </a:prstGeom>
        </p:spPr>
        <p:txBody>
          <a:bodyPr vert="horz" wrap="square" lIns="0" tIns="115570" rIns="0" bIns="0" rtlCol="0">
            <a:spAutoFit/>
          </a:bodyPr>
          <a:lstStyle/>
          <a:p>
            <a:pPr marL="635" algn="ctr">
              <a:lnSpc>
                <a:spcPct val="100000"/>
              </a:lnSpc>
              <a:spcBef>
                <a:spcPts val="910"/>
              </a:spcBef>
              <a:tabLst>
                <a:tab pos="428625" algn="l"/>
                <a:tab pos="859790" algn="l"/>
                <a:tab pos="1289685" algn="l"/>
                <a:tab pos="1719580" algn="l"/>
                <a:tab pos="2149475" algn="l"/>
              </a:tabLst>
            </a:pPr>
            <a:r>
              <a:rPr sz="2000" spc="5" dirty="0">
                <a:latin typeface="微软雅黑" panose="020B0503020204020204" charset="-122"/>
                <a:cs typeface="微软雅黑" panose="020B0503020204020204" charset="-122"/>
              </a:rPr>
              <a:t>极	端	天	气	预	案</a:t>
            </a:r>
            <a:endParaRPr sz="2000">
              <a:latin typeface="微软雅黑" panose="020B0503020204020204" charset="-122"/>
              <a:cs typeface="微软雅黑" panose="020B0503020204020204" charset="-122"/>
            </a:endParaRPr>
          </a:p>
          <a:p>
            <a:pPr algn="ctr">
              <a:lnSpc>
                <a:spcPct val="100000"/>
              </a:lnSpc>
              <a:spcBef>
                <a:spcPts val="705"/>
              </a:spcBef>
              <a:tabLst>
                <a:tab pos="538480" algn="l"/>
                <a:tab pos="1101725" algn="l"/>
                <a:tab pos="1661795" algn="l"/>
                <a:tab pos="2211070" algn="l"/>
                <a:tab pos="2771140" algn="l"/>
                <a:tab pos="3330575" algn="l"/>
                <a:tab pos="3881120" algn="l"/>
                <a:tab pos="4448810" algn="l"/>
                <a:tab pos="4987925" algn="l"/>
                <a:tab pos="5553075" algn="l"/>
              </a:tabLst>
            </a:pPr>
            <a:r>
              <a:rPr sz="1750" dirty="0">
                <a:latin typeface="微软雅黑" panose="020B0503020204020204" charset="-122"/>
                <a:cs typeface="微软雅黑" panose="020B0503020204020204" charset="-122"/>
              </a:rPr>
              <a:t>P	H	O	T	O	G	R	A	P	H	Y</a:t>
            </a:r>
            <a:endParaRPr sz="1750">
              <a:latin typeface="微软雅黑" panose="020B0503020204020204" charset="-122"/>
              <a:cs typeface="微软雅黑" panose="020B0503020204020204" charset="-122"/>
            </a:endParaRPr>
          </a:p>
        </p:txBody>
      </p:sp>
      <p:sp>
        <p:nvSpPr>
          <p:cNvPr id="6" name="object 6"/>
          <p:cNvSpPr txBox="1"/>
          <p:nvPr/>
        </p:nvSpPr>
        <p:spPr>
          <a:xfrm>
            <a:off x="863600" y="2228850"/>
            <a:ext cx="10437495" cy="3593465"/>
          </a:xfrm>
          <a:prstGeom prst="rect">
            <a:avLst/>
          </a:prstGeom>
        </p:spPr>
        <p:txBody>
          <a:bodyPr vert="horz" wrap="square" lIns="0" tIns="12700" rIns="0" bIns="0" rtlCol="0">
            <a:spAutoFit/>
          </a:bodyPr>
          <a:lstStyle/>
          <a:p>
            <a:pPr marL="298450" indent="-285750">
              <a:lnSpc>
                <a:spcPct val="100000"/>
              </a:lnSpc>
              <a:spcBef>
                <a:spcPts val="100"/>
              </a:spcBef>
              <a:buFont typeface="Wingdings" panose="05000000000000000000"/>
              <a:buChar char=""/>
              <a:tabLst>
                <a:tab pos="298450" algn="l"/>
              </a:tabLst>
            </a:pPr>
            <a:r>
              <a:rPr sz="1800" dirty="0">
                <a:latin typeface="微软雅黑" panose="020B0503020204020204" charset="-122"/>
                <a:cs typeface="微软雅黑" panose="020B0503020204020204" charset="-122"/>
              </a:rPr>
              <a:t>活动现场准备遮阳伞融合现场设计，针对日间活动遮阳。</a:t>
            </a:r>
            <a:endParaRPr sz="1800">
              <a:latin typeface="微软雅黑" panose="020B0503020204020204" charset="-122"/>
              <a:cs typeface="微软雅黑" panose="020B0503020204020204" charset="-122"/>
            </a:endParaRPr>
          </a:p>
          <a:p>
            <a:pPr marL="298450" marR="5080" indent="-285750">
              <a:lnSpc>
                <a:spcPct val="200000"/>
              </a:lnSpc>
              <a:spcBef>
                <a:spcPts val="5"/>
              </a:spcBef>
              <a:buFont typeface="Wingdings" panose="05000000000000000000"/>
              <a:buChar char=""/>
              <a:tabLst>
                <a:tab pos="298450" algn="l"/>
              </a:tabLst>
            </a:pPr>
            <a:r>
              <a:rPr sz="1800" dirty="0">
                <a:latin typeface="微软雅黑" panose="020B0503020204020204" charset="-122"/>
                <a:cs typeface="微软雅黑" panose="020B0503020204020204" charset="-122"/>
              </a:rPr>
              <a:t>每周活动至少前三天查看活动当天天气预告，如遇阴雨天，将</a:t>
            </a:r>
            <a:r>
              <a:rPr sz="1800" spc="-100" dirty="0">
                <a:latin typeface="微软雅黑" panose="020B0503020204020204" charset="-122"/>
                <a:cs typeface="微软雅黑" panose="020B0503020204020204" charset="-122"/>
              </a:rPr>
              <a:t> </a:t>
            </a:r>
            <a:r>
              <a:rPr sz="1800" dirty="0">
                <a:latin typeface="微软雅黑" panose="020B0503020204020204" charset="-122"/>
                <a:cs typeface="微软雅黑" panose="020B0503020204020204" charset="-122"/>
              </a:rPr>
              <a:t>调解万象城将场地内懒人沙发等不防水 设备收进库房或灵活挪</a:t>
            </a:r>
            <a:r>
              <a:rPr sz="1800" spc="-5" dirty="0">
                <a:latin typeface="微软雅黑" panose="020B0503020204020204" charset="-122"/>
                <a:cs typeface="微软雅黑" panose="020B0503020204020204" charset="-122"/>
              </a:rPr>
              <a:t> </a:t>
            </a:r>
            <a:r>
              <a:rPr sz="1800" dirty="0">
                <a:latin typeface="微软雅黑" panose="020B0503020204020204" charset="-122"/>
                <a:cs typeface="微软雅黑" panose="020B0503020204020204" charset="-122"/>
              </a:rPr>
              <a:t>到其他可遮雨位置。</a:t>
            </a:r>
            <a:endParaRPr sz="1800">
              <a:latin typeface="微软雅黑" panose="020B0503020204020204" charset="-122"/>
              <a:cs typeface="微软雅黑" panose="020B0503020204020204" charset="-122"/>
            </a:endParaRPr>
          </a:p>
          <a:p>
            <a:pPr marL="298450" marR="5080" indent="-285750">
              <a:lnSpc>
                <a:spcPct val="200000"/>
              </a:lnSpc>
              <a:spcBef>
                <a:spcPts val="5"/>
              </a:spcBef>
              <a:buFont typeface="Wingdings" panose="05000000000000000000"/>
              <a:buChar char=""/>
              <a:tabLst>
                <a:tab pos="298450" algn="l"/>
              </a:tabLst>
            </a:pPr>
            <a:r>
              <a:rPr sz="1800" dirty="0">
                <a:latin typeface="微软雅黑" panose="020B0503020204020204" charset="-122"/>
                <a:cs typeface="微软雅黑" panose="020B0503020204020204" charset="-122"/>
              </a:rPr>
              <a:t>提前购买一次性雨衣、防水布等物料，活动当中如遇突然降雨，</a:t>
            </a:r>
            <a:r>
              <a:rPr sz="1800" spc="-100" dirty="0">
                <a:latin typeface="微软雅黑" panose="020B0503020204020204" charset="-122"/>
                <a:cs typeface="微软雅黑" panose="020B0503020204020204" charset="-122"/>
              </a:rPr>
              <a:t> </a:t>
            </a:r>
            <a:r>
              <a:rPr sz="1800" dirty="0">
                <a:latin typeface="微软雅黑" panose="020B0503020204020204" charset="-122"/>
                <a:cs typeface="微软雅黑" panose="020B0503020204020204" charset="-122"/>
              </a:rPr>
              <a:t>将最大程度协调顾客疏散，将不防水 物料进行快速撤离。</a:t>
            </a:r>
            <a:endParaRPr sz="1800">
              <a:latin typeface="微软雅黑" panose="020B0503020204020204" charset="-122"/>
              <a:cs typeface="微软雅黑" panose="020B0503020204020204" charset="-122"/>
            </a:endParaRPr>
          </a:p>
          <a:p>
            <a:pPr marL="298450" marR="5080" indent="-285750">
              <a:lnSpc>
                <a:spcPct val="200000"/>
              </a:lnSpc>
              <a:spcBef>
                <a:spcPts val="5"/>
              </a:spcBef>
              <a:buFont typeface="Wingdings" panose="05000000000000000000"/>
              <a:buChar char=""/>
              <a:tabLst>
                <a:tab pos="298450" algn="l"/>
              </a:tabLst>
            </a:pPr>
            <a:r>
              <a:rPr sz="1800" dirty="0">
                <a:latin typeface="微软雅黑" panose="020B0503020204020204" charset="-122"/>
                <a:cs typeface="微软雅黑" panose="020B0503020204020204" charset="-122"/>
              </a:rPr>
              <a:t>如遇大风等极端天气，首先安排工作人员将现场顾客引入室内</a:t>
            </a:r>
            <a:r>
              <a:rPr sz="1800" spc="-100" dirty="0">
                <a:latin typeface="微软雅黑" panose="020B0503020204020204" charset="-122"/>
                <a:cs typeface="微软雅黑" panose="020B0503020204020204" charset="-122"/>
              </a:rPr>
              <a:t> </a:t>
            </a:r>
            <a:r>
              <a:rPr sz="1800" dirty="0">
                <a:latin typeface="微软雅黑" panose="020B0503020204020204" charset="-122"/>
                <a:cs typeface="微软雅黑" panose="020B0503020204020204" charset="-122"/>
              </a:rPr>
              <a:t>进行暂避，同时安排工人第一时间切断 一切电源，撤出伞棚等</a:t>
            </a:r>
            <a:r>
              <a:rPr sz="1800" spc="-5" dirty="0">
                <a:latin typeface="微软雅黑" panose="020B0503020204020204" charset="-122"/>
                <a:cs typeface="微软雅黑" panose="020B0503020204020204" charset="-122"/>
              </a:rPr>
              <a:t> </a:t>
            </a:r>
            <a:r>
              <a:rPr sz="1800" dirty="0">
                <a:latin typeface="微软雅黑" panose="020B0503020204020204" charset="-122"/>
                <a:cs typeface="微软雅黑" panose="020B0503020204020204" charset="-122"/>
              </a:rPr>
              <a:t>装置，保证顾客安全。</a:t>
            </a:r>
            <a:endParaRPr sz="1800">
              <a:latin typeface="微软雅黑" panose="020B0503020204020204" charset="-122"/>
              <a:cs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382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方案附录</a:t>
            </a:r>
            <a:endParaRPr sz="1800"/>
          </a:p>
        </p:txBody>
      </p:sp>
      <p:sp>
        <p:nvSpPr>
          <p:cNvPr id="3" name="object 3"/>
          <p:cNvSpPr txBox="1"/>
          <p:nvPr/>
        </p:nvSpPr>
        <p:spPr>
          <a:xfrm>
            <a:off x="629767" y="905014"/>
            <a:ext cx="1280795" cy="186690"/>
          </a:xfrm>
          <a:prstGeom prst="rect">
            <a:avLst/>
          </a:prstGeom>
        </p:spPr>
        <p:txBody>
          <a:bodyPr vert="horz" wrap="square" lIns="0" tIns="13335" rIns="0" bIns="0" rtlCol="0">
            <a:spAutoFit/>
          </a:bodyPr>
          <a:lstStyle/>
          <a:p>
            <a:pPr marL="12700">
              <a:lnSpc>
                <a:spcPct val="100000"/>
              </a:lnSpc>
              <a:spcBef>
                <a:spcPts val="105"/>
              </a:spcBef>
            </a:pPr>
            <a:r>
              <a:rPr sz="1050" spc="40" dirty="0">
                <a:solidFill>
                  <a:srgbClr val="A6A6A6"/>
                </a:solidFill>
                <a:latin typeface="Arial" panose="020B0604020202020204"/>
                <a:cs typeface="Arial" panose="020B0604020202020204"/>
              </a:rPr>
              <a:t>Activities</a:t>
            </a:r>
            <a:r>
              <a:rPr sz="1050" spc="18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performed</a:t>
            </a:r>
            <a:endParaRPr sz="1050">
              <a:latin typeface="Arial" panose="020B0604020202020204"/>
              <a:cs typeface="Arial" panose="020B0604020202020204"/>
            </a:endParaRPr>
          </a:p>
        </p:txBody>
      </p:sp>
      <p:sp>
        <p:nvSpPr>
          <p:cNvPr id="4" name="object 4"/>
          <p:cNvSpPr/>
          <p:nvPr/>
        </p:nvSpPr>
        <p:spPr>
          <a:xfrm>
            <a:off x="9138567" y="2653842"/>
            <a:ext cx="1839595" cy="1694814"/>
          </a:xfrm>
          <a:custGeom>
            <a:avLst/>
            <a:gdLst/>
            <a:ahLst/>
            <a:cxnLst/>
            <a:rect l="l" t="t" r="r" b="b"/>
            <a:pathLst>
              <a:path w="1839595" h="1694814">
                <a:moveTo>
                  <a:pt x="1462681" y="1694497"/>
                </a:moveTo>
                <a:lnTo>
                  <a:pt x="376335" y="1694497"/>
                </a:lnTo>
                <a:lnTo>
                  <a:pt x="326543" y="1691180"/>
                </a:lnTo>
                <a:lnTo>
                  <a:pt x="278210" y="1681446"/>
                </a:lnTo>
                <a:lnTo>
                  <a:pt x="231900" y="1665622"/>
                </a:lnTo>
                <a:lnTo>
                  <a:pt x="188172" y="1644032"/>
                </a:lnTo>
                <a:lnTo>
                  <a:pt x="147591" y="1617003"/>
                </a:lnTo>
                <a:lnTo>
                  <a:pt x="110717" y="1584860"/>
                </a:lnTo>
                <a:lnTo>
                  <a:pt x="78112" y="1547930"/>
                </a:lnTo>
                <a:lnTo>
                  <a:pt x="50339" y="1506537"/>
                </a:lnTo>
                <a:lnTo>
                  <a:pt x="28316" y="1461552"/>
                </a:lnTo>
                <a:lnTo>
                  <a:pt x="12584" y="1414747"/>
                </a:lnTo>
                <a:lnTo>
                  <a:pt x="3146" y="1366727"/>
                </a:lnTo>
                <a:lnTo>
                  <a:pt x="0" y="1318101"/>
                </a:lnTo>
                <a:lnTo>
                  <a:pt x="3146" y="1269474"/>
                </a:lnTo>
                <a:lnTo>
                  <a:pt x="12584" y="1221455"/>
                </a:lnTo>
                <a:lnTo>
                  <a:pt x="28316" y="1174649"/>
                </a:lnTo>
                <a:lnTo>
                  <a:pt x="50339" y="1129664"/>
                </a:lnTo>
                <a:lnTo>
                  <a:pt x="593988" y="188912"/>
                </a:lnTo>
                <a:lnTo>
                  <a:pt x="621721" y="147205"/>
                </a:lnTo>
                <a:lnTo>
                  <a:pt x="654230" y="110038"/>
                </a:lnTo>
                <a:lnTo>
                  <a:pt x="690986" y="77726"/>
                </a:lnTo>
                <a:lnTo>
                  <a:pt x="731461" y="50584"/>
                </a:lnTo>
                <a:lnTo>
                  <a:pt x="775127" y="28925"/>
                </a:lnTo>
                <a:lnTo>
                  <a:pt x="821458" y="13065"/>
                </a:lnTo>
                <a:lnTo>
                  <a:pt x="869923" y="3318"/>
                </a:lnTo>
                <a:lnTo>
                  <a:pt x="919997" y="0"/>
                </a:lnTo>
                <a:lnTo>
                  <a:pt x="969750" y="3318"/>
                </a:lnTo>
                <a:lnTo>
                  <a:pt x="1017988" y="13065"/>
                </a:lnTo>
                <a:lnTo>
                  <a:pt x="1064182" y="28925"/>
                </a:lnTo>
                <a:lnTo>
                  <a:pt x="1107803" y="50584"/>
                </a:lnTo>
                <a:lnTo>
                  <a:pt x="1148323" y="77726"/>
                </a:lnTo>
                <a:lnTo>
                  <a:pt x="1185214" y="110038"/>
                </a:lnTo>
                <a:lnTo>
                  <a:pt x="1217947" y="147205"/>
                </a:lnTo>
                <a:lnTo>
                  <a:pt x="1245993" y="188912"/>
                </a:lnTo>
                <a:lnTo>
                  <a:pt x="1788690" y="1129664"/>
                </a:lnTo>
                <a:lnTo>
                  <a:pt x="1810709" y="1174649"/>
                </a:lnTo>
                <a:lnTo>
                  <a:pt x="1826437" y="1221455"/>
                </a:lnTo>
                <a:lnTo>
                  <a:pt x="1835874" y="1269474"/>
                </a:lnTo>
                <a:lnTo>
                  <a:pt x="1839020" y="1318101"/>
                </a:lnTo>
                <a:lnTo>
                  <a:pt x="1835874" y="1366727"/>
                </a:lnTo>
                <a:lnTo>
                  <a:pt x="1826437" y="1414747"/>
                </a:lnTo>
                <a:lnTo>
                  <a:pt x="1810709" y="1461552"/>
                </a:lnTo>
                <a:lnTo>
                  <a:pt x="1788690" y="1506537"/>
                </a:lnTo>
                <a:lnTo>
                  <a:pt x="1760917" y="1547930"/>
                </a:lnTo>
                <a:lnTo>
                  <a:pt x="1728312" y="1584860"/>
                </a:lnTo>
                <a:lnTo>
                  <a:pt x="1691438" y="1617003"/>
                </a:lnTo>
                <a:lnTo>
                  <a:pt x="1650855" y="1644032"/>
                </a:lnTo>
                <a:lnTo>
                  <a:pt x="1607126" y="1665622"/>
                </a:lnTo>
                <a:lnTo>
                  <a:pt x="1560813" y="1681446"/>
                </a:lnTo>
                <a:lnTo>
                  <a:pt x="1512477" y="1691180"/>
                </a:lnTo>
                <a:lnTo>
                  <a:pt x="1462681" y="1694497"/>
                </a:lnTo>
                <a:close/>
              </a:path>
            </a:pathLst>
          </a:custGeom>
          <a:solidFill>
            <a:srgbClr val="5B9BD4">
              <a:alpha val="14898"/>
            </a:srgbClr>
          </a:solidFill>
        </p:spPr>
        <p:txBody>
          <a:bodyPr wrap="square" lIns="0" tIns="0" rIns="0" bIns="0" rtlCol="0"/>
          <a:lstStyle/>
          <a:p/>
        </p:txBody>
      </p:sp>
      <p:sp>
        <p:nvSpPr>
          <p:cNvPr id="5" name="object 5"/>
          <p:cNvSpPr txBox="1"/>
          <p:nvPr/>
        </p:nvSpPr>
        <p:spPr>
          <a:xfrm>
            <a:off x="3172460" y="782282"/>
            <a:ext cx="5713730" cy="789940"/>
          </a:xfrm>
          <a:prstGeom prst="rect">
            <a:avLst/>
          </a:prstGeom>
        </p:spPr>
        <p:txBody>
          <a:bodyPr vert="horz" wrap="square" lIns="0" tIns="115570" rIns="0" bIns="0" rtlCol="0">
            <a:spAutoFit/>
          </a:bodyPr>
          <a:lstStyle/>
          <a:p>
            <a:pPr marL="635" algn="ctr">
              <a:lnSpc>
                <a:spcPct val="100000"/>
              </a:lnSpc>
              <a:spcBef>
                <a:spcPts val="910"/>
              </a:spcBef>
              <a:tabLst>
                <a:tab pos="428625" algn="l"/>
                <a:tab pos="859790" algn="l"/>
                <a:tab pos="1289685" algn="l"/>
                <a:tab pos="1719580" algn="l"/>
                <a:tab pos="2149475" algn="l"/>
              </a:tabLst>
            </a:pPr>
            <a:r>
              <a:rPr sz="2000" spc="5" dirty="0">
                <a:latin typeface="微软雅黑" panose="020B0503020204020204" charset="-122"/>
                <a:cs typeface="微软雅黑" panose="020B0503020204020204" charset="-122"/>
              </a:rPr>
              <a:t>区	域	管	控	预	案</a:t>
            </a:r>
            <a:endParaRPr sz="2000">
              <a:latin typeface="微软雅黑" panose="020B0503020204020204" charset="-122"/>
              <a:cs typeface="微软雅黑" panose="020B0503020204020204" charset="-122"/>
            </a:endParaRPr>
          </a:p>
          <a:p>
            <a:pPr algn="ctr">
              <a:lnSpc>
                <a:spcPct val="100000"/>
              </a:lnSpc>
              <a:spcBef>
                <a:spcPts val="705"/>
              </a:spcBef>
              <a:tabLst>
                <a:tab pos="538480" algn="l"/>
                <a:tab pos="1101725" algn="l"/>
                <a:tab pos="1661795" algn="l"/>
                <a:tab pos="2211070" algn="l"/>
                <a:tab pos="2771140" algn="l"/>
                <a:tab pos="3330575" algn="l"/>
                <a:tab pos="3881120" algn="l"/>
                <a:tab pos="4448810" algn="l"/>
                <a:tab pos="4987925" algn="l"/>
                <a:tab pos="5553075" algn="l"/>
              </a:tabLst>
            </a:pPr>
            <a:r>
              <a:rPr sz="1750" dirty="0">
                <a:latin typeface="微软雅黑" panose="020B0503020204020204" charset="-122"/>
                <a:cs typeface="微软雅黑" panose="020B0503020204020204" charset="-122"/>
              </a:rPr>
              <a:t>P	H	O	T	O	G	R	A	P	H	Y</a:t>
            </a:r>
            <a:endParaRPr sz="1750">
              <a:latin typeface="微软雅黑" panose="020B0503020204020204" charset="-122"/>
              <a:cs typeface="微软雅黑" panose="020B0503020204020204" charset="-122"/>
            </a:endParaRPr>
          </a:p>
        </p:txBody>
      </p:sp>
      <p:sp>
        <p:nvSpPr>
          <p:cNvPr id="6" name="object 6"/>
          <p:cNvSpPr txBox="1"/>
          <p:nvPr/>
        </p:nvSpPr>
        <p:spPr>
          <a:xfrm>
            <a:off x="647700" y="1983232"/>
            <a:ext cx="11036935" cy="3869690"/>
          </a:xfrm>
          <a:prstGeom prst="rect">
            <a:avLst/>
          </a:prstGeom>
        </p:spPr>
        <p:txBody>
          <a:bodyPr vert="horz" wrap="square" lIns="0" tIns="119380" rIns="0" bIns="0" rtlCol="0">
            <a:spAutoFit/>
          </a:bodyPr>
          <a:lstStyle/>
          <a:p>
            <a:pPr marL="355600" indent="-342900">
              <a:lnSpc>
                <a:spcPct val="100000"/>
              </a:lnSpc>
              <a:spcBef>
                <a:spcPts val="940"/>
              </a:spcBef>
              <a:buAutoNum type="arabicPeriod"/>
              <a:tabLst>
                <a:tab pos="354965" algn="l"/>
                <a:tab pos="355600" algn="l"/>
              </a:tabLst>
            </a:pPr>
            <a:r>
              <a:rPr sz="1400" dirty="0">
                <a:latin typeface="微软雅黑" panose="020B0503020204020204" charset="-122"/>
                <a:cs typeface="微软雅黑" panose="020B0503020204020204" charset="-122"/>
              </a:rPr>
              <a:t>活动现场所有顾客须有次序互动，安排工作人员现场督导，避免现场拥挤</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p>
            <a:pPr marL="355600" marR="182880" indent="-342900">
              <a:lnSpc>
                <a:spcPct val="150000"/>
              </a:lnSpc>
              <a:spcBef>
                <a:spcPts val="10"/>
              </a:spcBef>
              <a:buAutoNum type="arabicPeriod"/>
              <a:tabLst>
                <a:tab pos="354965" algn="l"/>
                <a:tab pos="355600" algn="l"/>
              </a:tabLst>
            </a:pPr>
            <a:r>
              <a:rPr sz="1400" dirty="0">
                <a:latin typeface="微软雅黑" panose="020B0503020204020204" charset="-122"/>
                <a:cs typeface="微软雅黑" panose="020B0503020204020204" charset="-122"/>
              </a:rPr>
              <a:t>活动前对活动场地内所有供电线路、灯光照明线路和音响设备进行彻底检查，避免电器设备存在漏电的隐患；并在活动期间安排专人</a:t>
            </a:r>
            <a:r>
              <a:rPr sz="1400" dirty="0">
                <a:latin typeface="微软雅黑" panose="020B0503020204020204" charset="-122"/>
                <a:cs typeface="微软雅黑" panose="020B0503020204020204" charset="-122"/>
              </a:rPr>
              <a:t>进 </a:t>
            </a:r>
            <a:r>
              <a:rPr sz="1400" dirty="0">
                <a:latin typeface="微软雅黑" panose="020B0503020204020204" charset="-122"/>
                <a:cs typeface="微软雅黑" panose="020B0503020204020204" charset="-122"/>
              </a:rPr>
              <a:t>行巡视，保证活动期间的正常使用;</a:t>
            </a:r>
            <a:endParaRPr sz="1400">
              <a:latin typeface="微软雅黑" panose="020B0503020204020204" charset="-122"/>
              <a:cs typeface="微软雅黑" panose="020B0503020204020204" charset="-122"/>
            </a:endParaRPr>
          </a:p>
          <a:p>
            <a:pPr marL="355600" marR="226695" indent="-342900">
              <a:lnSpc>
                <a:spcPct val="150000"/>
              </a:lnSpc>
              <a:spcBef>
                <a:spcPts val="5"/>
              </a:spcBef>
              <a:buAutoNum type="arabicPeriod"/>
              <a:tabLst>
                <a:tab pos="354965" algn="l"/>
                <a:tab pos="355600" algn="l"/>
              </a:tabLst>
            </a:pPr>
            <a:r>
              <a:rPr sz="1400" spc="-5" dirty="0">
                <a:latin typeface="微软雅黑" panose="020B0503020204020204" charset="-122"/>
                <a:cs typeface="微软雅黑" panose="020B0503020204020204" charset="-122"/>
              </a:rPr>
              <a:t>活动前，要配备应急药品和相关物品，轻者就地处置，及时将伤者或病者送医院救治，伤情严重时应立即拨打急救电话（120）求救</a:t>
            </a:r>
            <a:r>
              <a:rPr sz="140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重病者送医院;</a:t>
            </a:r>
            <a:endParaRPr sz="1400">
              <a:latin typeface="微软雅黑" panose="020B0503020204020204" charset="-122"/>
              <a:cs typeface="微软雅黑" panose="020B0503020204020204" charset="-122"/>
            </a:endParaRPr>
          </a:p>
          <a:p>
            <a:pPr marL="355600" marR="182880" indent="-342900">
              <a:lnSpc>
                <a:spcPct val="150000"/>
              </a:lnSpc>
              <a:spcBef>
                <a:spcPts val="5"/>
              </a:spcBef>
              <a:buAutoNum type="arabicPeriod"/>
              <a:tabLst>
                <a:tab pos="354965" algn="l"/>
                <a:tab pos="355600" algn="l"/>
              </a:tabLst>
            </a:pPr>
            <a:r>
              <a:rPr sz="1400" dirty="0">
                <a:latin typeface="微软雅黑" panose="020B0503020204020204" charset="-122"/>
                <a:cs typeface="微软雅黑" panose="020B0503020204020204" charset="-122"/>
              </a:rPr>
              <a:t>舞台表演开始时，严禁现场非工作人员靠近设备电源及舞台后方，现场将采用一米线将活动区域及工作区域进行严格划分，同时安排</a:t>
            </a:r>
            <a:r>
              <a:rPr sz="1400" dirty="0">
                <a:latin typeface="微软雅黑" panose="020B0503020204020204" charset="-122"/>
                <a:cs typeface="微软雅黑" panose="020B0503020204020204" charset="-122"/>
              </a:rPr>
              <a:t>巡 </a:t>
            </a:r>
            <a:r>
              <a:rPr sz="1400" dirty="0">
                <a:latin typeface="微软雅黑" panose="020B0503020204020204" charset="-122"/>
                <a:cs typeface="微软雅黑" panose="020B0503020204020204" charset="-122"/>
              </a:rPr>
              <a:t>场工作人员在</a:t>
            </a:r>
            <a:r>
              <a:rPr sz="1400" spc="5" dirty="0">
                <a:latin typeface="微软雅黑" panose="020B0503020204020204" charset="-122"/>
                <a:cs typeface="微软雅黑" panose="020B0503020204020204" charset="-122"/>
              </a:rPr>
              <a:t>演</a:t>
            </a:r>
            <a:r>
              <a:rPr sz="1400" spc="-1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艺环节进行实时检查及人群活动引导，避免发生意外</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p>
            <a:pPr marL="355600" marR="226695" indent="-342900">
              <a:lnSpc>
                <a:spcPct val="150000"/>
              </a:lnSpc>
              <a:buAutoNum type="arabicPeriod"/>
              <a:tabLst>
                <a:tab pos="354965" algn="l"/>
                <a:tab pos="355600" algn="l"/>
              </a:tabLst>
            </a:pPr>
            <a:r>
              <a:rPr sz="1400" spc="-5" dirty="0">
                <a:latin typeface="微软雅黑" panose="020B0503020204020204" charset="-122"/>
                <a:cs typeface="微软雅黑" panose="020B0503020204020204" charset="-122"/>
              </a:rPr>
              <a:t>活动期间，要禁止外来人员进入工作区域，若有滋事者，现场工作人员有权驱赶，并拨打110报警。活动途中有打架斗殴或其他争吵</a:t>
            </a:r>
            <a:r>
              <a:rPr sz="1400" dirty="0">
                <a:latin typeface="微软雅黑" panose="020B0503020204020204" charset="-122"/>
                <a:cs typeface="微软雅黑" panose="020B0503020204020204" charset="-122"/>
              </a:rPr>
              <a:t>时 </a:t>
            </a:r>
            <a:r>
              <a:rPr sz="1400" dirty="0">
                <a:latin typeface="微软雅黑" panose="020B0503020204020204" charset="-122"/>
                <a:cs typeface="微软雅黑" panose="020B0503020204020204" charset="-122"/>
              </a:rPr>
              <a:t>现场工作人员</a:t>
            </a:r>
            <a:r>
              <a:rPr sz="1400" spc="5" dirty="0">
                <a:latin typeface="微软雅黑" panose="020B0503020204020204" charset="-122"/>
                <a:cs typeface="微软雅黑" panose="020B0503020204020204" charset="-122"/>
              </a:rPr>
              <a:t>应</a:t>
            </a:r>
            <a:r>
              <a:rPr sz="1400" spc="-1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立即制止，必要时拨打</a:t>
            </a:r>
            <a:r>
              <a:rPr sz="1400" spc="-5" dirty="0">
                <a:latin typeface="微软雅黑" panose="020B0503020204020204" charset="-122"/>
                <a:cs typeface="微软雅黑" panose="020B0503020204020204" charset="-122"/>
              </a:rPr>
              <a:t>110</a:t>
            </a:r>
            <a:r>
              <a:rPr sz="1400" dirty="0">
                <a:latin typeface="微软雅黑" panose="020B0503020204020204" charset="-122"/>
                <a:cs typeface="微软雅黑" panose="020B0503020204020204" charset="-122"/>
              </a:rPr>
              <a:t>报警请求帮助;</a:t>
            </a:r>
            <a:endParaRPr sz="1400">
              <a:latin typeface="微软雅黑" panose="020B0503020204020204" charset="-122"/>
              <a:cs typeface="微软雅黑" panose="020B0503020204020204" charset="-122"/>
            </a:endParaRPr>
          </a:p>
          <a:p>
            <a:pPr marL="355600" marR="5080" indent="-342900">
              <a:lnSpc>
                <a:spcPct val="150000"/>
              </a:lnSpc>
              <a:spcBef>
                <a:spcPts val="5"/>
              </a:spcBef>
              <a:buAutoNum type="arabicPeriod"/>
              <a:tabLst>
                <a:tab pos="354965" algn="l"/>
                <a:tab pos="355600" algn="l"/>
              </a:tabLst>
            </a:pPr>
            <a:r>
              <a:rPr sz="1400" dirty="0">
                <a:latin typeface="微软雅黑" panose="020B0503020204020204" charset="-122"/>
                <a:cs typeface="微软雅黑" panose="020B0503020204020204" charset="-122"/>
              </a:rPr>
              <a:t>发生火灾时，立即切断电源，停止一切运转设备；并开启所有通道，保证现场四周疏散通道的流畅，组织人员有次序的从安全通道疏散</a:t>
            </a:r>
            <a:r>
              <a:rPr sz="140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并及时向相</a:t>
            </a:r>
            <a:r>
              <a:rPr sz="1400" spc="5" dirty="0">
                <a:latin typeface="微软雅黑" panose="020B0503020204020204" charset="-122"/>
                <a:cs typeface="微软雅黑" panose="020B0503020204020204" charset="-122"/>
              </a:rPr>
              <a:t>关</a:t>
            </a:r>
            <a:r>
              <a:rPr sz="1400" spc="-35"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负责人汇报；现场负责人立即组织人员利用现有的消防设备进行灭火，控制火源继续蔓延。同时，根据火势情况拨打火</a:t>
            </a:r>
            <a:r>
              <a:rPr sz="1400" spc="5" dirty="0">
                <a:latin typeface="微软雅黑" panose="020B0503020204020204" charset="-122"/>
                <a:cs typeface="微软雅黑" panose="020B0503020204020204" charset="-122"/>
              </a:rPr>
              <a:t>警 </a:t>
            </a:r>
            <a:r>
              <a:rPr sz="1400" dirty="0">
                <a:latin typeface="微软雅黑" panose="020B0503020204020204" charset="-122"/>
                <a:cs typeface="微软雅黑" panose="020B0503020204020204" charset="-122"/>
              </a:rPr>
              <a:t>电话</a:t>
            </a:r>
            <a:r>
              <a:rPr sz="1400" spc="-5" dirty="0">
                <a:latin typeface="微软雅黑" panose="020B0503020204020204" charset="-122"/>
                <a:cs typeface="微软雅黑" panose="020B0503020204020204" charset="-122"/>
              </a:rPr>
              <a:t>（119），</a:t>
            </a:r>
            <a:r>
              <a:rPr sz="1400" dirty="0">
                <a:latin typeface="微软雅黑" panose="020B0503020204020204" charset="-122"/>
                <a:cs typeface="微软雅黑" panose="020B0503020204020204" charset="-122"/>
              </a:rPr>
              <a:t>报告着火地点</a:t>
            </a:r>
            <a:r>
              <a:rPr sz="1400" spc="5" dirty="0">
                <a:latin typeface="微软雅黑" panose="020B0503020204020204" charset="-122"/>
                <a:cs typeface="微软雅黑" panose="020B0503020204020204" charset="-122"/>
              </a:rPr>
              <a:t>火</a:t>
            </a:r>
            <a:r>
              <a:rPr sz="1400" spc="-1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势情况。并进行现场警戒，等消防人员进行扑救</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9871" y="538226"/>
            <a:ext cx="939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rPr>
              <a:t>方案附录</a:t>
            </a:r>
            <a:endParaRPr sz="1800"/>
          </a:p>
        </p:txBody>
      </p:sp>
      <p:sp>
        <p:nvSpPr>
          <p:cNvPr id="3" name="object 3"/>
          <p:cNvSpPr txBox="1"/>
          <p:nvPr/>
        </p:nvSpPr>
        <p:spPr>
          <a:xfrm>
            <a:off x="629767" y="905014"/>
            <a:ext cx="1280795" cy="186690"/>
          </a:xfrm>
          <a:prstGeom prst="rect">
            <a:avLst/>
          </a:prstGeom>
        </p:spPr>
        <p:txBody>
          <a:bodyPr vert="horz" wrap="square" lIns="0" tIns="13335" rIns="0" bIns="0" rtlCol="0">
            <a:spAutoFit/>
          </a:bodyPr>
          <a:lstStyle/>
          <a:p>
            <a:pPr marL="12700">
              <a:lnSpc>
                <a:spcPct val="100000"/>
              </a:lnSpc>
              <a:spcBef>
                <a:spcPts val="105"/>
              </a:spcBef>
            </a:pPr>
            <a:r>
              <a:rPr sz="1050" spc="40" dirty="0">
                <a:solidFill>
                  <a:srgbClr val="A6A6A6"/>
                </a:solidFill>
                <a:latin typeface="Arial" panose="020B0604020202020204"/>
                <a:cs typeface="Arial" panose="020B0604020202020204"/>
              </a:rPr>
              <a:t>Activities</a:t>
            </a:r>
            <a:r>
              <a:rPr sz="1050" spc="180"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performed</a:t>
            </a:r>
            <a:endParaRPr sz="1050">
              <a:latin typeface="Arial" panose="020B0604020202020204"/>
              <a:cs typeface="Arial" panose="020B0604020202020204"/>
            </a:endParaRPr>
          </a:p>
        </p:txBody>
      </p:sp>
      <p:sp>
        <p:nvSpPr>
          <p:cNvPr id="4" name="object 4"/>
          <p:cNvSpPr/>
          <p:nvPr/>
        </p:nvSpPr>
        <p:spPr>
          <a:xfrm>
            <a:off x="9138567" y="2653842"/>
            <a:ext cx="1839595" cy="1694814"/>
          </a:xfrm>
          <a:custGeom>
            <a:avLst/>
            <a:gdLst/>
            <a:ahLst/>
            <a:cxnLst/>
            <a:rect l="l" t="t" r="r" b="b"/>
            <a:pathLst>
              <a:path w="1839595" h="1694814">
                <a:moveTo>
                  <a:pt x="1462681" y="1694497"/>
                </a:moveTo>
                <a:lnTo>
                  <a:pt x="376335" y="1694497"/>
                </a:lnTo>
                <a:lnTo>
                  <a:pt x="326543" y="1691180"/>
                </a:lnTo>
                <a:lnTo>
                  <a:pt x="278210" y="1681446"/>
                </a:lnTo>
                <a:lnTo>
                  <a:pt x="231900" y="1665622"/>
                </a:lnTo>
                <a:lnTo>
                  <a:pt x="188172" y="1644032"/>
                </a:lnTo>
                <a:lnTo>
                  <a:pt x="147591" y="1617003"/>
                </a:lnTo>
                <a:lnTo>
                  <a:pt x="110717" y="1584860"/>
                </a:lnTo>
                <a:lnTo>
                  <a:pt x="78112" y="1547930"/>
                </a:lnTo>
                <a:lnTo>
                  <a:pt x="50339" y="1506537"/>
                </a:lnTo>
                <a:lnTo>
                  <a:pt x="28316" y="1461552"/>
                </a:lnTo>
                <a:lnTo>
                  <a:pt x="12584" y="1414747"/>
                </a:lnTo>
                <a:lnTo>
                  <a:pt x="3146" y="1366727"/>
                </a:lnTo>
                <a:lnTo>
                  <a:pt x="0" y="1318101"/>
                </a:lnTo>
                <a:lnTo>
                  <a:pt x="3146" y="1269474"/>
                </a:lnTo>
                <a:lnTo>
                  <a:pt x="12584" y="1221455"/>
                </a:lnTo>
                <a:lnTo>
                  <a:pt x="28316" y="1174649"/>
                </a:lnTo>
                <a:lnTo>
                  <a:pt x="50339" y="1129664"/>
                </a:lnTo>
                <a:lnTo>
                  <a:pt x="593988" y="188912"/>
                </a:lnTo>
                <a:lnTo>
                  <a:pt x="621721" y="147205"/>
                </a:lnTo>
                <a:lnTo>
                  <a:pt x="654230" y="110038"/>
                </a:lnTo>
                <a:lnTo>
                  <a:pt x="690986" y="77726"/>
                </a:lnTo>
                <a:lnTo>
                  <a:pt x="731461" y="50584"/>
                </a:lnTo>
                <a:lnTo>
                  <a:pt x="775127" y="28925"/>
                </a:lnTo>
                <a:lnTo>
                  <a:pt x="821458" y="13065"/>
                </a:lnTo>
                <a:lnTo>
                  <a:pt x="869923" y="3318"/>
                </a:lnTo>
                <a:lnTo>
                  <a:pt x="919997" y="0"/>
                </a:lnTo>
                <a:lnTo>
                  <a:pt x="969750" y="3318"/>
                </a:lnTo>
                <a:lnTo>
                  <a:pt x="1017988" y="13065"/>
                </a:lnTo>
                <a:lnTo>
                  <a:pt x="1064182" y="28925"/>
                </a:lnTo>
                <a:lnTo>
                  <a:pt x="1107803" y="50584"/>
                </a:lnTo>
                <a:lnTo>
                  <a:pt x="1148323" y="77726"/>
                </a:lnTo>
                <a:lnTo>
                  <a:pt x="1185214" y="110038"/>
                </a:lnTo>
                <a:lnTo>
                  <a:pt x="1217947" y="147205"/>
                </a:lnTo>
                <a:lnTo>
                  <a:pt x="1245993" y="188912"/>
                </a:lnTo>
                <a:lnTo>
                  <a:pt x="1788690" y="1129664"/>
                </a:lnTo>
                <a:lnTo>
                  <a:pt x="1810709" y="1174649"/>
                </a:lnTo>
                <a:lnTo>
                  <a:pt x="1826437" y="1221455"/>
                </a:lnTo>
                <a:lnTo>
                  <a:pt x="1835874" y="1269474"/>
                </a:lnTo>
                <a:lnTo>
                  <a:pt x="1839020" y="1318101"/>
                </a:lnTo>
                <a:lnTo>
                  <a:pt x="1835874" y="1366727"/>
                </a:lnTo>
                <a:lnTo>
                  <a:pt x="1826437" y="1414747"/>
                </a:lnTo>
                <a:lnTo>
                  <a:pt x="1810709" y="1461552"/>
                </a:lnTo>
                <a:lnTo>
                  <a:pt x="1788690" y="1506537"/>
                </a:lnTo>
                <a:lnTo>
                  <a:pt x="1760917" y="1547930"/>
                </a:lnTo>
                <a:lnTo>
                  <a:pt x="1728312" y="1584860"/>
                </a:lnTo>
                <a:lnTo>
                  <a:pt x="1691438" y="1617003"/>
                </a:lnTo>
                <a:lnTo>
                  <a:pt x="1650855" y="1644032"/>
                </a:lnTo>
                <a:lnTo>
                  <a:pt x="1607126" y="1665622"/>
                </a:lnTo>
                <a:lnTo>
                  <a:pt x="1560813" y="1681446"/>
                </a:lnTo>
                <a:lnTo>
                  <a:pt x="1512477" y="1691180"/>
                </a:lnTo>
                <a:lnTo>
                  <a:pt x="1462681" y="1694497"/>
                </a:lnTo>
                <a:close/>
              </a:path>
            </a:pathLst>
          </a:custGeom>
          <a:solidFill>
            <a:srgbClr val="5B9BD4">
              <a:alpha val="14898"/>
            </a:srgbClr>
          </a:solidFill>
        </p:spPr>
        <p:txBody>
          <a:bodyPr wrap="square" lIns="0" tIns="0" rIns="0" bIns="0" rtlCol="0"/>
          <a:lstStyle/>
          <a:p/>
        </p:txBody>
      </p:sp>
      <p:grpSp>
        <p:nvGrpSpPr>
          <p:cNvPr id="5" name="object 5"/>
          <p:cNvGrpSpPr/>
          <p:nvPr/>
        </p:nvGrpSpPr>
        <p:grpSpPr>
          <a:xfrm>
            <a:off x="751331" y="1476755"/>
            <a:ext cx="2161540" cy="4758055"/>
            <a:chOff x="751331" y="1476755"/>
            <a:chExt cx="2161540" cy="4758055"/>
          </a:xfrm>
        </p:grpSpPr>
        <p:pic>
          <p:nvPicPr>
            <p:cNvPr id="6" name="object 6"/>
            <p:cNvPicPr/>
            <p:nvPr/>
          </p:nvPicPr>
          <p:blipFill>
            <a:blip r:embed="rId1" cstate="print"/>
            <a:stretch>
              <a:fillRect/>
            </a:stretch>
          </p:blipFill>
          <p:spPr>
            <a:xfrm>
              <a:off x="751331" y="1476755"/>
              <a:ext cx="2161032" cy="1310360"/>
            </a:xfrm>
            <a:prstGeom prst="rect">
              <a:avLst/>
            </a:prstGeom>
          </p:spPr>
        </p:pic>
        <p:pic>
          <p:nvPicPr>
            <p:cNvPr id="7" name="object 7"/>
            <p:cNvPicPr/>
            <p:nvPr/>
          </p:nvPicPr>
          <p:blipFill>
            <a:blip r:embed="rId2" cstate="print"/>
            <a:stretch>
              <a:fillRect/>
            </a:stretch>
          </p:blipFill>
          <p:spPr>
            <a:xfrm>
              <a:off x="751331" y="2808731"/>
              <a:ext cx="2150364" cy="1101852"/>
            </a:xfrm>
            <a:prstGeom prst="rect">
              <a:avLst/>
            </a:prstGeom>
          </p:spPr>
        </p:pic>
        <p:pic>
          <p:nvPicPr>
            <p:cNvPr id="8" name="object 8"/>
            <p:cNvPicPr/>
            <p:nvPr/>
          </p:nvPicPr>
          <p:blipFill>
            <a:blip r:embed="rId3" cstate="print"/>
            <a:stretch>
              <a:fillRect/>
            </a:stretch>
          </p:blipFill>
          <p:spPr>
            <a:xfrm>
              <a:off x="751331" y="3950601"/>
              <a:ext cx="2150364" cy="1145654"/>
            </a:xfrm>
            <a:prstGeom prst="rect">
              <a:avLst/>
            </a:prstGeom>
          </p:spPr>
        </p:pic>
        <p:pic>
          <p:nvPicPr>
            <p:cNvPr id="9" name="object 9"/>
            <p:cNvPicPr/>
            <p:nvPr/>
          </p:nvPicPr>
          <p:blipFill>
            <a:blip r:embed="rId4" cstate="print"/>
            <a:stretch>
              <a:fillRect/>
            </a:stretch>
          </p:blipFill>
          <p:spPr>
            <a:xfrm>
              <a:off x="751331" y="5131308"/>
              <a:ext cx="2150364" cy="1102906"/>
            </a:xfrm>
            <a:prstGeom prst="rect">
              <a:avLst/>
            </a:prstGeom>
          </p:spPr>
        </p:pic>
      </p:grpSp>
      <p:sp>
        <p:nvSpPr>
          <p:cNvPr id="10" name="object 10"/>
          <p:cNvSpPr txBox="1"/>
          <p:nvPr/>
        </p:nvSpPr>
        <p:spPr>
          <a:xfrm>
            <a:off x="3283711" y="810895"/>
            <a:ext cx="8440420" cy="1310640"/>
          </a:xfrm>
          <a:prstGeom prst="rect">
            <a:avLst/>
          </a:prstGeom>
        </p:spPr>
        <p:txBody>
          <a:bodyPr vert="horz" wrap="square" lIns="0" tIns="12700" rIns="0" bIns="0" rtlCol="0">
            <a:spAutoFit/>
          </a:bodyPr>
          <a:lstStyle/>
          <a:p>
            <a:pPr marL="75565">
              <a:lnSpc>
                <a:spcPct val="100000"/>
              </a:lnSpc>
              <a:spcBef>
                <a:spcPts val="100"/>
              </a:spcBef>
            </a:pPr>
            <a:r>
              <a:rPr sz="2400" b="1" spc="-5" dirty="0">
                <a:latin typeface="微软雅黑" panose="020B0503020204020204" charset="-122"/>
                <a:cs typeface="微软雅黑" panose="020B0503020204020204" charset="-122"/>
              </a:rPr>
              <a:t>EHS</a:t>
            </a:r>
            <a:r>
              <a:rPr sz="2400" b="1" dirty="0">
                <a:latin typeface="微软雅黑" panose="020B0503020204020204" charset="-122"/>
                <a:cs typeface="微软雅黑" panose="020B0503020204020204" charset="-122"/>
              </a:rPr>
              <a:t>保障方案</a:t>
            </a:r>
            <a:endParaRPr sz="2400">
              <a:latin typeface="微软雅黑" panose="020B0503020204020204" charset="-122"/>
              <a:cs typeface="微软雅黑" panose="020B0503020204020204" charset="-122"/>
            </a:endParaRPr>
          </a:p>
          <a:p>
            <a:pPr marL="12700">
              <a:lnSpc>
                <a:spcPct val="100000"/>
              </a:lnSpc>
              <a:spcBef>
                <a:spcPts val="1600"/>
              </a:spcBef>
            </a:pPr>
            <a:r>
              <a:rPr sz="1200" dirty="0">
                <a:solidFill>
                  <a:srgbClr val="575757"/>
                </a:solidFill>
                <a:latin typeface="PMingLiU" panose="02020500000000000000" charset="-120"/>
                <a:cs typeface="PMingLiU" panose="02020500000000000000" charset="-120"/>
              </a:rPr>
              <a:t>对于活动执行一直以业内高标准、高品质作为不懈追求。鉴于此，为保证活动执行达到预期效果，现提</a:t>
            </a:r>
            <a:r>
              <a:rPr sz="1200" spc="5" dirty="0">
                <a:solidFill>
                  <a:srgbClr val="575757"/>
                </a:solidFill>
                <a:latin typeface="PMingLiU" panose="02020500000000000000" charset="-120"/>
                <a:cs typeface="PMingLiU" panose="02020500000000000000" charset="-120"/>
              </a:rPr>
              <a:t>供</a:t>
            </a:r>
            <a:r>
              <a:rPr sz="1200" dirty="0">
                <a:solidFill>
                  <a:srgbClr val="575757"/>
                </a:solidFill>
                <a:latin typeface="PMingLiU" panose="02020500000000000000" charset="-120"/>
                <a:cs typeface="PMingLiU" panose="02020500000000000000" charset="-120"/>
              </a:rPr>
              <a:t>《</a:t>
            </a:r>
            <a:r>
              <a:rPr sz="1200" spc="-5" dirty="0">
                <a:solidFill>
                  <a:srgbClr val="575757"/>
                </a:solidFill>
                <a:latin typeface="微软雅黑" panose="020B0503020204020204" charset="-122"/>
                <a:cs typeface="微软雅黑" panose="020B0503020204020204" charset="-122"/>
              </a:rPr>
              <a:t>EHS</a:t>
            </a:r>
            <a:r>
              <a:rPr sz="1200" dirty="0">
                <a:solidFill>
                  <a:srgbClr val="575757"/>
                </a:solidFill>
                <a:latin typeface="PMingLiU" panose="02020500000000000000" charset="-120"/>
                <a:cs typeface="PMingLiU" panose="02020500000000000000" charset="-120"/>
              </a:rPr>
              <a:t>保</a:t>
            </a:r>
            <a:endParaRPr sz="1200">
              <a:latin typeface="PMingLiU" panose="02020500000000000000" charset="-120"/>
              <a:cs typeface="PMingLiU" panose="02020500000000000000" charset="-120"/>
            </a:endParaRPr>
          </a:p>
          <a:p>
            <a:pPr marL="12700" marR="5080">
              <a:lnSpc>
                <a:spcPts val="2160"/>
              </a:lnSpc>
              <a:spcBef>
                <a:spcPts val="70"/>
              </a:spcBef>
            </a:pPr>
            <a:r>
              <a:rPr sz="1200" dirty="0">
                <a:solidFill>
                  <a:srgbClr val="575757"/>
                </a:solidFill>
                <a:latin typeface="PMingLiU" panose="02020500000000000000" charset="-120"/>
                <a:cs typeface="PMingLiU" panose="02020500000000000000" charset="-120"/>
              </a:rPr>
              <a:t>障方案》以作现场执行指导原则。我方将依据此标准，在活动执行中对各个环节严格把控，</a:t>
            </a:r>
            <a:r>
              <a:rPr sz="1200" spc="-155" dirty="0">
                <a:solidFill>
                  <a:srgbClr val="575757"/>
                </a:solidFill>
                <a:latin typeface="PMingLiU" panose="02020500000000000000" charset="-120"/>
                <a:cs typeface="PMingLiU" panose="02020500000000000000" charset="-120"/>
              </a:rPr>
              <a:t> </a:t>
            </a:r>
            <a:r>
              <a:rPr sz="1200" dirty="0">
                <a:solidFill>
                  <a:srgbClr val="575757"/>
                </a:solidFill>
                <a:latin typeface="PMingLiU" panose="02020500000000000000" charset="-120"/>
                <a:cs typeface="PMingLiU" panose="02020500000000000000" charset="-120"/>
              </a:rPr>
              <a:t>避免出现不符合质量要求的问题， 通过双方的共同努力，</a:t>
            </a:r>
            <a:r>
              <a:rPr sz="1200" spc="30" dirty="0">
                <a:solidFill>
                  <a:srgbClr val="575757"/>
                </a:solidFill>
                <a:latin typeface="PMingLiU" panose="02020500000000000000" charset="-120"/>
                <a:cs typeface="PMingLiU" panose="02020500000000000000" charset="-120"/>
              </a:rPr>
              <a:t> </a:t>
            </a:r>
            <a:r>
              <a:rPr sz="1200" dirty="0">
                <a:solidFill>
                  <a:srgbClr val="575757"/>
                </a:solidFill>
                <a:latin typeface="PMingLiU" panose="02020500000000000000" charset="-120"/>
                <a:cs typeface="PMingLiU" panose="02020500000000000000" charset="-120"/>
              </a:rPr>
              <a:t>呈现出完美的活动现场。</a:t>
            </a:r>
            <a:endParaRPr sz="1200">
              <a:latin typeface="PMingLiU" panose="02020500000000000000" charset="-120"/>
              <a:cs typeface="PMingLiU" panose="02020500000000000000" charset="-120"/>
            </a:endParaRPr>
          </a:p>
        </p:txBody>
      </p:sp>
      <p:sp>
        <p:nvSpPr>
          <p:cNvPr id="11" name="object 11"/>
          <p:cNvSpPr txBox="1"/>
          <p:nvPr/>
        </p:nvSpPr>
        <p:spPr>
          <a:xfrm>
            <a:off x="3689477" y="2239645"/>
            <a:ext cx="7806690" cy="3872229"/>
          </a:xfrm>
          <a:prstGeom prst="rect">
            <a:avLst/>
          </a:prstGeom>
        </p:spPr>
        <p:txBody>
          <a:bodyPr vert="horz" wrap="square" lIns="0" tIns="12700" rIns="0" bIns="0" rtlCol="0">
            <a:spAutoFit/>
          </a:bodyPr>
          <a:lstStyle/>
          <a:p>
            <a:pPr marL="266700" indent="-254000">
              <a:lnSpc>
                <a:spcPct val="100000"/>
              </a:lnSpc>
              <a:spcBef>
                <a:spcPts val="100"/>
              </a:spcBef>
              <a:buChar char="–"/>
              <a:tabLst>
                <a:tab pos="266065" algn="l"/>
                <a:tab pos="266700" algn="l"/>
              </a:tabLst>
            </a:pPr>
            <a:r>
              <a:rPr sz="1200" dirty="0">
                <a:solidFill>
                  <a:srgbClr val="575757"/>
                </a:solidFill>
                <a:latin typeface="微软雅黑" panose="020B0503020204020204" charset="-122"/>
                <a:cs typeface="微软雅黑" panose="020B0503020204020204" charset="-122"/>
              </a:rPr>
              <a:t>1</a:t>
            </a:r>
            <a:r>
              <a:rPr sz="1200" dirty="0">
                <a:solidFill>
                  <a:srgbClr val="575757"/>
                </a:solidFill>
                <a:latin typeface="PMingLiU" panose="02020500000000000000" charset="-120"/>
                <a:cs typeface="PMingLiU" panose="02020500000000000000" charset="-120"/>
              </a:rPr>
              <a:t>、有搭建物料符合规定防火等级</a:t>
            </a:r>
            <a:r>
              <a:rPr sz="1200" spc="-5" dirty="0">
                <a:solidFill>
                  <a:srgbClr val="575757"/>
                </a:solidFill>
                <a:latin typeface="PMingLiU" panose="02020500000000000000" charset="-120"/>
                <a:cs typeface="PMingLiU" panose="02020500000000000000" charset="-120"/>
              </a:rPr>
              <a:t>（</a:t>
            </a:r>
            <a:r>
              <a:rPr sz="1200" spc="-5" dirty="0">
                <a:solidFill>
                  <a:srgbClr val="575757"/>
                </a:solidFill>
                <a:latin typeface="微软雅黑" panose="020B0503020204020204" charset="-122"/>
                <a:cs typeface="微软雅黑" panose="020B0503020204020204" charset="-122"/>
              </a:rPr>
              <a:t>B1</a:t>
            </a:r>
            <a:r>
              <a:rPr sz="1200" dirty="0">
                <a:solidFill>
                  <a:srgbClr val="575757"/>
                </a:solidFill>
                <a:latin typeface="PMingLiU" panose="02020500000000000000" charset="-120"/>
                <a:cs typeface="PMingLiU" panose="02020500000000000000" charset="-120"/>
              </a:rPr>
              <a:t>级以上），木质结构做防火处理</a:t>
            </a:r>
            <a:endParaRPr sz="1200">
              <a:latin typeface="PMingLiU" panose="02020500000000000000" charset="-120"/>
              <a:cs typeface="PMingLiU" panose="02020500000000000000" charset="-120"/>
            </a:endParaRPr>
          </a:p>
          <a:p>
            <a:pPr marL="266700" indent="-254000">
              <a:lnSpc>
                <a:spcPct val="100000"/>
              </a:lnSpc>
              <a:spcBef>
                <a:spcPts val="1010"/>
              </a:spcBef>
              <a:buChar char="–"/>
              <a:tabLst>
                <a:tab pos="266065" algn="l"/>
                <a:tab pos="266700" algn="l"/>
              </a:tabLst>
            </a:pPr>
            <a:r>
              <a:rPr sz="1200" dirty="0">
                <a:solidFill>
                  <a:srgbClr val="575757"/>
                </a:solidFill>
                <a:latin typeface="微软雅黑" panose="020B0503020204020204" charset="-122"/>
                <a:cs typeface="微软雅黑" panose="020B0503020204020204" charset="-122"/>
              </a:rPr>
              <a:t>2</a:t>
            </a:r>
            <a:r>
              <a:rPr sz="1200" dirty="0">
                <a:solidFill>
                  <a:srgbClr val="575757"/>
                </a:solidFill>
                <a:latin typeface="PMingLiU" panose="02020500000000000000" charset="-120"/>
                <a:cs typeface="PMingLiU" panose="02020500000000000000" charset="-120"/>
              </a:rPr>
              <a:t>、装置、过线槽等不遮挡防火卷帘</a:t>
            </a:r>
            <a:endParaRPr sz="1200">
              <a:latin typeface="PMingLiU" panose="02020500000000000000" charset="-120"/>
              <a:cs typeface="PMingLiU" panose="02020500000000000000" charset="-120"/>
            </a:endParaRPr>
          </a:p>
          <a:p>
            <a:pPr marL="266700" indent="-254000">
              <a:lnSpc>
                <a:spcPct val="100000"/>
              </a:lnSpc>
              <a:spcBef>
                <a:spcPts val="1005"/>
              </a:spcBef>
              <a:buChar char="–"/>
              <a:tabLst>
                <a:tab pos="266065" algn="l"/>
                <a:tab pos="266700" algn="l"/>
              </a:tabLst>
            </a:pPr>
            <a:r>
              <a:rPr sz="1200" dirty="0">
                <a:solidFill>
                  <a:srgbClr val="575757"/>
                </a:solidFill>
                <a:latin typeface="微软雅黑" panose="020B0503020204020204" charset="-122"/>
                <a:cs typeface="微软雅黑" panose="020B0503020204020204" charset="-122"/>
              </a:rPr>
              <a:t>3</a:t>
            </a:r>
            <a:r>
              <a:rPr sz="1200" spc="-5" dirty="0">
                <a:solidFill>
                  <a:srgbClr val="575757"/>
                </a:solidFill>
                <a:latin typeface="PMingLiU" panose="02020500000000000000" charset="-120"/>
                <a:cs typeface="PMingLiU" panose="02020500000000000000" charset="-120"/>
              </a:rPr>
              <a:t>、装置、过线槽等不遮挡紧急疏散指示灯（包括灯的连线</a:t>
            </a:r>
            <a:r>
              <a:rPr sz="1200" dirty="0">
                <a:solidFill>
                  <a:srgbClr val="575757"/>
                </a:solidFill>
                <a:latin typeface="PMingLiU" panose="02020500000000000000" charset="-120"/>
                <a:cs typeface="PMingLiU" panose="02020500000000000000" charset="-120"/>
              </a:rPr>
              <a:t>）</a:t>
            </a:r>
            <a:endParaRPr sz="1200">
              <a:latin typeface="PMingLiU" panose="02020500000000000000" charset="-120"/>
              <a:cs typeface="PMingLiU" panose="02020500000000000000" charset="-120"/>
            </a:endParaRPr>
          </a:p>
          <a:p>
            <a:pPr marL="266700" indent="-254000">
              <a:lnSpc>
                <a:spcPct val="100000"/>
              </a:lnSpc>
              <a:spcBef>
                <a:spcPts val="1015"/>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4</a:t>
            </a:r>
            <a:r>
              <a:rPr sz="1200" dirty="0">
                <a:solidFill>
                  <a:srgbClr val="575757"/>
                </a:solidFill>
                <a:latin typeface="PMingLiU" panose="02020500000000000000" charset="-120"/>
                <a:cs typeface="PMingLiU" panose="02020500000000000000" charset="-120"/>
              </a:rPr>
              <a:t>、活动多天搭建，加设围挡，整理好物料，并用整块灰色不透光布完全遮挡。</a:t>
            </a:r>
            <a:endParaRPr sz="1200">
              <a:latin typeface="PMingLiU" panose="02020500000000000000" charset="-120"/>
              <a:cs typeface="PMingLiU" panose="02020500000000000000" charset="-120"/>
            </a:endParaRPr>
          </a:p>
          <a:p>
            <a:pPr marL="266700" indent="-254000">
              <a:lnSpc>
                <a:spcPct val="100000"/>
              </a:lnSpc>
              <a:spcBef>
                <a:spcPts val="1005"/>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5</a:t>
            </a:r>
            <a:r>
              <a:rPr sz="1200" dirty="0">
                <a:solidFill>
                  <a:srgbClr val="575757"/>
                </a:solidFill>
                <a:latin typeface="PMingLiU" panose="02020500000000000000" charset="-120"/>
                <a:cs typeface="PMingLiU" panose="02020500000000000000" charset="-120"/>
              </a:rPr>
              <a:t>、地面铺地胶应保证揭掉后无留胶。</a:t>
            </a:r>
            <a:endParaRPr sz="1200">
              <a:latin typeface="PMingLiU" panose="02020500000000000000" charset="-120"/>
              <a:cs typeface="PMingLiU" panose="02020500000000000000" charset="-120"/>
            </a:endParaRPr>
          </a:p>
          <a:p>
            <a:pPr marL="266700" indent="-254000">
              <a:lnSpc>
                <a:spcPct val="100000"/>
              </a:lnSpc>
              <a:spcBef>
                <a:spcPts val="1010"/>
              </a:spcBef>
              <a:buChar char="–"/>
              <a:tabLst>
                <a:tab pos="266065" algn="l"/>
                <a:tab pos="266700" algn="l"/>
              </a:tabLst>
            </a:pPr>
            <a:r>
              <a:rPr sz="1200" dirty="0">
                <a:solidFill>
                  <a:srgbClr val="575757"/>
                </a:solidFill>
                <a:latin typeface="微软雅黑" panose="020B0503020204020204" charset="-122"/>
                <a:cs typeface="微软雅黑" panose="020B0503020204020204" charset="-122"/>
              </a:rPr>
              <a:t>6</a:t>
            </a:r>
            <a:r>
              <a:rPr sz="1200" dirty="0">
                <a:solidFill>
                  <a:srgbClr val="575757"/>
                </a:solidFill>
                <a:latin typeface="PMingLiU" panose="02020500000000000000" charset="-120"/>
                <a:cs typeface="PMingLiU" panose="02020500000000000000" charset="-120"/>
              </a:rPr>
              <a:t>、活动现场桌子必须有适当颜色的桌布，且将桌子全部包裹，不能露出腿。</a:t>
            </a:r>
            <a:endParaRPr sz="1200">
              <a:latin typeface="PMingLiU" panose="02020500000000000000" charset="-120"/>
              <a:cs typeface="PMingLiU" panose="02020500000000000000" charset="-120"/>
            </a:endParaRPr>
          </a:p>
          <a:p>
            <a:pPr marL="266700" indent="-254000">
              <a:lnSpc>
                <a:spcPct val="100000"/>
              </a:lnSpc>
              <a:spcBef>
                <a:spcPts val="1005"/>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7</a:t>
            </a:r>
            <a:r>
              <a:rPr sz="1200" spc="-5" dirty="0">
                <a:solidFill>
                  <a:srgbClr val="575757"/>
                </a:solidFill>
                <a:latin typeface="PMingLiU" panose="02020500000000000000" charset="-120"/>
                <a:cs typeface="PMingLiU" panose="02020500000000000000" charset="-120"/>
              </a:rPr>
              <a:t>、搭建舞台时，尽量将线缆藏于舞台下、地胶下。若台上线缆过多，使用过线槽</a:t>
            </a:r>
            <a:r>
              <a:rPr sz="1200" dirty="0">
                <a:solidFill>
                  <a:srgbClr val="575757"/>
                </a:solidFill>
                <a:latin typeface="PMingLiU" panose="02020500000000000000" charset="-120"/>
                <a:cs typeface="PMingLiU" panose="02020500000000000000" charset="-120"/>
              </a:rPr>
              <a:t>。</a:t>
            </a:r>
            <a:endParaRPr sz="1200">
              <a:latin typeface="PMingLiU" panose="02020500000000000000" charset="-120"/>
              <a:cs typeface="PMingLiU" panose="02020500000000000000" charset="-120"/>
            </a:endParaRPr>
          </a:p>
          <a:p>
            <a:pPr marL="266700" indent="-254000">
              <a:lnSpc>
                <a:spcPct val="100000"/>
              </a:lnSpc>
              <a:spcBef>
                <a:spcPts val="1010"/>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8</a:t>
            </a:r>
            <a:r>
              <a:rPr sz="1200" dirty="0">
                <a:solidFill>
                  <a:srgbClr val="575757"/>
                </a:solidFill>
                <a:latin typeface="PMingLiU" panose="02020500000000000000" charset="-120"/>
                <a:cs typeface="PMingLiU" panose="02020500000000000000" charset="-120"/>
              </a:rPr>
              <a:t>、活动物料应保证干净整洁无褶皱，没有明显污渍、褶皱等。包含但不限于座椅</a:t>
            </a:r>
            <a:r>
              <a:rPr sz="1200" spc="30" dirty="0">
                <a:solidFill>
                  <a:srgbClr val="575757"/>
                </a:solidFill>
                <a:latin typeface="PMingLiU" panose="02020500000000000000" charset="-120"/>
                <a:cs typeface="PMingLiU" panose="02020500000000000000" charset="-120"/>
              </a:rPr>
              <a:t> </a:t>
            </a:r>
            <a:r>
              <a:rPr sz="1200" dirty="0">
                <a:solidFill>
                  <a:srgbClr val="575757"/>
                </a:solidFill>
                <a:latin typeface="PMingLiU" panose="02020500000000000000" charset="-120"/>
                <a:cs typeface="PMingLiU" panose="02020500000000000000" charset="-120"/>
              </a:rPr>
              <a:t>套、桌布、演员服装等。</a:t>
            </a:r>
            <a:endParaRPr sz="1200">
              <a:latin typeface="PMingLiU" panose="02020500000000000000" charset="-120"/>
              <a:cs typeface="PMingLiU" panose="02020500000000000000" charset="-120"/>
            </a:endParaRPr>
          </a:p>
          <a:p>
            <a:pPr marL="266700" indent="-254000">
              <a:lnSpc>
                <a:spcPct val="100000"/>
              </a:lnSpc>
              <a:spcBef>
                <a:spcPts val="1010"/>
              </a:spcBef>
              <a:buChar char="–"/>
              <a:tabLst>
                <a:tab pos="266065" algn="l"/>
                <a:tab pos="266700" algn="l"/>
              </a:tabLst>
            </a:pPr>
            <a:r>
              <a:rPr sz="1200" dirty="0">
                <a:solidFill>
                  <a:srgbClr val="575757"/>
                </a:solidFill>
                <a:latin typeface="微软雅黑" panose="020B0503020204020204" charset="-122"/>
                <a:cs typeface="微软雅黑" panose="020B0503020204020204" charset="-122"/>
              </a:rPr>
              <a:t>9</a:t>
            </a:r>
            <a:r>
              <a:rPr sz="1200" dirty="0">
                <a:solidFill>
                  <a:srgbClr val="575757"/>
                </a:solidFill>
                <a:latin typeface="PMingLiU" panose="02020500000000000000" charset="-120"/>
                <a:cs typeface="PMingLiU" panose="02020500000000000000" charset="-120"/>
              </a:rPr>
              <a:t>、如遇借用库房情况，严格遵守使用规定，保证库房整洁，电线不可乱搭，</a:t>
            </a:r>
            <a:r>
              <a:rPr sz="1200" spc="-5" dirty="0">
                <a:solidFill>
                  <a:srgbClr val="575757"/>
                </a:solidFill>
                <a:latin typeface="PMingLiU" panose="02020500000000000000" charset="-120"/>
                <a:cs typeface="PMingLiU" panose="02020500000000000000" charset="-120"/>
              </a:rPr>
              <a:t> </a:t>
            </a:r>
            <a:r>
              <a:rPr sz="1200" dirty="0">
                <a:solidFill>
                  <a:srgbClr val="575757"/>
                </a:solidFill>
                <a:latin typeface="PMingLiU" panose="02020500000000000000" charset="-120"/>
                <a:cs typeface="PMingLiU" panose="02020500000000000000" charset="-120"/>
              </a:rPr>
              <a:t>必要时应使用过线槽及黄黑胶条。</a:t>
            </a:r>
            <a:endParaRPr sz="1200">
              <a:latin typeface="PMingLiU" panose="02020500000000000000" charset="-120"/>
              <a:cs typeface="PMingLiU" panose="02020500000000000000" charset="-120"/>
            </a:endParaRPr>
          </a:p>
          <a:p>
            <a:pPr marL="266700" indent="-254000">
              <a:lnSpc>
                <a:spcPct val="100000"/>
              </a:lnSpc>
              <a:spcBef>
                <a:spcPts val="1005"/>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10</a:t>
            </a:r>
            <a:r>
              <a:rPr sz="1200" dirty="0">
                <a:solidFill>
                  <a:srgbClr val="575757"/>
                </a:solidFill>
                <a:latin typeface="PMingLiU" panose="02020500000000000000" charset="-120"/>
                <a:cs typeface="PMingLiU" panose="02020500000000000000" charset="-120"/>
              </a:rPr>
              <a:t>、装置的锐角需做防护处理，打磨倒角或加装防撞垫。</a:t>
            </a:r>
            <a:endParaRPr sz="1200">
              <a:latin typeface="PMingLiU" panose="02020500000000000000" charset="-120"/>
              <a:cs typeface="PMingLiU" panose="02020500000000000000" charset="-120"/>
            </a:endParaRPr>
          </a:p>
          <a:p>
            <a:pPr marL="266700" indent="-254000">
              <a:lnSpc>
                <a:spcPct val="100000"/>
              </a:lnSpc>
              <a:spcBef>
                <a:spcPts val="1010"/>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11</a:t>
            </a:r>
            <a:r>
              <a:rPr sz="1200" dirty="0">
                <a:solidFill>
                  <a:srgbClr val="575757"/>
                </a:solidFill>
                <a:latin typeface="PMingLiU" panose="02020500000000000000" charset="-120"/>
                <a:cs typeface="PMingLiU" panose="02020500000000000000" charset="-120"/>
              </a:rPr>
              <a:t>、如商场天棚有消防水炮，灯光避免直射、扫射到消防水炮，以免发生喷水事故</a:t>
            </a:r>
            <a:endParaRPr sz="1200">
              <a:latin typeface="PMingLiU" panose="02020500000000000000" charset="-120"/>
              <a:cs typeface="PMingLiU" panose="02020500000000000000" charset="-120"/>
            </a:endParaRPr>
          </a:p>
          <a:p>
            <a:pPr marL="266700" marR="5080" indent="-253365">
              <a:lnSpc>
                <a:spcPct val="141000"/>
              </a:lnSpc>
              <a:spcBef>
                <a:spcPts val="295"/>
              </a:spcBef>
              <a:buChar char="–"/>
              <a:tabLst>
                <a:tab pos="266065" algn="l"/>
                <a:tab pos="266700" algn="l"/>
              </a:tabLst>
            </a:pPr>
            <a:r>
              <a:rPr sz="1200" spc="-5" dirty="0">
                <a:solidFill>
                  <a:srgbClr val="575757"/>
                </a:solidFill>
                <a:latin typeface="微软雅黑" panose="020B0503020204020204" charset="-122"/>
                <a:cs typeface="微软雅黑" panose="020B0503020204020204" charset="-122"/>
              </a:rPr>
              <a:t>12</a:t>
            </a:r>
            <a:r>
              <a:rPr sz="1200" dirty="0">
                <a:solidFill>
                  <a:srgbClr val="575757"/>
                </a:solidFill>
                <a:latin typeface="PMingLiU" panose="02020500000000000000" charset="-120"/>
                <a:cs typeface="PMingLiU" panose="02020500000000000000" charset="-120"/>
              </a:rPr>
              <a:t>、施工、彩排及活动期间工作人员不在场内吸烟、饮酒、吃饭、睡觉、换衣、追</a:t>
            </a:r>
            <a:r>
              <a:rPr sz="1200" spc="-140" dirty="0">
                <a:solidFill>
                  <a:srgbClr val="575757"/>
                </a:solidFill>
                <a:latin typeface="PMingLiU" panose="02020500000000000000" charset="-120"/>
                <a:cs typeface="PMingLiU" panose="02020500000000000000" charset="-120"/>
              </a:rPr>
              <a:t> </a:t>
            </a:r>
            <a:r>
              <a:rPr sz="1200" dirty="0">
                <a:solidFill>
                  <a:srgbClr val="575757"/>
                </a:solidFill>
                <a:latin typeface="PMingLiU" panose="02020500000000000000" charset="-120"/>
                <a:cs typeface="PMingLiU" panose="02020500000000000000" charset="-120"/>
              </a:rPr>
              <a:t>逐打闹、闲聊天、玩手机、随 意回答媒体问题、迟到早退、与顾客发生冲突。</a:t>
            </a:r>
            <a:endParaRPr sz="1200">
              <a:latin typeface="PMingLiU" panose="02020500000000000000" charset="-120"/>
              <a:cs typeface="PMingLiU" panose="02020500000000000000"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9767" y="380459"/>
            <a:ext cx="1280795" cy="711200"/>
          </a:xfrm>
          <a:prstGeom prst="rect">
            <a:avLst/>
          </a:prstGeom>
        </p:spPr>
        <p:txBody>
          <a:bodyPr vert="horz" wrap="square" lIns="0" tIns="170180" rIns="0" bIns="0" rtlCol="0">
            <a:spAutoFit/>
          </a:bodyPr>
          <a:lstStyle/>
          <a:p>
            <a:pPr algn="ctr">
              <a:lnSpc>
                <a:spcPct val="100000"/>
              </a:lnSpc>
              <a:spcBef>
                <a:spcPts val="1340"/>
              </a:spcBef>
            </a:pPr>
            <a:r>
              <a:rPr sz="1800" dirty="0">
                <a:solidFill>
                  <a:srgbClr val="404040"/>
                </a:solidFill>
                <a:latin typeface="微软雅黑" panose="020B0503020204020204" charset="-122"/>
                <a:cs typeface="微软雅黑" panose="020B0503020204020204" charset="-122"/>
              </a:rPr>
              <a:t>方案附录</a:t>
            </a:r>
            <a:endParaRPr sz="1800">
              <a:latin typeface="微软雅黑" panose="020B0503020204020204" charset="-122"/>
              <a:cs typeface="微软雅黑" panose="020B0503020204020204" charset="-122"/>
            </a:endParaRPr>
          </a:p>
          <a:p>
            <a:pPr algn="ctr">
              <a:lnSpc>
                <a:spcPct val="100000"/>
              </a:lnSpc>
              <a:spcBef>
                <a:spcPts val="735"/>
              </a:spcBef>
            </a:pPr>
            <a:r>
              <a:rPr sz="1050" spc="40" dirty="0">
                <a:solidFill>
                  <a:srgbClr val="A6A6A6"/>
                </a:solidFill>
                <a:latin typeface="Arial" panose="020B0604020202020204"/>
                <a:cs typeface="Arial" panose="020B0604020202020204"/>
              </a:rPr>
              <a:t>Activities</a:t>
            </a:r>
            <a:r>
              <a:rPr sz="1050" spc="185" dirty="0">
                <a:solidFill>
                  <a:srgbClr val="A6A6A6"/>
                </a:solidFill>
                <a:latin typeface="Arial" panose="020B0604020202020204"/>
                <a:cs typeface="Arial" panose="020B0604020202020204"/>
              </a:rPr>
              <a:t> </a:t>
            </a:r>
            <a:r>
              <a:rPr sz="1050" spc="-5" dirty="0">
                <a:solidFill>
                  <a:srgbClr val="A6A6A6"/>
                </a:solidFill>
                <a:latin typeface="Arial" panose="020B0604020202020204"/>
                <a:cs typeface="Arial" panose="020B0604020202020204"/>
              </a:rPr>
              <a:t>performed</a:t>
            </a:r>
            <a:endParaRPr sz="1050">
              <a:latin typeface="Arial" panose="020B0604020202020204"/>
              <a:cs typeface="Arial" panose="020B0604020202020204"/>
            </a:endParaRPr>
          </a:p>
        </p:txBody>
      </p:sp>
      <p:grpSp>
        <p:nvGrpSpPr>
          <p:cNvPr id="3" name="object 3"/>
          <p:cNvGrpSpPr/>
          <p:nvPr/>
        </p:nvGrpSpPr>
        <p:grpSpPr>
          <a:xfrm>
            <a:off x="5811011" y="1118616"/>
            <a:ext cx="5625465" cy="4876800"/>
            <a:chOff x="5811011" y="1118616"/>
            <a:chExt cx="5625465" cy="4876800"/>
          </a:xfrm>
        </p:grpSpPr>
        <p:sp>
          <p:nvSpPr>
            <p:cNvPr id="4" name="object 4"/>
            <p:cNvSpPr/>
            <p:nvPr/>
          </p:nvSpPr>
          <p:spPr>
            <a:xfrm>
              <a:off x="9138567" y="2653842"/>
              <a:ext cx="1839595" cy="1694814"/>
            </a:xfrm>
            <a:custGeom>
              <a:avLst/>
              <a:gdLst/>
              <a:ahLst/>
              <a:cxnLst/>
              <a:rect l="l" t="t" r="r" b="b"/>
              <a:pathLst>
                <a:path w="1839595" h="1694814">
                  <a:moveTo>
                    <a:pt x="1462681" y="1694497"/>
                  </a:moveTo>
                  <a:lnTo>
                    <a:pt x="376335" y="1694497"/>
                  </a:lnTo>
                  <a:lnTo>
                    <a:pt x="326543" y="1691180"/>
                  </a:lnTo>
                  <a:lnTo>
                    <a:pt x="278210" y="1681446"/>
                  </a:lnTo>
                  <a:lnTo>
                    <a:pt x="231900" y="1665622"/>
                  </a:lnTo>
                  <a:lnTo>
                    <a:pt x="188172" y="1644032"/>
                  </a:lnTo>
                  <a:lnTo>
                    <a:pt x="147591" y="1617003"/>
                  </a:lnTo>
                  <a:lnTo>
                    <a:pt x="110717" y="1584860"/>
                  </a:lnTo>
                  <a:lnTo>
                    <a:pt x="78112" y="1547930"/>
                  </a:lnTo>
                  <a:lnTo>
                    <a:pt x="50339" y="1506537"/>
                  </a:lnTo>
                  <a:lnTo>
                    <a:pt x="28316" y="1461552"/>
                  </a:lnTo>
                  <a:lnTo>
                    <a:pt x="12584" y="1414747"/>
                  </a:lnTo>
                  <a:lnTo>
                    <a:pt x="3146" y="1366727"/>
                  </a:lnTo>
                  <a:lnTo>
                    <a:pt x="0" y="1318101"/>
                  </a:lnTo>
                  <a:lnTo>
                    <a:pt x="3146" y="1269474"/>
                  </a:lnTo>
                  <a:lnTo>
                    <a:pt x="12584" y="1221455"/>
                  </a:lnTo>
                  <a:lnTo>
                    <a:pt x="28316" y="1174649"/>
                  </a:lnTo>
                  <a:lnTo>
                    <a:pt x="50339" y="1129664"/>
                  </a:lnTo>
                  <a:lnTo>
                    <a:pt x="593988" y="188912"/>
                  </a:lnTo>
                  <a:lnTo>
                    <a:pt x="621721" y="147205"/>
                  </a:lnTo>
                  <a:lnTo>
                    <a:pt x="654230" y="110038"/>
                  </a:lnTo>
                  <a:lnTo>
                    <a:pt x="690986" y="77726"/>
                  </a:lnTo>
                  <a:lnTo>
                    <a:pt x="731461" y="50584"/>
                  </a:lnTo>
                  <a:lnTo>
                    <a:pt x="775127" y="28925"/>
                  </a:lnTo>
                  <a:lnTo>
                    <a:pt x="821458" y="13065"/>
                  </a:lnTo>
                  <a:lnTo>
                    <a:pt x="869923" y="3318"/>
                  </a:lnTo>
                  <a:lnTo>
                    <a:pt x="919997" y="0"/>
                  </a:lnTo>
                  <a:lnTo>
                    <a:pt x="969750" y="3318"/>
                  </a:lnTo>
                  <a:lnTo>
                    <a:pt x="1017988" y="13065"/>
                  </a:lnTo>
                  <a:lnTo>
                    <a:pt x="1064182" y="28925"/>
                  </a:lnTo>
                  <a:lnTo>
                    <a:pt x="1107803" y="50584"/>
                  </a:lnTo>
                  <a:lnTo>
                    <a:pt x="1148323" y="77726"/>
                  </a:lnTo>
                  <a:lnTo>
                    <a:pt x="1185214" y="110038"/>
                  </a:lnTo>
                  <a:lnTo>
                    <a:pt x="1217947" y="147205"/>
                  </a:lnTo>
                  <a:lnTo>
                    <a:pt x="1245993" y="188912"/>
                  </a:lnTo>
                  <a:lnTo>
                    <a:pt x="1788690" y="1129664"/>
                  </a:lnTo>
                  <a:lnTo>
                    <a:pt x="1810709" y="1174649"/>
                  </a:lnTo>
                  <a:lnTo>
                    <a:pt x="1826437" y="1221455"/>
                  </a:lnTo>
                  <a:lnTo>
                    <a:pt x="1835874" y="1269474"/>
                  </a:lnTo>
                  <a:lnTo>
                    <a:pt x="1839020" y="1318101"/>
                  </a:lnTo>
                  <a:lnTo>
                    <a:pt x="1835874" y="1366727"/>
                  </a:lnTo>
                  <a:lnTo>
                    <a:pt x="1826437" y="1414747"/>
                  </a:lnTo>
                  <a:lnTo>
                    <a:pt x="1810709" y="1461552"/>
                  </a:lnTo>
                  <a:lnTo>
                    <a:pt x="1788690" y="1506537"/>
                  </a:lnTo>
                  <a:lnTo>
                    <a:pt x="1760917" y="1547930"/>
                  </a:lnTo>
                  <a:lnTo>
                    <a:pt x="1728312" y="1584860"/>
                  </a:lnTo>
                  <a:lnTo>
                    <a:pt x="1691438" y="1617003"/>
                  </a:lnTo>
                  <a:lnTo>
                    <a:pt x="1650855" y="1644032"/>
                  </a:lnTo>
                  <a:lnTo>
                    <a:pt x="1607126" y="1665622"/>
                  </a:lnTo>
                  <a:lnTo>
                    <a:pt x="1560813" y="1681446"/>
                  </a:lnTo>
                  <a:lnTo>
                    <a:pt x="1512477" y="1691180"/>
                  </a:lnTo>
                  <a:lnTo>
                    <a:pt x="1462681" y="1694497"/>
                  </a:lnTo>
                  <a:close/>
                </a:path>
              </a:pathLst>
            </a:custGeom>
            <a:solidFill>
              <a:srgbClr val="5B9BD4">
                <a:alpha val="14898"/>
              </a:srgbClr>
            </a:solidFill>
          </p:spPr>
          <p:txBody>
            <a:bodyPr wrap="square" lIns="0" tIns="0" rIns="0" bIns="0" rtlCol="0"/>
            <a:lstStyle/>
            <a:p/>
          </p:txBody>
        </p:sp>
        <p:pic>
          <p:nvPicPr>
            <p:cNvPr id="5" name="object 5"/>
            <p:cNvPicPr/>
            <p:nvPr/>
          </p:nvPicPr>
          <p:blipFill>
            <a:blip r:embed="rId1" cstate="print"/>
            <a:stretch>
              <a:fillRect/>
            </a:stretch>
          </p:blipFill>
          <p:spPr>
            <a:xfrm>
              <a:off x="5811011" y="1118616"/>
              <a:ext cx="5625084" cy="4876800"/>
            </a:xfrm>
            <a:prstGeom prst="rect">
              <a:avLst/>
            </a:prstGeom>
          </p:spPr>
        </p:pic>
      </p:grpSp>
      <p:sp>
        <p:nvSpPr>
          <p:cNvPr id="6" name="object 6"/>
          <p:cNvSpPr txBox="1">
            <a:spLocks noGrp="1"/>
          </p:cNvSpPr>
          <p:nvPr>
            <p:ph type="title"/>
          </p:nvPr>
        </p:nvSpPr>
        <p:spPr>
          <a:xfrm>
            <a:off x="1498219" y="2993847"/>
            <a:ext cx="3071495"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000000"/>
                </a:solidFill>
                <a:latin typeface="微软雅黑" panose="020B0503020204020204" charset="-122"/>
                <a:cs typeface="微软雅黑" panose="020B0503020204020204" charset="-122"/>
              </a:rPr>
              <a:t>EH</a:t>
            </a:r>
            <a:r>
              <a:rPr sz="2400" b="1" dirty="0">
                <a:solidFill>
                  <a:srgbClr val="000000"/>
                </a:solidFill>
                <a:latin typeface="微软雅黑" panose="020B0503020204020204" charset="-122"/>
                <a:cs typeface="微软雅黑" panose="020B0503020204020204" charset="-122"/>
              </a:rPr>
              <a:t>S：施工及电源安全</a:t>
            </a:r>
            <a:endParaRPr sz="2400">
              <a:latin typeface="微软雅黑" panose="020B0503020204020204" charset="-122"/>
              <a:cs typeface="微软雅黑" panose="020B0503020204020204" charset="-122"/>
            </a:endParaRPr>
          </a:p>
        </p:txBody>
      </p:sp>
      <p:sp>
        <p:nvSpPr>
          <p:cNvPr id="7" name="object 7"/>
          <p:cNvSpPr txBox="1"/>
          <p:nvPr/>
        </p:nvSpPr>
        <p:spPr>
          <a:xfrm>
            <a:off x="1498219" y="3417951"/>
            <a:ext cx="2387600" cy="499109"/>
          </a:xfrm>
          <a:prstGeom prst="rect">
            <a:avLst/>
          </a:prstGeom>
        </p:spPr>
        <p:txBody>
          <a:bodyPr vert="horz" wrap="square" lIns="0" tIns="12700" rIns="0" bIns="0" rtlCol="0">
            <a:spAutoFit/>
          </a:bodyPr>
          <a:lstStyle/>
          <a:p>
            <a:pPr marL="241300" indent="-228600">
              <a:lnSpc>
                <a:spcPct val="100000"/>
              </a:lnSpc>
              <a:spcBef>
                <a:spcPts val="100"/>
              </a:spcBef>
              <a:buFont typeface="Arial" panose="020B0604020202020204"/>
              <a:buChar char="•"/>
              <a:tabLst>
                <a:tab pos="240665" algn="l"/>
                <a:tab pos="241300" algn="l"/>
              </a:tabLst>
            </a:pPr>
            <a:r>
              <a:rPr sz="1200" dirty="0">
                <a:latin typeface="PMingLiU" panose="02020500000000000000" charset="-120"/>
                <a:cs typeface="PMingLiU" panose="02020500000000000000" charset="-120"/>
              </a:rPr>
              <a:t>施工脚手架作业，员工系安全绳</a:t>
            </a:r>
            <a:endParaRPr sz="1200">
              <a:latin typeface="PMingLiU" panose="02020500000000000000" charset="-120"/>
              <a:cs typeface="PMingLiU" panose="02020500000000000000" charset="-120"/>
            </a:endParaRPr>
          </a:p>
          <a:p>
            <a:pPr marL="241300" indent="-228600">
              <a:lnSpc>
                <a:spcPct val="100000"/>
              </a:lnSpc>
              <a:spcBef>
                <a:spcPts val="850"/>
              </a:spcBef>
              <a:buFont typeface="Arial" panose="020B0604020202020204"/>
              <a:buChar char="•"/>
              <a:tabLst>
                <a:tab pos="240665" algn="l"/>
                <a:tab pos="241300" algn="l"/>
              </a:tabLst>
            </a:pPr>
            <a:r>
              <a:rPr sz="1200" dirty="0">
                <a:latin typeface="PMingLiU" panose="02020500000000000000" charset="-120"/>
                <a:cs typeface="PMingLiU" panose="02020500000000000000" charset="-120"/>
              </a:rPr>
              <a:t>现场电源接线图</a:t>
            </a:r>
            <a:endParaRPr sz="1200">
              <a:latin typeface="PMingLiU" panose="02020500000000000000" charset="-120"/>
              <a:cs typeface="PMingLiU" panose="02020500000000000000" charset="-12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85008" y="1594193"/>
            <a:ext cx="7089140" cy="2686685"/>
          </a:xfrm>
          <a:prstGeom prst="rect">
            <a:avLst/>
          </a:prstGeom>
        </p:spPr>
        <p:txBody>
          <a:bodyPr vert="horz" wrap="square" lIns="0" tIns="12065" rIns="0" bIns="0" rtlCol="0">
            <a:spAutoFit/>
          </a:bodyPr>
          <a:lstStyle/>
          <a:p>
            <a:pPr marL="38100">
              <a:lnSpc>
                <a:spcPts val="19310"/>
              </a:lnSpc>
              <a:spcBef>
                <a:spcPts val="95"/>
              </a:spcBef>
            </a:pPr>
            <a:r>
              <a:rPr lang="en-US" altLang="zh-CN" sz="24900" spc="-6494" baseline="-13000" dirty="0">
                <a:solidFill>
                  <a:srgbClr val="0D0D0D"/>
                </a:solidFill>
                <a:latin typeface="Segoe Print" panose="02000600000000000000"/>
                <a:cs typeface="Segoe Print" panose="02000600000000000000"/>
              </a:rPr>
              <a:t>  </a:t>
            </a:r>
            <a:r>
              <a:rPr lang="zh-CN" sz="24900" spc="-6494" baseline="-13000" dirty="0">
                <a:solidFill>
                  <a:srgbClr val="0D0D0D"/>
                </a:solidFill>
                <a:latin typeface="Segoe Print" panose="02000600000000000000"/>
                <a:cs typeface="Segoe Print" panose="02000600000000000000"/>
              </a:rPr>
              <a:t>谢谢</a:t>
            </a:r>
            <a:endParaRPr sz="3600">
              <a:latin typeface="Segoe Print" panose="02000600000000000000"/>
              <a:cs typeface="Segoe Print" panose="02000600000000000000"/>
            </a:endParaRPr>
          </a:p>
          <a:p>
            <a:pPr marL="2016125">
              <a:lnSpc>
                <a:spcPts val="1550"/>
              </a:lnSpc>
              <a:tabLst>
                <a:tab pos="2719705" algn="l"/>
                <a:tab pos="3414395" algn="l"/>
                <a:tab pos="4128135" algn="l"/>
                <a:tab pos="5478145" algn="l"/>
                <a:tab pos="6193790" algn="l"/>
                <a:tab pos="6885305" algn="l"/>
              </a:tabLst>
            </a:pPr>
            <a:endParaRPr sz="1800">
              <a:latin typeface="Segoe Print" panose="02000600000000000000"/>
              <a:cs typeface="Segoe Print" panose="0200060000000000000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5095</Words>
  <Application>WPS 演示</Application>
  <PresentationFormat>On-screen Show (4:3)</PresentationFormat>
  <Paragraphs>431</Paragraphs>
  <Slides>44</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44</vt:i4>
      </vt:variant>
    </vt:vector>
  </HeadingPairs>
  <TitlesOfParts>
    <vt:vector size="61" baseType="lpstr">
      <vt:lpstr>Arial</vt:lpstr>
      <vt:lpstr>宋体</vt:lpstr>
      <vt:lpstr>Wingdings</vt:lpstr>
      <vt:lpstr>微软雅黑</vt:lpstr>
      <vt:lpstr>PMingLiU</vt:lpstr>
      <vt:lpstr>Arial</vt:lpstr>
      <vt:lpstr>Segoe Print</vt:lpstr>
      <vt:lpstr>微软雅黑 Light</vt:lpstr>
      <vt:lpstr>黑体</vt:lpstr>
      <vt:lpstr>Times New Roman</vt:lpstr>
      <vt:lpstr>Calibri</vt:lpstr>
      <vt:lpstr>Arial Unicode MS</vt:lpstr>
      <vt:lpstr>΢</vt:lpstr>
      <vt:lpstr>Wingdings</vt:lpstr>
      <vt:lpstr>Calibri</vt:lpstr>
      <vt:lpstr>Segoe Print</vt:lpstr>
      <vt:lpstr>Office Theme</vt:lpstr>
      <vt:lpstr>PowerPoint 演示文稿</vt:lpstr>
      <vt:lpstr>PowerPoint 演示文稿</vt:lpstr>
      <vt:lpstr>PowerPoint 演示文稿</vt:lpstr>
      <vt:lpstr>活动概述</vt:lpstr>
      <vt:lpstr>活动简报</vt:lpstr>
      <vt:lpstr>活动目的</vt:lpstr>
      <vt:lpstr>活动思路</vt:lpstr>
      <vt:lpstr>活动思路</vt:lpstr>
      <vt:lpstr>PowerPoint 演示文稿</vt:lpstr>
      <vt:lpstr>1</vt:lpstr>
      <vt:lpstr>宣 传 目 的</vt:lpstr>
      <vt:lpstr>宣 传 方式</vt:lpstr>
      <vt:lpstr>宣 传 方式</vt:lpstr>
      <vt:lpstr>宣 传 方式</vt:lpstr>
      <vt:lpstr>宣 传 方式</vt:lpstr>
      <vt:lpstr>宣 传 方式</vt:lpstr>
      <vt:lpstr>宣 传 方式</vt:lpstr>
      <vt:lpstr>1</vt:lpstr>
      <vt:lpstr>PowerPoint 演示文稿</vt:lpstr>
      <vt:lpstr>营销中心内场 布置示意图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活动内容</vt:lpstr>
      <vt:lpstr>PowerPoint 演示文稿</vt:lpstr>
      <vt:lpstr>PowerPoint 演示文稿</vt:lpstr>
      <vt:lpstr>PowerPoint 演示文稿</vt:lpstr>
      <vt:lpstr>活动内容</vt:lpstr>
      <vt:lpstr>活动内容</vt:lpstr>
      <vt:lpstr>活动内容</vt:lpstr>
      <vt:lpstr>活动内容</vt:lpstr>
      <vt:lpstr>活动内容</vt:lpstr>
      <vt:lpstr>活动内容</vt:lpstr>
      <vt:lpstr>PowerPoint 演示文稿</vt:lpstr>
      <vt:lpstr>方案附录</vt:lpstr>
      <vt:lpstr>方案附录</vt:lpstr>
      <vt:lpstr>方案附录</vt:lpstr>
      <vt:lpstr>方案附录</vt:lpstr>
      <vt:lpstr>EHS：施工及电源安全</vt:lpstr>
      <vt:lpstr>h	a	n	k	Y	o	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淡&amp;漠</cp:lastModifiedBy>
  <cp:revision>1</cp:revision>
  <dcterms:created xsi:type="dcterms:W3CDTF">2021-07-14T03:13:27Z</dcterms:created>
  <dcterms:modified xsi:type="dcterms:W3CDTF">2021-07-14T03:13:27Z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2021-07-13T00:00:00Z</vt:filetime>
  </property>
  <property fmtid="{D5CDD505-2E9C-101B-9397-08002B2CF9AE}" pid="3" name="Creator">
    <vt:lpwstr>WPS 演示</vt:lpwstr>
  </property>
  <property fmtid="{D5CDD505-2E9C-101B-9397-08002B2CF9AE}" pid="4" name="LastSaved">
    <vt:filetime>2021-07-14T00:00:00Z</vt:filetime>
  </property>
  <property fmtid="{D5CDD505-2E9C-101B-9397-08002B2CF9AE}" pid="5" name="KSOProductBuildVer">
    <vt:lpwstr>2052-11.1.0.10314</vt:lpwstr>
  </property>
</Properties>
</file>