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107" r:id="rId1"/>
    <p:sldMasterId id="2147494144" r:id="rId2"/>
  </p:sldMasterIdLst>
  <p:notesMasterIdLst>
    <p:notesMasterId r:id="rId3"/>
  </p:notesMasterIdLst>
  <p:sldIdLst>
    <p:sldId id="5280" r:id="rId4"/>
    <p:sldId id="5285" r:id="rId5"/>
    <p:sldId id="5289" r:id="rId6"/>
    <p:sldId id="5292" r:id="rId7"/>
    <p:sldId id="5298" r:id="rId9"/>
    <p:sldId id="5301" r:id="rId10"/>
    <p:sldId id="5304" r:id="rId11"/>
    <p:sldId id="5307" r:id="rId12"/>
    <p:sldId id="5310" r:id="rId13"/>
    <p:sldId id="5316" r:id="rId15"/>
    <p:sldId id="5319" r:id="rId16"/>
    <p:sldId id="5322" r:id="rId17"/>
    <p:sldId id="5325" r:id="rId18"/>
    <p:sldId id="5328" r:id="rId19"/>
    <p:sldId id="5334" r:id="rId21"/>
    <p:sldId id="5337" r:id="rId22"/>
    <p:sldId id="5340" r:id="rId23"/>
    <p:sldId id="5343" r:id="rId24"/>
    <p:sldId id="5346" r:id="rId25"/>
    <p:sldId id="5352" r:id="rId27"/>
    <p:sldId id="5355" r:id="rId28"/>
    <p:sldId id="5358" r:id="rId29"/>
    <p:sldId id="5361" r:id="rId30"/>
    <p:sldId id="5364" r:id="rId31"/>
    <p:sldId id="5370" r:id="rId33"/>
    <p:sldId id="5373" r:id="rId34"/>
    <p:sldId id="5376" r:id="rId35"/>
    <p:sldId id="5379" r:id="rId36"/>
    <p:sldId id="5385" r:id="rId38"/>
    <p:sldId id="5388" r:id="rId39"/>
    <p:sldId id="5391" r:id="rId40"/>
    <p:sldId id="5395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108" r:id="rId1"/>
    <p:sldLayoutId id="2147494109" r:id="rId2"/>
    <p:sldLayoutId id="2147494110" r:id="rId3"/>
    <p:sldLayoutId id="2147494111" r:id="rId4"/>
    <p:sldLayoutId id="2147494112" r:id="rId5"/>
    <p:sldLayoutId id="2147494113" r:id="rId6"/>
    <p:sldLayoutId id="2147494114" r:id="rId7"/>
    <p:sldLayoutId id="2147494115" r:id="rId8"/>
    <p:sldLayoutId id="2147494116" r:id="rId9"/>
    <p:sldLayoutId id="2147494117" r:id="rId10"/>
    <p:sldLayoutId id="21474941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145" r:id="rId1"/>
    <p:sldLayoutId id="2147494146" r:id="rId2"/>
    <p:sldLayoutId id="2147494147" r:id="rId3"/>
    <p:sldLayoutId id="2147494148" r:id="rId4"/>
    <p:sldLayoutId id="2147494149" r:id="rId5"/>
    <p:sldLayoutId id="2147494150" r:id="rId6"/>
    <p:sldLayoutId id="2147494151" r:id="rId7"/>
    <p:sldLayoutId id="2147494152" r:id="rId8"/>
    <p:sldLayoutId id="2147494153" r:id="rId9"/>
    <p:sldLayoutId id="2147494154" r:id="rId10"/>
    <p:sldLayoutId id="21474941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tags" Target="../tags/tag166.xml"/><Relationship Id="rId20" Type="http://schemas.openxmlformats.org/officeDocument/2006/relationships/tags" Target="../tags/tag167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tags" Target="../tags/tag333.xml"/><Relationship Id="rId18" Type="http://schemas.openxmlformats.org/officeDocument/2006/relationships/tags" Target="../tags/tag334.xml"/><Relationship Id="rId19" Type="http://schemas.openxmlformats.org/officeDocument/2006/relationships/tags" Target="../tags/tag335.xml"/><Relationship Id="rId20" Type="http://schemas.openxmlformats.org/officeDocument/2006/relationships/tags" Target="../tags/tag336.xml"/><Relationship Id="rId21" Type="http://schemas.openxmlformats.org/officeDocument/2006/relationships/tags" Target="../tags/tag337.xml"/><Relationship Id="rId22" Type="http://schemas.openxmlformats.org/officeDocument/2006/relationships/tags" Target="../tags/tag338.xml"/><Relationship Id="rId23" Type="http://schemas.openxmlformats.org/officeDocument/2006/relationships/tags" Target="../tags/tag339.xml"/><Relationship Id="rId24" Type="http://schemas.openxmlformats.org/officeDocument/2006/relationships/tags" Target="../tags/tag340.xml"/><Relationship Id="rId25" Type="http://schemas.openxmlformats.org/officeDocument/2006/relationships/tags" Target="../tags/tag341.xml"/><Relationship Id="rId26" Type="http://schemas.openxmlformats.org/officeDocument/2006/relationships/tags" Target="../tags/tag342.xml"/><Relationship Id="rId27" Type="http://schemas.openxmlformats.org/officeDocument/2006/relationships/tags" Target="../tags/tag343.xml"/><Relationship Id="rId28" Type="http://schemas.openxmlformats.org/officeDocument/2006/relationships/tags" Target="../tags/tag344.xml"/><Relationship Id="rId29" Type="http://schemas.openxmlformats.org/officeDocument/2006/relationships/tags" Target="../tags/tag345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tags" Target="../tags/tag400.xml"/><Relationship Id="rId14" Type="http://schemas.openxmlformats.org/officeDocument/2006/relationships/tags" Target="../tags/tag401.xml"/><Relationship Id="rId15" Type="http://schemas.openxmlformats.org/officeDocument/2006/relationships/tags" Target="../tags/tag402.xml"/><Relationship Id="rId16" Type="http://schemas.openxmlformats.org/officeDocument/2006/relationships/tags" Target="../tags/tag403.xml"/><Relationship Id="rId17" Type="http://schemas.openxmlformats.org/officeDocument/2006/relationships/tags" Target="../tags/tag404.xml"/><Relationship Id="rId18" Type="http://schemas.openxmlformats.org/officeDocument/2006/relationships/tags" Target="../tags/tag405.xml"/><Relationship Id="rId19" Type="http://schemas.openxmlformats.org/officeDocument/2006/relationships/tags" Target="../tags/tag406.xml"/><Relationship Id="rId20" Type="http://schemas.openxmlformats.org/officeDocument/2006/relationships/tags" Target="../tags/tag407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企业管理的员工协同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员工协同的重要性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员工协同的挑战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员工协同的策略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员工协同的实施方法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员工协同的案例分析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员工协同的重要性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提升工作效率</a:t>
            </a:r>
            <a:endParaRPr altLang="en-US" lang="zh-CN"/>
          </a:p>
        </p:txBody>
      </p:sp>
      <p:sp>
        <p:nvSpPr>
          <p:cNvPr id="104897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员工协同能够提高工作效率，减少重复劳动和资源浪费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通过有效的沟通和协作，员工能够更快地完成任务，提高工作质量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员工协同能够增强团队凝聚力，促进员工之间的合作和信任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员工协同能够为企业带来更高的绩效和竞争力，促进企业发展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促进团队协作</a:t>
            </a:r>
            <a:endParaRPr altLang="en-US" lang="zh-CN"/>
          </a:p>
        </p:txBody>
      </p:sp>
      <p:sp>
        <p:nvSpPr>
          <p:cNvPr id="10490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提升工作效率：员工之间协同合作，能够更高效地完成任务，提高工作效率。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增强创新能力：团队协作能够激发员工的创新思维，促进企业创新发展。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增强企业凝聚力：团队协作能够增强员工之间的联系和信任，提高企业凝聚力。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应对市场变化：团队协作能够快速响应市场变化，调整企业战略和业务模式。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增强员工满意度</a:t>
            </a:r>
            <a:endParaRPr altLang="en-US" lang="zh-CN"/>
          </a:p>
        </p:txBody>
      </p:sp>
      <p:sp>
        <p:nvSpPr>
          <p:cNvPr id="104907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促进企业内部沟通和协作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提高员工工作积极性和效率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增强员工归属感和忠诚度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提升企业整体绩效和竞争力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推动企业发展</a:t>
            </a:r>
            <a:endParaRPr altLang="en-US" lang="zh-CN"/>
          </a:p>
        </p:txBody>
      </p:sp>
      <p:sp>
        <p:nvSpPr>
          <p:cNvPr id="10491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提高工作效率：员工协同能够减少沟通成本，提高工作效率，加快项目进度。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提升企业竞争力：员工协同能够提高企业的整体竞争力，使企业在激烈的市场竞争中脱颖而出。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促进企业文化建设：员工协同能够增强企业文化的凝聚力，使员工更加认同企业的价值观和使命感。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增强创新能力：员工之间的协同合作能够激发创新思维，促进企业不断推出新产品或服务。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员工协同的挑战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沟通障碍</a:t>
            </a:r>
            <a:endParaRPr altLang="en-US" lang="zh-CN"/>
          </a:p>
        </p:txBody>
      </p:sp>
      <p:sp>
        <p:nvSpPr>
          <p:cNvPr id="10492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语言障碍：不同地区、文化背景下的语言差异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层级障碍：组织结构中的层级关系导致信息传递不畅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心理障碍：员工之间的信任、尊重程度不够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信息过载：信息量过大，难以有效处理和传递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目标不一致</a:t>
            </a:r>
            <a:endParaRPr altLang="en-US" lang="zh-CN"/>
          </a:p>
        </p:txBody>
      </p:sp>
      <p:sp>
        <p:nvSpPr>
          <p:cNvPr id="10493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不同部门之间目标不一致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员工个人目标与组织目标存在差异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员工之间缺乏有效的沟通与协作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缺乏有效的激励机制和约束机制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资源分配不均</a:t>
            </a:r>
            <a:endParaRPr altLang="en-US" lang="zh-CN"/>
          </a:p>
        </p:txBody>
      </p:sp>
      <p:sp>
        <p:nvSpPr>
          <p:cNvPr id="10493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员工之间资源分配不均，导致工作积极性下降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资源分配不均导致员工之间产生矛盾和冲突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资源分配不均对企业整体效率和绩效产生负面影响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如何合理分配资源，提高员工工作积极性和效率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信任缺失</a:t>
            </a:r>
            <a:endParaRPr altLang="en-US" lang="zh-CN"/>
          </a:p>
        </p:txBody>
      </p:sp>
      <p:sp>
        <p:nvSpPr>
          <p:cNvPr id="10494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信任缺失导致团队合作效率低下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员工之间缺乏信任，导致沟通不畅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管理者与员工之间存在信任危机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建立信任机制是实现员工协同的关键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员工协同的策略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建立有效的沟通机制</a:t>
            </a:r>
            <a:endParaRPr altLang="en-US" lang="zh-CN"/>
          </a:p>
        </p:txBody>
      </p:sp>
      <p:sp>
        <p:nvSpPr>
          <p:cNvPr id="10495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明确沟通目标：确保员工理解公司的战略目标和业务目标，以便更好地协同工作。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鼓励开放和诚实的沟通：鼓励员工提出自己的想法和建议，同时倾听他人的意见，建立互信和尊重的氛围。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及时反馈：对员工的建议和意见给予及时反馈，以便员工了解自己的工作表现和公司的期望。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建立沟通渠道：通过定期会议、电子邮件、即时消息等多种方式，保持员工之间的顺畅沟通。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制定共同的目标和计划</a:t>
            </a:r>
            <a:endParaRPr altLang="en-US" lang="zh-CN"/>
          </a:p>
        </p:txBody>
      </p:sp>
      <p:sp>
        <p:nvSpPr>
          <p:cNvPr id="104964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明确企业的愿景和使命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制定具体的业务目标和计划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确保员工理解和接受目标和计划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定期评估和调整目标和计划，以适应变化的市场环境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合理分配资源</a:t>
            </a:r>
            <a:endParaRPr altLang="en-US" lang="zh-CN"/>
          </a:p>
        </p:txBody>
      </p:sp>
      <p:sp>
        <p:nvSpPr>
          <p:cNvPr id="104970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定期评估资源分配情况并进行调整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鼓励员工提出资源分配建议和改进方案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根据员工能力和特长进行资源分配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确保资源分配的公平和公正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建立信任关系</a:t>
            </a:r>
            <a:endParaRPr altLang="en-US" lang="zh-CN"/>
          </a:p>
        </p:txBody>
      </p:sp>
      <p:sp>
        <p:nvSpPr>
          <p:cNvPr id="104976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坦诚沟通：建立开放、透明的沟通渠道，鼓励员工之间的交流和合作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尊重差异：包容不同观点和文化背景，促进员工之间的理解和合作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共同目标：明确共同的目标和愿景，激发员工的归属感和责任感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公平公正：保持公平公正的决策和评价机制，增强员工的信任感和忠诚度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1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员工协同的实施方法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制定明确的职责和任务</a:t>
            </a:r>
            <a:endParaRPr altLang="en-US" lang="zh-CN"/>
          </a:p>
        </p:txBody>
      </p:sp>
      <p:sp>
        <p:nvSpPr>
          <p:cNvPr id="10498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建立有效的沟通机制，及时解决工作中遇到的问题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明确每个员工的职责和任务，确保工作有序进行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制定详细的工作计划和时间表，确保工作按时完成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定期评估员工的工作表现，及时调整工作计划和任务分配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建立有效的沟通渠道</a:t>
            </a:r>
            <a:endParaRPr altLang="en-US" lang="zh-CN"/>
          </a:p>
        </p:txBody>
      </p:sp>
      <p:sp>
        <p:nvSpPr>
          <p:cNvPr id="10499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鼓励开放沟通：鼓励员工提出建议、意见和问题，建立开放、包容的沟通氛围。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明确沟通目标：确保员工了解公司的战略目标和业务目标，以便更好地协同工作。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建立沟通机制：制定定期的会议、报告和反馈机制，确保员工之间的信息交流畅通无阻。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提供沟通工具：提供有效的沟通工具，如企业即时通讯工具、内部论坛等，方便员工之间的交流。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定期进行团队建设活动</a:t>
            </a:r>
            <a:endParaRPr altLang="en-US" lang="zh-CN"/>
          </a:p>
        </p:txBody>
      </p:sp>
      <p:sp>
        <p:nvSpPr>
          <p:cNvPr id="105001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增强团队凝聚力：通过共同参与活动，增进员工之间的了解和信任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提高沟通效率：在活动中，员工可以更加自由地交流和分享，有助于消除沟通障碍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培养团队精神：团队建设活动可以帮助员工树立共同的目标，培养团结协作的精神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促进员工个人成长：在活动中，员工可以挑战自己，拓展自己的能力和视野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及时反馈和调整工作进度和计划</a:t>
            </a:r>
            <a:endParaRPr altLang="en-US" lang="zh-CN"/>
          </a:p>
        </p:txBody>
      </p:sp>
      <p:sp>
        <p:nvSpPr>
          <p:cNvPr id="105005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及时沟通：员工之间保持密切沟通，及时反馈工作进展情况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监督与评估：对工作进度和计划进行监督和评估，确保按时完成目标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协同合作：员工之间相互协作，共同完成工作任务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调整计划：根据实际情况，灵活调整工作计划和进度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员工协同的案例分析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成功的员工协同案例</a:t>
            </a:r>
            <a:endParaRPr altLang="en-US" lang="zh-CN"/>
          </a:p>
        </p:txBody>
      </p:sp>
      <p:sp>
        <p:nvSpPr>
          <p:cNvPr id="10501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华为的员工协同：通过跨部门协作，提高研发效率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阿里巴巴的员工协同：采用扁平化管理，激发员工创新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1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腾讯的员工协同：注重内部沟通，促进团队协作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1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京东的员工协同：通过数据驱动，实现高效运营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失败的员工协同案例</a:t>
            </a:r>
            <a:endParaRPr altLang="en-US" lang="zh-CN"/>
          </a:p>
        </p:txBody>
      </p:sp>
      <p:sp>
        <p:nvSpPr>
          <p:cNvPr id="10502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员工协同问题：分析案例中员工协同存在的问题和挑战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案例背景：介绍案例的具体背景和相关信息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失败原因分析：深入剖析案例失败的原因，包括沟通、协作、领导力等方面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总结与启示：总结案例的教训和启示，提出改进员工协同的建议和措施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分析案例中的问题和解决方案</a:t>
            </a:r>
            <a:endParaRPr altLang="en-US" lang="zh-CN"/>
          </a:p>
        </p:txBody>
      </p:sp>
      <p:sp>
        <p:nvSpPr>
          <p:cNvPr id="10503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案例背景介绍：企业名称、员工协同的背景和目的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问题分析：案例中存在的问题和挑战，如沟通不畅、协作不力等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解决方案：针对问题提出的具体解决方案和措施，如建立沟通机制、制定协作流程等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实施效果：解决方案实施后的效果和影响，如提高了工作效率、增强了团队凝聚力等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员工协同的未来发展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数字化和智能化技术的应用</a:t>
            </a:r>
            <a:endParaRPr altLang="en-US" lang="zh-CN"/>
          </a:p>
        </p:txBody>
      </p:sp>
      <p:sp>
        <p:nvSpPr>
          <p:cNvPr id="105042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数字化技术：通过数据分析和挖掘，提高员工协同效率和决策准确性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智能化技术：利用人工智能、机器学习等技术，实现自动化和智能化员工协同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未来发展趋势：数字化和智能化技术将成为员工协同的重要发展方向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技术应用场景：在企业管理中，数字化和智能化技术可应用于多个场景，如项目管理、团队协作、客户服务等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更加注重员工个人成长和发展</a:t>
            </a:r>
            <a:endParaRPr altLang="en-US" lang="zh-CN"/>
          </a:p>
        </p:txBody>
      </p:sp>
      <p:sp>
        <p:nvSpPr>
          <p:cNvPr id="10504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员工个人成长和发展成为企业核心竞争力的重要组成部分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员工个人成长和发展将促进企业整体绩效和竞争力的提升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企业管理将更加注重员工个人职业规划和职业发展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未来企业管理将更加注重员工个人技能和知识水平的提升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更加注重企业文化建设和价值观传承</a:t>
            </a:r>
            <a:endParaRPr altLang="en-US" lang="zh-CN"/>
          </a:p>
        </p:txBody>
      </p:sp>
      <p:sp>
        <p:nvSpPr>
          <p:cNvPr id="105054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企业文化建设：塑造积极向上的企业氛围，增强员工的归属感和凝聚力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价值观传承：将企业的核心价值观贯穿于日常工作中，提高员工的认同感和执行力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员工协同发展：通过培训、激励等方式，促进员工之间的交流与合作，提高整体绩效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未来发展趋势：随着科技的进步和社会的发展，员工协同将更加注重企业文化建设和价值观传承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5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7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8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4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8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14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2023-12-20T14:32:53Z</dcterms:created>
  <dcterms:modified xsi:type="dcterms:W3CDTF">2023-12-20T14:32:53Z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8457e1bd06e34b21a2d1a8b890068b28_21</vt:lpwstr>
  </property>
</Properties>
</file>