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27" r:id="rId1"/>
    <p:sldMasterId id="2147486164" r:id="rId2"/>
  </p:sldMasterIdLst>
  <p:notesMasterIdLst>
    <p:notesMasterId r:id="rId3"/>
  </p:notesMasterIdLst>
  <p:sldIdLst>
    <p:sldId id="1363" r:id="rId4"/>
    <p:sldId id="1366" r:id="rId5"/>
    <p:sldId id="1369" r:id="rId6"/>
    <p:sldId id="1372" r:id="rId7"/>
    <p:sldId id="1378" r:id="rId9"/>
    <p:sldId id="1381" r:id="rId10"/>
    <p:sldId id="1384" r:id="rId11"/>
    <p:sldId id="1387" r:id="rId12"/>
    <p:sldId id="1393" r:id="rId14"/>
    <p:sldId id="1396" r:id="rId15"/>
    <p:sldId id="1399" r:id="rId16"/>
    <p:sldId id="1402" r:id="rId17"/>
    <p:sldId id="1408" r:id="rId19"/>
    <p:sldId id="1411" r:id="rId20"/>
    <p:sldId id="1414" r:id="rId21"/>
    <p:sldId id="1417" r:id="rId22"/>
    <p:sldId id="1423" r:id="rId24"/>
    <p:sldId id="1426" r:id="rId25"/>
    <p:sldId id="1429" r:id="rId26"/>
    <p:sldId id="1432" r:id="rId27"/>
    <p:sldId id="1438" r:id="rId29"/>
    <p:sldId id="1441" r:id="rId30"/>
    <p:sldId id="1444" r:id="rId31"/>
    <p:sldId id="1447" r:id="rId32"/>
    <p:sldId id="1453" r:id="rId34"/>
    <p:sldId id="1456" r:id="rId35"/>
    <p:sldId id="1459"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28" r:id="rId1"/>
    <p:sldLayoutId id="2147486129" r:id="rId2"/>
    <p:sldLayoutId id="2147486130" r:id="rId3"/>
    <p:sldLayoutId id="2147486131" r:id="rId4"/>
    <p:sldLayoutId id="2147486132" r:id="rId5"/>
    <p:sldLayoutId id="2147486133" r:id="rId6"/>
    <p:sldLayoutId id="2147486134" r:id="rId7"/>
    <p:sldLayoutId id="2147486135" r:id="rId8"/>
    <p:sldLayoutId id="2147486136" r:id="rId9"/>
    <p:sldLayoutId id="2147486137" r:id="rId10"/>
    <p:sldLayoutId id="21474861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tags" Target="../tags/tag237.xml"/><Relationship Id="rId22" Type="http://schemas.openxmlformats.org/officeDocument/2006/relationships/tags" Target="../tags/tag238.xml"/><Relationship Id="rId23" Type="http://schemas.openxmlformats.org/officeDocument/2006/relationships/tags" Target="../tags/tag239.xml"/><Relationship Id="rId24" Type="http://schemas.openxmlformats.org/officeDocument/2006/relationships/tags" Target="../tags/tag240.xml"/><Relationship Id="rId25" Type="http://schemas.openxmlformats.org/officeDocument/2006/relationships/tags" Target="../tags/tag241.xml"/><Relationship Id="rId26" Type="http://schemas.openxmlformats.org/officeDocument/2006/relationships/tags" Target="../tags/tag242.xml"/><Relationship Id="rId27" Type="http://schemas.openxmlformats.org/officeDocument/2006/relationships/tags" Target="../tags/tag243.xml"/><Relationship Id="rId28" Type="http://schemas.openxmlformats.org/officeDocument/2006/relationships/tags" Target="../tags/tag244.xml"/><Relationship Id="rId29" Type="http://schemas.openxmlformats.org/officeDocument/2006/relationships/tags" Target="../tags/tag245.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人工智能在运动医学中的应用探索</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运动医学领域的发展现状</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人工智能在运动医学中的应用</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人工智能在运动医学中的研究进展</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人工智能在运动医学中的实践案例</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人工智能在运动医学中的前景展望</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运动医学领域的发展现状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0000"/>
          </a:bodyPr>
          <a:p>
            <a:r>
              <a:rPr altLang="en-US" lang="zh-CN"/>
              <a:t>运动医学的定义和发展历程</a:t>
            </a:r>
            <a:endParaRPr altLang="en-US" lang="zh-CN"/>
          </a:p>
        </p:txBody>
      </p:sp>
      <p:sp>
        <p:nvSpPr>
          <p:cNvPr id="10489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5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动医学在国内外的发展现状：在国外，运动医学已经得到了广泛的关注和应用，许多国家都建立了完善的运动医学体系和机构。在国内，随着人们对健康和健身的重视，运动医学也逐渐受到关注和重视，越来越多的医疗机构和健身机构开始提供运动医学相关的服务和治疗。</a:t>
            </a:r>
            <a:endParaRPr altLang="en-US" dirty="0" sz="2400" lang="zh-CN">
              <a:latin typeface="+mn-ea"/>
              <a:ea typeface="+mn-ea"/>
            </a:endParaRPr>
          </a:p>
        </p:txBody>
      </p:sp>
      <p:sp>
        <p:nvSpPr>
          <p:cNvPr id="10489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5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动医学领域的发展趋势：未来，随着科技的不断进步和应用，运动医学将会更加注重预防和治疗相结合，同时也会更加注重个性化、精准化的治疗和服务。此外，随着人们对健康和健身的追求不断提高，运动医学将会更加注重与健身、营养等领域的融合和发展。</a:t>
            </a:r>
            <a:endParaRPr altLang="en-US" dirty="0" sz="2400" lang="zh-CN">
              <a:latin typeface="+mn-ea"/>
              <a:ea typeface="+mn-ea"/>
            </a:endParaRPr>
          </a:p>
        </p:txBody>
      </p:sp>
      <p:sp>
        <p:nvSpPr>
          <p:cNvPr id="10489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运动医学的定义：运动医学是研究运动对人体健康和疾病影响的医学领域，包括运动生理学、运动营养学、运动损伤预防与治疗等方面。</a:t>
            </a:r>
            <a:endParaRPr altLang="en-US" dirty="0" sz="1400" lang="zh-CN">
              <a:latin typeface="+mn-ea"/>
              <a:ea typeface="+mn-ea"/>
            </a:endParaRPr>
          </a:p>
        </p:txBody>
      </p:sp>
      <p:sp>
        <p:nvSpPr>
          <p:cNvPr id="10489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发展历程：运动医学起源于古代奥运会，当时运动员通过训练和比赛来提高身体素质和竞技水平。随着现代医学的发展，运动医学逐渐成为一门独立的学科，并广泛应用于竞技体育、健身运动和康复治疗等领域。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2"/>
          <p:cNvSpPr>
            <a:spLocks noGrp="1"/>
          </p:cNvSpPr>
          <p:nvPr>
            <p:ph type="title" idx="3"/>
          </p:nvPr>
        </p:nvSpPr>
        <p:spPr/>
        <p:txBody>
          <a:bodyPr>
            <a:normAutofit fontScale="91667"/>
          </a:bodyPr>
          <a:p>
            <a:r>
              <a:rPr altLang="en-US" lang="zh-CN"/>
              <a:t>运动医学领域的研究重点</a:t>
            </a:r>
            <a:endParaRPr altLang="en-US" lang="zh-CN"/>
          </a:p>
        </p:txBody>
      </p:sp>
      <p:sp>
        <p:nvSpPr>
          <p:cNvPr id="104903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3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3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运动生物力学与技术分析</a:t>
            </a:r>
            <a:endParaRPr altLang="en-US" dirty="0" sz="1200" lang="zh-CN" spc="150">
              <a:solidFill>
                <a:srgbClr val="FFFFFF"/>
              </a:solidFill>
              <a:latin typeface="+mn-ea"/>
              <a:sym typeface="+mn-ea"/>
            </a:endParaRPr>
          </a:p>
        </p:txBody>
      </p:sp>
      <p:sp>
        <p:nvSpPr>
          <p:cNvPr id="104904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运动营养与健康</a:t>
            </a:r>
            <a:endParaRPr altLang="en-US" dirty="0" sz="1200" lang="zh-CN" spc="150">
              <a:solidFill>
                <a:schemeClr val="tx1">
                  <a:lumMod val="65000"/>
                  <a:lumOff val="35000"/>
                </a:schemeClr>
              </a:solidFill>
              <a:latin typeface="+mn-ea"/>
              <a:sym typeface="+mn-ea"/>
            </a:endParaRPr>
          </a:p>
        </p:txBody>
      </p:sp>
      <p:sp>
        <p:nvSpPr>
          <p:cNvPr id="104905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运动康复与恢复</a:t>
            </a:r>
            <a:endParaRPr altLang="en-US" dirty="0" sz="1200" lang="zh-CN" spc="150">
              <a:solidFill>
                <a:srgbClr val="FFFFFF"/>
              </a:solidFill>
              <a:latin typeface="+mn-ea"/>
              <a:sym typeface="+mn-ea"/>
            </a:endParaRPr>
          </a:p>
        </p:txBody>
      </p:sp>
      <p:sp>
        <p:nvSpPr>
          <p:cNvPr id="104905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运动损伤的预防与治疗</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4" name="标题 2"/>
          <p:cNvSpPr>
            <a:spLocks noGrp="1"/>
          </p:cNvSpPr>
          <p:nvPr>
            <p:ph type="title" idx="3"/>
          </p:nvPr>
        </p:nvSpPr>
        <p:spPr/>
        <p:txBody>
          <a:bodyPr>
            <a:normAutofit fontScale="91667"/>
          </a:bodyPr>
          <a:p>
            <a:r>
              <a:rPr altLang="en-US" lang="zh-CN"/>
              <a:t>运动医学领域面临的挑战</a:t>
            </a:r>
            <a:endParaRPr altLang="en-US" lang="zh-CN"/>
          </a:p>
        </p:txBody>
      </p:sp>
      <p:sp>
        <p:nvSpPr>
          <p:cNvPr id="104909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9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0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运动医学领域人才短缺与培养</a:t>
            </a:r>
            <a:endParaRPr altLang="en-US" dirty="0" sz="1200" lang="zh-CN" spc="150">
              <a:solidFill>
                <a:srgbClr val="FFFFFF"/>
              </a:solidFill>
              <a:latin typeface="+mn-ea"/>
              <a:sym typeface="+mn-ea"/>
            </a:endParaRPr>
          </a:p>
        </p:txBody>
      </p:sp>
      <p:sp>
        <p:nvSpPr>
          <p:cNvPr id="104910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个性化训练方案的制定与实施</a:t>
            </a:r>
            <a:endParaRPr altLang="en-US" dirty="0" sz="1200" lang="zh-CN" spc="150">
              <a:solidFill>
                <a:schemeClr val="tx1">
                  <a:lumMod val="65000"/>
                  <a:lumOff val="35000"/>
                </a:schemeClr>
              </a:solidFill>
              <a:latin typeface="+mn-ea"/>
              <a:sym typeface="+mn-ea"/>
            </a:endParaRPr>
          </a:p>
        </p:txBody>
      </p:sp>
      <p:sp>
        <p:nvSpPr>
          <p:cNvPr id="104911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运动损伤的精准诊断与康复</a:t>
            </a:r>
            <a:endParaRPr altLang="en-US" dirty="0" sz="1200" lang="zh-CN" spc="150">
              <a:solidFill>
                <a:srgbClr val="FFFFFF"/>
              </a:solidFill>
              <a:latin typeface="+mn-ea"/>
              <a:sym typeface="+mn-ea"/>
            </a:endParaRPr>
          </a:p>
        </p:txBody>
      </p:sp>
      <p:sp>
        <p:nvSpPr>
          <p:cNvPr id="104911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运动员伤病预防与治疗</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13" name=""/>
        <p:cNvGrpSpPr/>
        <p:nvPr/>
      </p:nvGrpSpPr>
      <p:grpSpPr>
        <a:xfrm>
          <a:off x="0" y="0"/>
          <a:ext cx="0" cy="0"/>
          <a:chOff x="0" y="0"/>
          <a:chExt cx="0" cy="0"/>
        </a:xfrm>
      </p:grpSpPr>
      <p:sp>
        <p:nvSpPr>
          <p:cNvPr id="104915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58" name="标题 2"/>
          <p:cNvSpPr>
            <a:spLocks noGrp="1"/>
          </p:cNvSpPr>
          <p:nvPr>
            <p:ph type="title" idx="1"/>
            <p:custDataLst>
              <p:tags r:id="rId2"/>
            </p:custDataLst>
          </p:nvPr>
        </p:nvSpPr>
        <p:spPr/>
        <p:txBody>
          <a:bodyPr>
            <a:normAutofit fontScale="90000"/>
          </a:bodyPr>
          <a:p>
            <a:r>
              <a:rPr altLang="en-US" lang="zh-CN"/>
              <a:t>人工智能在运动医学中的应用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8" name="标题 2"/>
          <p:cNvSpPr>
            <a:spLocks noGrp="1"/>
          </p:cNvSpPr>
          <p:nvPr>
            <p:ph type="title" idx="3"/>
          </p:nvPr>
        </p:nvSpPr>
        <p:spPr/>
        <p:txBody>
          <a:bodyPr>
            <a:normAutofit fontScale="91667"/>
          </a:bodyPr>
          <a:p>
            <a:r>
              <a:rPr altLang="en-US" lang="zh-CN"/>
              <a:t>人工智能在运动医学中的定义和分类</a:t>
            </a:r>
            <a:endParaRPr altLang="en-US" lang="zh-CN"/>
          </a:p>
        </p:txBody>
      </p:sp>
      <p:sp>
        <p:nvSpPr>
          <p:cNvPr id="104923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人工智能定义：指通过计算机算法和模型来模拟人类智能的一门技术</a:t>
            </a:r>
            <a:endParaRPr altLang="en-US" dirty="0" sz="2000" lang="zh-CN" spc="150">
              <a:solidFill>
                <a:schemeClr val="tx1">
                  <a:lumMod val="85000"/>
                  <a:lumOff val="15000"/>
                </a:schemeClr>
              </a:solidFill>
              <a:latin typeface="+mn-ea"/>
              <a:sym typeface="+mn-ea"/>
            </a:endParaRPr>
          </a:p>
        </p:txBody>
      </p:sp>
      <p:sp>
        <p:nvSpPr>
          <p:cNvPr id="104923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人工智能分类：深度学习、机器学习、自然语言处理等</a:t>
            </a:r>
            <a:endParaRPr altLang="en-US" dirty="0" sz="2000" lang="zh-CN" spc="150">
              <a:solidFill>
                <a:schemeClr val="tx1">
                  <a:lumMod val="85000"/>
                  <a:lumOff val="15000"/>
                </a:schemeClr>
              </a:solidFill>
              <a:latin typeface="+mn-ea"/>
              <a:sym typeface="+mn-ea"/>
            </a:endParaRPr>
          </a:p>
        </p:txBody>
      </p:sp>
      <p:sp>
        <p:nvSpPr>
          <p:cNvPr id="104924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运动医学定义：研究运动对人体健康和疾病预防作用的医学领域</a:t>
            </a:r>
            <a:endParaRPr altLang="en-US" dirty="0" sz="2000" lang="zh-CN" spc="150">
              <a:solidFill>
                <a:schemeClr val="tx1">
                  <a:lumMod val="85000"/>
                  <a:lumOff val="15000"/>
                </a:schemeClr>
              </a:solidFill>
              <a:latin typeface="+mn-ea"/>
              <a:sym typeface="+mn-ea"/>
            </a:endParaRPr>
          </a:p>
        </p:txBody>
      </p:sp>
      <p:sp>
        <p:nvSpPr>
          <p:cNvPr id="104924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人工智能在运动医学中的应用分类：智能诊断、智能评估、智能训练等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6" name="标题 2"/>
          <p:cNvSpPr>
            <a:spLocks noGrp="1"/>
          </p:cNvSpPr>
          <p:nvPr>
            <p:ph type="title" idx="3"/>
          </p:nvPr>
        </p:nvSpPr>
        <p:spPr/>
        <p:txBody>
          <a:bodyPr>
            <a:normAutofit fontScale="91667"/>
          </a:bodyPr>
          <a:p>
            <a:r>
              <a:rPr altLang="en-US" lang="zh-CN"/>
              <a:t>人工智能在运动医学中的具体应用</a:t>
            </a:r>
            <a:endParaRPr altLang="en-US" lang="zh-CN"/>
          </a:p>
        </p:txBody>
      </p:sp>
      <p:sp>
        <p:nvSpPr>
          <p:cNvPr id="104928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运动损伤风险评估：利用深度学习算法对运动员的运动视频进行分析，识别潜在的损伤风险，为教练和医生提供参考。</a:t>
            </a:r>
            <a:endParaRPr altLang="en-US" dirty="0" sz="1200" lang="zh-CN" spc="150">
              <a:solidFill>
                <a:schemeClr val="tx1">
                  <a:lumMod val="85000"/>
                  <a:lumOff val="15000"/>
                </a:schemeClr>
              </a:solidFill>
              <a:latin typeface="+mn-ea"/>
              <a:sym typeface="+mn-ea"/>
            </a:endParaRPr>
          </a:p>
        </p:txBody>
      </p:sp>
      <p:sp>
        <p:nvSpPr>
          <p:cNvPr id="104929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精准训练计划：基于大数据和机器学习技术，为运动员制定个性化的训练计划，提高训练效果和比赛成绩。</a:t>
            </a:r>
            <a:endParaRPr altLang="en-US" dirty="0" sz="1200" lang="zh-CN" spc="150">
              <a:solidFill>
                <a:schemeClr val="tx1">
                  <a:lumMod val="85000"/>
                  <a:lumOff val="15000"/>
                </a:schemeClr>
              </a:solidFill>
              <a:latin typeface="+mn-ea"/>
              <a:sym typeface="+mn-ea"/>
            </a:endParaRPr>
          </a:p>
        </p:txBody>
      </p:sp>
      <p:sp>
        <p:nvSpPr>
          <p:cNvPr id="104929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运动康复辅助：通过智能传感器和可穿戴设备收集运动员的身体数据，为康复师提供科学依据，加速康复进程。</a:t>
            </a:r>
            <a:endParaRPr altLang="en-US" dirty="0" sz="1200" lang="zh-CN" spc="150">
              <a:solidFill>
                <a:schemeClr val="tx1">
                  <a:lumMod val="85000"/>
                  <a:lumOff val="15000"/>
                </a:schemeClr>
              </a:solidFill>
              <a:latin typeface="+mn-ea"/>
              <a:sym typeface="+mn-ea"/>
            </a:endParaRPr>
          </a:p>
        </p:txBody>
      </p:sp>
      <p:sp>
        <p:nvSpPr>
          <p:cNvPr id="104930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运动营养指导：利用人工智能技术分析运动员的生理数据和饮食习惯，为其提供个性化的营养建议，帮助其保持良好的竞技状态。</a:t>
            </a:r>
            <a:endParaRPr altLang="en-US" dirty="0" sz="1200" lang="zh-CN" spc="150">
              <a:solidFill>
                <a:schemeClr val="tx1">
                  <a:lumMod val="85000"/>
                  <a:lumOff val="15000"/>
                </a:schemeClr>
              </a:solidFill>
              <a:latin typeface="+mn-ea"/>
              <a:sym typeface="+mn-ea"/>
            </a:endParaRPr>
          </a:p>
        </p:txBody>
      </p:sp>
      <p:sp>
        <p:nvSpPr>
          <p:cNvPr id="104930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4" name="标题 2"/>
          <p:cNvSpPr>
            <a:spLocks noGrp="1"/>
          </p:cNvSpPr>
          <p:nvPr>
            <p:ph type="title" idx="3"/>
          </p:nvPr>
        </p:nvSpPr>
        <p:spPr/>
        <p:txBody>
          <a:bodyPr>
            <a:normAutofit fontScale="91667"/>
          </a:bodyPr>
          <a:p>
            <a:r>
              <a:rPr altLang="en-US" lang="zh-CN"/>
              <a:t>人工智能在运动医学中的优势和局限性</a:t>
            </a:r>
            <a:endParaRPr altLang="en-US" lang="zh-CN"/>
          </a:p>
        </p:txBody>
      </p:sp>
      <p:sp>
        <p:nvSpPr>
          <p:cNvPr id="1049346" name="正文"/>
          <p:cNvSpPr txBox="1"/>
          <p:nvPr>
            <p:custDataLst>
              <p:tags r:id="rId1"/>
            </p:custDataLst>
          </p:nvPr>
        </p:nvSpPr>
        <p:spPr>
          <a:xfrm>
            <a:off x="3951970" y="5879847"/>
            <a:ext cx="4282670" cy="370625"/>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48" name="标题"/>
          <p:cNvSpPr txBox="1"/>
          <p:nvPr>
            <p:custDataLst>
              <p:tags r:id="rId2"/>
            </p:custDataLst>
          </p:nvPr>
        </p:nvSpPr>
        <p:spPr>
          <a:xfrm>
            <a:off x="3951970" y="5544872"/>
            <a:ext cx="4282670" cy="292264"/>
          </a:xfrm>
          <a:prstGeom prst="rect"/>
          <a:noFill/>
        </p:spPr>
        <p:txBody>
          <a:bodyPr anchor="b" bIns="0" lIns="0" rIns="0" rtlCol="0" tIns="0" wrap="square">
            <a:normAutofit/>
          </a:bodyPr>
          <a:p>
            <a:r>
              <a:rPr altLang="en-US" b="1" dirty="0" sz="1000" lang="zh-CN" spc="300">
                <a:solidFill>
                  <a:schemeClr val="tx1">
                    <a:lumMod val="75000"/>
                    <a:lumOff val="25000"/>
                  </a:schemeClr>
                </a:solidFill>
                <a:latin typeface="+mj-ea"/>
                <a:ea typeface="+mj-ea"/>
                <a:sym typeface="+mn-ea"/>
              </a:rPr>
              <a:t>技术成熟度和可靠性有待提高</a:t>
            </a:r>
            <a:endParaRPr altLang="en-US" b="1" dirty="0" sz="1000" lang="zh-CN" spc="300">
              <a:solidFill>
                <a:schemeClr val="tx1">
                  <a:lumMod val="75000"/>
                  <a:lumOff val="25000"/>
                </a:schemeClr>
              </a:solidFill>
              <a:latin typeface="+mj-ea"/>
              <a:ea typeface="+mj-ea"/>
              <a:sym typeface="+mn-ea"/>
            </a:endParaRPr>
          </a:p>
        </p:txBody>
      </p:sp>
      <p:sp>
        <p:nvSpPr>
          <p:cNvPr id="1049350" name="正文"/>
          <p:cNvSpPr txBox="1"/>
          <p:nvPr>
            <p:custDataLst>
              <p:tags r:id="rId3"/>
            </p:custDataLst>
          </p:nvPr>
        </p:nvSpPr>
        <p:spPr>
          <a:xfrm>
            <a:off x="3951970" y="1825374"/>
            <a:ext cx="4282670" cy="370625"/>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52" name="标题"/>
          <p:cNvSpPr txBox="1"/>
          <p:nvPr>
            <p:custDataLst>
              <p:tags r:id="rId4"/>
            </p:custDataLst>
          </p:nvPr>
        </p:nvSpPr>
        <p:spPr>
          <a:xfrm>
            <a:off x="3951970" y="1490400"/>
            <a:ext cx="4282670" cy="292264"/>
          </a:xfrm>
          <a:prstGeom prst="rect"/>
          <a:noFill/>
        </p:spPr>
        <p:txBody>
          <a:bodyPr anchor="b" bIns="0" lIns="0" rIns="0" rtlCol="0" tIns="0" wrap="square">
            <a:normAutofit/>
          </a:bodyPr>
          <a:p>
            <a:r>
              <a:rPr altLang="en-US" b="1" dirty="0" sz="1000" lang="zh-CN" spc="300">
                <a:solidFill>
                  <a:schemeClr val="tx1">
                    <a:lumMod val="75000"/>
                    <a:lumOff val="25000"/>
                  </a:schemeClr>
                </a:solidFill>
                <a:latin typeface="+mj-ea"/>
                <a:ea typeface="+mj-ea"/>
                <a:sym typeface="+mn-ea"/>
              </a:rPr>
              <a:t>快速、准确地进行运动损伤诊断</a:t>
            </a:r>
            <a:endParaRPr altLang="en-US" b="1" dirty="0" sz="1000" lang="zh-CN" spc="300">
              <a:solidFill>
                <a:schemeClr val="tx1">
                  <a:lumMod val="75000"/>
                  <a:lumOff val="25000"/>
                </a:schemeClr>
              </a:solidFill>
              <a:latin typeface="+mj-ea"/>
              <a:ea typeface="+mj-ea"/>
              <a:sym typeface="+mn-ea"/>
            </a:endParaRPr>
          </a:p>
        </p:txBody>
      </p:sp>
      <p:sp>
        <p:nvSpPr>
          <p:cNvPr id="1049354" name="正文"/>
          <p:cNvSpPr txBox="1"/>
          <p:nvPr>
            <p:custDataLst>
              <p:tags r:id="rId5"/>
            </p:custDataLst>
          </p:nvPr>
        </p:nvSpPr>
        <p:spPr>
          <a:xfrm>
            <a:off x="3951970" y="2636269"/>
            <a:ext cx="4282670" cy="370625"/>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56" name="标题"/>
          <p:cNvSpPr txBox="1"/>
          <p:nvPr>
            <p:custDataLst>
              <p:tags r:id="rId6"/>
            </p:custDataLst>
          </p:nvPr>
        </p:nvSpPr>
        <p:spPr>
          <a:xfrm>
            <a:off x="3951970" y="2301294"/>
            <a:ext cx="4282670" cy="292264"/>
          </a:xfrm>
          <a:prstGeom prst="rect"/>
          <a:noFill/>
        </p:spPr>
        <p:txBody>
          <a:bodyPr anchor="b" bIns="0" lIns="0" rIns="0" rtlCol="0" tIns="0" wrap="square">
            <a:normAutofit/>
          </a:bodyPr>
          <a:p>
            <a:r>
              <a:rPr altLang="en-US" b="1" dirty="0" sz="1000" lang="zh-CN" spc="300">
                <a:solidFill>
                  <a:schemeClr val="tx1">
                    <a:lumMod val="75000"/>
                    <a:lumOff val="25000"/>
                  </a:schemeClr>
                </a:solidFill>
                <a:latin typeface="+mj-ea"/>
                <a:ea typeface="+mj-ea"/>
                <a:sym typeface="+mn-ea"/>
              </a:rPr>
              <a:t>提供个性化的康复计划</a:t>
            </a:r>
            <a:endParaRPr altLang="en-US" b="1" dirty="0" sz="1000" lang="zh-CN" spc="300">
              <a:solidFill>
                <a:schemeClr val="tx1">
                  <a:lumMod val="75000"/>
                  <a:lumOff val="25000"/>
                </a:schemeClr>
              </a:solidFill>
              <a:latin typeface="+mj-ea"/>
              <a:ea typeface="+mj-ea"/>
              <a:sym typeface="+mn-ea"/>
            </a:endParaRPr>
          </a:p>
        </p:txBody>
      </p:sp>
      <p:sp>
        <p:nvSpPr>
          <p:cNvPr id="1049358" name="正文"/>
          <p:cNvSpPr txBox="1"/>
          <p:nvPr>
            <p:custDataLst>
              <p:tags r:id="rId7"/>
            </p:custDataLst>
          </p:nvPr>
        </p:nvSpPr>
        <p:spPr>
          <a:xfrm>
            <a:off x="3951970" y="3447163"/>
            <a:ext cx="4282670" cy="370625"/>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300" lang="zh-CN" spc="150">
                <a:solidFill>
                  <a:schemeClr val="tx1">
                    <a:lumMod val="50000"/>
                    <a:lumOff val="50000"/>
                  </a:schemeClr>
                </a:solidFill>
                <a:latin typeface="+mn-ea"/>
                <a:sym typeface="+mn-ea"/>
              </a:rPr>
              <a:t>人工智能在运动医学中的局限性</a:t>
            </a:r>
            <a:endParaRPr altLang="en-US" dirty="0" sz="1300" lang="zh-CN" spc="150">
              <a:solidFill>
                <a:schemeClr val="tx1">
                  <a:lumMod val="50000"/>
                  <a:lumOff val="50000"/>
                </a:schemeClr>
              </a:solidFill>
              <a:latin typeface="+mn-ea"/>
              <a:sym typeface="+mn-ea"/>
            </a:endParaRPr>
          </a:p>
        </p:txBody>
      </p:sp>
      <p:sp>
        <p:nvSpPr>
          <p:cNvPr id="1049360" name="标题"/>
          <p:cNvSpPr txBox="1"/>
          <p:nvPr>
            <p:custDataLst>
              <p:tags r:id="rId8"/>
            </p:custDataLst>
          </p:nvPr>
        </p:nvSpPr>
        <p:spPr>
          <a:xfrm>
            <a:off x="3951970" y="3112189"/>
            <a:ext cx="4282670" cy="292264"/>
          </a:xfrm>
          <a:prstGeom prst="rect"/>
          <a:noFill/>
        </p:spPr>
        <p:txBody>
          <a:bodyPr anchor="b" bIns="0" lIns="0" rIns="0" rtlCol="0" tIns="0" wrap="square">
            <a:normAutofit lnSpcReduction="20000"/>
          </a:bodyPr>
          <a:p>
            <a:r>
              <a:rPr altLang="en-US" b="1" dirty="0" sz="1000" lang="zh-CN" spc="300">
                <a:solidFill>
                  <a:schemeClr val="tx1">
                    <a:lumMod val="75000"/>
                    <a:lumOff val="25000"/>
                  </a:schemeClr>
                </a:solidFill>
                <a:latin typeface="+mj-ea"/>
                <a:ea typeface="+mj-ea"/>
                <a:sym typeface="+mn-ea"/>
              </a:rPr>
              <a:t>实时监测运动员的运动状态和健康状况  人工智能在运动医学中的局限性</a:t>
            </a:r>
            <a:endParaRPr altLang="en-US" b="1" dirty="0" sz="1000" lang="zh-CN" spc="300">
              <a:solidFill>
                <a:schemeClr val="tx1">
                  <a:lumMod val="75000"/>
                  <a:lumOff val="25000"/>
                </a:schemeClr>
              </a:solidFill>
              <a:latin typeface="+mj-ea"/>
              <a:ea typeface="+mj-ea"/>
              <a:sym typeface="+mn-ea"/>
            </a:endParaRPr>
          </a:p>
        </p:txBody>
      </p:sp>
      <p:sp>
        <p:nvSpPr>
          <p:cNvPr id="1049362" name="正文"/>
          <p:cNvSpPr txBox="1"/>
          <p:nvPr>
            <p:custDataLst>
              <p:tags r:id="rId9"/>
            </p:custDataLst>
          </p:nvPr>
        </p:nvSpPr>
        <p:spPr>
          <a:xfrm>
            <a:off x="3951970" y="4258058"/>
            <a:ext cx="4282670" cy="370625"/>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64" name="标题"/>
          <p:cNvSpPr txBox="1"/>
          <p:nvPr>
            <p:custDataLst>
              <p:tags r:id="rId10"/>
            </p:custDataLst>
          </p:nvPr>
        </p:nvSpPr>
        <p:spPr>
          <a:xfrm>
            <a:off x="3951970" y="3923083"/>
            <a:ext cx="4282670" cy="292264"/>
          </a:xfrm>
          <a:prstGeom prst="rect"/>
          <a:noFill/>
        </p:spPr>
        <p:txBody>
          <a:bodyPr anchor="b" bIns="0" lIns="0" rIns="0" rtlCol="0" tIns="0" wrap="square">
            <a:normAutofit/>
          </a:bodyPr>
          <a:p>
            <a:r>
              <a:rPr altLang="en-US" b="1" dirty="0" sz="1000" lang="zh-CN" spc="300">
                <a:solidFill>
                  <a:schemeClr val="tx1">
                    <a:lumMod val="75000"/>
                    <a:lumOff val="25000"/>
                  </a:schemeClr>
                </a:solidFill>
                <a:latin typeface="+mj-ea"/>
                <a:ea typeface="+mj-ea"/>
                <a:sym typeface="+mn-ea"/>
              </a:rPr>
              <a:t>数据隐私和安全问题</a:t>
            </a:r>
            <a:endParaRPr altLang="en-US" b="1" dirty="0" sz="1000" lang="zh-CN" spc="300">
              <a:solidFill>
                <a:schemeClr val="tx1">
                  <a:lumMod val="75000"/>
                  <a:lumOff val="25000"/>
                </a:schemeClr>
              </a:solidFill>
              <a:latin typeface="+mj-ea"/>
              <a:ea typeface="+mj-ea"/>
              <a:sym typeface="+mn-ea"/>
            </a:endParaRPr>
          </a:p>
        </p:txBody>
      </p:sp>
      <p:sp>
        <p:nvSpPr>
          <p:cNvPr id="1049366" name="正文"/>
          <p:cNvSpPr txBox="1"/>
          <p:nvPr>
            <p:custDataLst>
              <p:tags r:id="rId11"/>
            </p:custDataLst>
          </p:nvPr>
        </p:nvSpPr>
        <p:spPr>
          <a:xfrm>
            <a:off x="3951970" y="5068952"/>
            <a:ext cx="4282670" cy="370625"/>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68" name="标题"/>
          <p:cNvSpPr txBox="1"/>
          <p:nvPr>
            <p:custDataLst>
              <p:tags r:id="rId12"/>
            </p:custDataLst>
          </p:nvPr>
        </p:nvSpPr>
        <p:spPr>
          <a:xfrm>
            <a:off x="3951970" y="4733978"/>
            <a:ext cx="4282670" cy="292264"/>
          </a:xfrm>
          <a:prstGeom prst="rect"/>
          <a:noFill/>
        </p:spPr>
        <p:txBody>
          <a:bodyPr anchor="b" bIns="0" lIns="0" rIns="0" rtlCol="0" tIns="0" wrap="square">
            <a:normAutofit/>
          </a:bodyPr>
          <a:p>
            <a:r>
              <a:rPr altLang="en-US" b="1" dirty="0" sz="1000" lang="zh-CN" spc="300">
                <a:solidFill>
                  <a:schemeClr val="tx1">
                    <a:lumMod val="75000"/>
                    <a:lumOff val="25000"/>
                  </a:schemeClr>
                </a:solidFill>
                <a:latin typeface="+mj-ea"/>
                <a:ea typeface="+mj-ea"/>
                <a:sym typeface="+mn-ea"/>
              </a:rPr>
              <a:t>缺乏专业医生的指导和监督</a:t>
            </a:r>
            <a:endParaRPr altLang="en-US" b="1" dirty="0" sz="1000" lang="zh-CN" spc="300">
              <a:solidFill>
                <a:schemeClr val="tx1">
                  <a:lumMod val="75000"/>
                  <a:lumOff val="25000"/>
                </a:schemeClr>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53" name=""/>
        <p:cNvGrpSpPr/>
        <p:nvPr/>
      </p:nvGrpSpPr>
      <p:grpSpPr>
        <a:xfrm>
          <a:off x="0" y="0"/>
          <a:ext cx="0" cy="0"/>
          <a:chOff x="0" y="0"/>
          <a:chExt cx="0" cy="0"/>
        </a:xfrm>
      </p:grpSpPr>
      <p:sp>
        <p:nvSpPr>
          <p:cNvPr id="104940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04" name="标题 2"/>
          <p:cNvSpPr>
            <a:spLocks noGrp="1"/>
          </p:cNvSpPr>
          <p:nvPr>
            <p:ph type="title" idx="1"/>
            <p:custDataLst>
              <p:tags r:id="rId2"/>
            </p:custDataLst>
          </p:nvPr>
        </p:nvSpPr>
        <p:spPr/>
        <p:txBody>
          <a:bodyPr>
            <a:normAutofit fontScale="90000"/>
          </a:bodyPr>
          <a:p>
            <a:r>
              <a:rPr altLang="en-US" lang="zh-CN"/>
              <a:t>人工智能在运动医学中的研究进展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4" name="标题 2"/>
          <p:cNvSpPr>
            <a:spLocks noGrp="1"/>
          </p:cNvSpPr>
          <p:nvPr>
            <p:ph type="title" idx="3"/>
          </p:nvPr>
        </p:nvSpPr>
        <p:spPr/>
        <p:txBody>
          <a:bodyPr>
            <a:normAutofit fontScale="91667"/>
          </a:bodyPr>
          <a:p>
            <a:r>
              <a:rPr altLang="en-US" lang="zh-CN"/>
              <a:t>人工智能在运动医学中的研究现状</a:t>
            </a:r>
            <a:endParaRPr altLang="en-US" lang="zh-CN"/>
          </a:p>
        </p:txBody>
      </p:sp>
      <p:sp>
        <p:nvSpPr>
          <p:cNvPr id="104947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人工智能在运动医学中的应用领域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人工智能在运动医学中的研究进展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8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9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人工智能在运动医学中的挑战与机遇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9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未来发展趋势与展望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2" name="标题 2"/>
          <p:cNvSpPr>
            <a:spLocks noGrp="1"/>
          </p:cNvSpPr>
          <p:nvPr>
            <p:ph type="title" idx="3"/>
          </p:nvPr>
        </p:nvSpPr>
        <p:spPr/>
        <p:txBody>
          <a:bodyPr>
            <a:normAutofit fontScale="91667"/>
          </a:bodyPr>
          <a:p>
            <a:r>
              <a:rPr altLang="en-US" lang="zh-CN"/>
              <a:t>人工智能在运动医学中的研究热点和趋势</a:t>
            </a:r>
            <a:endParaRPr altLang="en-US" lang="zh-CN"/>
          </a:p>
        </p:txBody>
      </p:sp>
      <p:sp>
        <p:nvSpPr>
          <p:cNvPr id="104953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人工智能在运动医学中的研究进展</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未来研究方向和挑战</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人工智能在运动医学中的发展趋势</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人工智能在运动医学中的研究热点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0" name="标题 2"/>
          <p:cNvSpPr>
            <a:spLocks noGrp="1"/>
          </p:cNvSpPr>
          <p:nvPr>
            <p:ph type="title" idx="3"/>
          </p:nvPr>
        </p:nvSpPr>
        <p:spPr/>
        <p:txBody>
          <a:bodyPr>
            <a:normAutofit fontScale="91667"/>
          </a:bodyPr>
          <a:p>
            <a:r>
              <a:rPr altLang="en-US" lang="zh-CN"/>
              <a:t>人工智能在运动医学中的未来发展方向</a:t>
            </a:r>
            <a:endParaRPr altLang="en-US" lang="zh-CN"/>
          </a:p>
        </p:txBody>
      </p:sp>
      <p:sp>
        <p:nvSpPr>
          <p:cNvPr id="10496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5833"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运动医学与健康管理的结合：将运动医学与健康管理相结合，通过人工智能技术对个人健康状况进行监测和评估，提供个性化的健康管理和干预方案。</a:t>
            </a:r>
            <a:endParaRPr altLang="en-US" dirty="0" sz="2400" lang="zh-CN">
              <a:latin typeface="+mn-ea"/>
              <a:ea typeface="+mn-ea"/>
            </a:endParaRPr>
          </a:p>
        </p:txBody>
      </p:sp>
      <p:sp>
        <p:nvSpPr>
          <p:cNvPr id="10496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跨学科合作与创新：加强运动医学、人工智能、生物医学工程等跨学科的合作与创新，推动运动医学领域的发展和进步。</a:t>
            </a:r>
            <a:endParaRPr altLang="en-US" dirty="0" sz="2200" lang="zh-CN">
              <a:latin typeface="+mn-ea"/>
              <a:ea typeface="+mn-ea"/>
            </a:endParaRPr>
          </a:p>
        </p:txBody>
      </p:sp>
      <p:sp>
        <p:nvSpPr>
          <p:cNvPr id="10496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深度学习在运动医学中的应用：利用深度学习技术对运动医学数据进行处理和分析，提高诊断准确性和效率。</a:t>
            </a:r>
            <a:endParaRPr altLang="en-US" dirty="0" sz="2200" lang="zh-CN">
              <a:latin typeface="+mn-ea"/>
              <a:ea typeface="+mn-ea"/>
            </a:endParaRPr>
          </a:p>
        </p:txBody>
      </p:sp>
      <p:sp>
        <p:nvSpPr>
          <p:cNvPr id="10496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智能辅助训练系统的研发：利用人工智能技术为运动员提供个性化的训练计划和方案，提高训练效果和竞技水平。</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93" name=""/>
        <p:cNvGrpSpPr/>
        <p:nvPr/>
      </p:nvGrpSpPr>
      <p:grpSpPr>
        <a:xfrm>
          <a:off x="0" y="0"/>
          <a:ext cx="0" cy="0"/>
          <a:chOff x="0" y="0"/>
          <a:chExt cx="0" cy="0"/>
        </a:xfrm>
      </p:grpSpPr>
      <p:sp>
        <p:nvSpPr>
          <p:cNvPr id="1049668" name="文本占位符 1"/>
          <p:cNvSpPr>
            <a:spLocks noGrp="1"/>
          </p:cNvSpPr>
          <p:nvPr>
            <p:ph type="body" idx="2"/>
            <p:custDataLst>
              <p:tags r:id="rId1"/>
            </p:custDataLst>
          </p:nvPr>
        </p:nvSpPr>
        <p:spPr/>
        <p:txBody>
          <a:bodyPr/>
          <a:p>
            <a:r>
              <a:rPr altLang="en-US" lang="zh-CN"/>
              <a:t>PART FIVE</a:t>
            </a:r>
            <a:endParaRPr altLang="en-US" lang="zh-CN"/>
          </a:p>
        </p:txBody>
      </p:sp>
      <p:sp>
        <p:nvSpPr>
          <p:cNvPr id="1049670" name="标题 2"/>
          <p:cNvSpPr>
            <a:spLocks noGrp="1"/>
          </p:cNvSpPr>
          <p:nvPr>
            <p:ph type="title" idx="1"/>
            <p:custDataLst>
              <p:tags r:id="rId2"/>
            </p:custDataLst>
          </p:nvPr>
        </p:nvSpPr>
        <p:spPr/>
        <p:txBody>
          <a:bodyPr>
            <a:normAutofit fontScale="90000"/>
          </a:bodyPr>
          <a:p>
            <a:r>
              <a:rPr altLang="en-US" lang="zh-CN"/>
              <a:t>人工智能在运动医学中的实践案例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0" name="标题 2"/>
          <p:cNvSpPr>
            <a:spLocks noGrp="1"/>
          </p:cNvSpPr>
          <p:nvPr>
            <p:ph type="title" idx="3"/>
          </p:nvPr>
        </p:nvSpPr>
        <p:spPr/>
        <p:txBody>
          <a:bodyPr>
            <a:normAutofit fontScale="91667"/>
          </a:bodyPr>
          <a:p>
            <a:r>
              <a:rPr altLang="en-US" lang="zh-CN"/>
              <a:t>案例一：基于人工智能的运动损伤风险评估系统</a:t>
            </a:r>
            <a:endParaRPr altLang="en-US" lang="zh-CN"/>
          </a:p>
        </p:txBody>
      </p:sp>
      <p:sp>
        <p:nvSpPr>
          <p:cNvPr id="10497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实践效果：该系统在实践中取得了较好的效果，能够准确预测运动员的受伤概率，并为其提供有效的预防建议，有助于减少运动损伤的发生。</a:t>
            </a:r>
            <a:endParaRPr altLang="en-US" dirty="0" sz="2200" lang="zh-CN">
              <a:latin typeface="+mn-ea"/>
              <a:ea typeface="+mn-ea"/>
            </a:endParaRPr>
          </a:p>
        </p:txBody>
      </p:sp>
      <p:sp>
        <p:nvSpPr>
          <p:cNvPr id="10497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未来展望：随着人工智能技术的不断发展，该系统有望进一步优化和完善，为运动医学领域提供更加准确和有效的风险评估工具。</a:t>
            </a:r>
            <a:endParaRPr altLang="en-US" dirty="0" sz="2200" lang="zh-CN">
              <a:latin typeface="+mn-ea"/>
              <a:ea typeface="+mn-ea"/>
            </a:endParaRPr>
          </a:p>
        </p:txBody>
      </p:sp>
      <p:sp>
        <p:nvSpPr>
          <p:cNvPr id="10497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5833"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系统介绍：该系统利用人工智能技术对运动损伤风险进行评估，通过分析运动员的运动数据和生理数据，预测其受伤的概率并给出相应的预防建议。</a:t>
            </a:r>
            <a:endParaRPr altLang="en-US" dirty="0" sz="2400" lang="zh-CN">
              <a:latin typeface="+mn-ea"/>
              <a:ea typeface="+mn-ea"/>
            </a:endParaRPr>
          </a:p>
        </p:txBody>
      </p:sp>
      <p:sp>
        <p:nvSpPr>
          <p:cNvPr id="10497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技术应用：该系统采用了深度学习算法和机器学习算法，对运动数据和生理数据进行处理和分析，以提取有用的特征和信息。</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8" name="标题 2"/>
          <p:cNvSpPr>
            <a:spLocks noGrp="1"/>
          </p:cNvSpPr>
          <p:nvPr>
            <p:ph type="title" idx="3"/>
          </p:nvPr>
        </p:nvSpPr>
        <p:spPr/>
        <p:txBody>
          <a:bodyPr>
            <a:normAutofit fontScale="91667"/>
          </a:bodyPr>
          <a:p>
            <a:r>
              <a:rPr altLang="en-US" lang="zh-CN"/>
              <a:t>案例二：基于人工智能的运动康复辅助系统</a:t>
            </a:r>
            <a:endParaRPr altLang="en-US" lang="zh-CN"/>
          </a:p>
        </p:txBody>
      </p:sp>
      <p:sp>
        <p:nvSpPr>
          <p:cNvPr id="10498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8"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技术应用：该系统采用了深度学习算法，对患者的运动视频进行分析，提取关键运动特征，为后续的康复方案制定提供数据支持。</a:t>
            </a:r>
            <a:endParaRPr altLang="en-US" sz="1400" lang="zh-CN" spc="150">
              <a:solidFill>
                <a:schemeClr val="tx1"/>
              </a:solidFill>
              <a:effectLst/>
              <a:latin typeface="+mn-ea"/>
              <a:sym typeface="+mn-ea"/>
            </a:endParaRPr>
          </a:p>
        </p:txBody>
      </p:sp>
      <p:sp>
        <p:nvSpPr>
          <p:cNvPr id="1049810"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系统介绍：该系统利用人工智能技术，通过分析患者的运动数据和生理指标，为患者提供个性化的运动康复方案。</a:t>
            </a:r>
            <a:endParaRPr altLang="en-US" dirty="0" sz="1400" lang="zh-CN" spc="150">
              <a:solidFill>
                <a:schemeClr val="tx1"/>
              </a:solidFill>
              <a:effectLst/>
              <a:latin typeface="+mn-ea"/>
              <a:sym typeface="+mn-ea"/>
            </a:endParaRPr>
          </a:p>
        </p:txBody>
      </p:sp>
      <p:sp>
        <p:nvSpPr>
          <p:cNvPr id="10498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实践效果：该系统已经在多家医疗机构得到应用，为患者提供了有效的康复辅助，提高了康复效果。</a:t>
            </a:r>
            <a:endParaRPr altLang="en-US" sz="1400" lang="zh-CN" spc="150">
              <a:solidFill>
                <a:schemeClr val="tx1"/>
              </a:solidFill>
              <a:effectLst/>
              <a:latin typeface="+mn-ea"/>
              <a:sym typeface="+mn-ea"/>
            </a:endParaRPr>
          </a:p>
        </p:txBody>
      </p:sp>
      <p:sp>
        <p:nvSpPr>
          <p:cNvPr id="1049814"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未来展望：随着人工智能技术的不断发展，该系统将进一步完善，为更多的患者提供更加精准、个性化的运动康复服务。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8" name="标题 2"/>
          <p:cNvSpPr>
            <a:spLocks noGrp="1"/>
          </p:cNvSpPr>
          <p:nvPr>
            <p:ph type="title" idx="3"/>
          </p:nvPr>
        </p:nvSpPr>
        <p:spPr/>
        <p:txBody>
          <a:bodyPr>
            <a:normAutofit fontScale="91667"/>
          </a:bodyPr>
          <a:p>
            <a:r>
              <a:rPr altLang="en-US" lang="zh-CN"/>
              <a:t>案例三：基于人工智能的运动训练指导系统</a:t>
            </a:r>
            <a:endParaRPr altLang="en-US" lang="zh-CN"/>
          </a:p>
        </p:txBody>
      </p:sp>
      <p:sp>
        <p:nvSpPr>
          <p:cNvPr id="1049850" name="矩形: 圆角 23"/>
          <p:cNvSpPr/>
          <p:nvPr>
            <p:custDataLst>
              <p:tags r:id="rId1"/>
            </p:custDataLst>
          </p:nvPr>
        </p:nvSpPr>
        <p:spPr>
          <a:xfrm>
            <a:off x="608400"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52" name="矩形: 圆角 27"/>
          <p:cNvSpPr/>
          <p:nvPr>
            <p:custDataLst>
              <p:tags r:id="rId2"/>
            </p:custDataLst>
          </p:nvPr>
        </p:nvSpPr>
        <p:spPr>
          <a:xfrm>
            <a:off x="6383201"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54" name="矩形: 圆角 6"/>
          <p:cNvSpPr/>
          <p:nvPr>
            <p:custDataLst>
              <p:tags r:id="rId3"/>
            </p:custDataLst>
          </p:nvPr>
        </p:nvSpPr>
        <p:spPr>
          <a:xfrm>
            <a:off x="608400"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56" name="矩形: 圆角 9"/>
          <p:cNvSpPr/>
          <p:nvPr>
            <p:custDataLst>
              <p:tags r:id="rId4"/>
            </p:custDataLst>
          </p:nvPr>
        </p:nvSpPr>
        <p:spPr>
          <a:xfrm>
            <a:off x="795094"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858" name="正文"/>
          <p:cNvSpPr txBox="1"/>
          <p:nvPr>
            <p:custDataLst>
              <p:tags r:id="rId5"/>
            </p:custDataLst>
          </p:nvPr>
        </p:nvSpPr>
        <p:spPr>
          <a:xfrm>
            <a:off x="795094" y="4872684"/>
            <a:ext cx="5004096" cy="1226844"/>
          </a:xfrm>
          <a:prstGeom prst="rect"/>
          <a:noFill/>
        </p:spPr>
        <p:txBody>
          <a:bodyPr anchor="t" anchorCtr="0" bIns="0" lIns="90000" rIns="90000" rtlCol="0" tIns="144145" wrap="square">
            <a:normAutofit fontScale="94444"/>
          </a:bodyPr>
          <a:p>
            <a:pPr>
              <a:lnSpc>
                <a:spcPct val="130000"/>
              </a:lnSpc>
              <a:spcAft>
                <a:spcPts val="1000"/>
              </a:spcAft>
            </a:pPr>
            <a:r>
              <a:rPr altLang="en-US" lang="zh-CN">
                <a:solidFill>
                  <a:schemeClr val="tx1">
                    <a:lumMod val="65000"/>
                    <a:lumOff val="35000"/>
                  </a:schemeClr>
                </a:solidFill>
                <a:latin typeface="+mn-ea"/>
              </a:rPr>
              <a:t>实践效果：该系统的应用，可以帮助运动员更好地了解自己的训练状态和水平，提高训练效果和成绩。</a:t>
            </a:r>
            <a:endParaRPr altLang="en-US" lang="zh-CN">
              <a:solidFill>
                <a:schemeClr val="tx1">
                  <a:lumMod val="65000"/>
                  <a:lumOff val="35000"/>
                </a:schemeClr>
              </a:solidFill>
              <a:latin typeface="+mn-ea"/>
            </a:endParaRPr>
          </a:p>
        </p:txBody>
      </p:sp>
      <p:sp>
        <p:nvSpPr>
          <p:cNvPr id="1049860" name="矩形: 圆角 24"/>
          <p:cNvSpPr/>
          <p:nvPr>
            <p:custDataLst>
              <p:tags r:id="rId6"/>
            </p:custDataLst>
          </p:nvPr>
        </p:nvSpPr>
        <p:spPr>
          <a:xfrm>
            <a:off x="7950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49862" name="正文"/>
          <p:cNvSpPr txBox="1"/>
          <p:nvPr>
            <p:custDataLst>
              <p:tags r:id="rId7"/>
            </p:custDataLst>
          </p:nvPr>
        </p:nvSpPr>
        <p:spPr>
          <a:xfrm>
            <a:off x="795094" y="2519329"/>
            <a:ext cx="5004096" cy="1226779"/>
          </a:xfrm>
          <a:prstGeom prst="rect"/>
          <a:noFill/>
        </p:spPr>
        <p:txBody>
          <a:bodyPr anchor="t" anchorCtr="0" bIns="0" lIns="90000" rIns="90000" rtlCol="0" tIns="144145" wrap="square">
            <a:normAutofit fontScale="88889" lnSpcReduction="20000"/>
          </a:bodyPr>
          <a:p>
            <a:pPr>
              <a:lnSpc>
                <a:spcPct val="130000"/>
              </a:lnSpc>
              <a:spcAft>
                <a:spcPts val="1000"/>
              </a:spcAft>
            </a:pPr>
            <a:r>
              <a:rPr altLang="en-US" dirty="0" lang="zh-CN">
                <a:solidFill>
                  <a:schemeClr val="tx1">
                    <a:lumMod val="65000"/>
                    <a:lumOff val="35000"/>
                  </a:schemeClr>
                </a:solidFill>
                <a:latin typeface="+mn-ea"/>
              </a:rPr>
              <a:t>系统介绍：该系统利用人工智能技术，通过对运动员的运动数据进行分析，为运动员提供个性化的训练建议和指导。</a:t>
            </a:r>
            <a:endParaRPr altLang="en-US" dirty="0" lang="zh-CN">
              <a:solidFill>
                <a:schemeClr val="tx1">
                  <a:lumMod val="65000"/>
                  <a:lumOff val="35000"/>
                </a:schemeClr>
              </a:solidFill>
              <a:latin typeface="+mn-ea"/>
            </a:endParaRPr>
          </a:p>
        </p:txBody>
      </p:sp>
      <p:sp>
        <p:nvSpPr>
          <p:cNvPr id="1049864" name="矩形: 圆角 28"/>
          <p:cNvSpPr/>
          <p:nvPr>
            <p:custDataLst>
              <p:tags r:id="rId8"/>
            </p:custDataLst>
          </p:nvPr>
        </p:nvSpPr>
        <p:spPr>
          <a:xfrm>
            <a:off x="65698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866" name="正文"/>
          <p:cNvSpPr txBox="1"/>
          <p:nvPr>
            <p:custDataLst>
              <p:tags r:id="rId9"/>
            </p:custDataLst>
          </p:nvPr>
        </p:nvSpPr>
        <p:spPr>
          <a:xfrm>
            <a:off x="6569894" y="2519329"/>
            <a:ext cx="5004096" cy="1226779"/>
          </a:xfrm>
          <a:prstGeom prst="rect"/>
          <a:noFill/>
        </p:spPr>
        <p:txBody>
          <a:bodyPr anchor="t" anchorCtr="0" bIns="0" lIns="90000" rIns="90000" rtlCol="0" tIns="144145" wrap="square">
            <a:normAutofit fontScale="88889" lnSpcReduction="20000"/>
          </a:bodyPr>
          <a:p>
            <a:pPr>
              <a:lnSpc>
                <a:spcPct val="130000"/>
              </a:lnSpc>
              <a:spcAft>
                <a:spcPts val="1000"/>
              </a:spcAft>
            </a:pPr>
            <a:r>
              <a:rPr altLang="en-US" dirty="0" lang="zh-CN">
                <a:solidFill>
                  <a:schemeClr val="tx1">
                    <a:lumMod val="65000"/>
                    <a:lumOff val="35000"/>
                  </a:schemeClr>
                </a:solidFill>
                <a:latin typeface="+mn-ea"/>
              </a:rPr>
              <a:t>技术应用：该系统采用了深度学习算法，对运动员的运动视频进行识别和分析，从而实现对运动员动作的精准评估和预测。</a:t>
            </a:r>
            <a:endParaRPr altLang="en-US" dirty="0" lang="zh-CN">
              <a:solidFill>
                <a:schemeClr val="tx1">
                  <a:lumMod val="65000"/>
                  <a:lumOff val="35000"/>
                </a:schemeClr>
              </a:solidFill>
              <a:latin typeface="+mn-ea"/>
            </a:endParaRPr>
          </a:p>
        </p:txBody>
      </p:sp>
      <p:sp>
        <p:nvSpPr>
          <p:cNvPr id="1049868" name="矩形: 圆角 6"/>
          <p:cNvSpPr/>
          <p:nvPr>
            <p:custDataLst>
              <p:tags r:id="rId10"/>
            </p:custDataLst>
          </p:nvPr>
        </p:nvSpPr>
        <p:spPr>
          <a:xfrm>
            <a:off x="6382566"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70" name="矩形: 圆角 9"/>
          <p:cNvSpPr/>
          <p:nvPr>
            <p:custDataLst>
              <p:tags r:id="rId11"/>
            </p:custDataLst>
          </p:nvPr>
        </p:nvSpPr>
        <p:spPr>
          <a:xfrm>
            <a:off x="6569259"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872" name="正文"/>
          <p:cNvSpPr txBox="1"/>
          <p:nvPr>
            <p:custDataLst>
              <p:tags r:id="rId12"/>
            </p:custDataLst>
          </p:nvPr>
        </p:nvSpPr>
        <p:spPr>
          <a:xfrm>
            <a:off x="6569259" y="4872684"/>
            <a:ext cx="5004096" cy="1226844"/>
          </a:xfrm>
          <a:prstGeom prst="rect"/>
          <a:noFill/>
        </p:spPr>
        <p:txBody>
          <a:bodyPr anchor="t" anchorCtr="0" bIns="0" lIns="90000" rIns="90000" rtlCol="0" tIns="144145" wrap="square">
            <a:normAutofit fontScale="88889" lnSpcReduction="20000"/>
          </a:bodyPr>
          <a:p>
            <a:pPr>
              <a:lnSpc>
                <a:spcPct val="130000"/>
              </a:lnSpc>
              <a:spcAft>
                <a:spcPts val="1000"/>
              </a:spcAft>
            </a:pPr>
            <a:r>
              <a:rPr altLang="en-US" lang="zh-CN">
                <a:solidFill>
                  <a:schemeClr val="tx1">
                    <a:lumMod val="65000"/>
                    <a:lumOff val="35000"/>
                  </a:schemeClr>
                </a:solidFill>
                <a:latin typeface="+mn-ea"/>
              </a:rPr>
              <a:t>未来展望：随着人工智能技术的不断发展，该系统有望在未来实现更加智能化、个性化的运动训练指导，为运动员提供更加全面、高效的服务。</a:t>
            </a:r>
            <a:endParaRPr altLang="en-US" lang="zh-CN">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33" name=""/>
        <p:cNvGrpSpPr/>
        <p:nvPr/>
      </p:nvGrpSpPr>
      <p:grpSpPr>
        <a:xfrm>
          <a:off x="0" y="0"/>
          <a:ext cx="0" cy="0"/>
          <a:chOff x="0" y="0"/>
          <a:chExt cx="0" cy="0"/>
        </a:xfrm>
      </p:grpSpPr>
      <p:sp>
        <p:nvSpPr>
          <p:cNvPr id="1049906" name="文本占位符 1"/>
          <p:cNvSpPr>
            <a:spLocks noGrp="1"/>
          </p:cNvSpPr>
          <p:nvPr>
            <p:ph type="body" idx="2"/>
            <p:custDataLst>
              <p:tags r:id="rId1"/>
            </p:custDataLst>
          </p:nvPr>
        </p:nvSpPr>
        <p:spPr/>
        <p:txBody>
          <a:bodyPr/>
          <a:p>
            <a:r>
              <a:rPr altLang="en-US" lang="zh-CN"/>
              <a:t>PART SIX</a:t>
            </a:r>
            <a:endParaRPr altLang="en-US" lang="zh-CN"/>
          </a:p>
        </p:txBody>
      </p:sp>
      <p:sp>
        <p:nvSpPr>
          <p:cNvPr id="1049908" name="标题 2"/>
          <p:cNvSpPr>
            <a:spLocks noGrp="1"/>
          </p:cNvSpPr>
          <p:nvPr>
            <p:ph type="title" idx="1"/>
            <p:custDataLst>
              <p:tags r:id="rId2"/>
            </p:custDataLst>
          </p:nvPr>
        </p:nvSpPr>
        <p:spPr/>
        <p:txBody>
          <a:bodyPr>
            <a:normAutofit fontScale="90000"/>
          </a:bodyPr>
          <a:p>
            <a:r>
              <a:rPr altLang="en-US" lang="zh-CN"/>
              <a:t>人工智能在运动医学中的前景展望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78" name="标题 2"/>
          <p:cNvSpPr>
            <a:spLocks noGrp="1"/>
          </p:cNvSpPr>
          <p:nvPr>
            <p:ph type="title" idx="3"/>
          </p:nvPr>
        </p:nvSpPr>
        <p:spPr/>
        <p:txBody>
          <a:bodyPr>
            <a:normAutofit fontScale="91667"/>
          </a:bodyPr>
          <a:p>
            <a:r>
              <a:rPr altLang="en-US" lang="zh-CN"/>
              <a:t>人工智能在运动医学中的发展前景</a:t>
            </a:r>
            <a:endParaRPr altLang="en-US" lang="zh-CN"/>
          </a:p>
        </p:txBody>
      </p:sp>
      <p:sp>
        <p:nvSpPr>
          <p:cNvPr id="104998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人工智能在运动医学中的应用前景广阔，未来将有更多的应用场景和可能性。</a:t>
            </a:r>
            <a:endParaRPr altLang="en-US" dirty="0" sz="1200" lang="zh-CN" spc="150">
              <a:solidFill>
                <a:schemeClr val="tx1">
                  <a:lumMod val="65000"/>
                  <a:lumOff val="35000"/>
                </a:schemeClr>
              </a:solidFill>
              <a:latin typeface="+mn-ea"/>
              <a:sym typeface="+mn-ea"/>
            </a:endParaRPr>
          </a:p>
        </p:txBody>
      </p:sp>
      <p:sp>
        <p:nvSpPr>
          <p:cNvPr id="104998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随着技术的不断进步，人工智能在运动医学中的应用将更加精准、高效，为运动员和医生提供更好的服务和支持。</a:t>
            </a:r>
            <a:endParaRPr altLang="en-US" dirty="0" sz="1200" lang="zh-CN" spc="150">
              <a:solidFill>
                <a:schemeClr val="tx1">
                  <a:lumMod val="65000"/>
                  <a:lumOff val="35000"/>
                </a:schemeClr>
              </a:solidFill>
              <a:latin typeface="+mn-ea"/>
              <a:sym typeface="+mn-ea"/>
            </a:endParaRPr>
          </a:p>
        </p:txBody>
      </p:sp>
      <p:sp>
        <p:nvSpPr>
          <p:cNvPr id="104998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未来，人工智能在运动医学中的应用将更加注重个性化、智能化和人性化，为运动员和医生提供更加全面、细致的服务。</a:t>
            </a:r>
            <a:endParaRPr altLang="en-US" dirty="0" sz="1200" lang="zh-CN" spc="150">
              <a:solidFill>
                <a:schemeClr val="tx1">
                  <a:lumMod val="65000"/>
                  <a:lumOff val="35000"/>
                </a:schemeClr>
              </a:solidFill>
              <a:latin typeface="+mn-ea"/>
              <a:sym typeface="+mn-ea"/>
            </a:endParaRPr>
          </a:p>
        </p:txBody>
      </p:sp>
      <p:sp>
        <p:nvSpPr>
          <p:cNvPr id="104998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人工智能在运动医学中的应用将促进医疗行业的数字化转型和创新发展，为人们提供更加便捷、高效、安全的医疗服务。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20" name="内容占位符 1"/>
          <p:cNvSpPr>
            <a:spLocks noGrp="1"/>
          </p:cNvSpPr>
          <p:nvPr>
            <p:ph idx="4"/>
          </p:nvPr>
        </p:nvSpPr>
        <p:spPr/>
        <p:txBody>
          <a:bodyPr>
            <a:normAutofit fontScale="70000"/>
          </a:bodyPr>
          <a:p>
            <a:r>
              <a:rPr altLang="en-US" lang="zh-CN"/>
              <a:t>挑战：数据隐私和安全、算法准确性和可靠性、伦理和法律问题</a:t>
            </a:r>
            <a:endParaRPr altLang="en-US" lang="zh-CN"/>
          </a:p>
          <a:p>
            <a:r>
              <a:rPr altLang="en-US" lang="zh-CN"/>
              <a:t>机遇：个性化运动计划、预防性健康管理、运动员康复和评估、运动医学研究和教育  人工智能在运动医学中的未来挑战和机遇</a:t>
            </a:r>
            <a:endParaRPr altLang="en-US" lang="zh-CN"/>
          </a:p>
          <a:p>
            <a:pPr lvl="1"/>
            <a:r>
              <a:rPr altLang="en-US" lang="zh-CN"/>
              <a:t>人工智能在运动医学中的未来挑战和机遇</a:t>
            </a:r>
            <a:endParaRPr altLang="en-US" lang="zh-CN"/>
          </a:p>
          <a:p>
            <a:r>
              <a:rPr altLang="en-US" lang="zh-CN"/>
              <a:t>挑战：数据隐私和安全、算法准确性和可靠性、伦理和法律问题</a:t>
            </a:r>
            <a:endParaRPr altLang="en-US" lang="zh-CN"/>
          </a:p>
          <a:p>
            <a:r>
              <a:rPr altLang="en-US" lang="zh-CN"/>
              <a:t>机遇：个性化运动计划、预防性健康管理、运动员康复和评估、运动医学研究和教育  人工智能在运动医学中的未来挑战和机遇</a:t>
            </a:r>
            <a:endParaRPr altLang="en-US" lang="zh-CN"/>
          </a:p>
          <a:p>
            <a:pPr lvl="1"/>
            <a:r>
              <a:rPr altLang="en-US" lang="zh-CN"/>
              <a:t>人工智能在运动医学中的未来挑战和机遇</a:t>
            </a:r>
            <a:endParaRPr altLang="en-US" lang="zh-CN"/>
          </a:p>
          <a:p>
            <a:r>
              <a:rPr altLang="en-US" lang="zh-CN"/>
              <a:t>挑战：数据隐私和安全、算法准确性和可靠性、伦理和法律问题</a:t>
            </a:r>
            <a:endParaRPr altLang="en-US" lang="zh-CN"/>
          </a:p>
          <a:p>
            <a:r>
              <a:rPr altLang="en-US" lang="zh-CN"/>
              <a:t>机遇：个性化运动计划、预防性健康管理、运动员康复和评估、运动医学研究和教育  人工智能在运动医学中的未来挑战和机遇</a:t>
            </a:r>
            <a:endParaRPr altLang="en-US" lang="zh-CN"/>
          </a:p>
          <a:p>
            <a:pPr lvl="1"/>
            <a:r>
              <a:rPr altLang="en-US" lang="zh-CN"/>
              <a:t>人工智能在运动医学中的未来挑战和机遇</a:t>
            </a:r>
            <a:endParaRPr altLang="en-US" lang="zh-CN"/>
          </a:p>
          <a:p>
            <a:r>
              <a:rPr altLang="en-US" lang="zh-CN"/>
              <a:t>挑战：数据隐私和安全、算法准确性和可靠性、伦理和法律问题</a:t>
            </a:r>
            <a:endParaRPr altLang="en-US" lang="zh-CN"/>
          </a:p>
          <a:p>
            <a:r>
              <a:rPr altLang="en-US" lang="zh-CN"/>
              <a:t>机遇：个性化运动计划、预防性健康管理、运动员康复和评估、运动医学研究和教育</a:t>
            </a:r>
            <a:endParaRPr altLang="en-US" lang="zh-CN"/>
          </a:p>
        </p:txBody>
      </p:sp>
      <p:sp>
        <p:nvSpPr>
          <p:cNvPr id="1050022" name="标题 2"/>
          <p:cNvSpPr>
            <a:spLocks noGrp="1"/>
          </p:cNvSpPr>
          <p:nvPr>
            <p:ph type="title" idx="3"/>
          </p:nvPr>
        </p:nvSpPr>
        <p:spPr/>
        <p:txBody>
          <a:bodyPr>
            <a:normAutofit fontScale="91667"/>
          </a:bodyPr>
          <a:p>
            <a:r>
              <a:rPr altLang="en-US" lang="zh-CN"/>
              <a:t>人工智能在运动医学中的未来挑战和机遇</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6" name="标题 2"/>
          <p:cNvSpPr>
            <a:spLocks noGrp="1"/>
          </p:cNvSpPr>
          <p:nvPr>
            <p:ph type="title" idx="3"/>
          </p:nvPr>
        </p:nvSpPr>
        <p:spPr/>
        <p:txBody>
          <a:bodyPr>
            <a:normAutofit fontScale="91667"/>
          </a:bodyPr>
          <a:p>
            <a:r>
              <a:rPr altLang="en-US" lang="zh-CN"/>
              <a:t>人工智能在运动医学中的跨学科合作和创新</a:t>
            </a:r>
            <a:endParaRPr altLang="en-US" lang="zh-CN"/>
          </a:p>
        </p:txBody>
      </p:sp>
      <p:sp>
        <p:nvSpPr>
          <p:cNvPr id="10500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跨学科合作：人工智能与医学、生物学、物理学等领域的交叉融合，为运动医学研究提供新的思路和方法。</a:t>
            </a:r>
            <a:endParaRPr altLang="en-US" dirty="0" sz="2000" lang="zh-CN" spc="150">
              <a:solidFill>
                <a:schemeClr val="tx1">
                  <a:lumMod val="75000"/>
                  <a:lumOff val="25000"/>
                </a:schemeClr>
              </a:solidFill>
              <a:latin typeface="+mn-ea"/>
              <a:sym typeface="+mn-ea"/>
            </a:endParaRPr>
          </a:p>
        </p:txBody>
      </p:sp>
      <p:sp>
        <p:nvSpPr>
          <p:cNvPr id="10500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创新应用：利用人工智能技术，开发新型运动医学诊疗方法和设备，提高运动损伤预防和康复效果。</a:t>
            </a:r>
            <a:endParaRPr altLang="en-US" dirty="0" sz="2000" lang="zh-CN" spc="150">
              <a:solidFill>
                <a:schemeClr val="tx1">
                  <a:lumMod val="75000"/>
                  <a:lumOff val="25000"/>
                </a:schemeClr>
              </a:solidFill>
              <a:latin typeface="+mn-ea"/>
              <a:sym typeface="+mn-ea"/>
            </a:endParaRPr>
          </a:p>
        </p:txBody>
      </p:sp>
      <p:sp>
        <p:nvSpPr>
          <p:cNvPr id="10500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个性化治疗：通过人工智能技术对运动员进行个性化评估和诊断，制定针对性的训练和康复计划。</a:t>
            </a:r>
            <a:endParaRPr altLang="en-US" dirty="0" sz="2000" lang="zh-CN" spc="150">
              <a:solidFill>
                <a:schemeClr val="tx1">
                  <a:lumMod val="75000"/>
                  <a:lumOff val="25000"/>
                </a:schemeClr>
              </a:solidFill>
              <a:latin typeface="+mn-ea"/>
              <a:sym typeface="+mn-ea"/>
            </a:endParaRPr>
          </a:p>
        </p:txBody>
      </p:sp>
      <p:sp>
        <p:nvSpPr>
          <p:cNvPr id="10500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智能化辅助：利用人工智能技术为运动员提供智能化训练辅助，提高运动表现和竞技水平。</a:t>
            </a:r>
            <a:endParaRPr altLang="en-US" dirty="0" sz="2000" lang="zh-CN" spc="150">
              <a:solidFill>
                <a:schemeClr val="tx1">
                  <a:lumMod val="75000"/>
                  <a:lumOff val="25000"/>
                </a:schemeClr>
              </a:solidFill>
              <a:latin typeface="+mn-ea"/>
              <a:sym typeface="+mn-ea"/>
            </a:endParaRPr>
          </a:p>
        </p:txBody>
      </p:sp>
      <p:sp>
        <p:nvSpPr>
          <p:cNvPr id="10500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73" name=""/>
        <p:cNvGrpSpPr/>
        <p:nvPr/>
      </p:nvGrpSpPr>
      <p:grpSpPr>
        <a:xfrm>
          <a:off x="0" y="0"/>
          <a:ext cx="0" cy="0"/>
          <a:chOff x="0" y="0"/>
          <a:chExt cx="0" cy="0"/>
        </a:xfrm>
      </p:grpSpPr>
      <p:sp>
        <p:nvSpPr>
          <p:cNvPr id="1050114"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116" name="标题 2"/>
          <p:cNvSpPr>
            <a:spLocks noGrp="1"/>
          </p:cNvSpPr>
          <p:nvPr>
            <p:ph type="title" idx="1"/>
            <p:custDataLst>
              <p:tags r:id="rId2"/>
            </p:custDataLst>
          </p:nvPr>
        </p:nvSpPr>
        <p:spPr/>
        <p:txBody>
          <a:bodyPr>
            <a:normAutofit fontScale="90000"/>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86" name="标题 2"/>
          <p:cNvSpPr>
            <a:spLocks noGrp="1"/>
          </p:cNvSpPr>
          <p:nvPr>
            <p:ph type="title" idx="3"/>
          </p:nvPr>
        </p:nvSpPr>
        <p:spPr/>
        <p:txBody>
          <a:bodyPr>
            <a:normAutofit fontScale="91667"/>
          </a:bodyPr>
          <a:p>
            <a:r>
              <a:rPr altLang="en-US" lang="zh-CN"/>
              <a:t>对人工智能在运动医学中的应用的总结与评价</a:t>
            </a:r>
            <a:endParaRPr altLang="en-US" lang="zh-CN"/>
          </a:p>
        </p:txBody>
      </p:sp>
      <p:sp>
        <p:nvSpPr>
          <p:cNvPr id="10501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人工智能在运动医学中的应用具有广阔的前景和潜力</a:t>
            </a:r>
            <a:endParaRPr altLang="en-US" dirty="0" sz="1200" lang="zh-CN" spc="150">
              <a:solidFill>
                <a:schemeClr val="tx1">
                  <a:lumMod val="65000"/>
                  <a:lumOff val="35000"/>
                </a:schemeClr>
              </a:solidFill>
              <a:latin typeface="+mn-ea"/>
              <a:sym typeface="+mn-ea"/>
            </a:endParaRPr>
          </a:p>
        </p:txBody>
      </p:sp>
      <p:sp>
        <p:nvSpPr>
          <p:cNvPr id="10501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人工智能技术能够提高运动医学的诊断准确性和效率</a:t>
            </a:r>
            <a:endParaRPr altLang="en-US" dirty="0" sz="1200" lang="zh-CN" spc="150">
              <a:solidFill>
                <a:schemeClr val="tx1">
                  <a:lumMod val="65000"/>
                  <a:lumOff val="35000"/>
                </a:schemeClr>
              </a:solidFill>
              <a:latin typeface="+mn-ea"/>
              <a:sym typeface="+mn-ea"/>
            </a:endParaRPr>
          </a:p>
        </p:txBody>
      </p:sp>
      <p:sp>
        <p:nvSpPr>
          <p:cNvPr id="10501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人工智能在运动医学中应用需要进一步研究和探索</a:t>
            </a:r>
            <a:endParaRPr altLang="en-US" dirty="0" sz="1200" lang="zh-CN" spc="150">
              <a:solidFill>
                <a:schemeClr val="tx1">
                  <a:lumMod val="65000"/>
                  <a:lumOff val="35000"/>
                </a:schemeClr>
              </a:solidFill>
              <a:latin typeface="+mn-ea"/>
              <a:sym typeface="+mn-ea"/>
            </a:endParaRPr>
          </a:p>
        </p:txBody>
      </p:sp>
      <p:sp>
        <p:nvSpPr>
          <p:cNvPr id="10501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未来需要加强人工智能在运动医学中的研究和应用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28" name="标题 2"/>
          <p:cNvSpPr>
            <a:spLocks noGrp="1"/>
          </p:cNvSpPr>
          <p:nvPr>
            <p:ph type="title" idx="3"/>
          </p:nvPr>
        </p:nvSpPr>
        <p:spPr/>
        <p:txBody>
          <a:bodyPr>
            <a:normAutofit fontScale="91667"/>
          </a:bodyPr>
          <a:p>
            <a:r>
              <a:rPr altLang="en-US" lang="zh-CN"/>
              <a:t>对未来研究的建议和展望</a:t>
            </a:r>
            <a:endParaRPr altLang="en-US" lang="zh-CN"/>
          </a:p>
        </p:txBody>
      </p:sp>
      <p:sp>
        <p:nvSpPr>
          <p:cNvPr id="105023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3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加强跨学科合作，推动人工智能与运动医学的融合发展</a:t>
            </a:r>
            <a:endParaRPr altLang="en-US" dirty="0" sz="2400" lang="zh-CN">
              <a:latin typeface="+mn-ea"/>
              <a:ea typeface="+mn-ea"/>
            </a:endParaRPr>
          </a:p>
        </p:txBody>
      </p:sp>
      <p:sp>
        <p:nvSpPr>
          <p:cNvPr id="105024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关注伦理和社会问题，确保人工智能在运动医学中的可持续发展</a:t>
            </a:r>
            <a:endParaRPr altLang="en-US" dirty="0" sz="2400" lang="zh-CN">
              <a:latin typeface="+mn-ea"/>
              <a:ea typeface="+mn-ea"/>
            </a:endParaRPr>
          </a:p>
        </p:txBody>
      </p:sp>
      <p:sp>
        <p:nvSpPr>
          <p:cNvPr id="105025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深入研究人工智能在运动医学中的应用</a:t>
            </a:r>
            <a:endParaRPr altLang="en-US" dirty="0" sz="2400" lang="zh-CN">
              <a:latin typeface="+mn-ea"/>
              <a:ea typeface="+mn-ea"/>
            </a:endParaRPr>
          </a:p>
        </p:txBody>
      </p:sp>
      <p:sp>
        <p:nvSpPr>
          <p:cNvPr id="105025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探索新的应用场景和可能性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05" name=""/>
        <p:cNvGrpSpPr/>
        <p:nvPr/>
      </p:nvGrpSpPr>
      <p:grpSpPr>
        <a:xfrm>
          <a:off x="0" y="0"/>
          <a:ext cx="0" cy="0"/>
          <a:chOff x="0" y="0"/>
          <a:chExt cx="0" cy="0"/>
        </a:xfrm>
      </p:grpSpPr>
      <p:sp>
        <p:nvSpPr>
          <p:cNvPr id="1050286" name="标题 2"/>
          <p:cNvSpPr>
            <a:spLocks noGrp="1"/>
          </p:cNvSpPr>
          <p:nvPr>
            <p:ph type="title" idx="2"/>
            <p:custDataLst>
              <p:tags r:id="rId1"/>
            </p:custDataLst>
          </p:nvPr>
        </p:nvSpPr>
        <p:spPr/>
        <p:txBody>
          <a:bodyPr/>
          <a:p>
            <a:r>
              <a:rPr altLang="en-US" lang="zh-CN"/>
              <a:t>THANK YOU</a:t>
            </a:r>
            <a:endParaRPr altLang="en-US" lang="zh-CN"/>
          </a:p>
        </p:txBody>
      </p:sp>
      <p:sp>
        <p:nvSpPr>
          <p:cNvPr id="1050288"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65.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TEMPLATE_CATEGORY" val="diagram"/>
  <p:tag name="KSO_WM_UNIT_LAYERLEVEL" val="1_1_1"/>
  <p:tag name="KSO_WM_TAG_VERSION" val="3.0"/>
  <p:tag name="KSO_WM_BEAUTIFY_FLAG" val="#wm#"/>
  <p:tag name="KSO_WM_TEMPLATE_INDEX" val="20231713"/>
  <p:tag name="KSO_WM_UNIT_ID" val="diagram20231713_6*l_h_f*1_6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TEMPLATE_CATEGORY" val="diagram"/>
  <p:tag name="KSO_WM_UNIT_LAYERLEVEL" val="1_1_1"/>
  <p:tag name="KSO_WM_TAG_VERSION" val="3.0"/>
  <p:tag name="KSO_WM_BEAUTIFY_FLAG" val="#wm#"/>
  <p:tag name="KSO_WM_TEMPLATE_INDEX" val="20231713"/>
  <p:tag name="KSO_WM_UNIT_ID" val="diagram20231713_6*l_h_a*1_6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TEMPLATE_CATEGORY" val="diagram"/>
  <p:tag name="KSO_WM_UNIT_LAYERLEVEL" val="1_1_1"/>
  <p:tag name="KSO_WM_TAG_VERSION" val="3.0"/>
  <p:tag name="KSO_WM_BEAUTIFY_FLAG" val="#wm#"/>
  <p:tag name="KSO_WM_TEMPLATE_INDEX" val="20231713"/>
  <p:tag name="KSO_WM_UNIT_ID" val="diagram20231713_6*l_h_f*1_1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TEMPLATE_CATEGORY" val="diagram"/>
  <p:tag name="KSO_WM_UNIT_LAYERLEVEL" val="1_1_1"/>
  <p:tag name="KSO_WM_TAG_VERSION" val="3.0"/>
  <p:tag name="KSO_WM_BEAUTIFY_FLAG" val="#wm#"/>
  <p:tag name="KSO_WM_TEMPLATE_INDEX" val="20231713"/>
  <p:tag name="KSO_WM_UNIT_ID" val="diagram20231713_6*l_h_a*1_1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TEMPLATE_CATEGORY" val="diagram"/>
  <p:tag name="KSO_WM_UNIT_LAYERLEVEL" val="1_1_1"/>
  <p:tag name="KSO_WM_TAG_VERSION" val="3.0"/>
  <p:tag name="KSO_WM_BEAUTIFY_FLAG" val="#wm#"/>
  <p:tag name="KSO_WM_TEMPLATE_INDEX" val="20231713"/>
  <p:tag name="KSO_WM_UNIT_ID" val="diagram20231713_6*l_h_f*1_2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TEMPLATE_CATEGORY" val="diagram"/>
  <p:tag name="KSO_WM_UNIT_LAYERLEVEL" val="1_1_1"/>
  <p:tag name="KSO_WM_TAG_VERSION" val="3.0"/>
  <p:tag name="KSO_WM_BEAUTIFY_FLAG" val="#wm#"/>
  <p:tag name="KSO_WM_TEMPLATE_INDEX" val="20231713"/>
  <p:tag name="KSO_WM_UNIT_ID" val="diagram20231713_6*l_h_a*1_2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TEMPLATE_CATEGORY" val="diagram"/>
  <p:tag name="KSO_WM_UNIT_LAYERLEVEL" val="1_1_1"/>
  <p:tag name="KSO_WM_TAG_VERSION" val="3.0"/>
  <p:tag name="KSO_WM_BEAUTIFY_FLAG" val="#wm#"/>
  <p:tag name="KSO_WM_TEMPLATE_INDEX" val="20231713"/>
  <p:tag name="KSO_WM_UNIT_ID" val="diagram20231713_6*l_h_f*1_3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TEMPLATE_CATEGORY" val="diagram"/>
  <p:tag name="KSO_WM_UNIT_LAYERLEVEL" val="1_1_1"/>
  <p:tag name="KSO_WM_TAG_VERSION" val="3.0"/>
  <p:tag name="KSO_WM_BEAUTIFY_FLAG" val="#wm#"/>
  <p:tag name="KSO_WM_TEMPLATE_INDEX" val="20231713"/>
  <p:tag name="KSO_WM_UNIT_ID" val="diagram20231713_6*l_h_a*1_3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TEMPLATE_CATEGORY" val="diagram"/>
  <p:tag name="KSO_WM_UNIT_LAYERLEVEL" val="1_1_1"/>
  <p:tag name="KSO_WM_TAG_VERSION" val="3.0"/>
  <p:tag name="KSO_WM_BEAUTIFY_FLAG" val="#wm#"/>
  <p:tag name="KSO_WM_TEMPLATE_INDEX" val="20231713"/>
  <p:tag name="KSO_WM_UNIT_ID" val="diagram20231713_6*l_h_f*1_4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TEMPLATE_CATEGORY" val="diagram"/>
  <p:tag name="KSO_WM_UNIT_LAYERLEVEL" val="1_1_1"/>
  <p:tag name="KSO_WM_TAG_VERSION" val="3.0"/>
  <p:tag name="KSO_WM_BEAUTIFY_FLAG" val="#wm#"/>
  <p:tag name="KSO_WM_TEMPLATE_INDEX" val="20231713"/>
  <p:tag name="KSO_WM_UNIT_ID" val="diagram20231713_6*l_h_a*1_4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TEMPLATE_CATEGORY" val="diagram"/>
  <p:tag name="KSO_WM_UNIT_LAYERLEVEL" val="1_1_1"/>
  <p:tag name="KSO_WM_TAG_VERSION" val="3.0"/>
  <p:tag name="KSO_WM_BEAUTIFY_FLAG" val="#wm#"/>
  <p:tag name="KSO_WM_TEMPLATE_INDEX" val="20231713"/>
  <p:tag name="KSO_WM_UNIT_ID" val="diagram20231713_6*l_h_f*1_5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TEMPLATE_CATEGORY" val="diagram"/>
  <p:tag name="KSO_WM_UNIT_LAYERLEVEL" val="1_1_1"/>
  <p:tag name="KSO_WM_TAG_VERSION" val="3.0"/>
  <p:tag name="KSO_WM_BEAUTIFY_FLAG" val="#wm#"/>
  <p:tag name="KSO_WM_TEMPLATE_INDEX" val="20231713"/>
  <p:tag name="KSO_WM_UNIT_ID" val="diagram20231713_6*l_h_a*1_5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60.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95.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EVEN"/>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14.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3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33.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2023-12-16T16:50:19Z</dcterms:created>
  <dcterms:modified xsi:type="dcterms:W3CDTF">2023-12-16T16:50:19Z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a528956457404ed7a6d1b55a99a805d4_21</vt:lpwstr>
  </property>
</Properties>
</file>