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94" r:id="rId3"/>
    <p:sldId id="281" r:id="rId5"/>
    <p:sldId id="260" r:id="rId6"/>
    <p:sldId id="574" r:id="rId7"/>
    <p:sldId id="560" r:id="rId8"/>
    <p:sldId id="593" r:id="rId9"/>
    <p:sldId id="575" r:id="rId10"/>
    <p:sldId id="295" r:id="rId11"/>
    <p:sldId id="592" r:id="rId12"/>
    <p:sldId id="565" r:id="rId13"/>
    <p:sldId id="577" r:id="rId14"/>
    <p:sldId id="580" r:id="rId15"/>
    <p:sldId id="590" r:id="rId16"/>
    <p:sldId id="579" r:id="rId17"/>
    <p:sldId id="582" r:id="rId18"/>
    <p:sldId id="567" r:id="rId19"/>
    <p:sldId id="583" r:id="rId20"/>
    <p:sldId id="296" r:id="rId21"/>
    <p:sldId id="317" r:id="rId22"/>
    <p:sldId id="585" r:id="rId23"/>
    <p:sldId id="586" r:id="rId24"/>
    <p:sldId id="323" r:id="rId25"/>
    <p:sldId id="587" r:id="rId26"/>
    <p:sldId id="589" r:id="rId27"/>
    <p:sldId id="584" r:id="rId28"/>
    <p:sldId id="559" r:id="rId29"/>
    <p:sldId id="558" r:id="rId30"/>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2uXzWIoxmjoap579gIxxWg==" hashData="7uoZY3EDzwIkdKrFd0FBBNsmbFU="/>
  <p:extLst>
    <p:ext uri="{EFAFB233-063F-42B5-8137-9DF3F51BA10A}">
      <p15:sldGuideLst xmlns:p15="http://schemas.microsoft.com/office/powerpoint/2012/main">
        <p15:guide id="1" orient="horz" pos="224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66"/>
    <a:srgbClr val="0C6551"/>
    <a:srgbClr val="B1E5D9"/>
    <a:srgbClr val="5BC9B0"/>
    <a:srgbClr val="85D7C3"/>
    <a:srgbClr val="23344C"/>
    <a:srgbClr val="D4D6D5"/>
    <a:srgbClr val="4996CF"/>
    <a:srgbClr val="AFD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88" autoAdjust="0"/>
  </p:normalViewPr>
  <p:slideViewPr>
    <p:cSldViewPr snapToGrid="0" showGuides="1">
      <p:cViewPr varScale="1">
        <p:scale>
          <a:sx n="88" d="100"/>
          <a:sy n="88" d="100"/>
        </p:scale>
        <p:origin x="-1434" y="-96"/>
      </p:cViewPr>
      <p:guideLst>
        <p:guide orient="horz" pos="22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26.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D364-1B8C-4C06-A218-C5329E1845C6}"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0DD8D5-C2C8-4836-ACAE-B78011673C3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4" Type="http://schemas.openxmlformats.org/officeDocument/2006/relationships/hyperlink" Target="https://www.fightchronicdisease.org/sites/default/files/May%202021%20Neurodegenerative%20Disease%20Burden%20on%20US%20-%20FINAL%20.pdf" TargetMode="External"/><Relationship Id="rId3" Type="http://schemas.openxmlformats.org/officeDocument/2006/relationships/hyperlink" Target="https://www.mordorintelligence.com/industry-reports/neurodegenerative-disease-market" TargetMode="External"/><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meta.com.cn/portal/article/index/id/804.html" TargetMode="External"/><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5" Type="http://schemas.openxmlformats.org/officeDocument/2006/relationships/hyperlink" Target="https://www.cellsignal.cn/contents/science-cst-pathways-autophagy/autophagy-signaling-interactive-pathway/pathways-autophagy" TargetMode="External"/><Relationship Id="rId4" Type="http://schemas.openxmlformats.org/officeDocument/2006/relationships/hyperlink" Target="https://www.cellsignal.cn/contents/science-cst-pathways-apoptosis/death-receptor-signaling-interactive-pathway/pathways-apoptosis-death" TargetMode="External"/><Relationship Id="rId3" Type="http://schemas.openxmlformats.org/officeDocument/2006/relationships/hyperlink" Target="https://www.cellsignal.cn/contents/science-cst-pathways-neuroscience/amyloid-plaque-formation-in-alzheimer-s-disease-signaling-interactive-pathway/pathways-alz" TargetMode="External"/><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5" Type="http://schemas.openxmlformats.org/officeDocument/2006/relationships/hyperlink" Target="https://www.cellsignal.cn/browse/?Ntk=Products&amp;N=4294956287&amp;Ntt=tau" TargetMode="External"/><Relationship Id="rId4" Type="http://schemas.openxmlformats.org/officeDocument/2006/relationships/hyperlink" Target="https://www.cellsignal.cn/browse/?Ntk=Products&amp;N=4294956287&amp;Ntt=amyloid" TargetMode="External"/><Relationship Id="rId3" Type="http://schemas.openxmlformats.org/officeDocument/2006/relationships/hyperlink" Target="https://media.cellsignal.com/www/pdfs/science/pathways/Neuronal_Markers.pdf?__hstc=90252997.8d5718e033a0e6eeb8d6dd8bf2ec3ef0.1699299566048.1699299566048.1699299566048.1&amp;__hssc=90252997.1.1699299566048&amp;__hsfp=3082496569" TargetMode="External"/><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000000"/>
                </a:solidFill>
                <a:effectLst/>
                <a:hlinkClick r:id="rId3"/>
              </a:rPr>
              <a:t>根据</a:t>
            </a:r>
            <a:r>
              <a:rPr lang="en-US" altLang="zh-CN" b="0" i="0" dirty="0">
                <a:solidFill>
                  <a:srgbClr val="000000"/>
                </a:solidFill>
                <a:effectLst/>
                <a:hlinkClick r:id="rId3"/>
              </a:rPr>
              <a:t>Mordor Intelligence</a:t>
            </a:r>
            <a:r>
              <a:rPr lang="zh-CN" altLang="en-US" b="0" i="0" dirty="0">
                <a:solidFill>
                  <a:srgbClr val="000000"/>
                </a:solidFill>
                <a:effectLst/>
                <a:hlinkClick r:id="rId3"/>
              </a:rPr>
              <a:t>的报告，神经退行性疾病市场在</a:t>
            </a:r>
            <a:r>
              <a:rPr lang="en-US" altLang="zh-CN" b="0" i="0" dirty="0">
                <a:solidFill>
                  <a:srgbClr val="000000"/>
                </a:solidFill>
                <a:effectLst/>
                <a:hlinkClick r:id="rId3"/>
              </a:rPr>
              <a:t>2018</a:t>
            </a:r>
            <a:r>
              <a:rPr lang="zh-CN" altLang="en-US" b="0" i="0" dirty="0">
                <a:solidFill>
                  <a:srgbClr val="000000"/>
                </a:solidFill>
                <a:effectLst/>
                <a:hlinkClick r:id="rId3"/>
              </a:rPr>
              <a:t>年至</a:t>
            </a:r>
            <a:r>
              <a:rPr lang="en-US" altLang="zh-CN" b="0" i="0" dirty="0">
                <a:solidFill>
                  <a:srgbClr val="000000"/>
                </a:solidFill>
                <a:effectLst/>
                <a:hlinkClick r:id="rId3"/>
              </a:rPr>
              <a:t>2028</a:t>
            </a:r>
            <a:r>
              <a:rPr lang="zh-CN" altLang="en-US" b="0" i="0" dirty="0">
                <a:solidFill>
                  <a:srgbClr val="000000"/>
                </a:solidFill>
                <a:effectLst/>
                <a:hlinkClick r:id="rId3"/>
              </a:rPr>
              <a:t>年期间预计将增长。到</a:t>
            </a:r>
            <a:r>
              <a:rPr lang="en-US" altLang="zh-CN" b="0" i="0" dirty="0">
                <a:solidFill>
                  <a:srgbClr val="000000"/>
                </a:solidFill>
                <a:effectLst/>
                <a:hlinkClick r:id="rId3"/>
              </a:rPr>
              <a:t>2023</a:t>
            </a:r>
            <a:r>
              <a:rPr lang="zh-CN" altLang="en-US" b="0" i="0" dirty="0">
                <a:solidFill>
                  <a:srgbClr val="000000"/>
                </a:solidFill>
                <a:effectLst/>
                <a:hlinkClick r:id="rId3"/>
              </a:rPr>
              <a:t>年，市场规模将达到</a:t>
            </a:r>
            <a:r>
              <a:rPr lang="en-US" altLang="zh-CN" b="1" i="0" dirty="0">
                <a:solidFill>
                  <a:srgbClr val="000000"/>
                </a:solidFill>
                <a:effectLst/>
                <a:hlinkClick r:id="rId3"/>
              </a:rPr>
              <a:t>514.5</a:t>
            </a:r>
            <a:r>
              <a:rPr lang="zh-CN" altLang="en-US" b="1" i="0" dirty="0">
                <a:solidFill>
                  <a:srgbClr val="000000"/>
                </a:solidFill>
                <a:effectLst/>
                <a:hlinkClick r:id="rId3"/>
              </a:rPr>
              <a:t>亿美元</a:t>
            </a:r>
            <a:r>
              <a:rPr lang="zh-CN" altLang="en-US" b="0" i="0" dirty="0">
                <a:solidFill>
                  <a:srgbClr val="000000"/>
                </a:solidFill>
                <a:effectLst/>
                <a:hlinkClick r:id="rId3"/>
              </a:rPr>
              <a:t>，到</a:t>
            </a:r>
            <a:r>
              <a:rPr lang="en-US" altLang="zh-CN" b="0" i="0" dirty="0">
                <a:solidFill>
                  <a:srgbClr val="000000"/>
                </a:solidFill>
                <a:effectLst/>
                <a:hlinkClick r:id="rId3"/>
              </a:rPr>
              <a:t>2028</a:t>
            </a:r>
            <a:r>
              <a:rPr lang="zh-CN" altLang="en-US" b="0" i="0" dirty="0">
                <a:solidFill>
                  <a:srgbClr val="000000"/>
                </a:solidFill>
                <a:effectLst/>
                <a:hlinkClick r:id="rId3"/>
              </a:rPr>
              <a:t>年将达到</a:t>
            </a:r>
            <a:r>
              <a:rPr lang="en-US" altLang="zh-CN" b="1" i="0" dirty="0">
                <a:solidFill>
                  <a:srgbClr val="000000"/>
                </a:solidFill>
                <a:effectLst/>
                <a:hlinkClick r:id="rId3"/>
              </a:rPr>
              <a:t>726.3</a:t>
            </a:r>
            <a:r>
              <a:rPr lang="zh-CN" altLang="en-US" b="1" i="0" dirty="0">
                <a:solidFill>
                  <a:srgbClr val="000000"/>
                </a:solidFill>
                <a:effectLst/>
                <a:hlinkClick r:id="rId3"/>
              </a:rPr>
              <a:t>亿美元</a:t>
            </a:r>
            <a:r>
              <a:rPr lang="zh-CN" altLang="en-US" b="0" i="0" dirty="0">
                <a:solidFill>
                  <a:srgbClr val="000000"/>
                </a:solidFill>
                <a:effectLst/>
                <a:hlinkClick r:id="rId3"/>
              </a:rPr>
              <a:t>，年复合增长率为</a:t>
            </a:r>
            <a:r>
              <a:rPr lang="en-US" altLang="zh-CN" b="0" i="0" dirty="0">
                <a:solidFill>
                  <a:srgbClr val="000000"/>
                </a:solidFill>
                <a:effectLst/>
                <a:hlinkClick r:id="rId3"/>
              </a:rPr>
              <a:t>7.14% </a:t>
            </a:r>
            <a:r>
              <a:rPr lang="en-US" altLang="zh-CN" b="0" i="0" baseline="30000" dirty="0">
                <a:solidFill>
                  <a:srgbClr val="000000"/>
                </a:solidFill>
                <a:effectLst/>
                <a:hlinkClick r:id="rId3"/>
              </a:rPr>
              <a:t>1</a:t>
            </a:r>
            <a:r>
              <a:rPr lang="zh-CN" altLang="en-US" b="0" i="0" dirty="0">
                <a:solidFill>
                  <a:srgbClr val="000000"/>
                </a:solidFill>
                <a:effectLst/>
              </a:rPr>
              <a:t>。</a:t>
            </a:r>
            <a:endParaRPr lang="en-US" altLang="zh-CN" b="0" i="0" dirty="0">
              <a:solidFill>
                <a:srgbClr val="000000"/>
              </a:solidFill>
              <a:effectLst/>
            </a:endParaRPr>
          </a:p>
          <a:p>
            <a:pPr algn="l"/>
            <a:endParaRPr lang="en-US" altLang="zh-CN" b="0" i="0"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13293D"/>
                </a:solidFill>
                <a:effectLst/>
                <a:latin typeface="regular_medium"/>
              </a:rPr>
              <a:t>预计北美将成为最重要的神经退行性疾病市场</a:t>
            </a:r>
            <a:r>
              <a:rPr lang="en-US" altLang="zh-CN" b="0" i="0" dirty="0">
                <a:solidFill>
                  <a:srgbClr val="13293D"/>
                </a:solidFill>
                <a:effectLst/>
                <a:latin typeface="regular_medium"/>
              </a:rPr>
              <a:t>,</a:t>
            </a:r>
            <a:r>
              <a:rPr lang="zh-CN" altLang="en-US" b="0" i="0" dirty="0">
                <a:solidFill>
                  <a:srgbClr val="13293D"/>
                </a:solidFill>
                <a:effectLst/>
                <a:latin typeface="regular_medium"/>
              </a:rPr>
              <a:t> 而亚太地区因人口结构问题将成为神经退行性疾病增长最快的市场。</a:t>
            </a:r>
            <a:endParaRPr lang="en-US" altLang="zh-CN" b="0" i="0" dirty="0">
              <a:solidFill>
                <a:srgbClr val="13293D"/>
              </a:solidFill>
              <a:effectLst/>
              <a:latin typeface="regular_medium"/>
            </a:endParaRPr>
          </a:p>
          <a:p>
            <a:pPr algn="l"/>
            <a:endParaRPr lang="zh-CN" altLang="en-US" b="0" i="0" dirty="0">
              <a:solidFill>
                <a:srgbClr val="000000"/>
              </a:solidFill>
              <a:effectLst/>
            </a:endParaRPr>
          </a:p>
          <a:p>
            <a:pPr algn="l"/>
            <a:r>
              <a:rPr lang="zh-CN" altLang="en-US" b="0" i="0" dirty="0">
                <a:solidFill>
                  <a:srgbClr val="000000"/>
                </a:solidFill>
                <a:effectLst/>
                <a:hlinkClick r:id="rId3"/>
              </a:rPr>
              <a:t>该市场的增长主要受到神经系统疾病患病率上升、全球人口对神经退行性疾病治疗的认识提高以及神经退行性疾病治疗产品的强劲产品管道等因素的推动 </a:t>
            </a:r>
            <a:r>
              <a:rPr lang="en-US" altLang="zh-CN" b="0" i="0" baseline="30000" dirty="0">
                <a:solidFill>
                  <a:srgbClr val="000000"/>
                </a:solidFill>
                <a:effectLst/>
                <a:hlinkClick r:id="rId3"/>
              </a:rPr>
              <a:t>1</a:t>
            </a:r>
            <a:r>
              <a:rPr lang="zh-CN" altLang="en-US" b="0" i="0" dirty="0">
                <a:solidFill>
                  <a:srgbClr val="000000"/>
                </a:solidFill>
                <a:effectLst/>
              </a:rPr>
              <a:t>。</a:t>
            </a:r>
            <a:endParaRPr lang="en-US" altLang="zh-CN" b="0" i="0" dirty="0">
              <a:solidFill>
                <a:srgbClr val="000000"/>
              </a:solidFill>
              <a:effectLst/>
            </a:endParaRPr>
          </a:p>
          <a:p>
            <a:pPr algn="l"/>
            <a:endParaRPr lang="zh-CN" altLang="en-US" b="0" i="0" dirty="0">
              <a:solidFill>
                <a:srgbClr val="000000"/>
              </a:solidFill>
              <a:effectLst/>
            </a:endParaRPr>
          </a:p>
          <a:p>
            <a:pPr algn="l"/>
            <a:r>
              <a:rPr lang="zh-CN" altLang="en-US" b="0" i="0" dirty="0">
                <a:solidFill>
                  <a:srgbClr val="000000"/>
                </a:solidFill>
                <a:effectLst/>
              </a:rPr>
              <a:t>根据美国国家环境卫生研究所（</a:t>
            </a:r>
            <a:r>
              <a:rPr lang="en-US" altLang="zh-CN" b="0" i="0" dirty="0">
                <a:solidFill>
                  <a:srgbClr val="000000"/>
                </a:solidFill>
                <a:effectLst/>
              </a:rPr>
              <a:t>NIEHS</a:t>
            </a:r>
            <a:r>
              <a:rPr lang="zh-CN" altLang="en-US" b="0" i="0" dirty="0">
                <a:solidFill>
                  <a:srgbClr val="000000"/>
                </a:solidFill>
                <a:effectLst/>
              </a:rPr>
              <a:t>）的数据，神经退行性疾病在全球范围内影响了上千万人。</a:t>
            </a:r>
            <a:endParaRPr lang="en-US" altLang="zh-CN" b="0" i="0" dirty="0">
              <a:solidFill>
                <a:srgbClr val="000000"/>
              </a:solidFill>
              <a:effectLst/>
            </a:endParaRPr>
          </a:p>
          <a:p>
            <a:pPr algn="l"/>
            <a:endParaRPr lang="en-US" altLang="zh-CN" b="0" i="0" dirty="0">
              <a:solidFill>
                <a:srgbClr val="000000"/>
              </a:solidFill>
              <a:effectLst/>
            </a:endParaRPr>
          </a:p>
          <a:p>
            <a:pPr algn="l"/>
            <a:r>
              <a:rPr lang="zh-CN" altLang="en-US" b="0" i="0" dirty="0">
                <a:solidFill>
                  <a:srgbClr val="000000"/>
                </a:solidFill>
                <a:effectLst/>
              </a:rPr>
              <a:t>其中阿尔茨海默病和帕金森病是最常见的神经退行性疾病。在美国，多达</a:t>
            </a:r>
            <a:r>
              <a:rPr lang="en-US" altLang="zh-CN" b="0" i="0" dirty="0">
                <a:solidFill>
                  <a:srgbClr val="000000"/>
                </a:solidFill>
                <a:effectLst/>
              </a:rPr>
              <a:t>620</a:t>
            </a:r>
            <a:r>
              <a:rPr lang="zh-CN" altLang="en-US" b="0" i="0" dirty="0">
                <a:solidFill>
                  <a:srgbClr val="000000"/>
                </a:solidFill>
                <a:effectLst/>
              </a:rPr>
              <a:t>万人可能患有阿尔茨海默病，而近</a:t>
            </a:r>
            <a:r>
              <a:rPr lang="en-US" altLang="zh-CN" b="0" i="0" dirty="0">
                <a:solidFill>
                  <a:srgbClr val="000000"/>
                </a:solidFill>
                <a:effectLst/>
              </a:rPr>
              <a:t>100</a:t>
            </a:r>
            <a:r>
              <a:rPr lang="zh-CN" altLang="en-US" b="0" i="0" dirty="0">
                <a:solidFill>
                  <a:srgbClr val="000000"/>
                </a:solidFill>
                <a:effectLst/>
              </a:rPr>
              <a:t>万美国人患有帕金森病。</a:t>
            </a:r>
            <a:r>
              <a:rPr lang="zh-CN" altLang="en-US" b="0" i="0" dirty="0">
                <a:solidFill>
                  <a:srgbClr val="000000"/>
                </a:solidFill>
                <a:effectLst/>
                <a:hlinkClick r:id="rId4"/>
              </a:rPr>
              <a:t>仅在</a:t>
            </a:r>
            <a:r>
              <a:rPr lang="en-US" altLang="zh-CN" b="0" i="0" dirty="0">
                <a:solidFill>
                  <a:srgbClr val="000000"/>
                </a:solidFill>
                <a:effectLst/>
                <a:hlinkClick r:id="rId4"/>
              </a:rPr>
              <a:t>2016-2017</a:t>
            </a:r>
            <a:r>
              <a:rPr lang="zh-CN" altLang="en-US" b="0" i="0" dirty="0">
                <a:solidFill>
                  <a:srgbClr val="000000"/>
                </a:solidFill>
                <a:effectLst/>
                <a:hlinkClick r:id="rId4"/>
              </a:rPr>
              <a:t>年间，相关疾病就导致</a:t>
            </a:r>
            <a:r>
              <a:rPr lang="en-US" altLang="zh-CN" b="0" i="0" dirty="0">
                <a:solidFill>
                  <a:srgbClr val="000000"/>
                </a:solidFill>
                <a:effectLst/>
                <a:hlinkClick r:id="rId4"/>
              </a:rPr>
              <a:t>272,644</a:t>
            </a:r>
            <a:r>
              <a:rPr lang="zh-CN" altLang="en-US" b="0" i="0" dirty="0">
                <a:solidFill>
                  <a:srgbClr val="000000"/>
                </a:solidFill>
                <a:effectLst/>
                <a:hlinkClick r:id="rId4"/>
              </a:rPr>
              <a:t>人死亡</a:t>
            </a:r>
            <a:endParaRPr lang="zh-CN" altLang="en-US" b="0" i="0" dirty="0">
              <a:solidFill>
                <a:srgbClr val="000000"/>
              </a:solidFill>
              <a:effectLst/>
            </a:endParaRPr>
          </a:p>
          <a:p>
            <a:pPr algn="l"/>
            <a:endParaRPr lang="en-US" altLang="zh-CN" b="0" i="0" dirty="0">
              <a:solidFill>
                <a:srgbClr val="000000"/>
              </a:solidFill>
              <a:effectLst/>
              <a:hlinkClick r:id="rId3"/>
            </a:endParaRPr>
          </a:p>
          <a:p>
            <a:pPr algn="l"/>
            <a:r>
              <a:rPr lang="zh-CN" altLang="en-US" b="0" i="0" dirty="0">
                <a:solidFill>
                  <a:srgbClr val="000000"/>
                </a:solidFill>
                <a:effectLst/>
                <a:hlinkClick r:id="rId4"/>
              </a:rPr>
              <a:t>仅就发达国家而言，痴呆症的病例数预计将从</a:t>
            </a:r>
            <a:r>
              <a:rPr lang="en-US" altLang="zh-CN" b="0" i="0" dirty="0">
                <a:solidFill>
                  <a:srgbClr val="000000"/>
                </a:solidFill>
                <a:effectLst/>
                <a:hlinkClick r:id="rId4"/>
              </a:rPr>
              <a:t>2000</a:t>
            </a:r>
            <a:r>
              <a:rPr lang="zh-CN" altLang="en-US" b="0" i="0" dirty="0">
                <a:solidFill>
                  <a:srgbClr val="000000"/>
                </a:solidFill>
                <a:effectLst/>
                <a:hlinkClick r:id="rId4"/>
              </a:rPr>
              <a:t>年的</a:t>
            </a:r>
            <a:r>
              <a:rPr lang="en-US" altLang="zh-CN" b="0" i="0" dirty="0">
                <a:solidFill>
                  <a:srgbClr val="000000"/>
                </a:solidFill>
                <a:effectLst/>
                <a:hlinkClick r:id="rId4"/>
              </a:rPr>
              <a:t>1350</a:t>
            </a:r>
            <a:r>
              <a:rPr lang="zh-CN" altLang="en-US" b="0" i="0" dirty="0">
                <a:solidFill>
                  <a:srgbClr val="000000"/>
                </a:solidFill>
                <a:effectLst/>
                <a:hlinkClick r:id="rId4"/>
              </a:rPr>
              <a:t>万增加到</a:t>
            </a:r>
            <a:r>
              <a:rPr lang="en-US" altLang="zh-CN" b="0" i="0" dirty="0">
                <a:solidFill>
                  <a:srgbClr val="000000"/>
                </a:solidFill>
                <a:effectLst/>
                <a:hlinkClick r:id="rId4"/>
              </a:rPr>
              <a:t>2025</a:t>
            </a:r>
            <a:r>
              <a:rPr lang="zh-CN" altLang="en-US" b="0" i="0" dirty="0">
                <a:solidFill>
                  <a:srgbClr val="000000"/>
                </a:solidFill>
                <a:effectLst/>
                <a:hlinkClick r:id="rId4"/>
              </a:rPr>
              <a:t>年的</a:t>
            </a:r>
            <a:r>
              <a:rPr lang="en-US" altLang="zh-CN" b="0" i="0" dirty="0">
                <a:solidFill>
                  <a:srgbClr val="000000"/>
                </a:solidFill>
                <a:effectLst/>
                <a:hlinkClick r:id="rId4"/>
              </a:rPr>
              <a:t>2120</a:t>
            </a:r>
            <a:r>
              <a:rPr lang="zh-CN" altLang="en-US" b="0" i="0" dirty="0">
                <a:solidFill>
                  <a:srgbClr val="000000"/>
                </a:solidFill>
                <a:effectLst/>
                <a:hlinkClick r:id="rId4"/>
              </a:rPr>
              <a:t>万，到</a:t>
            </a:r>
            <a:r>
              <a:rPr lang="en-US" altLang="zh-CN" b="0" i="0" dirty="0">
                <a:solidFill>
                  <a:srgbClr val="000000"/>
                </a:solidFill>
                <a:effectLst/>
                <a:hlinkClick r:id="rId4"/>
              </a:rPr>
              <a:t>2050</a:t>
            </a:r>
            <a:r>
              <a:rPr lang="zh-CN" altLang="en-US" b="0" i="0" dirty="0">
                <a:solidFill>
                  <a:srgbClr val="000000"/>
                </a:solidFill>
                <a:effectLst/>
                <a:hlinkClick r:id="rId4"/>
              </a:rPr>
              <a:t>年将增加到</a:t>
            </a:r>
            <a:r>
              <a:rPr lang="en-US" altLang="zh-CN" b="0" i="0" dirty="0">
                <a:solidFill>
                  <a:srgbClr val="000000"/>
                </a:solidFill>
                <a:effectLst/>
                <a:hlinkClick r:id="rId4"/>
              </a:rPr>
              <a:t>3670</a:t>
            </a:r>
            <a:r>
              <a:rPr lang="zh-CN" altLang="en-US" b="0" i="0" dirty="0">
                <a:solidFill>
                  <a:srgbClr val="000000"/>
                </a:solidFill>
                <a:effectLst/>
                <a:hlinkClick r:id="rId4"/>
              </a:rPr>
              <a:t>万</a:t>
            </a:r>
            <a:r>
              <a:rPr lang="en-US" altLang="zh-CN" b="0" i="0" baseline="30000" dirty="0">
                <a:solidFill>
                  <a:srgbClr val="000000"/>
                </a:solidFill>
                <a:effectLst/>
                <a:hlinkClick r:id="rId4"/>
              </a:rPr>
              <a:t>1</a:t>
            </a:r>
            <a:r>
              <a:rPr lang="zh-CN" altLang="en-US" b="0" i="0" dirty="0">
                <a:solidFill>
                  <a:srgbClr val="000000"/>
                </a:solidFill>
                <a:effectLst/>
              </a:rPr>
              <a:t>。虽然近年来我们不断积累对于神经退行性疾病的病理研究与发现，但例如阿尔兹海默症，帕金森症等疾病之于我们仍知之甚少。更大规模的基础及临床研究仍亟需大量投入。</a:t>
            </a:r>
            <a:endParaRPr lang="zh-CN" altLang="en-US" b="0" i="0" dirty="0">
              <a:solidFill>
                <a:srgbClr val="000000"/>
              </a:solidFill>
              <a:effectLst/>
            </a:endParaRPr>
          </a:p>
          <a:p>
            <a:pPr algn="l"/>
            <a:endParaRPr lang="zh-CN" altLang="en-US" b="0" i="0" dirty="0">
              <a:solidFill>
                <a:srgbClr val="000000"/>
              </a:solidFill>
              <a:effectLst/>
            </a:endParaRPr>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616161"/>
                </a:solidFill>
                <a:effectLst/>
                <a:latin typeface="NotoSans"/>
              </a:rPr>
              <a:t>神经退行性的特征是神经元功能和结构的逐渐丧失以导致认知障碍（如痴呆）。神经退行性疾病部分由神经元死亡和胶质细胞稳态引起的，并且与衰老有关。如图所示，</a:t>
            </a:r>
            <a:r>
              <a:rPr lang="zh-CN" altLang="en-US" b="0" i="0" dirty="0">
                <a:solidFill>
                  <a:srgbClr val="111111"/>
                </a:solidFill>
                <a:effectLst/>
                <a:latin typeface="-apple-system"/>
              </a:rPr>
              <a:t>神经退行性疾病的解剖位置以及特征性的微观病理变化。</a:t>
            </a:r>
            <a:r>
              <a:rPr lang="zh-CN" altLang="en-US" b="0" i="0" dirty="0">
                <a:solidFill>
                  <a:srgbClr val="616161"/>
                </a:solidFill>
                <a:effectLst/>
                <a:latin typeface="NotoSans"/>
              </a:rPr>
              <a:t>其中可能由于年龄增加而出现的：具体包括阿尔茨海默症（</a:t>
            </a:r>
            <a:r>
              <a:rPr lang="en-US" altLang="zh-CN" b="0" i="0" dirty="0">
                <a:solidFill>
                  <a:srgbClr val="616161"/>
                </a:solidFill>
                <a:effectLst/>
                <a:latin typeface="NotoSans"/>
              </a:rPr>
              <a:t>AD</a:t>
            </a:r>
            <a:r>
              <a:rPr lang="zh-CN" altLang="en-US" b="0" i="0" dirty="0">
                <a:solidFill>
                  <a:srgbClr val="616161"/>
                </a:solidFill>
                <a:effectLst/>
                <a:latin typeface="NotoSans"/>
              </a:rPr>
              <a:t>）、帕金森病（</a:t>
            </a:r>
            <a:r>
              <a:rPr lang="en-US" altLang="zh-CN" b="0" i="0" dirty="0">
                <a:solidFill>
                  <a:srgbClr val="616161"/>
                </a:solidFill>
                <a:effectLst/>
                <a:latin typeface="NotoSans"/>
              </a:rPr>
              <a:t>PD</a:t>
            </a:r>
            <a:r>
              <a:rPr lang="zh-CN" altLang="en-US" b="0" i="0" dirty="0">
                <a:solidFill>
                  <a:srgbClr val="616161"/>
                </a:solidFill>
                <a:effectLst/>
                <a:latin typeface="NotoSans"/>
              </a:rPr>
              <a:t>）；或由于遗传突变影响 </a:t>
            </a:r>
            <a:r>
              <a:rPr lang="en-US" altLang="zh-CN" b="0" i="0" dirty="0">
                <a:solidFill>
                  <a:srgbClr val="616161"/>
                </a:solidFill>
                <a:effectLst/>
                <a:latin typeface="NotoSans"/>
              </a:rPr>
              <a:t>CNS </a:t>
            </a:r>
            <a:r>
              <a:rPr lang="zh-CN" altLang="en-US" b="0" i="0" dirty="0">
                <a:solidFill>
                  <a:srgbClr val="616161"/>
                </a:solidFill>
                <a:effectLst/>
                <a:latin typeface="NotoSans"/>
              </a:rPr>
              <a:t>细胞功能：亨廷顿病 （</a:t>
            </a:r>
            <a:r>
              <a:rPr lang="en-US" altLang="zh-CN" b="0" i="0" dirty="0">
                <a:solidFill>
                  <a:srgbClr val="616161"/>
                </a:solidFill>
                <a:effectLst/>
                <a:latin typeface="NotoSans"/>
              </a:rPr>
              <a:t>HD</a:t>
            </a:r>
            <a:r>
              <a:rPr lang="zh-CN" altLang="en-US" b="0" i="0" dirty="0">
                <a:solidFill>
                  <a:srgbClr val="616161"/>
                </a:solidFill>
                <a:effectLst/>
                <a:latin typeface="NotoSans"/>
              </a:rPr>
              <a:t>）、早期发作的 </a:t>
            </a:r>
            <a:r>
              <a:rPr lang="en-US" altLang="zh-CN" b="0" i="0" dirty="0">
                <a:solidFill>
                  <a:srgbClr val="616161"/>
                </a:solidFill>
                <a:effectLst/>
                <a:latin typeface="NotoSans"/>
              </a:rPr>
              <a:t>AD </a:t>
            </a:r>
            <a:r>
              <a:rPr lang="zh-CN" altLang="en-US" b="0" i="0" dirty="0">
                <a:solidFill>
                  <a:srgbClr val="616161"/>
                </a:solidFill>
                <a:effectLst/>
                <a:latin typeface="NotoSans"/>
              </a:rPr>
              <a:t>或 </a:t>
            </a:r>
            <a:r>
              <a:rPr lang="en-US" altLang="zh-CN" b="0" i="0" dirty="0">
                <a:solidFill>
                  <a:srgbClr val="616161"/>
                </a:solidFill>
                <a:effectLst/>
                <a:latin typeface="NotoSans"/>
              </a:rPr>
              <a:t>PD </a:t>
            </a:r>
            <a:r>
              <a:rPr lang="zh-CN" altLang="en-US" b="0" i="0" dirty="0">
                <a:solidFill>
                  <a:srgbClr val="616161"/>
                </a:solidFill>
                <a:effectLst/>
                <a:latin typeface="NotoSans"/>
              </a:rPr>
              <a:t>以及肌萎缩性侧索硬化症 （</a:t>
            </a:r>
            <a:r>
              <a:rPr lang="en-US" altLang="zh-CN" b="0" i="0" dirty="0">
                <a:solidFill>
                  <a:srgbClr val="616161"/>
                </a:solidFill>
                <a:effectLst/>
                <a:latin typeface="NotoSans"/>
              </a:rPr>
              <a:t>ALS</a:t>
            </a:r>
            <a:r>
              <a:rPr lang="zh-CN" altLang="en-US" b="0" i="0" dirty="0">
                <a:solidFill>
                  <a:srgbClr val="616161"/>
                </a:solidFill>
                <a:effectLst/>
                <a:latin typeface="NotoSans"/>
              </a:rPr>
              <a:t>）。以及相关蛋白沉积导致的脑部特定病理变化：路易体痴呆，额颞叶痴呆。另外还包括较罕见的朊病毒病，也称为</a:t>
            </a:r>
            <a:r>
              <a:rPr lang="zh-CN" altLang="en-US" b="1" i="0" dirty="0">
                <a:solidFill>
                  <a:srgbClr val="282828"/>
                </a:solidFill>
                <a:effectLst/>
                <a:latin typeface="Open Sans" panose="020B0606030504020204" pitchFamily="34" charset="0"/>
              </a:rPr>
              <a:t>传染性海绵样脑病</a:t>
            </a:r>
            <a:r>
              <a:rPr lang="zh-CN" altLang="en-US" b="0" i="0" dirty="0">
                <a:solidFill>
                  <a:srgbClr val="13293D"/>
                </a:solidFill>
                <a:effectLst/>
                <a:latin typeface="regular_medium"/>
              </a:rPr>
              <a:t>。</a:t>
            </a:r>
            <a:endParaRPr lang="en-US" altLang="zh-CN" b="0" i="0" dirty="0">
              <a:solidFill>
                <a:srgbClr val="13293D"/>
              </a:solidFill>
              <a:effectLst/>
              <a:latin typeface="regular_medium"/>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b="0" i="0" dirty="0">
              <a:solidFill>
                <a:srgbClr val="13293D"/>
              </a:solidFill>
              <a:effectLst/>
              <a:latin typeface="regular_medium"/>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111111"/>
                </a:solidFill>
                <a:effectLst/>
                <a:latin typeface="-apple-system"/>
              </a:rPr>
              <a:t>神经退行性疾病对患者、家庭和社会都会产生重大负担。</a:t>
            </a:r>
            <a:r>
              <a:rPr lang="en-US" altLang="zh-CN" b="0" i="0" dirty="0">
                <a:solidFill>
                  <a:srgbClr val="13293D"/>
                </a:solidFill>
                <a:effectLst/>
                <a:latin typeface="regular_medium"/>
              </a:rPr>
              <a:t>2019</a:t>
            </a:r>
            <a:r>
              <a:rPr lang="zh-CN" altLang="en-US" b="0" i="0" dirty="0">
                <a:solidFill>
                  <a:srgbClr val="13293D"/>
                </a:solidFill>
                <a:effectLst/>
                <a:latin typeface="regular_medium"/>
              </a:rPr>
              <a:t>年，亚洲范围可归因于神经系统疾病的残疾调整生命年 （</a:t>
            </a:r>
            <a:r>
              <a:rPr lang="en-US" altLang="zh-CN" b="0" i="0" dirty="0">
                <a:solidFill>
                  <a:srgbClr val="13293D"/>
                </a:solidFill>
                <a:effectLst/>
                <a:latin typeface="regular_medium"/>
              </a:rPr>
              <a:t>DALY</a:t>
            </a:r>
            <a:r>
              <a:rPr lang="zh-CN" altLang="en-US" b="0" i="0" dirty="0">
                <a:solidFill>
                  <a:srgbClr val="13293D"/>
                </a:solidFill>
                <a:effectLst/>
                <a:latin typeface="regular_medium"/>
              </a:rPr>
              <a:t>） 总数超过 </a:t>
            </a:r>
            <a:r>
              <a:rPr lang="en-US" altLang="zh-CN" b="0" i="0" dirty="0">
                <a:solidFill>
                  <a:srgbClr val="13293D"/>
                </a:solidFill>
                <a:effectLst/>
                <a:latin typeface="regular_medium"/>
              </a:rPr>
              <a:t>1350 </a:t>
            </a:r>
            <a:r>
              <a:rPr lang="zh-CN" altLang="en-US" b="0" i="0" dirty="0">
                <a:solidFill>
                  <a:srgbClr val="13293D"/>
                </a:solidFill>
                <a:effectLst/>
                <a:latin typeface="regular_medium"/>
              </a:rPr>
              <a:t>万。</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13293D"/>
                </a:solidFill>
                <a:effectLst/>
                <a:latin typeface="regular_medium"/>
              </a:rPr>
              <a:t>而根据 </a:t>
            </a:r>
            <a:r>
              <a:rPr lang="en-US" altLang="zh-CN" b="0" i="0" dirty="0">
                <a:solidFill>
                  <a:srgbClr val="13293D"/>
                </a:solidFill>
                <a:effectLst/>
                <a:latin typeface="regular_medium"/>
              </a:rPr>
              <a:t>2020 </a:t>
            </a:r>
            <a:r>
              <a:rPr lang="zh-CN" altLang="en-US" b="0" i="0" dirty="0">
                <a:solidFill>
                  <a:srgbClr val="13293D"/>
                </a:solidFill>
                <a:effectLst/>
                <a:latin typeface="regular_medium"/>
              </a:rPr>
              <a:t>年 </a:t>
            </a:r>
            <a:r>
              <a:rPr lang="en-US" altLang="zh-CN" b="0" i="0" dirty="0">
                <a:solidFill>
                  <a:srgbClr val="13293D"/>
                </a:solidFill>
                <a:effectLst/>
                <a:latin typeface="regular_medium"/>
              </a:rPr>
              <a:t>10 </a:t>
            </a:r>
            <a:r>
              <a:rPr lang="zh-CN" altLang="en-US" b="0" i="0" dirty="0">
                <a:solidFill>
                  <a:srgbClr val="13293D"/>
                </a:solidFill>
                <a:effectLst/>
                <a:latin typeface="regular_medium"/>
              </a:rPr>
              <a:t>月发表的柳叶刀杂志文章，欧盟可归因于神经系统疾病的残疾调整生命年 （</a:t>
            </a:r>
            <a:r>
              <a:rPr lang="en-US" altLang="zh-CN" b="0" i="0" dirty="0">
                <a:solidFill>
                  <a:srgbClr val="13293D"/>
                </a:solidFill>
                <a:effectLst/>
                <a:latin typeface="regular_medium"/>
              </a:rPr>
              <a:t>DALY</a:t>
            </a:r>
            <a:r>
              <a:rPr lang="zh-CN" altLang="en-US" b="0" i="0" dirty="0">
                <a:solidFill>
                  <a:srgbClr val="13293D"/>
                </a:solidFill>
                <a:effectLst/>
                <a:latin typeface="regular_medium"/>
              </a:rPr>
              <a:t>） 总数为 </a:t>
            </a:r>
            <a:r>
              <a:rPr lang="en-US" altLang="zh-CN" b="0" i="0" dirty="0">
                <a:solidFill>
                  <a:srgbClr val="13293D"/>
                </a:solidFill>
                <a:effectLst/>
                <a:latin typeface="regular_medium"/>
              </a:rPr>
              <a:t>2100 </a:t>
            </a:r>
            <a:r>
              <a:rPr lang="zh-CN" altLang="en-US" b="0" i="0" dirty="0">
                <a:solidFill>
                  <a:srgbClr val="13293D"/>
                </a:solidFill>
                <a:effectLst/>
                <a:latin typeface="regular_medium"/>
              </a:rPr>
              <a:t>万，世卫组织</a:t>
            </a:r>
            <a:r>
              <a:rPr lang="en-US" altLang="zh-CN" b="0" i="0" dirty="0">
                <a:solidFill>
                  <a:srgbClr val="13293D"/>
                </a:solidFill>
                <a:effectLst/>
                <a:latin typeface="regular_medium"/>
              </a:rPr>
              <a:t>-</a:t>
            </a:r>
            <a:r>
              <a:rPr lang="zh-CN" altLang="en-US" b="0" i="0" dirty="0">
                <a:solidFill>
                  <a:srgbClr val="13293D"/>
                </a:solidFill>
                <a:effectLst/>
                <a:latin typeface="regular_medium"/>
              </a:rPr>
              <a:t>欧洲区域为 </a:t>
            </a:r>
            <a:r>
              <a:rPr lang="en-US" altLang="zh-CN" b="0" i="0" dirty="0">
                <a:solidFill>
                  <a:srgbClr val="13293D"/>
                </a:solidFill>
                <a:effectLst/>
                <a:latin typeface="regular_medium"/>
              </a:rPr>
              <a:t>4110 </a:t>
            </a:r>
            <a:r>
              <a:rPr lang="zh-CN" altLang="en-US" b="0" i="0" dirty="0">
                <a:solidFill>
                  <a:srgbClr val="13293D"/>
                </a:solidFill>
                <a:effectLst/>
                <a:latin typeface="regular_medium"/>
              </a:rPr>
              <a:t>万，其中神经退行性疾病占比超过</a:t>
            </a:r>
            <a:r>
              <a:rPr lang="en-US" altLang="zh-CN" b="0" i="0" dirty="0">
                <a:solidFill>
                  <a:srgbClr val="13293D"/>
                </a:solidFill>
                <a:effectLst/>
                <a:latin typeface="regular_medium"/>
              </a:rPr>
              <a:t>63%</a:t>
            </a:r>
            <a:r>
              <a:rPr lang="zh-CN" altLang="en-US" b="0" i="0" dirty="0">
                <a:solidFill>
                  <a:srgbClr val="13293D"/>
                </a:solidFill>
                <a:effectLst/>
                <a:latin typeface="regular_medium"/>
              </a:rPr>
              <a:t>。而更令人瞠目结舌的是，帕金森病的死亡率增加了</a:t>
            </a:r>
            <a:r>
              <a:rPr lang="en-US" altLang="zh-CN" b="0" i="0" dirty="0">
                <a:solidFill>
                  <a:srgbClr val="13293D"/>
                </a:solidFill>
                <a:effectLst/>
                <a:latin typeface="regular_medium"/>
              </a:rPr>
              <a:t>61%</a:t>
            </a:r>
            <a:r>
              <a:rPr lang="zh-CN" altLang="en-US" b="0" i="0" dirty="0">
                <a:solidFill>
                  <a:srgbClr val="13293D"/>
                </a:solidFill>
                <a:effectLst/>
                <a:latin typeface="regular_medium"/>
              </a:rPr>
              <a:t>。</a:t>
            </a:r>
            <a:r>
              <a:rPr lang="en-US" altLang="zh-CN" sz="1200" dirty="0">
                <a:solidFill>
                  <a:srgbClr val="FF0000"/>
                </a:solidFill>
              </a:rPr>
              <a:t>AD</a:t>
            </a:r>
            <a:r>
              <a:rPr lang="en-US" altLang="zh-CN" sz="1200" dirty="0"/>
              <a:t> </a:t>
            </a:r>
            <a:r>
              <a:rPr lang="zh-CN" altLang="en-US" sz="1200" dirty="0"/>
              <a:t>和</a:t>
            </a:r>
            <a:r>
              <a:rPr lang="en-US" altLang="zh-CN" sz="1200" dirty="0">
                <a:solidFill>
                  <a:srgbClr val="FF0000"/>
                </a:solidFill>
              </a:rPr>
              <a:t>PD</a:t>
            </a:r>
            <a:r>
              <a:rPr lang="zh-CN" altLang="en-US" sz="1200" dirty="0"/>
              <a:t>患者数随着年龄的增长而急剧增加，是成人神经系统疾病负担的主要原因。</a:t>
            </a:r>
            <a:endParaRPr lang="en-US" sz="1200" dirty="0">
              <a:latin typeface="Poppins" panose="02000000000000000000" pitchFamily="2" charset="0"/>
              <a:ea typeface="思源黑体 CN Regular" panose="020B0500000000000000" pitchFamily="34" charset="-122"/>
              <a:cs typeface="Poppins"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b="0" i="0" dirty="0">
              <a:solidFill>
                <a:srgbClr val="13293D"/>
              </a:solidFill>
              <a:effectLst/>
              <a:latin typeface="regular_medium"/>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13293D"/>
                </a:solidFill>
                <a:effectLst/>
                <a:latin typeface="regular_medium"/>
              </a:rPr>
              <a:t>这种神经系统疾病的负担预计将增加对治疗和有效治疗方法的需求，从而进一步促进神经退行性疾病市场的增长。</a:t>
            </a:r>
            <a:endParaRPr lang="en-US" altLang="zh-CN" b="0" i="0" dirty="0">
              <a:solidFill>
                <a:srgbClr val="13293D"/>
              </a:solidFill>
              <a:effectLst/>
              <a:latin typeface="regular_medium"/>
            </a:endParaRPr>
          </a:p>
          <a:p>
            <a:endParaRPr lang="en-US" b="0" i="0" dirty="0">
              <a:solidFill>
                <a:srgbClr val="13293D"/>
              </a:solidFill>
              <a:effectLst/>
              <a:latin typeface="regular_medium"/>
            </a:endParaRPr>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hlinkClick r:id="rId3"/>
              </a:rPr>
              <a:t>根据</a:t>
            </a:r>
            <a:r>
              <a:rPr lang="en-US" dirty="0">
                <a:hlinkClick r:id="rId3"/>
              </a:rPr>
              <a:t>PhRMA</a:t>
            </a:r>
            <a:r>
              <a:rPr lang="zh-CN" altLang="en-US" dirty="0">
                <a:hlinkClick r:id="rId3"/>
              </a:rPr>
              <a:t>于</a:t>
            </a:r>
            <a:r>
              <a:rPr lang="en-US" altLang="zh-CN" dirty="0">
                <a:hlinkClick r:id="rId3"/>
              </a:rPr>
              <a:t>2021</a:t>
            </a:r>
            <a:r>
              <a:rPr lang="zh-CN" altLang="en-US" dirty="0">
                <a:hlinkClick r:id="rId3"/>
              </a:rPr>
              <a:t>年发布的报告</a:t>
            </a:r>
            <a:r>
              <a:rPr lang="en-US" dirty="0">
                <a:hlinkClick r:id="rId3"/>
              </a:rPr>
              <a:t>，</a:t>
            </a:r>
            <a:r>
              <a:rPr lang="zh-CN" altLang="en-US" dirty="0">
                <a:hlinkClick r:id="rId3"/>
              </a:rPr>
              <a:t>目前有</a:t>
            </a:r>
            <a:r>
              <a:rPr lang="en-US" altLang="zh-CN" dirty="0">
                <a:hlinkClick r:id="rId3"/>
              </a:rPr>
              <a:t>261</a:t>
            </a:r>
            <a:r>
              <a:rPr lang="zh-CN" altLang="en-US" dirty="0">
                <a:hlinkClick r:id="rId3"/>
              </a:rPr>
              <a:t>种神经退行性疾病药物正在开发中，其中包括</a:t>
            </a:r>
            <a:r>
              <a:rPr lang="en-US" altLang="zh-CN" dirty="0">
                <a:hlinkClick r:id="rId3"/>
              </a:rPr>
              <a:t>85</a:t>
            </a:r>
            <a:r>
              <a:rPr lang="zh-CN" altLang="en-US" dirty="0">
                <a:hlinkClick r:id="rId3"/>
              </a:rPr>
              <a:t>种阿尔茨海默病药物、</a:t>
            </a:r>
            <a:r>
              <a:rPr lang="en-US" altLang="zh-CN" dirty="0">
                <a:hlinkClick r:id="rId3"/>
              </a:rPr>
              <a:t>64</a:t>
            </a:r>
            <a:r>
              <a:rPr lang="zh-CN" altLang="en-US" dirty="0">
                <a:hlinkClick r:id="rId3"/>
              </a:rPr>
              <a:t>种帕金森病药物、</a:t>
            </a:r>
            <a:r>
              <a:rPr lang="en-US" altLang="zh-CN" dirty="0">
                <a:hlinkClick r:id="rId3"/>
              </a:rPr>
              <a:t>38</a:t>
            </a:r>
            <a:r>
              <a:rPr lang="zh-CN" altLang="en-US" dirty="0">
                <a:hlinkClick r:id="rId3"/>
              </a:rPr>
              <a:t>种治疗肌萎缩侧索硬化症（</a:t>
            </a:r>
            <a:r>
              <a:rPr lang="en-US" dirty="0">
                <a:hlinkClick r:id="rId3"/>
              </a:rPr>
              <a:t>ALS）</a:t>
            </a:r>
            <a:r>
              <a:rPr lang="zh-CN" altLang="en-US" dirty="0">
                <a:hlinkClick r:id="rId3"/>
              </a:rPr>
              <a:t>药物、</a:t>
            </a:r>
            <a:r>
              <a:rPr lang="en-US" altLang="zh-CN" dirty="0">
                <a:hlinkClick r:id="rId3"/>
              </a:rPr>
              <a:t>33</a:t>
            </a:r>
            <a:r>
              <a:rPr lang="zh-CN" altLang="en-US" dirty="0">
                <a:hlinkClick r:id="rId3"/>
              </a:rPr>
              <a:t>种治疗多发性硬化症（</a:t>
            </a:r>
            <a:r>
              <a:rPr lang="en-US" dirty="0">
                <a:hlinkClick r:id="rId3"/>
              </a:rPr>
              <a:t>MS）</a:t>
            </a:r>
            <a:r>
              <a:rPr lang="zh-CN" altLang="en-US" dirty="0">
                <a:hlinkClick r:id="rId3"/>
              </a:rPr>
              <a:t>药物、</a:t>
            </a:r>
            <a:r>
              <a:rPr lang="en-US" altLang="zh-CN" dirty="0">
                <a:hlinkClick r:id="rId3"/>
              </a:rPr>
              <a:t>25</a:t>
            </a:r>
            <a:r>
              <a:rPr lang="zh-CN" altLang="en-US" dirty="0">
                <a:hlinkClick r:id="rId3"/>
              </a:rPr>
              <a:t>种用于治疗神经退行性遗传疾病的药物，以及亨廷顿病的</a:t>
            </a:r>
            <a:r>
              <a:rPr lang="en-US" altLang="zh-CN" dirty="0">
                <a:hlinkClick r:id="rId3"/>
              </a:rPr>
              <a:t>14</a:t>
            </a:r>
            <a:r>
              <a:rPr lang="zh-CN" altLang="en-US" dirty="0">
                <a:hlinkClick r:id="rId3"/>
              </a:rPr>
              <a:t>种药物 </a:t>
            </a:r>
            <a:r>
              <a:rPr lang="zh-CN" altLang="en-US" dirty="0"/>
              <a:t>。</a:t>
            </a:r>
            <a:r>
              <a:rPr lang="zh-CN" altLang="en-US" sz="12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针对</a:t>
            </a:r>
            <a:r>
              <a:rPr lang="en-US" altLang="zh-CN" sz="12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AD</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2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PD</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的在研新药数目分别占</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2021</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年神经退行性疾病药物总数的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33%</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25%</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在现今的后疫情时代，回看过往，</a:t>
            </a:r>
            <a:r>
              <a:rPr lang="en-US" altLang="zh-CN" b="0" i="0" dirty="0">
                <a:solidFill>
                  <a:srgbClr val="13293D"/>
                </a:solidFill>
                <a:effectLst/>
                <a:latin typeface="regular_medium"/>
              </a:rPr>
              <a:t>COVID-19 </a:t>
            </a:r>
            <a:r>
              <a:rPr lang="zh-CN" altLang="en-US" b="0" i="0" dirty="0">
                <a:solidFill>
                  <a:srgbClr val="13293D"/>
                </a:solidFill>
                <a:effectLst/>
                <a:latin typeface="regular_medium"/>
              </a:rPr>
              <a:t>对市场的影响是巨大的，因为它影响了神经退行性疾病的临床试验、研究、开发活动和管道产品的工作流程，尽管后期产品管道强劲，但导致增长相对缓慢。疫情导致产品审批延迟，严重影响了市场的发展。然而，在后期，研究和开发恢复，这对所研究的市场产生了积极影响。</a:t>
            </a:r>
            <a:endParaRPr lang="en-US" altLang="zh-CN" b="0" i="0" dirty="0">
              <a:solidFill>
                <a:srgbClr val="13293D"/>
              </a:solidFill>
              <a:effectLst/>
              <a:latin typeface="regular_medium"/>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现今针对神经退行性疾病的研究规模已经进一步扩大至近</a:t>
            </a:r>
            <a:r>
              <a:rPr lang="en-US" altLang="zh-CN" dirty="0"/>
              <a:t>6000</a:t>
            </a:r>
            <a:r>
              <a:rPr lang="zh-CN" altLang="en-US" dirty="0"/>
              <a:t>个研发项目，涉及</a:t>
            </a:r>
            <a:r>
              <a:rPr lang="en-US" altLang="zh-CN" dirty="0"/>
              <a:t>1600</a:t>
            </a:r>
            <a:r>
              <a:rPr lang="zh-CN" altLang="en-US" dirty="0"/>
              <a:t>个企业及科研单位，并覆盖</a:t>
            </a:r>
            <a:r>
              <a:rPr lang="en-US" altLang="zh-CN" dirty="0"/>
              <a:t>800</a:t>
            </a:r>
            <a:r>
              <a:rPr lang="zh-CN" altLang="en-US" dirty="0"/>
              <a:t>个靶点。接下来我们试着走进神经退行性疾病的主要病理机制，并了解相关调控通路。</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星形胶质细胞，小胶质细胞</a:t>
            </a:r>
            <a:endParaRPr lang="en-US" altLang="zh-CN" dirty="0"/>
          </a:p>
          <a:p>
            <a:pPr algn="l"/>
            <a:r>
              <a:rPr lang="zh-CN" altLang="en-US" b="1" i="0" dirty="0">
                <a:solidFill>
                  <a:srgbClr val="616161"/>
                </a:solidFill>
                <a:effectLst/>
                <a:latin typeface="NotoSans"/>
              </a:rPr>
              <a:t>蛋白质折叠和聚集：</a:t>
            </a:r>
            <a:r>
              <a:rPr lang="zh-CN" altLang="en-US" b="0" i="0" dirty="0">
                <a:solidFill>
                  <a:srgbClr val="616161"/>
                </a:solidFill>
                <a:effectLst/>
                <a:latin typeface="NotoSans"/>
              </a:rPr>
              <a:t> 错误折叠的蛋白质聚集会导致</a:t>
            </a:r>
            <a:r>
              <a:rPr lang="zh-CN" altLang="en-US" b="0" i="0" u="none" strike="noStrike" dirty="0">
                <a:solidFill>
                  <a:srgbClr val="5A95BD"/>
                </a:solidFill>
                <a:effectLst/>
                <a:latin typeface="NotoSans"/>
                <a:hlinkClick r:id="rId3"/>
              </a:rPr>
              <a:t>神经原纤维缠结和斑块</a:t>
            </a:r>
            <a:r>
              <a:rPr lang="zh-CN" altLang="en-US" b="0" i="0" dirty="0">
                <a:solidFill>
                  <a:srgbClr val="616161"/>
                </a:solidFill>
                <a:effectLst/>
                <a:latin typeface="NotoSans"/>
              </a:rPr>
              <a:t>，从而导致神经元细胞的细胞毒性。</a:t>
            </a:r>
            <a:endParaRPr lang="en-US" altLang="zh-CN" b="1" i="0" u="none" strike="noStrike" dirty="0">
              <a:solidFill>
                <a:srgbClr val="616161"/>
              </a:solidFill>
              <a:effectLst/>
              <a:latin typeface="NotoSans"/>
            </a:endParaRPr>
          </a:p>
          <a:p>
            <a:pPr algn="l"/>
            <a:r>
              <a:rPr lang="zh-CN" altLang="en-US" b="1" i="0" u="none" strike="noStrike" dirty="0">
                <a:solidFill>
                  <a:srgbClr val="616161"/>
                </a:solidFill>
                <a:effectLst/>
                <a:latin typeface="NotoSans"/>
              </a:rPr>
              <a:t>神经炎症：</a:t>
            </a:r>
            <a:r>
              <a:rPr lang="zh-CN" altLang="en-US" b="0" i="0" u="none" strike="noStrike" dirty="0">
                <a:solidFill>
                  <a:srgbClr val="616161"/>
                </a:solidFill>
                <a:effectLst/>
                <a:latin typeface="NotoSans"/>
              </a:rPr>
              <a:t>在毒刺激（如蛋白聚集）、感染、创伤性损伤或自身免疫等信号刺激下出现的 </a:t>
            </a:r>
            <a:r>
              <a:rPr lang="en-US" altLang="zh-CN" b="0" i="0" u="none" strike="noStrike" dirty="0">
                <a:solidFill>
                  <a:srgbClr val="616161"/>
                </a:solidFill>
                <a:effectLst/>
                <a:latin typeface="NotoSans"/>
              </a:rPr>
              <a:t>CNS </a:t>
            </a:r>
            <a:r>
              <a:rPr lang="zh-CN" altLang="en-US" b="0" i="0" u="none" strike="noStrike" dirty="0">
                <a:solidFill>
                  <a:srgbClr val="616161"/>
                </a:solidFill>
                <a:effectLst/>
                <a:latin typeface="NotoSans"/>
              </a:rPr>
              <a:t>炎症。免疫系统（小胶质细胞和巨噬细胞）和星形胶质细胞会试图去除 </a:t>
            </a:r>
            <a:r>
              <a:rPr lang="en-US" altLang="zh-CN" b="0" i="0" u="none" strike="noStrike" dirty="0">
                <a:solidFill>
                  <a:srgbClr val="616161"/>
                </a:solidFill>
                <a:effectLst/>
                <a:latin typeface="NotoSans"/>
              </a:rPr>
              <a:t>CNS </a:t>
            </a:r>
            <a:r>
              <a:rPr lang="zh-CN" altLang="en-US" b="0" i="0" u="none" strike="noStrike" dirty="0">
                <a:solidFill>
                  <a:srgbClr val="616161"/>
                </a:solidFill>
                <a:effectLst/>
                <a:latin typeface="NotoSans"/>
              </a:rPr>
              <a:t>中的有害刺激，以保护脑功能。在神经退行性疾病中，这个过程可能会出现功能失调。</a:t>
            </a:r>
            <a:br>
              <a:rPr lang="zh-CN" altLang="en-US" b="0" i="0" u="none" strike="noStrike" dirty="0">
                <a:solidFill>
                  <a:srgbClr val="616161"/>
                </a:solidFill>
                <a:effectLst/>
                <a:latin typeface="NotoSans"/>
              </a:rPr>
            </a:br>
            <a:br>
              <a:rPr lang="zh-CN" altLang="en-US" b="0" i="0" u="none" strike="noStrike" dirty="0">
                <a:solidFill>
                  <a:srgbClr val="616161"/>
                </a:solidFill>
                <a:effectLst/>
                <a:latin typeface="NotoSans"/>
              </a:rPr>
            </a:br>
            <a:r>
              <a:rPr lang="zh-CN" altLang="en-US" b="1" i="0" u="none" strike="noStrike" dirty="0">
                <a:solidFill>
                  <a:srgbClr val="616161"/>
                </a:solidFill>
                <a:effectLst/>
                <a:latin typeface="NotoSans"/>
              </a:rPr>
              <a:t>改变细胞信号转导：</a:t>
            </a:r>
            <a:r>
              <a:rPr lang="zh-CN" altLang="en-US" b="0" i="0" u="none" strike="noStrike" dirty="0">
                <a:solidFill>
                  <a:srgbClr val="616161"/>
                </a:solidFill>
                <a:effectLst/>
                <a:latin typeface="NotoSans"/>
              </a:rPr>
              <a:t>最近的研究表明，异常细胞间通信（例如，被中断的突触前输入以及被中断的胞内信号转导）会导致神经退行性疾病发病。</a:t>
            </a:r>
            <a:endParaRPr lang="zh-CN" altLang="en-US" b="0" i="0" u="none" strike="noStrike" dirty="0">
              <a:solidFill>
                <a:srgbClr val="616161"/>
              </a:solidFill>
              <a:effectLst/>
              <a:latin typeface="NotoSans"/>
            </a:endParaRPr>
          </a:p>
          <a:p>
            <a:pPr algn="l"/>
            <a:r>
              <a:rPr lang="zh-CN" altLang="en-US" b="1" i="0" u="none" strike="noStrike" dirty="0">
                <a:solidFill>
                  <a:srgbClr val="616161"/>
                </a:solidFill>
                <a:effectLst/>
                <a:latin typeface="NotoSans"/>
              </a:rPr>
              <a:t>获得性衰老</a:t>
            </a:r>
            <a:r>
              <a:rPr lang="en-US" altLang="zh-CN" b="1" i="0" u="none" strike="noStrike" dirty="0">
                <a:solidFill>
                  <a:srgbClr val="616161"/>
                </a:solidFill>
                <a:effectLst/>
                <a:latin typeface="NotoSans"/>
              </a:rPr>
              <a:t>/</a:t>
            </a:r>
            <a:r>
              <a:rPr lang="zh-CN" altLang="en-US" b="1" i="0" u="none" strike="noStrike" dirty="0">
                <a:solidFill>
                  <a:srgbClr val="616161"/>
                </a:solidFill>
                <a:effectLst/>
                <a:latin typeface="NotoSans"/>
              </a:rPr>
              <a:t>细胞死亡：</a:t>
            </a:r>
            <a:r>
              <a:rPr lang="zh-CN" altLang="en-US" b="0" i="0" u="none" strike="noStrike" dirty="0">
                <a:solidFill>
                  <a:srgbClr val="616161"/>
                </a:solidFill>
                <a:effectLst/>
                <a:latin typeface="NotoSans"/>
              </a:rPr>
              <a:t>与</a:t>
            </a:r>
            <a:r>
              <a:rPr lang="zh-CN" altLang="en-US" b="0" i="0" u="none" strike="noStrike" dirty="0">
                <a:solidFill>
                  <a:srgbClr val="5A95BD"/>
                </a:solidFill>
                <a:effectLst/>
                <a:latin typeface="NotoSans"/>
                <a:hlinkClick r:id="rId4"/>
              </a:rPr>
              <a:t>凋亡</a:t>
            </a:r>
            <a:r>
              <a:rPr lang="zh-CN" altLang="en-US" b="0" i="0" u="none" strike="noStrike" dirty="0">
                <a:solidFill>
                  <a:srgbClr val="616161"/>
                </a:solidFill>
                <a:effectLst/>
                <a:latin typeface="NotoSans"/>
              </a:rPr>
              <a:t>、坏死性凋亡和</a:t>
            </a:r>
            <a:r>
              <a:rPr lang="zh-CN" altLang="en-US" b="0" i="0" u="none" strike="noStrike" dirty="0">
                <a:solidFill>
                  <a:srgbClr val="5A95BD"/>
                </a:solidFill>
                <a:effectLst/>
                <a:latin typeface="NotoSans"/>
                <a:hlinkClick r:id="rId5"/>
              </a:rPr>
              <a:t>自噬</a:t>
            </a:r>
            <a:r>
              <a:rPr lang="zh-CN" altLang="en-US" b="0" i="0" u="none" strike="noStrike" dirty="0">
                <a:solidFill>
                  <a:srgbClr val="616161"/>
                </a:solidFill>
                <a:effectLst/>
                <a:latin typeface="NotoSans"/>
              </a:rPr>
              <a:t>等细胞死亡通路有关的蛋白突变与神经退行性疾病的进展有关。被中断的凋亡信号转导、线粒体功能障碍、自噬受损以及坏死小体被应激</a:t>
            </a:r>
            <a:r>
              <a:rPr lang="en-US" altLang="zh-CN" b="0" i="0" u="none" strike="noStrike" dirty="0">
                <a:solidFill>
                  <a:srgbClr val="616161"/>
                </a:solidFill>
                <a:effectLst/>
                <a:latin typeface="NotoSans"/>
              </a:rPr>
              <a:t>/</a:t>
            </a:r>
            <a:r>
              <a:rPr lang="zh-CN" altLang="en-US" b="0" i="0" u="none" strike="noStrike" dirty="0">
                <a:solidFill>
                  <a:srgbClr val="616161"/>
                </a:solidFill>
                <a:effectLst/>
                <a:latin typeface="NotoSans"/>
              </a:rPr>
              <a:t>炎症激活仅仅是导致神经元细胞死亡的少数因素。</a:t>
            </a:r>
            <a:endParaRPr lang="zh-CN" altLang="en-US" b="0" i="0" u="none" strike="noStrike" dirty="0">
              <a:solidFill>
                <a:srgbClr val="616161"/>
              </a:solidFill>
              <a:effectLst/>
              <a:latin typeface="Noto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zh-CN" altLang="en-US" b="0" dirty="0">
                <a:effectLst/>
                <a:latin typeface="regular_medium"/>
              </a:rPr>
            </a:br>
            <a:r>
              <a:rPr lang="en-US" altLang="zh-CN" b="0" dirty="0">
                <a:effectLst/>
                <a:latin typeface="regular_medium"/>
              </a:rPr>
              <a:t>N-</a:t>
            </a:r>
            <a:r>
              <a:rPr lang="zh-CN" altLang="en-US" b="0" dirty="0">
                <a:effectLst/>
                <a:latin typeface="regular_medium"/>
              </a:rPr>
              <a:t>甲基</a:t>
            </a:r>
            <a:r>
              <a:rPr lang="en-US" altLang="zh-CN" b="0" dirty="0">
                <a:effectLst/>
                <a:latin typeface="regular_medium"/>
              </a:rPr>
              <a:t>-D-</a:t>
            </a:r>
            <a:r>
              <a:rPr lang="zh-CN" altLang="en-US" b="0" dirty="0">
                <a:effectLst/>
                <a:latin typeface="regular_medium"/>
              </a:rPr>
              <a:t>天冬氨酸受体拮抗剂，胆碱酯酶抑制剂，多巴胺激动剂，免疫调节药物，其他药物类型</a:t>
            </a:r>
            <a:br>
              <a:rPr lang="zh-CN" altLang="en-US" b="0" dirty="0">
                <a:effectLst/>
                <a:latin typeface="regular_medium"/>
              </a:rPr>
            </a:b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zh-CN" altLang="en-US" b="0" dirty="0">
                <a:effectLst/>
                <a:latin typeface="regular_medium"/>
              </a:rPr>
            </a:br>
            <a:r>
              <a:rPr lang="en-US" altLang="zh-CN" b="0" dirty="0">
                <a:effectLst/>
                <a:latin typeface="regular_medium"/>
              </a:rPr>
              <a:t>N-</a:t>
            </a:r>
            <a:r>
              <a:rPr lang="zh-CN" altLang="en-US" b="0" dirty="0">
                <a:effectLst/>
                <a:latin typeface="regular_medium"/>
              </a:rPr>
              <a:t>甲基</a:t>
            </a:r>
            <a:r>
              <a:rPr lang="en-US" altLang="zh-CN" b="0" dirty="0">
                <a:effectLst/>
                <a:latin typeface="regular_medium"/>
              </a:rPr>
              <a:t>-D-</a:t>
            </a:r>
            <a:r>
              <a:rPr lang="zh-CN" altLang="en-US" b="0" dirty="0">
                <a:effectLst/>
                <a:latin typeface="regular_medium"/>
              </a:rPr>
              <a:t>天冬氨酸受体拮抗剂，胆碱酯酶抑制剂，多巴胺激动剂，免疫调节药物，其他药物类型</a:t>
            </a:r>
            <a:br>
              <a:rPr lang="zh-CN" altLang="en-US" b="0" dirty="0">
                <a:effectLst/>
                <a:latin typeface="regular_medium"/>
              </a:rPr>
            </a:b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1" i="0" u="none" strike="noStrike" dirty="0">
                <a:solidFill>
                  <a:srgbClr val="616161"/>
                </a:solidFill>
                <a:effectLst/>
                <a:latin typeface="NotoSans"/>
              </a:rPr>
              <a:t>阿尔茨海默病研究</a:t>
            </a:r>
            <a:endParaRPr lang="zh-CN" altLang="en-US" b="1" i="0" u="none" strike="noStrike" dirty="0">
              <a:solidFill>
                <a:srgbClr val="616161"/>
              </a:solidFill>
              <a:effectLst/>
              <a:latin typeface="NotoSans"/>
            </a:endParaRPr>
          </a:p>
          <a:p>
            <a:pPr algn="l"/>
            <a:r>
              <a:rPr lang="zh-CN" altLang="en-US" b="0" i="0" u="none" strike="noStrike" dirty="0">
                <a:solidFill>
                  <a:srgbClr val="616161"/>
                </a:solidFill>
                <a:effectLst/>
                <a:latin typeface="NotoSans"/>
              </a:rPr>
              <a:t>全球公共卫生负担即将来临，因为 </a:t>
            </a:r>
            <a:r>
              <a:rPr lang="en-US" altLang="zh-CN" b="0" i="0" u="none" strike="noStrike" dirty="0">
                <a:solidFill>
                  <a:srgbClr val="616161"/>
                </a:solidFill>
                <a:effectLst/>
                <a:latin typeface="NotoSans"/>
              </a:rPr>
              <a:t>AD </a:t>
            </a:r>
            <a:r>
              <a:rPr lang="zh-CN" altLang="en-US" b="0" i="0" u="none" strike="noStrike" dirty="0">
                <a:solidFill>
                  <a:srgbClr val="616161"/>
                </a:solidFill>
                <a:effectLst/>
                <a:latin typeface="NotoSans"/>
              </a:rPr>
              <a:t>影响了全世界近 </a:t>
            </a:r>
            <a:r>
              <a:rPr lang="en-US" altLang="zh-CN" b="0" i="0" u="none" strike="noStrike" dirty="0">
                <a:solidFill>
                  <a:srgbClr val="616161"/>
                </a:solidFill>
                <a:effectLst/>
                <a:latin typeface="NotoSans"/>
              </a:rPr>
              <a:t>5000 </a:t>
            </a:r>
            <a:r>
              <a:rPr lang="zh-CN" altLang="en-US" b="0" i="0" u="none" strike="noStrike" dirty="0">
                <a:solidFill>
                  <a:srgbClr val="616161"/>
                </a:solidFill>
                <a:effectLst/>
                <a:latin typeface="NotoSans"/>
              </a:rPr>
              <a:t>万人，并且预期在下一个十年内还会稳步增长。</a:t>
            </a:r>
            <a:r>
              <a:rPr lang="en-US" altLang="zh-CN" b="0" i="0" u="none" strike="noStrike" dirty="0">
                <a:solidFill>
                  <a:srgbClr val="616161"/>
                </a:solidFill>
                <a:effectLst/>
                <a:latin typeface="NotoSans"/>
              </a:rPr>
              <a:t>AD </a:t>
            </a:r>
            <a:r>
              <a:rPr lang="zh-CN" altLang="en-US" b="0" i="0" u="none" strike="noStrike" dirty="0">
                <a:solidFill>
                  <a:srgbClr val="616161"/>
                </a:solidFill>
                <a:effectLst/>
                <a:latin typeface="NotoSans"/>
              </a:rPr>
              <a:t>表现为特征性蛋白聚集在神经纤维缠结和斑块中、神经元和胶质细胞死亡以及衰老或基因突变所致的认知功能受损。在这些疾病状态下，缠结和斑块中的聚集蛋白或其他刺激会导致慢性炎症。这种神经炎症会导致</a:t>
            </a:r>
            <a:r>
              <a:rPr lang="zh-CN" altLang="en-US" b="0" i="0" u="none" strike="noStrike" dirty="0">
                <a:solidFill>
                  <a:srgbClr val="5A95BD"/>
                </a:solidFill>
                <a:effectLst/>
                <a:latin typeface="NotoSans"/>
                <a:hlinkClick r:id="rId3"/>
              </a:rPr>
              <a:t>神经元、星形胶质细胞和少突胶质细胞等细胞的死亡以及疾病进展</a:t>
            </a:r>
            <a:r>
              <a:rPr lang="zh-CN" altLang="en-US" b="0" i="0" u="none" strike="noStrike" dirty="0">
                <a:solidFill>
                  <a:srgbClr val="616161"/>
                </a:solidFill>
                <a:effectLst/>
                <a:latin typeface="NotoSans"/>
              </a:rPr>
              <a:t>。</a:t>
            </a:r>
            <a:endParaRPr lang="zh-CN" altLang="en-US" b="0" i="0" u="none" strike="noStrike" dirty="0">
              <a:solidFill>
                <a:srgbClr val="616161"/>
              </a:solidFill>
              <a:effectLst/>
              <a:latin typeface="NotoSans"/>
            </a:endParaRPr>
          </a:p>
          <a:p>
            <a:pPr algn="l"/>
            <a:r>
              <a:rPr lang="zh-CN" altLang="en-US" b="0" i="0" u="none" strike="noStrike" dirty="0">
                <a:solidFill>
                  <a:srgbClr val="616161"/>
                </a:solidFill>
                <a:effectLst/>
                <a:latin typeface="NotoSans"/>
              </a:rPr>
              <a:t>虽然没有治愈 </a:t>
            </a:r>
            <a:r>
              <a:rPr lang="en-US" altLang="zh-CN" b="0" i="0" u="none" strike="noStrike" dirty="0">
                <a:solidFill>
                  <a:srgbClr val="616161"/>
                </a:solidFill>
                <a:effectLst/>
                <a:latin typeface="NotoSans"/>
              </a:rPr>
              <a:t>AD </a:t>
            </a:r>
            <a:r>
              <a:rPr lang="zh-CN" altLang="en-US" b="0" i="0" u="none" strike="noStrike" dirty="0">
                <a:solidFill>
                  <a:srgbClr val="616161"/>
                </a:solidFill>
                <a:effectLst/>
                <a:latin typeface="NotoSans"/>
              </a:rPr>
              <a:t>的方法，但靶向已知与疾病进展有关的特定基因突变和蛋白产物是一个广泛治疗研究领域。</a:t>
            </a:r>
            <a:endParaRPr lang="zh-CN" altLang="en-US" b="0" i="0" u="none" strike="noStrike" dirty="0">
              <a:solidFill>
                <a:srgbClr val="616161"/>
              </a:solidFill>
              <a:effectLst/>
              <a:latin typeface="NotoSans"/>
            </a:endParaRPr>
          </a:p>
          <a:p>
            <a:pPr algn="l"/>
            <a:r>
              <a:rPr lang="en-US" altLang="zh-CN" b="0" i="0" u="none" strike="noStrike" dirty="0">
                <a:solidFill>
                  <a:srgbClr val="616161"/>
                </a:solidFill>
                <a:effectLst/>
                <a:latin typeface="NotoSans"/>
              </a:rPr>
              <a:t>AD </a:t>
            </a:r>
            <a:r>
              <a:rPr lang="zh-CN" altLang="en-US" b="0" i="0" u="none" strike="noStrike" dirty="0">
                <a:solidFill>
                  <a:srgbClr val="616161"/>
                </a:solidFill>
                <a:effectLst/>
                <a:latin typeface="NotoSans"/>
              </a:rPr>
              <a:t>的病理标志是脑中的斑块和缠结。斑块由</a:t>
            </a:r>
            <a:r>
              <a:rPr lang="zh-CN" altLang="en-US" b="0" i="0" u="none" strike="noStrike" dirty="0">
                <a:solidFill>
                  <a:srgbClr val="5A95BD"/>
                </a:solidFill>
                <a:effectLst/>
                <a:latin typeface="NotoSans"/>
                <a:hlinkClick r:id="rId4"/>
              </a:rPr>
              <a:t>淀粉样 </a:t>
            </a:r>
            <a:r>
              <a:rPr lang="en-US" altLang="zh-CN" b="0" i="0" u="none" strike="noStrike" dirty="0">
                <a:solidFill>
                  <a:srgbClr val="5A95BD"/>
                </a:solidFill>
                <a:effectLst/>
                <a:latin typeface="NotoSans"/>
                <a:hlinkClick r:id="rId4"/>
              </a:rPr>
              <a:t>β</a:t>
            </a:r>
            <a:r>
              <a:rPr lang="zh-CN" altLang="en-US" b="0" i="0" u="none" strike="noStrike" dirty="0">
                <a:solidFill>
                  <a:srgbClr val="616161"/>
                </a:solidFill>
                <a:effectLst/>
                <a:latin typeface="NotoSans"/>
              </a:rPr>
              <a:t> 蛋白以及其他组成，而缠结则主要由过度磷酸化的 </a:t>
            </a:r>
            <a:r>
              <a:rPr lang="en-US" altLang="zh-CN" b="0" i="0" u="none" strike="noStrike" dirty="0">
                <a:solidFill>
                  <a:srgbClr val="5A95BD"/>
                </a:solidFill>
                <a:effectLst/>
                <a:latin typeface="NotoSans"/>
                <a:hlinkClick r:id="rId5"/>
              </a:rPr>
              <a:t>tau</a:t>
            </a:r>
            <a:r>
              <a:rPr lang="zh-CN" altLang="en-US" b="0" i="0" u="none" strike="noStrike" dirty="0">
                <a:solidFill>
                  <a:srgbClr val="616161"/>
                </a:solidFill>
                <a:effectLst/>
                <a:latin typeface="NotoSans"/>
              </a:rPr>
              <a:t> 蛋白组成。检测导致这种疾病的蛋白有助于开发特异性抗体。在研究环境中，这些产品在评估与神经退行性疾病进展有关的淀粉样 </a:t>
            </a:r>
            <a:r>
              <a:rPr lang="en-US" altLang="zh-CN" b="0" i="0" u="none" strike="noStrike" dirty="0">
                <a:solidFill>
                  <a:srgbClr val="616161"/>
                </a:solidFill>
                <a:effectLst/>
                <a:latin typeface="NotoSans"/>
              </a:rPr>
              <a:t>β </a:t>
            </a:r>
            <a:r>
              <a:rPr lang="zh-CN" altLang="en-US" b="0" i="0" u="none" strike="noStrike" dirty="0">
                <a:solidFill>
                  <a:srgbClr val="616161"/>
                </a:solidFill>
                <a:effectLst/>
                <a:latin typeface="NotoSans"/>
              </a:rPr>
              <a:t>和 </a:t>
            </a:r>
            <a:r>
              <a:rPr lang="en-US" altLang="zh-CN" b="0" i="0" u="none" strike="noStrike" dirty="0">
                <a:solidFill>
                  <a:srgbClr val="616161"/>
                </a:solidFill>
                <a:effectLst/>
                <a:latin typeface="NotoSans"/>
              </a:rPr>
              <a:t>tau </a:t>
            </a:r>
            <a:r>
              <a:rPr lang="zh-CN" altLang="en-US" b="0" i="0" u="none" strike="noStrike" dirty="0">
                <a:solidFill>
                  <a:srgbClr val="616161"/>
                </a:solidFill>
                <a:effectLst/>
                <a:latin typeface="NotoSans"/>
              </a:rPr>
              <a:t>以及其他蛋白的表达和沉降中起到重要作用。</a:t>
            </a:r>
            <a:endParaRPr lang="zh-CN" altLang="en-US" b="0" i="0" u="none" strike="noStrike" dirty="0">
              <a:solidFill>
                <a:srgbClr val="616161"/>
              </a:solidFill>
              <a:effectLst/>
              <a:latin typeface="Noto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solidFill>
                  <a:srgbClr val="4A4B4C"/>
                </a:solidFill>
                <a:effectLst/>
                <a:latin typeface="Optima-Regular"/>
              </a:rPr>
              <a:t>本篇综述由</a:t>
            </a:r>
            <a:r>
              <a:rPr lang="en-US" altLang="zh-CN" b="1" i="0" dirty="0">
                <a:solidFill>
                  <a:srgbClr val="4A4B4C"/>
                </a:solidFill>
                <a:effectLst/>
                <a:latin typeface="Optima-Regular"/>
              </a:rPr>
              <a:t>Jeffrey Cummings</a:t>
            </a:r>
            <a:r>
              <a:rPr lang="zh-CN" altLang="en-US" b="0" i="0" dirty="0">
                <a:solidFill>
                  <a:srgbClr val="4A4B4C"/>
                </a:solidFill>
                <a:effectLst/>
                <a:latin typeface="Optima-Regular"/>
              </a:rPr>
              <a:t>等人于</a:t>
            </a:r>
            <a:r>
              <a:rPr lang="en-US" altLang="zh-CN" b="0" i="0" dirty="0">
                <a:solidFill>
                  <a:srgbClr val="4A4B4C"/>
                </a:solidFill>
                <a:effectLst/>
                <a:latin typeface="Optima-Regular"/>
              </a:rPr>
              <a:t>2022</a:t>
            </a:r>
            <a:r>
              <a:rPr lang="zh-CN" altLang="en-US" b="0" i="0" dirty="0">
                <a:solidFill>
                  <a:srgbClr val="4A4B4C"/>
                </a:solidFill>
                <a:effectLst/>
                <a:latin typeface="Optima-Regular"/>
              </a:rPr>
              <a:t>年</a:t>
            </a:r>
            <a:r>
              <a:rPr lang="en-US" altLang="zh-CN" b="0" i="0" dirty="0">
                <a:solidFill>
                  <a:srgbClr val="4A4B4C"/>
                </a:solidFill>
                <a:effectLst/>
                <a:latin typeface="Optima-Regular"/>
              </a:rPr>
              <a:t>3</a:t>
            </a:r>
            <a:r>
              <a:rPr lang="zh-CN" altLang="en-US" b="0" i="0" dirty="0">
                <a:solidFill>
                  <a:srgbClr val="4A4B4C"/>
                </a:solidFill>
                <a:effectLst/>
                <a:latin typeface="Optima-Regular"/>
              </a:rPr>
              <a:t>月份发表在</a:t>
            </a:r>
            <a:r>
              <a:rPr lang="en-US" altLang="zh-CN" b="0" i="0" dirty="0">
                <a:solidFill>
                  <a:srgbClr val="4A4B4C"/>
                </a:solidFill>
                <a:effectLst/>
                <a:latin typeface="Optima-Regular"/>
              </a:rPr>
              <a:t>Alzheimer’s and Dementia </a:t>
            </a:r>
            <a:r>
              <a:rPr lang="zh-CN" altLang="en-US" b="0" i="0" dirty="0">
                <a:solidFill>
                  <a:srgbClr val="4A4B4C"/>
                </a:solidFill>
                <a:effectLst/>
                <a:latin typeface="Optima-Regular"/>
              </a:rPr>
              <a:t>上，回顾了</a:t>
            </a:r>
            <a:r>
              <a:rPr lang="zh-CN" altLang="en-US" b="1" i="0" dirty="0">
                <a:solidFill>
                  <a:srgbClr val="4A4B4C"/>
                </a:solidFill>
                <a:effectLst/>
                <a:latin typeface="Optima-Regular"/>
              </a:rPr>
              <a:t>目前用于治疗</a:t>
            </a:r>
            <a:r>
              <a:rPr lang="en-US" altLang="zh-CN" b="1" i="0" dirty="0">
                <a:solidFill>
                  <a:srgbClr val="4A4B4C"/>
                </a:solidFill>
                <a:effectLst/>
                <a:latin typeface="Optima-Regular"/>
              </a:rPr>
              <a:t>AD</a:t>
            </a:r>
            <a:r>
              <a:rPr lang="zh-CN" altLang="en-US" b="1" i="0" dirty="0">
                <a:solidFill>
                  <a:srgbClr val="4A4B4C"/>
                </a:solidFill>
                <a:effectLst/>
                <a:latin typeface="Optima-Regular"/>
              </a:rPr>
              <a:t>的临床试验和正在开发的药物</a:t>
            </a:r>
            <a:r>
              <a:rPr lang="zh-CN" altLang="en-US" b="0" i="0" dirty="0">
                <a:solidFill>
                  <a:srgbClr val="4A4B4C"/>
                </a:solidFill>
                <a:effectLst/>
                <a:latin typeface="Optima-Regular"/>
              </a:rPr>
              <a:t>。在这篇综述中，他们利用</a:t>
            </a:r>
            <a:r>
              <a:rPr lang="zh-CN" altLang="en-US" b="1" i="0" dirty="0">
                <a:solidFill>
                  <a:srgbClr val="4A4B4C"/>
                </a:solidFill>
                <a:effectLst/>
                <a:latin typeface="Optima-Regular"/>
              </a:rPr>
              <a:t>人工智能</a:t>
            </a:r>
            <a:r>
              <a:rPr lang="en-US" altLang="zh-CN" b="0" i="0" dirty="0">
                <a:solidFill>
                  <a:srgbClr val="4A4B4C"/>
                </a:solidFill>
                <a:effectLst/>
                <a:latin typeface="Optima-Regular"/>
              </a:rPr>
              <a:t>(AI)</a:t>
            </a:r>
            <a:r>
              <a:rPr lang="zh-CN" altLang="en-US" b="0" i="0" dirty="0">
                <a:solidFill>
                  <a:srgbClr val="4A4B4C"/>
                </a:solidFill>
                <a:effectLst/>
                <a:latin typeface="Optima-Regular"/>
              </a:rPr>
              <a:t>和</a:t>
            </a:r>
            <a:r>
              <a:rPr lang="zh-CN" altLang="en-US" b="1" i="0" dirty="0">
                <a:solidFill>
                  <a:srgbClr val="4A4B4C"/>
                </a:solidFill>
                <a:effectLst/>
                <a:latin typeface="Optima-Regular"/>
              </a:rPr>
              <a:t>机器学习</a:t>
            </a:r>
            <a:r>
              <a:rPr lang="en-US" altLang="zh-CN" b="0" i="0" dirty="0">
                <a:solidFill>
                  <a:srgbClr val="4A4B4C"/>
                </a:solidFill>
                <a:effectLst/>
                <a:latin typeface="Optima-Regular"/>
              </a:rPr>
              <a:t>(ML)</a:t>
            </a:r>
            <a:r>
              <a:rPr lang="zh-CN" altLang="en-US" b="0" i="0" dirty="0">
                <a:solidFill>
                  <a:srgbClr val="4A4B4C"/>
                </a:solidFill>
                <a:effectLst/>
                <a:latin typeface="Optima-Regular"/>
              </a:rPr>
              <a:t>结合的方法对来自美国国家医学图书馆和</a:t>
            </a:r>
            <a:r>
              <a:rPr lang="en-US" altLang="zh-CN" b="0" i="0" dirty="0">
                <a:solidFill>
                  <a:srgbClr val="4A4B4C"/>
                </a:solidFill>
                <a:effectLst/>
                <a:latin typeface="Optima-Regular"/>
              </a:rPr>
              <a:t>clinicaltrials.gov(</a:t>
            </a:r>
            <a:r>
              <a:rPr lang="zh-CN" altLang="en-US" b="0" i="0" dirty="0">
                <a:solidFill>
                  <a:srgbClr val="4A4B4C"/>
                </a:solidFill>
                <a:effectLst/>
                <a:latin typeface="Optima-Regular"/>
              </a:rPr>
              <a:t>美国临床试验资料库</a:t>
            </a:r>
            <a:r>
              <a:rPr lang="en-US" altLang="zh-CN" b="0" i="0" dirty="0">
                <a:solidFill>
                  <a:srgbClr val="4A4B4C"/>
                </a:solidFill>
                <a:effectLst/>
                <a:latin typeface="Optima-Regular"/>
              </a:rPr>
              <a:t>)</a:t>
            </a:r>
            <a:r>
              <a:rPr lang="zh-CN" altLang="en-US" b="0" i="0" dirty="0">
                <a:solidFill>
                  <a:srgbClr val="4A4B4C"/>
                </a:solidFill>
                <a:effectLst/>
                <a:latin typeface="Optima-Regular"/>
              </a:rPr>
              <a:t>的数据资料进行分析。包含</a:t>
            </a:r>
            <a:r>
              <a:rPr lang="en-US" altLang="zh-CN" b="1" i="0" dirty="0">
                <a:solidFill>
                  <a:srgbClr val="4A4B4C"/>
                </a:solidFill>
                <a:effectLst/>
                <a:latin typeface="Optima-Regular"/>
              </a:rPr>
              <a:t>172</a:t>
            </a:r>
            <a:r>
              <a:rPr lang="zh-CN" altLang="en-US" b="1" i="0" dirty="0">
                <a:solidFill>
                  <a:srgbClr val="4A4B4C"/>
                </a:solidFill>
                <a:effectLst/>
                <a:latin typeface="Optima-Regular"/>
              </a:rPr>
              <a:t>个试验，</a:t>
            </a:r>
            <a:r>
              <a:rPr lang="en-US" altLang="zh-CN" b="1" i="0" dirty="0">
                <a:solidFill>
                  <a:srgbClr val="4A4B4C"/>
                </a:solidFill>
                <a:effectLst/>
                <a:latin typeface="Optima-Regular"/>
              </a:rPr>
              <a:t>143</a:t>
            </a:r>
            <a:r>
              <a:rPr lang="zh-CN" altLang="en-US" b="1" i="0" dirty="0">
                <a:solidFill>
                  <a:srgbClr val="4A4B4C"/>
                </a:solidFill>
                <a:effectLst/>
                <a:latin typeface="Optima-Regular"/>
              </a:rPr>
              <a:t>种药物</a:t>
            </a:r>
            <a:r>
              <a:rPr lang="zh-CN" altLang="en-US" b="0" i="0" dirty="0">
                <a:solidFill>
                  <a:srgbClr val="4A4B4C"/>
                </a:solidFill>
                <a:effectLst/>
                <a:latin typeface="Optima-Regular"/>
              </a:rPr>
              <a:t>，评估的大多数药物都是针对</a:t>
            </a:r>
            <a:r>
              <a:rPr lang="en-US" altLang="zh-CN" b="0" i="0" dirty="0">
                <a:solidFill>
                  <a:srgbClr val="4A4B4C"/>
                </a:solidFill>
                <a:effectLst/>
                <a:latin typeface="Optima-Regular"/>
              </a:rPr>
              <a:t>AD</a:t>
            </a:r>
            <a:r>
              <a:rPr lang="zh-CN" altLang="en-US" b="0" i="0" dirty="0">
                <a:solidFill>
                  <a:srgbClr val="4A4B4C"/>
                </a:solidFill>
                <a:effectLst/>
                <a:latin typeface="Optima-Regular"/>
              </a:rPr>
              <a:t>中涉及的各种生物过程的疾病缓和药物</a:t>
            </a:r>
            <a:r>
              <a:rPr lang="en-US" altLang="zh-CN" b="0" i="0" dirty="0">
                <a:solidFill>
                  <a:srgbClr val="4A4B4C"/>
                </a:solidFill>
                <a:effectLst/>
                <a:latin typeface="Optima-Regular"/>
              </a:rPr>
              <a:t>(DMT)</a:t>
            </a:r>
            <a:r>
              <a:rPr lang="zh-CN" altLang="en-US" b="0" i="0" dirty="0">
                <a:solidFill>
                  <a:srgbClr val="4A4B4C"/>
                </a:solidFill>
                <a:effectLst/>
                <a:latin typeface="Optima-Regular"/>
              </a:rPr>
              <a:t>，总结了这些药物的作用机制</a:t>
            </a:r>
            <a:r>
              <a:rPr lang="en-US" altLang="zh-CN" b="0" i="0" dirty="0">
                <a:solidFill>
                  <a:srgbClr val="4A4B4C"/>
                </a:solidFill>
                <a:effectLst/>
                <a:latin typeface="Optima-Regular"/>
              </a:rPr>
              <a:t>(</a:t>
            </a:r>
            <a:r>
              <a:rPr lang="en-US" altLang="zh-CN" b="0" i="0" dirty="0" err="1">
                <a:solidFill>
                  <a:srgbClr val="4A4B4C"/>
                </a:solidFill>
                <a:effectLst/>
                <a:latin typeface="Optima-Regular"/>
              </a:rPr>
              <a:t>MoA</a:t>
            </a:r>
            <a:r>
              <a:rPr lang="en-US" altLang="zh-CN" b="0" i="0" dirty="0">
                <a:solidFill>
                  <a:srgbClr val="4A4B4C"/>
                </a:solidFill>
                <a:effectLst/>
                <a:latin typeface="Optima-Regular"/>
              </a:rPr>
              <a:t>)</a:t>
            </a:r>
            <a:r>
              <a:rPr lang="zh-CN" altLang="en-US" b="0" i="0" dirty="0">
                <a:solidFill>
                  <a:srgbClr val="4A4B4C"/>
                </a:solidFill>
                <a:effectLst/>
                <a:latin typeface="Optima-Regular"/>
              </a:rPr>
              <a:t>及主要的试验特征。</a:t>
            </a:r>
            <a:r>
              <a:rPr lang="zh-CN" altLang="en-US" b="0" i="0" dirty="0">
                <a:solidFill>
                  <a:srgbClr val="888888"/>
                </a:solidFill>
                <a:effectLst/>
                <a:latin typeface="Optima-Regular"/>
              </a:rPr>
              <a:t>（内环是第三阶段药物；中间环是第二阶段药物；外环是第一阶段药物；绿色区域的药物是生物制剂；紫色区域的药物是改善疾病的小分子；橙色区域的药物是针对认知增强或行为和神经精神症状的药物）</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1" i="0" u="none" strike="noStrike" dirty="0">
                <a:solidFill>
                  <a:srgbClr val="616161"/>
                </a:solidFill>
                <a:effectLst/>
                <a:latin typeface="NotoSans"/>
              </a:rPr>
              <a:t>帕金森病研究</a:t>
            </a:r>
            <a:endParaRPr lang="zh-CN" altLang="en-US" b="1" i="0" u="none" strike="noStrike" dirty="0">
              <a:solidFill>
                <a:srgbClr val="616161"/>
              </a:solidFill>
              <a:effectLst/>
              <a:latin typeface="NotoSans"/>
            </a:endParaRPr>
          </a:p>
          <a:p>
            <a:pPr algn="l"/>
            <a:r>
              <a:rPr lang="zh-CN" altLang="en-US" b="0" i="0" u="none" strike="noStrike" dirty="0">
                <a:solidFill>
                  <a:srgbClr val="616161"/>
                </a:solidFill>
                <a:effectLst/>
                <a:latin typeface="NotoSans"/>
              </a:rPr>
              <a:t>帕金森病 </a:t>
            </a:r>
            <a:r>
              <a:rPr lang="en-US" altLang="zh-CN" b="0" i="0" u="none" strike="noStrike" dirty="0">
                <a:solidFill>
                  <a:srgbClr val="616161"/>
                </a:solidFill>
                <a:effectLst/>
                <a:latin typeface="NotoSans"/>
              </a:rPr>
              <a:t>(PD) </a:t>
            </a:r>
            <a:r>
              <a:rPr lang="zh-CN" altLang="en-US" b="0" i="0" u="none" strike="noStrike" dirty="0">
                <a:solidFill>
                  <a:srgbClr val="616161"/>
                </a:solidFill>
                <a:effectLst/>
                <a:latin typeface="NotoSans"/>
              </a:rPr>
              <a:t>是一种运动功能失调且最终进展成认知能力失调的疾病，这种疾病也有年龄和遗传基础，并且与 </a:t>
            </a:r>
            <a:r>
              <a:rPr lang="en-US" altLang="zh-CN" b="0" i="0" u="none" strike="noStrike" dirty="0">
                <a:solidFill>
                  <a:srgbClr val="616161"/>
                </a:solidFill>
                <a:effectLst/>
                <a:latin typeface="NotoSans"/>
              </a:rPr>
              <a:t>AD </a:t>
            </a:r>
            <a:r>
              <a:rPr lang="zh-CN" altLang="en-US" b="0" i="0" u="none" strike="noStrike" dirty="0">
                <a:solidFill>
                  <a:srgbClr val="616161"/>
                </a:solidFill>
                <a:effectLst/>
                <a:latin typeface="NotoSans"/>
              </a:rPr>
              <a:t>相比，蛋白聚集更复杂。尽管大多数 </a:t>
            </a:r>
            <a:r>
              <a:rPr lang="en-US" altLang="zh-CN" b="0" i="0" u="none" strike="noStrike" dirty="0">
                <a:solidFill>
                  <a:srgbClr val="616161"/>
                </a:solidFill>
                <a:effectLst/>
                <a:latin typeface="NotoSans"/>
              </a:rPr>
              <a:t>PD </a:t>
            </a:r>
            <a:r>
              <a:rPr lang="zh-CN" altLang="en-US" b="0" i="0" u="none" strike="noStrike" dirty="0">
                <a:solidFill>
                  <a:srgbClr val="616161"/>
                </a:solidFill>
                <a:effectLst/>
                <a:latin typeface="NotoSans"/>
              </a:rPr>
              <a:t>都是特发性 </a:t>
            </a:r>
            <a:r>
              <a:rPr lang="en-US" altLang="zh-CN" b="0" i="0" u="none" strike="noStrike" dirty="0">
                <a:solidFill>
                  <a:srgbClr val="616161"/>
                </a:solidFill>
                <a:effectLst/>
                <a:latin typeface="NotoSans"/>
              </a:rPr>
              <a:t>PD</a:t>
            </a:r>
            <a:r>
              <a:rPr lang="zh-CN" altLang="en-US" b="0" i="0" u="none" strike="noStrike" dirty="0">
                <a:solidFill>
                  <a:srgbClr val="616161"/>
                </a:solidFill>
                <a:effectLst/>
                <a:latin typeface="NotoSans"/>
              </a:rPr>
              <a:t>，但某些有已知的基因突变，这使得新型疗法研究非常复杂。</a:t>
            </a:r>
            <a:endParaRPr lang="zh-CN" altLang="en-US" b="0" i="0" u="none" strike="noStrike" dirty="0">
              <a:solidFill>
                <a:srgbClr val="616161"/>
              </a:solidFill>
              <a:effectLst/>
              <a:latin typeface="Noto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4D5156"/>
                </a:solidFill>
                <a:effectLst/>
                <a:latin typeface="Google Sans"/>
              </a:rPr>
              <a:t>Icariside</a:t>
            </a:r>
            <a:r>
              <a:rPr lang="en-US" b="0" i="0" dirty="0">
                <a:solidFill>
                  <a:srgbClr val="4D5156"/>
                </a:solidFill>
                <a:effectLst/>
                <a:latin typeface="Google Sans"/>
              </a:rPr>
              <a:t> II, </a:t>
            </a:r>
            <a:r>
              <a:rPr lang="en-US" b="0" i="0" dirty="0">
                <a:solidFill>
                  <a:srgbClr val="040C28"/>
                </a:solidFill>
                <a:effectLst/>
                <a:latin typeface="Google Sans"/>
              </a:rPr>
              <a:t>a phosphodiesterase 5 inhibitor</a:t>
            </a:r>
            <a:r>
              <a:rPr lang="en-US" b="0" i="0" dirty="0">
                <a:solidFill>
                  <a:srgbClr val="4D5156"/>
                </a:solidFill>
                <a:effectLst/>
                <a:latin typeface="Google Sans"/>
              </a:rPr>
              <a:t>, attenuates cerebral </a:t>
            </a:r>
            <a:r>
              <a:rPr lang="en-US" b="0" i="0" dirty="0" err="1">
                <a:solidFill>
                  <a:srgbClr val="4D5156"/>
                </a:solidFill>
                <a:effectLst/>
                <a:latin typeface="Google Sans"/>
              </a:rPr>
              <a:t>ischaemia</a:t>
            </a:r>
            <a:r>
              <a:rPr lang="en-US" b="0" i="0" dirty="0">
                <a:solidFill>
                  <a:srgbClr val="4D5156"/>
                </a:solidFill>
                <a:effectLst/>
                <a:latin typeface="Google Sans"/>
              </a:rPr>
              <a:t>/reperfusion injury by inhibiting glycogen synthase kinase‐3</a:t>
            </a:r>
            <a:r>
              <a:rPr lang="el-GR" b="0" i="0" dirty="0">
                <a:solidFill>
                  <a:srgbClr val="4D5156"/>
                </a:solidFill>
                <a:effectLst/>
                <a:latin typeface="Google Sans"/>
              </a:rPr>
              <a:t>β‐</a:t>
            </a:r>
            <a:r>
              <a:rPr lang="en-US" b="0" i="0" dirty="0">
                <a:solidFill>
                  <a:srgbClr val="4D5156"/>
                </a:solidFill>
                <a:effectLst/>
                <a:latin typeface="Google Sans"/>
              </a:rPr>
              <a:t>mediated activation of autophagy – PMC</a:t>
            </a:r>
            <a:endParaRPr lang="en-US" b="0" i="0" dirty="0">
              <a:solidFill>
                <a:srgbClr val="4D5156"/>
              </a:solidFill>
              <a:effectLst/>
              <a:latin typeface="Google Sans"/>
            </a:endParaRPr>
          </a:p>
          <a:p>
            <a:endParaRPr lang="en-US" b="0" i="0" dirty="0">
              <a:solidFill>
                <a:srgbClr val="4D5156"/>
              </a:solidFill>
              <a:effectLst/>
              <a:latin typeface="Google Sans"/>
            </a:endParaRPr>
          </a:p>
          <a:p>
            <a:r>
              <a:rPr lang="en-US" b="0" i="0" dirty="0">
                <a:solidFill>
                  <a:srgbClr val="1C1D1E"/>
                </a:solidFill>
                <a:effectLst/>
                <a:latin typeface="Open Sans" panose="020B0606030504020204" pitchFamily="34" charset="0"/>
              </a:rPr>
              <a:t>The schematic presentation elucidating proposed mechanisms that </a:t>
            </a:r>
            <a:r>
              <a:rPr lang="en-US" b="0" i="0" dirty="0" err="1">
                <a:solidFill>
                  <a:srgbClr val="1C1D1E"/>
                </a:solidFill>
                <a:effectLst/>
                <a:latin typeface="Open Sans" panose="020B0606030504020204" pitchFamily="34" charset="0"/>
              </a:rPr>
              <a:t>icariside</a:t>
            </a:r>
            <a:r>
              <a:rPr lang="en-US" b="0" i="0" dirty="0">
                <a:solidFill>
                  <a:srgbClr val="1C1D1E"/>
                </a:solidFill>
                <a:effectLst/>
                <a:latin typeface="Open Sans" panose="020B0606030504020204" pitchFamily="34" charset="0"/>
              </a:rPr>
              <a:t> II protects neurons against cerebral I/R-induced injury. Cerebral I/R induces excessive autophagy, resulting in neuronal death. ICS II, a PDE 5 inhibitor, reduces autophagic influx after OGD/R insults via mediating the PKG/GSK-3</a:t>
            </a:r>
            <a:r>
              <a:rPr lang="el-GR" b="0" i="0" dirty="0">
                <a:solidFill>
                  <a:srgbClr val="1C1D1E"/>
                </a:solidFill>
                <a:effectLst/>
                <a:latin typeface="Open Sans" panose="020B0606030504020204" pitchFamily="34" charset="0"/>
              </a:rPr>
              <a:t>β/</a:t>
            </a:r>
            <a:r>
              <a:rPr lang="en-US" b="0" i="0" dirty="0">
                <a:solidFill>
                  <a:srgbClr val="1C1D1E"/>
                </a:solidFill>
                <a:effectLst/>
                <a:latin typeface="Open Sans" panose="020B0606030504020204" pitchFamily="34" charset="0"/>
              </a:rPr>
              <a:t>autophagy axis</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4D5156"/>
                </a:solidFill>
                <a:effectLst/>
                <a:latin typeface="Google Sans"/>
              </a:rPr>
              <a:t>Icariside</a:t>
            </a:r>
            <a:r>
              <a:rPr lang="en-US" b="0" i="0" dirty="0">
                <a:solidFill>
                  <a:srgbClr val="4D5156"/>
                </a:solidFill>
                <a:effectLst/>
                <a:latin typeface="Google Sans"/>
              </a:rPr>
              <a:t> II, </a:t>
            </a:r>
            <a:r>
              <a:rPr lang="en-US" b="0" i="0" dirty="0">
                <a:solidFill>
                  <a:srgbClr val="040C28"/>
                </a:solidFill>
                <a:effectLst/>
                <a:latin typeface="Google Sans"/>
              </a:rPr>
              <a:t>a phosphodiesterase 5 inhibitor</a:t>
            </a:r>
            <a:r>
              <a:rPr lang="en-US" b="0" i="0" dirty="0">
                <a:solidFill>
                  <a:srgbClr val="4D5156"/>
                </a:solidFill>
                <a:effectLst/>
                <a:latin typeface="Google Sans"/>
              </a:rPr>
              <a:t>, attenuates cerebral </a:t>
            </a:r>
            <a:r>
              <a:rPr lang="en-US" b="0" i="0" dirty="0" err="1">
                <a:solidFill>
                  <a:srgbClr val="4D5156"/>
                </a:solidFill>
                <a:effectLst/>
                <a:latin typeface="Google Sans"/>
              </a:rPr>
              <a:t>ischaemia</a:t>
            </a:r>
            <a:r>
              <a:rPr lang="en-US" b="0" i="0" dirty="0">
                <a:solidFill>
                  <a:srgbClr val="4D5156"/>
                </a:solidFill>
                <a:effectLst/>
                <a:latin typeface="Google Sans"/>
              </a:rPr>
              <a:t>/reperfusion injury by inhibiting glycogen synthase kinase‐3</a:t>
            </a:r>
            <a:r>
              <a:rPr lang="el-GR" b="0" i="0" dirty="0">
                <a:solidFill>
                  <a:srgbClr val="4D5156"/>
                </a:solidFill>
                <a:effectLst/>
                <a:latin typeface="Google Sans"/>
              </a:rPr>
              <a:t>β‐</a:t>
            </a:r>
            <a:r>
              <a:rPr lang="en-US" b="0" i="0" dirty="0">
                <a:solidFill>
                  <a:srgbClr val="4D5156"/>
                </a:solidFill>
                <a:effectLst/>
                <a:latin typeface="Google Sans"/>
              </a:rPr>
              <a:t>mediated activation of autophagy – PMC</a:t>
            </a:r>
            <a:endParaRPr lang="en-US" b="0" i="0" dirty="0">
              <a:solidFill>
                <a:srgbClr val="4D5156"/>
              </a:solidFill>
              <a:effectLst/>
              <a:latin typeface="Google Sans"/>
            </a:endParaRPr>
          </a:p>
          <a:p>
            <a:endParaRPr lang="en-US" b="0" i="0" dirty="0">
              <a:solidFill>
                <a:srgbClr val="4D5156"/>
              </a:solidFill>
              <a:effectLst/>
              <a:latin typeface="Google Sans"/>
            </a:endParaRPr>
          </a:p>
          <a:p>
            <a:r>
              <a:rPr lang="en-US" b="0" i="0" dirty="0">
                <a:solidFill>
                  <a:srgbClr val="1C1D1E"/>
                </a:solidFill>
                <a:effectLst/>
                <a:latin typeface="Open Sans" panose="020B0606030504020204" pitchFamily="34" charset="0"/>
              </a:rPr>
              <a:t>(b) The binding affinity of PKG with GSK-3β was evaluated by a surface plasmon resonance assay. Various concentrations of PKG were mixed with GSK-3β, and binding was detected</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4D5156"/>
                </a:solidFill>
                <a:effectLst/>
                <a:latin typeface="Google Sans"/>
              </a:rPr>
              <a:t>Icariside</a:t>
            </a:r>
            <a:r>
              <a:rPr lang="en-US" b="0" i="0" dirty="0">
                <a:solidFill>
                  <a:srgbClr val="4D5156"/>
                </a:solidFill>
                <a:effectLst/>
                <a:latin typeface="Google Sans"/>
              </a:rPr>
              <a:t> II, </a:t>
            </a:r>
            <a:r>
              <a:rPr lang="en-US" b="0" i="0" dirty="0">
                <a:solidFill>
                  <a:srgbClr val="040C28"/>
                </a:solidFill>
                <a:effectLst/>
                <a:latin typeface="Google Sans"/>
              </a:rPr>
              <a:t>a phosphodiesterase 5 inhibitor</a:t>
            </a:r>
            <a:r>
              <a:rPr lang="en-US" b="0" i="0" dirty="0">
                <a:solidFill>
                  <a:srgbClr val="4D5156"/>
                </a:solidFill>
                <a:effectLst/>
                <a:latin typeface="Google Sans"/>
              </a:rPr>
              <a:t>, attenuates cerebral </a:t>
            </a:r>
            <a:r>
              <a:rPr lang="en-US" b="0" i="0" dirty="0" err="1">
                <a:solidFill>
                  <a:srgbClr val="4D5156"/>
                </a:solidFill>
                <a:effectLst/>
                <a:latin typeface="Google Sans"/>
              </a:rPr>
              <a:t>ischaemia</a:t>
            </a:r>
            <a:r>
              <a:rPr lang="en-US" b="0" i="0" dirty="0">
                <a:solidFill>
                  <a:srgbClr val="4D5156"/>
                </a:solidFill>
                <a:effectLst/>
                <a:latin typeface="Google Sans"/>
              </a:rPr>
              <a:t>/reperfusion injury by inhibiting glycogen synthase kinase‐3</a:t>
            </a:r>
            <a:r>
              <a:rPr lang="el-GR" b="0" i="0" dirty="0">
                <a:solidFill>
                  <a:srgbClr val="4D5156"/>
                </a:solidFill>
                <a:effectLst/>
                <a:latin typeface="Google Sans"/>
              </a:rPr>
              <a:t>β‐</a:t>
            </a:r>
            <a:r>
              <a:rPr lang="en-US" b="0" i="0" dirty="0">
                <a:solidFill>
                  <a:srgbClr val="4D5156"/>
                </a:solidFill>
                <a:effectLst/>
                <a:latin typeface="Google Sans"/>
              </a:rPr>
              <a:t>mediated activation of autophagy – PMC</a:t>
            </a:r>
            <a:endParaRPr lang="en-US" b="0" i="0" dirty="0">
              <a:solidFill>
                <a:srgbClr val="4D5156"/>
              </a:solidFill>
              <a:effectLst/>
              <a:latin typeface="Google Sans"/>
            </a:endParaRPr>
          </a:p>
          <a:p>
            <a:endParaRPr lang="en-US" b="0" i="0" dirty="0">
              <a:solidFill>
                <a:srgbClr val="4D5156"/>
              </a:solidFill>
              <a:effectLst/>
              <a:latin typeface="Google 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4D5156"/>
                </a:solidFill>
                <a:effectLst/>
                <a:latin typeface="Google Sans"/>
              </a:rPr>
              <a:t>Icariside</a:t>
            </a:r>
            <a:r>
              <a:rPr lang="en-US" b="0" i="0" dirty="0">
                <a:solidFill>
                  <a:srgbClr val="4D5156"/>
                </a:solidFill>
                <a:effectLst/>
                <a:latin typeface="Google Sans"/>
              </a:rPr>
              <a:t> II, </a:t>
            </a:r>
            <a:r>
              <a:rPr lang="en-US" b="0" i="0" dirty="0">
                <a:solidFill>
                  <a:srgbClr val="040C28"/>
                </a:solidFill>
                <a:effectLst/>
                <a:latin typeface="Google Sans"/>
              </a:rPr>
              <a:t>a phosphodiesterase 5 inhibitor</a:t>
            </a:r>
            <a:r>
              <a:rPr lang="en-US" b="0" i="0" dirty="0">
                <a:solidFill>
                  <a:srgbClr val="4D5156"/>
                </a:solidFill>
                <a:effectLst/>
                <a:latin typeface="Google Sans"/>
              </a:rPr>
              <a:t>, attenuates cerebral </a:t>
            </a:r>
            <a:r>
              <a:rPr lang="en-US" b="0" i="0" dirty="0" err="1">
                <a:solidFill>
                  <a:srgbClr val="4D5156"/>
                </a:solidFill>
                <a:effectLst/>
                <a:latin typeface="Google Sans"/>
              </a:rPr>
              <a:t>ischaemia</a:t>
            </a:r>
            <a:r>
              <a:rPr lang="en-US" b="0" i="0" dirty="0">
                <a:solidFill>
                  <a:srgbClr val="4D5156"/>
                </a:solidFill>
                <a:effectLst/>
                <a:latin typeface="Google Sans"/>
              </a:rPr>
              <a:t>/reperfusion injury by inhibiting glycogen synthase kinase‐3</a:t>
            </a:r>
            <a:r>
              <a:rPr lang="el-GR" b="0" i="0" dirty="0">
                <a:solidFill>
                  <a:srgbClr val="4D5156"/>
                </a:solidFill>
                <a:effectLst/>
                <a:latin typeface="Google Sans"/>
              </a:rPr>
              <a:t>β‐</a:t>
            </a:r>
            <a:r>
              <a:rPr lang="en-US" b="0" i="0" dirty="0">
                <a:solidFill>
                  <a:srgbClr val="4D5156"/>
                </a:solidFill>
                <a:effectLst/>
                <a:latin typeface="Google Sans"/>
              </a:rPr>
              <a:t>mediated activation of autophagy – PMC</a:t>
            </a:r>
            <a:endParaRPr lang="en-US" b="0" i="0" dirty="0">
              <a:solidFill>
                <a:srgbClr val="4D5156"/>
              </a:solidFill>
              <a:effectLst/>
              <a:latin typeface="Google Sans"/>
            </a:endParaRPr>
          </a:p>
          <a:p>
            <a:endParaRPr lang="en-US" b="0" i="0" dirty="0">
              <a:solidFill>
                <a:srgbClr val="4D5156"/>
              </a:solidFill>
              <a:effectLst/>
              <a:latin typeface="Google 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4D5156"/>
                </a:solidFill>
                <a:effectLst/>
                <a:latin typeface="Google Sans"/>
              </a:rPr>
              <a:t>Icariside</a:t>
            </a:r>
            <a:r>
              <a:rPr lang="en-US" b="0" i="0" dirty="0">
                <a:solidFill>
                  <a:srgbClr val="4D5156"/>
                </a:solidFill>
                <a:effectLst/>
                <a:latin typeface="Google Sans"/>
              </a:rPr>
              <a:t> II, </a:t>
            </a:r>
            <a:r>
              <a:rPr lang="en-US" b="0" i="0" dirty="0">
                <a:solidFill>
                  <a:srgbClr val="040C28"/>
                </a:solidFill>
                <a:effectLst/>
                <a:latin typeface="Google Sans"/>
              </a:rPr>
              <a:t>a phosphodiesterase 5 inhibitor</a:t>
            </a:r>
            <a:r>
              <a:rPr lang="en-US" b="0" i="0" dirty="0">
                <a:solidFill>
                  <a:srgbClr val="4D5156"/>
                </a:solidFill>
                <a:effectLst/>
                <a:latin typeface="Google Sans"/>
              </a:rPr>
              <a:t>, attenuates cerebral </a:t>
            </a:r>
            <a:r>
              <a:rPr lang="en-US" b="0" i="0" dirty="0" err="1">
                <a:solidFill>
                  <a:srgbClr val="4D5156"/>
                </a:solidFill>
                <a:effectLst/>
                <a:latin typeface="Google Sans"/>
              </a:rPr>
              <a:t>ischaemia</a:t>
            </a:r>
            <a:r>
              <a:rPr lang="en-US" b="0" i="0" dirty="0">
                <a:solidFill>
                  <a:srgbClr val="4D5156"/>
                </a:solidFill>
                <a:effectLst/>
                <a:latin typeface="Google Sans"/>
              </a:rPr>
              <a:t>/reperfusion injury by inhibiting glycogen synthase kinase‐3</a:t>
            </a:r>
            <a:r>
              <a:rPr lang="el-GR" b="0" i="0" dirty="0">
                <a:solidFill>
                  <a:srgbClr val="4D5156"/>
                </a:solidFill>
                <a:effectLst/>
                <a:latin typeface="Google Sans"/>
              </a:rPr>
              <a:t>β‐</a:t>
            </a:r>
            <a:r>
              <a:rPr lang="en-US" b="0" i="0" dirty="0">
                <a:solidFill>
                  <a:srgbClr val="4D5156"/>
                </a:solidFill>
                <a:effectLst/>
                <a:latin typeface="Google Sans"/>
              </a:rPr>
              <a:t>mediated activation of autophagy – PMC</a:t>
            </a:r>
            <a:endParaRPr lang="en-US" b="0" i="0" dirty="0">
              <a:solidFill>
                <a:srgbClr val="4D5156"/>
              </a:solidFill>
              <a:effectLst/>
              <a:latin typeface="Google Sans"/>
            </a:endParaRPr>
          </a:p>
          <a:p>
            <a:endParaRPr lang="en-US" b="0" i="0" dirty="0">
              <a:solidFill>
                <a:srgbClr val="4D5156"/>
              </a:solidFill>
              <a:effectLst/>
              <a:latin typeface="Google Sans"/>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idx="2"/>
          </p:nvPr>
        </p:nvSpPr>
        <p:spPr/>
      </p:sp>
      <p:sp>
        <p:nvSpPr>
          <p:cNvPr id="67587" name="文本占位符 2"/>
          <p:cNvSpPr>
            <a:spLocks noGrp="1"/>
          </p:cNvSpPr>
          <p:nvPr>
            <p:ph type="body" idx="3"/>
          </p:nvPr>
        </p:nvSpPr>
        <p:spPr>
          <a:noFill/>
        </p:spPr>
        <p:txBody>
          <a:bodyPr/>
          <a:lstStyle/>
          <a:p>
            <a:r>
              <a:rPr lang="zh-CN" altLang="en-US" dirty="0"/>
              <a:t>北京义翘神州科技股份有限公司，是国内蛋白、抗体研发生产专家，专注于为生命科学研究和创新药物研发领域提供全面、高质量的重组蛋白和抗体等生物试剂及专业、一站式的技术服务。公司总部位于北京，是国家高新技术企业。</a:t>
            </a:r>
            <a:endParaRPr lang="en-US" altLang="zh-CN" dirty="0"/>
          </a:p>
          <a:p>
            <a:r>
              <a:rPr lang="zh-CN" altLang="en-US" dirty="0"/>
              <a:t>目前已在美国、欧洲、日本，以及上海、广州、泰州、苏州等地设有分公司、子公司，产品销往</a:t>
            </a:r>
            <a:r>
              <a:rPr lang="en-US" altLang="zh-CN" dirty="0"/>
              <a:t>90</a:t>
            </a:r>
            <a:r>
              <a:rPr lang="zh-CN" altLang="en-US" dirty="0"/>
              <a:t>多个国家和地区。</a:t>
            </a:r>
            <a:endParaRPr lang="en-US" altLang="zh-CN" dirty="0"/>
          </a:p>
          <a:p>
            <a:r>
              <a:rPr lang="zh-CN" altLang="en-US" dirty="0"/>
              <a:t>公司目前建立有重组蛋白、抗体、基因产品库，以及</a:t>
            </a:r>
            <a:r>
              <a:rPr lang="en-US" altLang="zh-CN" dirty="0"/>
              <a:t>ELISA</a:t>
            </a:r>
            <a:r>
              <a:rPr lang="zh-CN" altLang="en-US" dirty="0"/>
              <a:t>试剂盒、培养基、转染试剂、</a:t>
            </a:r>
            <a:r>
              <a:rPr lang="en-US" altLang="zh-CN" dirty="0"/>
              <a:t>GMP</a:t>
            </a:r>
            <a:r>
              <a:rPr lang="zh-CN" altLang="en-US" dirty="0"/>
              <a:t>级核酸酶等产品的研发与生产，现货产品超过</a:t>
            </a:r>
            <a:r>
              <a:rPr lang="en-US" altLang="zh-CN" dirty="0"/>
              <a:t>6.7</a:t>
            </a:r>
            <a:r>
              <a:rPr lang="zh-CN" altLang="en-US" dirty="0"/>
              <a:t>万种。同时，建立有从基因克隆、蛋白表达、抗体开发与生产到质量控制研究在内的一站式</a:t>
            </a:r>
            <a:r>
              <a:rPr lang="en-US" altLang="zh-CN" dirty="0"/>
              <a:t>CRO</a:t>
            </a:r>
            <a:r>
              <a:rPr lang="zh-CN" altLang="en-US" dirty="0"/>
              <a:t>技术服务平台，推进客户研发进程。</a:t>
            </a:r>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idx="4294967295"/>
          </p:nvPr>
        </p:nvSpPr>
        <p:spPr>
          <a:ln>
            <a:miter lim="800000"/>
          </a:ln>
        </p:spPr>
      </p:sp>
      <p:sp>
        <p:nvSpPr>
          <p:cNvPr id="69635" name="文本占位符 2"/>
          <p:cNvSpPr>
            <a:spLocks noGrp="1" noChangeArrowheads="1"/>
          </p:cNvSpPr>
          <p:nvPr>
            <p:ph type="body" idx="4294967295"/>
          </p:nvPr>
        </p:nvSpPr>
        <p:spPr/>
        <p:txBody>
          <a:bodyPr/>
          <a:lstStyle/>
          <a:p>
            <a:pPr eaLnBrk="1" hangingPunct="1"/>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BE0EB-DA10-46DD-8D76-B330950F43FA}"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4E284-63AD-4F42-8539-A7D47F73B69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7.jpeg"/><Relationship Id="rId4" Type="http://schemas.openxmlformats.org/officeDocument/2006/relationships/tags" Target="../tags/tag3.xml"/><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tags" Target="../tags/tag9.xml"/><Relationship Id="rId2" Type="http://schemas.openxmlformats.org/officeDocument/2006/relationships/image" Target="../media/image9.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tags" Target="../tags/tag10.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3.jpeg"/><Relationship Id="rId3" Type="http://schemas.openxmlformats.org/officeDocument/2006/relationships/tags" Target="../tags/tag11.xml"/><Relationship Id="rId2" Type="http://schemas.openxmlformats.org/officeDocument/2006/relationships/image" Target="../media/image12.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image" Target="../media/image14.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image" Target="../media/image15.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tags" Target="../tags/tag15.xml"/><Relationship Id="rId2" Type="http://schemas.openxmlformats.org/officeDocument/2006/relationships/image" Target="../media/image12.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20.jpeg"/><Relationship Id="rId2" Type="http://schemas.openxmlformats.org/officeDocument/2006/relationships/tags" Target="../tags/tag16.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20.jpeg"/><Relationship Id="rId2" Type="http://schemas.openxmlformats.org/officeDocument/2006/relationships/tags" Target="../tags/tag1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tags" Target="../tags/tag19.xml"/><Relationship Id="rId3" Type="http://schemas.openxmlformats.org/officeDocument/2006/relationships/image" Target="../media/image22.jpeg"/><Relationship Id="rId2" Type="http://schemas.openxmlformats.org/officeDocument/2006/relationships/tags" Target="../tags/tag18.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tags" Target="../tags/tag21.xml"/><Relationship Id="rId3" Type="http://schemas.openxmlformats.org/officeDocument/2006/relationships/image" Target="../media/image24.jpeg"/><Relationship Id="rId2" Type="http://schemas.openxmlformats.org/officeDocument/2006/relationships/tags" Target="../tags/tag20.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25.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tags" Target="../tags/tag23.xml"/><Relationship Id="rId3" Type="http://schemas.openxmlformats.org/officeDocument/2006/relationships/image" Target="../media/image26.jpeg"/><Relationship Id="rId2" Type="http://schemas.openxmlformats.org/officeDocument/2006/relationships/tags" Target="../tags/tag22.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image" Target="../media/image27.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5" Type="http://schemas.openxmlformats.org/officeDocument/2006/relationships/notesSlide" Target="../notesSlides/notesSlide21.xml"/><Relationship Id="rId14" Type="http://schemas.openxmlformats.org/officeDocument/2006/relationships/slideLayout" Target="../slideLayouts/slideLayout1.xml"/><Relationship Id="rId13" Type="http://schemas.openxmlformats.org/officeDocument/2006/relationships/image" Target="../media/image39.png"/><Relationship Id="rId12" Type="http://schemas.openxmlformats.org/officeDocument/2006/relationships/image" Target="../media/image38.png"/><Relationship Id="rId11" Type="http://schemas.openxmlformats.org/officeDocument/2006/relationships/image" Target="../media/image37.png"/><Relationship Id="rId10" Type="http://schemas.openxmlformats.org/officeDocument/2006/relationships/image" Target="../media/image36.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9" Type="http://schemas.openxmlformats.org/officeDocument/2006/relationships/image" Target="../media/image47.jpeg"/><Relationship Id="rId8" Type="http://schemas.openxmlformats.org/officeDocument/2006/relationships/image" Target="../media/image46.png"/><Relationship Id="rId7" Type="http://schemas.openxmlformats.org/officeDocument/2006/relationships/image" Target="../media/image45.jpeg"/><Relationship Id="rId6" Type="http://schemas.openxmlformats.org/officeDocument/2006/relationships/image" Target="../media/image44.png"/><Relationship Id="rId5" Type="http://schemas.openxmlformats.org/officeDocument/2006/relationships/image" Target="../media/image2.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1" Type="http://schemas.openxmlformats.org/officeDocument/2006/relationships/notesSlide" Target="../notesSlides/notesSlide22.xml"/><Relationship Id="rId10" Type="http://schemas.openxmlformats.org/officeDocument/2006/relationships/slideLayout" Target="../slideLayouts/slideLayout2.xml"/><Relationship Id="rId1"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588432" y="261424"/>
            <a:ext cx="2987552" cy="720000"/>
          </a:xfrm>
          <a:prstGeom prst="rect">
            <a:avLst/>
          </a:prstGeom>
          <a:noFill/>
          <a:ln>
            <a:noFill/>
          </a:ln>
        </p:spPr>
      </p:pic>
      <p:sp>
        <p:nvSpPr>
          <p:cNvPr id="8" name="副标题 2"/>
          <p:cNvSpPr>
            <a:spLocks noGrp="1" noChangeArrowheads="1"/>
          </p:cNvSpPr>
          <p:nvPr>
            <p:ph type="subTitle" idx="1"/>
          </p:nvPr>
        </p:nvSpPr>
        <p:spPr>
          <a:xfrm>
            <a:off x="620769" y="1746830"/>
            <a:ext cx="6629117" cy="2052037"/>
          </a:xfrm>
        </p:spPr>
        <p:txBody>
          <a:bodyPr>
            <a:noAutofit/>
          </a:bodyPr>
          <a:lstStyle/>
          <a:p>
            <a:pPr algn="l">
              <a:lnSpc>
                <a:spcPct val="120000"/>
              </a:lnSpc>
              <a:spcBef>
                <a:spcPts val="0"/>
              </a:spcBef>
            </a:pPr>
            <a:r>
              <a:rPr lang="zh-CN" altLang="en-US" sz="54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rPr>
              <a:t>神经退行性疾病药物研发进展及热门靶点</a:t>
            </a:r>
            <a:endParaRPr lang="zh-CN" altLang="en-US" sz="54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
        <p:nvSpPr>
          <p:cNvPr id="10" name="副标题 2"/>
          <p:cNvSpPr txBox="1">
            <a:spLocks noChangeArrowheads="1"/>
          </p:cNvSpPr>
          <p:nvPr/>
        </p:nvSpPr>
        <p:spPr bwMode="auto">
          <a:xfrm>
            <a:off x="699494" y="4593265"/>
            <a:ext cx="6582135" cy="156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20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张琼斯 博士 </a:t>
            </a:r>
            <a:endParaRPr lang="en-US" altLang="zh-CN" sz="20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zh-CN" altLang="en-US"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高级产品经理</a:t>
            </a:r>
            <a:endParaRPr lang="en-US" altLang="zh-CN"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endParaRPr>
          </a:p>
          <a:p>
            <a:pPr>
              <a:lnSpc>
                <a:spcPct val="120000"/>
              </a:lnSpc>
              <a:spcBef>
                <a:spcPct val="15000"/>
              </a:spcBef>
            </a:pPr>
            <a:r>
              <a:rPr lang="zh-CN" altLang="en-US"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北京义翘神州科技股份有限公司（美国子公司）</a:t>
            </a:r>
            <a:endParaRPr lang="en-US" altLang="zh-CN"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endParaRPr>
          </a:p>
        </p:txBody>
      </p:sp>
      <p:sp>
        <p:nvSpPr>
          <p:cNvPr id="20" name="L 形 19"/>
          <p:cNvSpPr/>
          <p:nvPr/>
        </p:nvSpPr>
        <p:spPr>
          <a:xfrm rot="2700000">
            <a:off x="8850098" y="-242316"/>
            <a:ext cx="7108511" cy="7108511"/>
          </a:xfrm>
          <a:prstGeom prst="corner">
            <a:avLst>
              <a:gd name="adj1" fmla="val 21347"/>
              <a:gd name="adj2" fmla="val 20481"/>
            </a:avLst>
          </a:prstGeom>
          <a:gradFill flip="none" rotWithShape="1">
            <a:gsLst>
              <a:gs pos="0">
                <a:srgbClr val="00A27B">
                  <a:shade val="30000"/>
                  <a:satMod val="115000"/>
                </a:srgbClr>
              </a:gs>
              <a:gs pos="50000">
                <a:srgbClr val="00A27B">
                  <a:shade val="67500"/>
                  <a:satMod val="115000"/>
                </a:srgbClr>
              </a:gs>
              <a:gs pos="100000">
                <a:srgbClr val="00A27B">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4"/>
          <p:cNvSpPr txBox="1"/>
          <p:nvPr/>
        </p:nvSpPr>
        <p:spPr>
          <a:xfrm>
            <a:off x="588432" y="1287524"/>
            <a:ext cx="8930565" cy="338554"/>
          </a:xfrm>
          <a:prstGeom prst="rect">
            <a:avLst/>
          </a:prstGeom>
          <a:noFill/>
        </p:spPr>
        <p:txBody>
          <a:bodyPr wrap="square">
            <a:spAutoFit/>
          </a:bodyPr>
          <a:lstStyle/>
          <a:p>
            <a:r>
              <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Drug Development Progress and Hot Targets for Neurodegenerative Diseases</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 name="TextBox 6"/>
          <p:cNvSpPr txBox="1"/>
          <p:nvPr/>
        </p:nvSpPr>
        <p:spPr>
          <a:xfrm>
            <a:off x="8859383" y="6266417"/>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5041"/>
    </mc:Choice>
    <mc:Fallback>
      <p:transition spd="slow" advTm="5504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9431512" y="2718405"/>
            <a:ext cx="6475307" cy="6425636"/>
          </a:xfrm>
          <a:custGeom>
            <a:avLst/>
            <a:gdLst>
              <a:gd name="connsiteX0" fmla="*/ 2748280 w 4856480"/>
              <a:gd name="connsiteY0" fmla="*/ 277707 h 4819227"/>
              <a:gd name="connsiteX1" fmla="*/ 1569720 w 4856480"/>
              <a:gd name="connsiteY1" fmla="*/ 1334347 h 4819227"/>
              <a:gd name="connsiteX2" fmla="*/ 1590040 w 4856480"/>
              <a:gd name="connsiteY2" fmla="*/ 2380827 h 4819227"/>
              <a:gd name="connsiteX3" fmla="*/ 441960 w 4856480"/>
              <a:gd name="connsiteY3" fmla="*/ 2898987 h 4819227"/>
              <a:gd name="connsiteX4" fmla="*/ 55880 w 4856480"/>
              <a:gd name="connsiteY4" fmla="*/ 3528907 h 4819227"/>
              <a:gd name="connsiteX5" fmla="*/ 777240 w 4856480"/>
              <a:gd name="connsiteY5" fmla="*/ 4270587 h 4819227"/>
              <a:gd name="connsiteX6" fmla="*/ 3622040 w 4856480"/>
              <a:gd name="connsiteY6" fmla="*/ 4626187 h 4819227"/>
              <a:gd name="connsiteX7" fmla="*/ 4820920 w 4856480"/>
              <a:gd name="connsiteY7" fmla="*/ 3112347 h 4819227"/>
              <a:gd name="connsiteX8" fmla="*/ 3835400 w 4856480"/>
              <a:gd name="connsiteY8" fmla="*/ 2025227 h 4819227"/>
              <a:gd name="connsiteX9" fmla="*/ 4353560 w 4856480"/>
              <a:gd name="connsiteY9" fmla="*/ 491067 h 4819227"/>
              <a:gd name="connsiteX10" fmla="*/ 3388360 w 4856480"/>
              <a:gd name="connsiteY10" fmla="*/ 33867 h 4819227"/>
              <a:gd name="connsiteX11" fmla="*/ 2748280 w 4856480"/>
              <a:gd name="connsiteY11" fmla="*/ 277707 h 48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56480" h="4819227">
                <a:moveTo>
                  <a:pt x="2748280" y="277707"/>
                </a:moveTo>
                <a:cubicBezTo>
                  <a:pt x="2445173" y="494454"/>
                  <a:pt x="1762760" y="983827"/>
                  <a:pt x="1569720" y="1334347"/>
                </a:cubicBezTo>
                <a:cubicBezTo>
                  <a:pt x="1376680" y="1684867"/>
                  <a:pt x="1778000" y="2120054"/>
                  <a:pt x="1590040" y="2380827"/>
                </a:cubicBezTo>
                <a:cubicBezTo>
                  <a:pt x="1402080" y="2641600"/>
                  <a:pt x="697653" y="2707640"/>
                  <a:pt x="441960" y="2898987"/>
                </a:cubicBezTo>
                <a:cubicBezTo>
                  <a:pt x="186267" y="3090334"/>
                  <a:pt x="0" y="3300307"/>
                  <a:pt x="55880" y="3528907"/>
                </a:cubicBezTo>
                <a:cubicBezTo>
                  <a:pt x="111760" y="3757507"/>
                  <a:pt x="182880" y="4087707"/>
                  <a:pt x="777240" y="4270587"/>
                </a:cubicBezTo>
                <a:cubicBezTo>
                  <a:pt x="1371600" y="4453467"/>
                  <a:pt x="2948093" y="4819227"/>
                  <a:pt x="3622040" y="4626187"/>
                </a:cubicBezTo>
                <a:cubicBezTo>
                  <a:pt x="4295987" y="4433147"/>
                  <a:pt x="4785360" y="3545840"/>
                  <a:pt x="4820920" y="3112347"/>
                </a:cubicBezTo>
                <a:cubicBezTo>
                  <a:pt x="4856480" y="2678854"/>
                  <a:pt x="3913293" y="2462107"/>
                  <a:pt x="3835400" y="2025227"/>
                </a:cubicBezTo>
                <a:cubicBezTo>
                  <a:pt x="3757507" y="1588347"/>
                  <a:pt x="4428067" y="822960"/>
                  <a:pt x="4353560" y="491067"/>
                </a:cubicBezTo>
                <a:cubicBezTo>
                  <a:pt x="4279053" y="159174"/>
                  <a:pt x="3655907" y="67734"/>
                  <a:pt x="3388360" y="33867"/>
                </a:cubicBezTo>
                <a:cubicBezTo>
                  <a:pt x="3120813" y="0"/>
                  <a:pt x="3051387" y="60960"/>
                  <a:pt x="2748280" y="277707"/>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任意多边形 39"/>
          <p:cNvSpPr/>
          <p:nvPr/>
        </p:nvSpPr>
        <p:spPr>
          <a:xfrm>
            <a:off x="-1619304" y="-2476541"/>
            <a:ext cx="6337581" cy="4253653"/>
          </a:xfrm>
          <a:custGeom>
            <a:avLst/>
            <a:gdLst>
              <a:gd name="connsiteX0" fmla="*/ 182033 w 4753186"/>
              <a:gd name="connsiteY0" fmla="*/ 1203113 h 3190240"/>
              <a:gd name="connsiteX1" fmla="*/ 674793 w 4753186"/>
              <a:gd name="connsiteY1" fmla="*/ 608753 h 3190240"/>
              <a:gd name="connsiteX2" fmla="*/ 1497753 w 4753186"/>
              <a:gd name="connsiteY2" fmla="*/ 659553 h 3190240"/>
              <a:gd name="connsiteX3" fmla="*/ 2005753 w 4753186"/>
              <a:gd name="connsiteY3" fmla="*/ 70273 h 3190240"/>
              <a:gd name="connsiteX4" fmla="*/ 3113193 w 4753186"/>
              <a:gd name="connsiteY4" fmla="*/ 1081193 h 3190240"/>
              <a:gd name="connsiteX5" fmla="*/ 4174913 w 4753186"/>
              <a:gd name="connsiteY5" fmla="*/ 1248833 h 3190240"/>
              <a:gd name="connsiteX6" fmla="*/ 4713393 w 4753186"/>
              <a:gd name="connsiteY6" fmla="*/ 1721273 h 3190240"/>
              <a:gd name="connsiteX7" fmla="*/ 4413673 w 4753186"/>
              <a:gd name="connsiteY7" fmla="*/ 2214033 h 3190240"/>
              <a:gd name="connsiteX8" fmla="*/ 2757593 w 4753186"/>
              <a:gd name="connsiteY8" fmla="*/ 2376593 h 3190240"/>
              <a:gd name="connsiteX9" fmla="*/ 1700953 w 4753186"/>
              <a:gd name="connsiteY9" fmla="*/ 3138593 h 3190240"/>
              <a:gd name="connsiteX10" fmla="*/ 253153 w 4753186"/>
              <a:gd name="connsiteY10" fmla="*/ 2066713 h 3190240"/>
              <a:gd name="connsiteX11" fmla="*/ 182033 w 4753186"/>
              <a:gd name="connsiteY11" fmla="*/ 1203113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53186" h="3190240">
                <a:moveTo>
                  <a:pt x="182033" y="1203113"/>
                </a:moveTo>
                <a:cubicBezTo>
                  <a:pt x="252306" y="960120"/>
                  <a:pt x="455506" y="699346"/>
                  <a:pt x="674793" y="608753"/>
                </a:cubicBezTo>
                <a:cubicBezTo>
                  <a:pt x="894080" y="518160"/>
                  <a:pt x="1275926" y="749300"/>
                  <a:pt x="1497753" y="659553"/>
                </a:cubicBezTo>
                <a:cubicBezTo>
                  <a:pt x="1719580" y="569806"/>
                  <a:pt x="1736513" y="0"/>
                  <a:pt x="2005753" y="70273"/>
                </a:cubicBezTo>
                <a:cubicBezTo>
                  <a:pt x="2274993" y="140546"/>
                  <a:pt x="2751666" y="884766"/>
                  <a:pt x="3113193" y="1081193"/>
                </a:cubicBezTo>
                <a:cubicBezTo>
                  <a:pt x="3474720" y="1277620"/>
                  <a:pt x="3908213" y="1142153"/>
                  <a:pt x="4174913" y="1248833"/>
                </a:cubicBezTo>
                <a:cubicBezTo>
                  <a:pt x="4441613" y="1355513"/>
                  <a:pt x="4673600" y="1560406"/>
                  <a:pt x="4713393" y="1721273"/>
                </a:cubicBezTo>
                <a:cubicBezTo>
                  <a:pt x="4753186" y="1882140"/>
                  <a:pt x="4739640" y="2104813"/>
                  <a:pt x="4413673" y="2214033"/>
                </a:cubicBezTo>
                <a:cubicBezTo>
                  <a:pt x="4087706" y="2323253"/>
                  <a:pt x="3209713" y="2222500"/>
                  <a:pt x="2757593" y="2376593"/>
                </a:cubicBezTo>
                <a:cubicBezTo>
                  <a:pt x="2305473" y="2530686"/>
                  <a:pt x="2118360" y="3190240"/>
                  <a:pt x="1700953" y="3138593"/>
                </a:cubicBezTo>
                <a:cubicBezTo>
                  <a:pt x="1283546" y="3086946"/>
                  <a:pt x="506306" y="2391833"/>
                  <a:pt x="253153" y="2066713"/>
                </a:cubicBezTo>
                <a:cubicBezTo>
                  <a:pt x="0" y="1741593"/>
                  <a:pt x="111760" y="1446106"/>
                  <a:pt x="182033" y="1203113"/>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副标题 2"/>
          <p:cNvSpPr txBox="1"/>
          <p:nvPr/>
        </p:nvSpPr>
        <p:spPr bwMode="auto">
          <a:xfrm>
            <a:off x="3599723" y="952483"/>
            <a:ext cx="4897967" cy="115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zh-CN" altLang="en-US" sz="5600" b="1"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主 要 内 容</a:t>
            </a:r>
            <a:endParaRPr lang="en-US" altLang="zh-CN" sz="3465" b="1"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nvGrpSpPr>
          <p:cNvPr id="2" name="组合 22"/>
          <p:cNvGrpSpPr/>
          <p:nvPr/>
        </p:nvGrpSpPr>
        <p:grpSpPr>
          <a:xfrm>
            <a:off x="3373132" y="2458599"/>
            <a:ext cx="5766727" cy="832181"/>
            <a:chOff x="4572892" y="843558"/>
            <a:chExt cx="4325045" cy="624136"/>
          </a:xfrm>
        </p:grpSpPr>
        <p:sp>
          <p:nvSpPr>
            <p:cNvPr id="29" name="TextBox 28"/>
            <p:cNvSpPr txBox="1"/>
            <p:nvPr/>
          </p:nvSpPr>
          <p:spPr>
            <a:xfrm>
              <a:off x="5221287" y="982502"/>
              <a:ext cx="3676650" cy="346249"/>
            </a:xfrm>
            <a:prstGeom prst="rect">
              <a:avLst/>
            </a:prstGeom>
            <a:noFill/>
          </p:spPr>
          <p:txBody>
            <a:bodyPr>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神经退行性疾病全球药物研发进展</a:t>
              </a:r>
              <a:endPar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33"/>
            <p:cNvGrpSpPr/>
            <p:nvPr/>
          </p:nvGrpSpPr>
          <p:grpSpPr>
            <a:xfrm>
              <a:off x="4572892" y="843558"/>
              <a:ext cx="624136" cy="624136"/>
              <a:chOff x="3635896" y="843558"/>
              <a:chExt cx="624136" cy="624136"/>
            </a:xfrm>
          </p:grpSpPr>
          <p:sp>
            <p:nvSpPr>
              <p:cNvPr id="32" name="椭圆 31"/>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19"/>
              <p:cNvSpPr txBox="1">
                <a:spLocks noChangeArrowheads="1"/>
              </p:cNvSpPr>
              <p:nvPr/>
            </p:nvSpPr>
            <p:spPr bwMode="auto">
              <a:xfrm>
                <a:off x="3785122" y="982502"/>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4" name="组合 25"/>
          <p:cNvGrpSpPr/>
          <p:nvPr/>
        </p:nvGrpSpPr>
        <p:grpSpPr>
          <a:xfrm>
            <a:off x="3330602" y="3494545"/>
            <a:ext cx="6858425" cy="832181"/>
            <a:chOff x="4572000" y="1827667"/>
            <a:chExt cx="5143819" cy="624136"/>
          </a:xfrm>
        </p:grpSpPr>
        <p:sp>
          <p:nvSpPr>
            <p:cNvPr id="22" name="TextBox 21"/>
            <p:cNvSpPr txBox="1"/>
            <p:nvPr/>
          </p:nvSpPr>
          <p:spPr>
            <a:xfrm>
              <a:off x="5221286" y="1966611"/>
              <a:ext cx="4494533" cy="346249"/>
            </a:xfrm>
            <a:prstGeom prst="rect">
              <a:avLst/>
            </a:prstGeom>
            <a:noFill/>
          </p:spPr>
          <p:txBody>
            <a:bodyPr wrap="square">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神经退行性疾病主要病理机制及相关通路</a:t>
              </a:r>
              <a:endPar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5" name="组合 49"/>
            <p:cNvGrpSpPr/>
            <p:nvPr/>
          </p:nvGrpSpPr>
          <p:grpSpPr>
            <a:xfrm>
              <a:off x="4572000" y="1827667"/>
              <a:ext cx="624136" cy="624136"/>
              <a:chOff x="3635896" y="843558"/>
              <a:chExt cx="624136" cy="624136"/>
            </a:xfrm>
          </p:grpSpPr>
          <p:sp>
            <p:nvSpPr>
              <p:cNvPr id="51" name="椭圆 5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19"/>
              <p:cNvSpPr txBox="1">
                <a:spLocks noChangeArrowheads="1"/>
              </p:cNvSpPr>
              <p:nvPr/>
            </p:nvSpPr>
            <p:spPr bwMode="auto">
              <a:xfrm>
                <a:off x="3785122" y="982502"/>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6" name="组合 26"/>
          <p:cNvGrpSpPr/>
          <p:nvPr/>
        </p:nvGrpSpPr>
        <p:grpSpPr>
          <a:xfrm>
            <a:off x="3341234" y="4609905"/>
            <a:ext cx="5528732" cy="832181"/>
            <a:chOff x="4572000" y="2811776"/>
            <a:chExt cx="4146549" cy="624136"/>
          </a:xfrm>
        </p:grpSpPr>
        <p:sp>
          <p:nvSpPr>
            <p:cNvPr id="24" name="TextBox 23"/>
            <p:cNvSpPr txBox="1"/>
            <p:nvPr/>
          </p:nvSpPr>
          <p:spPr>
            <a:xfrm>
              <a:off x="5221287" y="2950720"/>
              <a:ext cx="3497262" cy="346249"/>
            </a:xfrm>
            <a:prstGeom prst="rect">
              <a:avLst/>
            </a:prstGeom>
            <a:noFill/>
          </p:spPr>
          <p:txBody>
            <a:bodyPr>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重要在研靶点及其应用案例</a:t>
              </a:r>
              <a:endPar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7" name="组合 52"/>
            <p:cNvGrpSpPr/>
            <p:nvPr/>
          </p:nvGrpSpPr>
          <p:grpSpPr>
            <a:xfrm>
              <a:off x="4572000" y="2811776"/>
              <a:ext cx="624136" cy="624136"/>
              <a:chOff x="3635896" y="843558"/>
              <a:chExt cx="624136" cy="624136"/>
            </a:xfrm>
          </p:grpSpPr>
          <p:sp>
            <p:nvSpPr>
              <p:cNvPr id="54" name="椭圆 53"/>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TextBox 19"/>
              <p:cNvSpPr txBox="1">
                <a:spLocks noChangeArrowheads="1"/>
              </p:cNvSpPr>
              <p:nvPr/>
            </p:nvSpPr>
            <p:spPr bwMode="auto">
              <a:xfrm>
                <a:off x="3785122" y="982502"/>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44" name="任意多边形 43"/>
          <p:cNvSpPr/>
          <p:nvPr/>
        </p:nvSpPr>
        <p:spPr>
          <a:xfrm>
            <a:off x="8909520" y="2849220"/>
            <a:ext cx="3952240" cy="4368800"/>
          </a:xfrm>
          <a:custGeom>
            <a:avLst/>
            <a:gdLst>
              <a:gd name="connsiteX0" fmla="*/ 0 w 2964180"/>
              <a:gd name="connsiteY0" fmla="*/ 3276600 h 3276600"/>
              <a:gd name="connsiteX1" fmla="*/ 533400 w 2964180"/>
              <a:gd name="connsiteY1" fmla="*/ 2583180 h 3276600"/>
              <a:gd name="connsiteX2" fmla="*/ 1943100 w 2964180"/>
              <a:gd name="connsiteY2" fmla="*/ 2148840 h 3276600"/>
              <a:gd name="connsiteX3" fmla="*/ 2346960 w 2964180"/>
              <a:gd name="connsiteY3" fmla="*/ 1043940 h 3276600"/>
              <a:gd name="connsiteX4" fmla="*/ 2278380 w 2964180"/>
              <a:gd name="connsiteY4" fmla="*/ 510540 h 3276600"/>
              <a:gd name="connsiteX5" fmla="*/ 2964180 w 2964180"/>
              <a:gd name="connsiteY5" fmla="*/ 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4180" h="3276600">
                <a:moveTo>
                  <a:pt x="0" y="3276600"/>
                </a:moveTo>
                <a:cubicBezTo>
                  <a:pt x="104775" y="3023870"/>
                  <a:pt x="209550" y="2771140"/>
                  <a:pt x="533400" y="2583180"/>
                </a:cubicBezTo>
                <a:cubicBezTo>
                  <a:pt x="857250" y="2395220"/>
                  <a:pt x="1640840" y="2405380"/>
                  <a:pt x="1943100" y="2148840"/>
                </a:cubicBezTo>
                <a:cubicBezTo>
                  <a:pt x="2245360" y="1892300"/>
                  <a:pt x="2291080" y="1316990"/>
                  <a:pt x="2346960" y="1043940"/>
                </a:cubicBezTo>
                <a:cubicBezTo>
                  <a:pt x="2402840" y="770890"/>
                  <a:pt x="2175510" y="684530"/>
                  <a:pt x="2278380" y="510540"/>
                </a:cubicBezTo>
                <a:cubicBezTo>
                  <a:pt x="2381250" y="336550"/>
                  <a:pt x="2829560" y="90170"/>
                  <a:pt x="2964180" y="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5" name="任意多边形 44"/>
          <p:cNvSpPr/>
          <p:nvPr/>
        </p:nvSpPr>
        <p:spPr>
          <a:xfrm>
            <a:off x="-132080" y="-857280"/>
            <a:ext cx="4866640" cy="3545840"/>
          </a:xfrm>
          <a:custGeom>
            <a:avLst/>
            <a:gdLst>
              <a:gd name="connsiteX0" fmla="*/ 0 w 3649980"/>
              <a:gd name="connsiteY0" fmla="*/ 2659380 h 2659380"/>
              <a:gd name="connsiteX1" fmla="*/ 1074420 w 3649980"/>
              <a:gd name="connsiteY1" fmla="*/ 1905000 h 2659380"/>
              <a:gd name="connsiteX2" fmla="*/ 891540 w 3649980"/>
              <a:gd name="connsiteY2" fmla="*/ 1295400 h 2659380"/>
              <a:gd name="connsiteX3" fmla="*/ 1874520 w 3649980"/>
              <a:gd name="connsiteY3" fmla="*/ 487680 h 2659380"/>
              <a:gd name="connsiteX4" fmla="*/ 3649980 w 3649980"/>
              <a:gd name="connsiteY4" fmla="*/ 0 h 265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9980" h="2659380">
                <a:moveTo>
                  <a:pt x="0" y="2659380"/>
                </a:moveTo>
                <a:cubicBezTo>
                  <a:pt x="462915" y="2395855"/>
                  <a:pt x="925830" y="2132330"/>
                  <a:pt x="1074420" y="1905000"/>
                </a:cubicBezTo>
                <a:cubicBezTo>
                  <a:pt x="1223010" y="1677670"/>
                  <a:pt x="758190" y="1531620"/>
                  <a:pt x="891540" y="1295400"/>
                </a:cubicBezTo>
                <a:cubicBezTo>
                  <a:pt x="1024890" y="1059180"/>
                  <a:pt x="1414780" y="703580"/>
                  <a:pt x="1874520" y="487680"/>
                </a:cubicBezTo>
                <a:cubicBezTo>
                  <a:pt x="2334260" y="271780"/>
                  <a:pt x="3402330" y="144780"/>
                  <a:pt x="3649980" y="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7" name="任意多边形 46"/>
          <p:cNvSpPr/>
          <p:nvPr/>
        </p:nvSpPr>
        <p:spPr>
          <a:xfrm>
            <a:off x="-1747520" y="5110480"/>
            <a:ext cx="3075093" cy="2851573"/>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4" name="Picture 2" descr="D:\桌面\新logo.png"/>
          <p:cNvPicPr>
            <a:picLocks noChangeAspect="1" noChangeArrowheads="1"/>
          </p:cNvPicPr>
          <p:nvPr/>
        </p:nvPicPr>
        <p:blipFill>
          <a:blip r:embed="rId1" cstate="print"/>
          <a:srcRect/>
          <a:stretch>
            <a:fillRect/>
          </a:stretch>
        </p:blipFill>
        <p:spPr bwMode="auto">
          <a:xfrm>
            <a:off x="167861" y="145192"/>
            <a:ext cx="1992000" cy="426288"/>
          </a:xfrm>
          <a:prstGeom prst="rect">
            <a:avLst/>
          </a:prstGeom>
          <a:noFill/>
        </p:spPr>
      </p:pic>
      <p:sp>
        <p:nvSpPr>
          <p:cNvPr id="26" name="TextBox 25"/>
          <p:cNvSpPr txBox="1"/>
          <p:nvPr/>
        </p:nvSpPr>
        <p:spPr>
          <a:xfrm>
            <a:off x="8859383" y="6266417"/>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22633"/>
    </mc:Choice>
    <mc:Fallback>
      <p:transition spd="slow" advTm="22633"/>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3" y="3429000"/>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神经退行性疾病全球药物研发进展</a:t>
            </a:r>
            <a:endPar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01</a:t>
            </a:r>
            <a:endPar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474893" y="3235960"/>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152400" y="2773680"/>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8454"/>
    </mc:Choice>
    <mc:Fallback>
      <p:transition spd="slow" advTm="8454"/>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13" name="Table 13"/>
          <p:cNvGraphicFramePr>
            <a:graphicFrameLocks noGrp="1"/>
          </p:cNvGraphicFramePr>
          <p:nvPr/>
        </p:nvGraphicFramePr>
        <p:xfrm>
          <a:off x="5974210" y="4109626"/>
          <a:ext cx="5619748" cy="2194560"/>
        </p:xfrm>
        <a:graphic>
          <a:graphicData uri="http://schemas.openxmlformats.org/drawingml/2006/table">
            <a:tbl>
              <a:tblPr firstRow="1" bandRow="1">
                <a:tableStyleId>{5C22544A-7EE6-4342-B048-85BDC9FD1C3A}</a:tableStyleId>
              </a:tblPr>
              <a:tblGrid>
                <a:gridCol w="2809874"/>
                <a:gridCol w="2809874"/>
              </a:tblGrid>
              <a:tr h="327684">
                <a:tc>
                  <a:txBody>
                    <a:bodyPr/>
                    <a:lstStyle/>
                    <a:p>
                      <a:pPr algn="ctr"/>
                      <a:r>
                        <a:rPr lang="zh-CN" altLang="en-US"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研究时期</a:t>
                      </a:r>
                      <a:endParaRPr lang="en-US"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C6551"/>
                    </a:solidFill>
                  </a:tcPr>
                </a:tc>
                <a:tc>
                  <a:txBody>
                    <a:bodyPr/>
                    <a:lstStyle/>
                    <a:p>
                      <a:pPr algn="ctr"/>
                      <a:r>
                        <a:rPr lang="en-US"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2018-2028</a:t>
                      </a:r>
                      <a:endParaRPr lang="en-US"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C6551"/>
                    </a:solidFill>
                  </a:tcPr>
                </a:tc>
              </a:tr>
              <a:tr h="327684">
                <a:tc>
                  <a:txBody>
                    <a:bodyPr/>
                    <a:lstStyle/>
                    <a:p>
                      <a:pPr algn="ct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市场规模（</a:t>
                      </a:r>
                      <a:r>
                        <a:rPr lang="en-US" altLang="zh-CN"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2023</a:t>
                      </a: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514.5</a:t>
                      </a: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亿美元</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7684">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市场规模（</a:t>
                      </a:r>
                      <a:r>
                        <a:rPr lang="en-US" altLang="zh-CN"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2028</a:t>
                      </a: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726.3</a:t>
                      </a:r>
                      <a:r>
                        <a:rPr lang="zh-CN" alt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亿美元</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7684">
                <a:tc>
                  <a:txBody>
                    <a:bodyPr/>
                    <a:lstStyle/>
                    <a:p>
                      <a:pPr algn="ctr"/>
                      <a:r>
                        <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CAGR(2023 - 2028)</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effectLst/>
                          <a:latin typeface="Poppins" panose="02000000000000000000" pitchFamily="2" charset="0"/>
                          <a:ea typeface="思源黑体 CN Regular" panose="020B0500000000000000" pitchFamily="34" charset="-122"/>
                          <a:cs typeface="Poppins" panose="02000000000000000000" pitchFamily="2" charset="0"/>
                        </a:rPr>
                        <a:t>7.14%</a:t>
                      </a:r>
                      <a:endParaRPr lang="en-US" b="0" dirty="0">
                        <a:effectLst/>
                        <a:latin typeface="Poppins" panose="02000000000000000000" pitchFamily="2" charset="0"/>
                        <a:ea typeface="思源黑体 CN Regular" panose="020B0500000000000000" pitchFamily="34" charset="-122"/>
                        <a:cs typeface="Poppins" panose="02000000000000000000" pitchFamily="2" charset="0"/>
                      </a:endParaRPr>
                    </a:p>
                  </a:txBody>
                  <a:tcPr marL="127000" marR="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7684">
                <a:tc>
                  <a:txBody>
                    <a:bodyPr/>
                    <a:lstStyle/>
                    <a:p>
                      <a:pPr algn="ctr"/>
                      <a:r>
                        <a:rPr lang="zh-CN" altLang="en-US" sz="1800" b="0" i="0" kern="1200" dirty="0">
                          <a:solidFill>
                            <a:srgbClr val="FF0000"/>
                          </a:solidFill>
                          <a:effectLst/>
                          <a:latin typeface="Poppins" panose="02000000000000000000" pitchFamily="2" charset="0"/>
                          <a:ea typeface="思源黑体 CN Regular" panose="020B0500000000000000" pitchFamily="34" charset="-122"/>
                          <a:cs typeface="Poppins" panose="02000000000000000000" pitchFamily="2" charset="0"/>
                        </a:rPr>
                        <a:t>增长最快的市场</a:t>
                      </a:r>
                      <a:endParaRPr lang="en-US" b="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800" b="0" i="0" kern="1200" dirty="0">
                          <a:solidFill>
                            <a:srgbClr val="FF0000"/>
                          </a:solidFill>
                          <a:effectLst/>
                          <a:latin typeface="Poppins" panose="02000000000000000000" pitchFamily="2" charset="0"/>
                          <a:ea typeface="思源黑体 CN Regular" panose="020B0500000000000000" pitchFamily="34" charset="-122"/>
                          <a:cs typeface="Poppins" panose="02000000000000000000" pitchFamily="2" charset="0"/>
                        </a:rPr>
                        <a:t>亚太</a:t>
                      </a:r>
                      <a:endParaRPr lang="en-US" b="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27684">
                <a:tc>
                  <a:txBody>
                    <a:bodyPr/>
                    <a:lstStyle/>
                    <a:p>
                      <a:pPr algn="ctr"/>
                      <a:r>
                        <a:rPr lang="zh-CN" altLang="en-US" sz="1800" b="0" i="0" kern="1200" dirty="0">
                          <a:solidFill>
                            <a:schemeClr val="dk1"/>
                          </a:solidFill>
                          <a:effectLst/>
                          <a:latin typeface="Poppins" panose="02000000000000000000" pitchFamily="2" charset="0"/>
                          <a:ea typeface="思源黑体 CN Regular" panose="020B0500000000000000" pitchFamily="34" charset="-122"/>
                          <a:cs typeface="Poppins" panose="02000000000000000000" pitchFamily="2" charset="0"/>
                        </a:rPr>
                        <a:t>最大的市场</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800" b="0" i="0" kern="1200" dirty="0">
                          <a:solidFill>
                            <a:schemeClr val="dk1"/>
                          </a:solidFill>
                          <a:effectLst/>
                          <a:latin typeface="Poppins" panose="02000000000000000000" pitchFamily="2" charset="0"/>
                          <a:ea typeface="思源黑体 CN Regular" panose="020B0500000000000000" pitchFamily="34" charset="-122"/>
                          <a:cs typeface="Poppins" panose="02000000000000000000" pitchFamily="2" charset="0"/>
                        </a:rPr>
                        <a:t>北美洲</a:t>
                      </a:r>
                      <a:endParaRPr lang="en-US" b="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5" name="TextBox 34"/>
          <p:cNvSpPr txBox="1"/>
          <p:nvPr/>
        </p:nvSpPr>
        <p:spPr>
          <a:xfrm>
            <a:off x="-8965" y="6611779"/>
            <a:ext cx="8451215" cy="215444"/>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rPr>
              <a:t>https://www.mordorintelligence.com/zh-CN/industry-reports/neurodegenerative-disease-market</a:t>
            </a:r>
            <a:endParaRPr lang="en-US" sz="800" dirty="0">
              <a:latin typeface="Poppins" panose="02000000000000000000" pitchFamily="2" charset="0"/>
              <a:cs typeface="Poppins" panose="02000000000000000000" pitchFamily="2" charset="0"/>
            </a:endParaRPr>
          </a:p>
        </p:txBody>
      </p:sp>
      <p:sp>
        <p:nvSpPr>
          <p:cNvPr id="37" name="副标题 2"/>
          <p:cNvSpPr txBox="1"/>
          <p:nvPr/>
        </p:nvSpPr>
        <p:spPr>
          <a:xfrm>
            <a:off x="377706" y="806719"/>
            <a:ext cx="6522824" cy="571481"/>
          </a:xfrm>
          <a:prstGeom prst="rect">
            <a:avLst/>
          </a:prstGeom>
        </p:spPr>
        <p:txBody>
          <a:bodyPr>
            <a:noAutofit/>
          </a:bodyPr>
          <a:lstStyle/>
          <a:p>
            <a:pPr>
              <a:lnSpc>
                <a:spcPct val="90000"/>
              </a:lnSpc>
              <a:buFont typeface="Arial" panose="020B0604020202020204" pitchFamily="34" charset="0"/>
              <a:buNone/>
            </a:pPr>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神经退行性疾病市场</a:t>
            </a:r>
            <a:endPar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4" name="文本框 3"/>
          <p:cNvSpPr txBox="1"/>
          <p:nvPr/>
        </p:nvSpPr>
        <p:spPr>
          <a:xfrm>
            <a:off x="1132840" y="1839595"/>
            <a:ext cx="3876675" cy="737235"/>
          </a:xfrm>
          <a:prstGeom prst="rect">
            <a:avLst/>
          </a:prstGeom>
          <a:noFill/>
        </p:spPr>
        <p:txBody>
          <a:bodyPr wrap="square" rtlCol="0">
            <a:spAutoFit/>
          </a:bodyPr>
          <a:lstStyle/>
          <a:p>
            <a:r>
              <a:rPr lang="en-US" altLang="zh-CN" sz="1400" b="1" dirty="0">
                <a:latin typeface="Poppins" panose="02000000000000000000" pitchFamily="2" charset="0"/>
                <a:cs typeface="Poppins" panose="02000000000000000000" pitchFamily="2" charset="0"/>
              </a:rPr>
              <a:t>Neurodegenerative Disease Market</a:t>
            </a:r>
            <a:r>
              <a:rPr lang="en-US" altLang="zh-CN" sz="1400" dirty="0">
                <a:latin typeface="Poppins" panose="02000000000000000000" pitchFamily="2" charset="0"/>
                <a:cs typeface="Poppins" panose="02000000000000000000" pitchFamily="2" charset="0"/>
              </a:rPr>
              <a:t> </a:t>
            </a:r>
            <a:endParaRPr lang="en-US" altLang="zh-CN" sz="1400" dirty="0">
              <a:latin typeface="Poppins" panose="02000000000000000000" pitchFamily="2" charset="0"/>
              <a:cs typeface="Poppins" panose="02000000000000000000" pitchFamily="2" charset="0"/>
            </a:endParaRPr>
          </a:p>
          <a:p>
            <a:r>
              <a:rPr lang="en-US" altLang="zh-CN" sz="1400" dirty="0">
                <a:latin typeface="Poppins" panose="02000000000000000000" pitchFamily="2" charset="0"/>
                <a:cs typeface="Poppins" panose="02000000000000000000" pitchFamily="2" charset="0"/>
              </a:rPr>
              <a:t>Market Size in USD Billion</a:t>
            </a:r>
            <a:endParaRPr lang="en-US" altLang="zh-CN" sz="1400" dirty="0">
              <a:latin typeface="Poppins" panose="02000000000000000000" pitchFamily="2" charset="0"/>
              <a:cs typeface="Poppins" panose="02000000000000000000" pitchFamily="2" charset="0"/>
            </a:endParaRPr>
          </a:p>
          <a:p>
            <a:r>
              <a:rPr lang="en-US" altLang="zh-CN" sz="1400" dirty="0">
                <a:latin typeface="Poppins" panose="02000000000000000000" pitchFamily="2" charset="0"/>
                <a:cs typeface="Poppins" panose="02000000000000000000" pitchFamily="2" charset="0"/>
              </a:rPr>
              <a:t>CAGR </a:t>
            </a:r>
            <a:r>
              <a:rPr lang="en-US" altLang="zh-CN" sz="1400" dirty="0">
                <a:solidFill>
                  <a:srgbClr val="0C6551"/>
                </a:solidFill>
                <a:latin typeface="Poppins" panose="02000000000000000000" pitchFamily="2" charset="0"/>
                <a:cs typeface="Poppins" panose="02000000000000000000" pitchFamily="2" charset="0"/>
              </a:rPr>
              <a:t>7.14%</a:t>
            </a:r>
            <a:endParaRPr lang="en-US" altLang="zh-CN" sz="1400" dirty="0">
              <a:solidFill>
                <a:srgbClr val="0C6551"/>
              </a:solidFill>
              <a:latin typeface="Poppins" panose="02000000000000000000" pitchFamily="2" charset="0"/>
              <a:cs typeface="Poppins" panose="02000000000000000000" pitchFamily="2" charset="0"/>
            </a:endParaRPr>
          </a:p>
        </p:txBody>
      </p:sp>
      <p:sp>
        <p:nvSpPr>
          <p:cNvPr id="15" name="TextBox 14"/>
          <p:cNvSpPr txBox="1"/>
          <p:nvPr/>
        </p:nvSpPr>
        <p:spPr>
          <a:xfrm>
            <a:off x="6039292" y="914400"/>
            <a:ext cx="5390707" cy="246221"/>
          </a:xfrm>
          <a:prstGeom prst="rect">
            <a:avLst/>
          </a:prstGeom>
          <a:noFill/>
        </p:spPr>
        <p:txBody>
          <a:bodyPr wrap="square" rtlCol="0">
            <a:spAutoFit/>
          </a:bodyPr>
          <a:lstStyle/>
          <a:p>
            <a:pPr algn="ctr"/>
            <a:r>
              <a:rPr lang="en-US" altLang="zh-CN" sz="1000" dirty="0">
                <a:latin typeface="Poppins" panose="02000000000000000000" pitchFamily="2" charset="0"/>
                <a:cs typeface="Poppins" panose="02000000000000000000" pitchFamily="2" charset="0"/>
              </a:rPr>
              <a:t>Neurodegenerative Disease Market - Growth Rate by Region</a:t>
            </a:r>
            <a:endParaRPr lang="zh-CN" altLang="en-US" sz="1000" dirty="0">
              <a:latin typeface="Poppins" panose="02000000000000000000" pitchFamily="2" charset="0"/>
              <a:cs typeface="Poppins" panose="02000000000000000000" pitchFamily="2" charset="0"/>
            </a:endParaRPr>
          </a:p>
        </p:txBody>
      </p:sp>
      <p:pic>
        <p:nvPicPr>
          <p:cNvPr id="1029" name="Picture 5" descr="C:\Users\Digital marketing\Downloads\源文件.png"/>
          <p:cNvPicPr>
            <a:picLocks noChangeAspect="1" noChangeArrowheads="1"/>
          </p:cNvPicPr>
          <p:nvPr/>
        </p:nvPicPr>
        <p:blipFill>
          <a:blip r:embed="rId2"/>
          <a:srcRect/>
          <a:stretch>
            <a:fillRect/>
          </a:stretch>
        </p:blipFill>
        <p:spPr bwMode="auto">
          <a:xfrm>
            <a:off x="1044885" y="2540476"/>
            <a:ext cx="3388892" cy="3233003"/>
          </a:xfrm>
          <a:prstGeom prst="rect">
            <a:avLst/>
          </a:prstGeom>
          <a:noFill/>
        </p:spPr>
      </p:pic>
      <p:pic>
        <p:nvPicPr>
          <p:cNvPr id="20" name="Picture 2" descr="神经退行性疾病市场-按地区划分的增长率"/>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l="6691" t="16387" r="9592" b="12791"/>
          <a:stretch>
            <a:fillRect/>
          </a:stretch>
        </p:blipFill>
        <p:spPr bwMode="auto">
          <a:xfrm>
            <a:off x="6092455" y="1244010"/>
            <a:ext cx="5635256" cy="2350976"/>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5957777" y="3629246"/>
            <a:ext cx="3774558" cy="246221"/>
          </a:xfrm>
          <a:prstGeom prst="rect">
            <a:avLst/>
          </a:prstGeom>
          <a:noFill/>
        </p:spPr>
        <p:txBody>
          <a:bodyPr wrap="square" rtlCol="0">
            <a:spAutoFit/>
          </a:bodyPr>
          <a:lstStyle/>
          <a:p>
            <a:r>
              <a:rPr lang="en-US" altLang="zh-CN" sz="1000" dirty="0">
                <a:latin typeface="Poppins" panose="02000000000000000000" pitchFamily="2" charset="0"/>
                <a:cs typeface="Poppins" panose="02000000000000000000" pitchFamily="2" charset="0"/>
              </a:rPr>
              <a:t>Source:  </a:t>
            </a:r>
            <a:r>
              <a:rPr lang="en-US" altLang="zh-CN" sz="1000" dirty="0" err="1">
                <a:latin typeface="Poppins" panose="02000000000000000000" pitchFamily="2" charset="0"/>
                <a:cs typeface="Poppins" panose="02000000000000000000" pitchFamily="2" charset="0"/>
              </a:rPr>
              <a:t>Mordor</a:t>
            </a:r>
            <a:r>
              <a:rPr lang="en-US" altLang="zh-CN" sz="1000" dirty="0">
                <a:latin typeface="Poppins" panose="02000000000000000000" pitchFamily="2" charset="0"/>
                <a:cs typeface="Poppins" panose="02000000000000000000" pitchFamily="2" charset="0"/>
              </a:rPr>
              <a:t> Intelligence</a:t>
            </a:r>
            <a:endParaRPr lang="zh-CN" altLang="en-US" sz="1000" dirty="0">
              <a:latin typeface="Poppins" panose="02000000000000000000" pitchFamily="2" charset="0"/>
              <a:cs typeface="Poppins" panose="02000000000000000000" pitchFamily="2" charset="0"/>
            </a:endParaRPr>
          </a:p>
        </p:txBody>
      </p:sp>
      <p:sp>
        <p:nvSpPr>
          <p:cNvPr id="23" name="TextBox 22"/>
          <p:cNvSpPr txBox="1"/>
          <p:nvPr/>
        </p:nvSpPr>
        <p:spPr>
          <a:xfrm>
            <a:off x="1173126" y="5872716"/>
            <a:ext cx="3774558" cy="246221"/>
          </a:xfrm>
          <a:prstGeom prst="rect">
            <a:avLst/>
          </a:prstGeom>
          <a:noFill/>
        </p:spPr>
        <p:txBody>
          <a:bodyPr wrap="square" rtlCol="0">
            <a:spAutoFit/>
          </a:bodyPr>
          <a:lstStyle/>
          <a:p>
            <a:r>
              <a:rPr lang="en-US" altLang="zh-CN" sz="1000" dirty="0">
                <a:latin typeface="Poppins" panose="02000000000000000000" pitchFamily="2" charset="0"/>
                <a:cs typeface="Poppins" panose="02000000000000000000" pitchFamily="2" charset="0"/>
              </a:rPr>
              <a:t>Source:  </a:t>
            </a:r>
            <a:r>
              <a:rPr lang="en-US" altLang="zh-CN" sz="1000" dirty="0" err="1">
                <a:latin typeface="Poppins" panose="02000000000000000000" pitchFamily="2" charset="0"/>
                <a:cs typeface="Poppins" panose="02000000000000000000" pitchFamily="2" charset="0"/>
              </a:rPr>
              <a:t>Mordor</a:t>
            </a:r>
            <a:r>
              <a:rPr lang="en-US" altLang="zh-CN" sz="1000" dirty="0">
                <a:latin typeface="Poppins" panose="02000000000000000000" pitchFamily="2" charset="0"/>
                <a:cs typeface="Poppins" panose="02000000000000000000" pitchFamily="2" charset="0"/>
              </a:rPr>
              <a:t> Intelligence</a:t>
            </a:r>
            <a:endParaRPr lang="zh-CN" altLang="en-US" sz="1000" dirty="0">
              <a:latin typeface="Poppins" panose="02000000000000000000" pitchFamily="2" charset="0"/>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Burden of Common Neurologic Diseases in Asian Countries, 1990-2019-7.jpg"/>
          <p:cNvPicPr>
            <a:picLocks noChangeAspect="1"/>
          </p:cNvPicPr>
          <p:nvPr>
            <p:custDataLst>
              <p:tags r:id="rId1"/>
            </p:custDataLst>
          </p:nvPr>
        </p:nvPicPr>
        <p:blipFill>
          <a:blip r:embed="rId2"/>
          <a:srcRect l="6252"/>
          <a:stretch>
            <a:fillRect/>
          </a:stretch>
        </p:blipFill>
        <p:spPr>
          <a:xfrm>
            <a:off x="6834505" y="1044575"/>
            <a:ext cx="4732020" cy="4094480"/>
          </a:xfrm>
          <a:prstGeom prst="rect">
            <a:avLst/>
          </a:prstGeom>
        </p:spPr>
      </p:pic>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副标题 2"/>
          <p:cNvSpPr txBox="1"/>
          <p:nvPr/>
        </p:nvSpPr>
        <p:spPr>
          <a:xfrm>
            <a:off x="377706" y="806719"/>
            <a:ext cx="5406406" cy="571481"/>
          </a:xfrm>
          <a:prstGeom prst="rect">
            <a:avLst/>
          </a:prstGeom>
        </p:spPr>
        <p:txBody>
          <a:bodyPr>
            <a:noAutofit/>
          </a:bodyPr>
          <a:lstStyle/>
          <a:p>
            <a:pPr>
              <a:lnSpc>
                <a:spcPct val="90000"/>
              </a:lnSpc>
              <a:buFont typeface="Arial" panose="020B0604020202020204" pitchFamily="34" charset="0"/>
              <a:buNone/>
            </a:pPr>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神经退行性疾病市场</a:t>
            </a:r>
            <a:endPar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50" name="Arrow: Right 49"/>
          <p:cNvSpPr/>
          <p:nvPr/>
        </p:nvSpPr>
        <p:spPr>
          <a:xfrm>
            <a:off x="7608658" y="1289948"/>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rrow: Right 56"/>
          <p:cNvSpPr/>
          <p:nvPr/>
        </p:nvSpPr>
        <p:spPr>
          <a:xfrm>
            <a:off x="7608658" y="1396025"/>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p:cNvSpPr/>
          <p:nvPr/>
        </p:nvSpPr>
        <p:spPr>
          <a:xfrm rot="10800000">
            <a:off x="11368168" y="3865967"/>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Right 58"/>
          <p:cNvSpPr/>
          <p:nvPr/>
        </p:nvSpPr>
        <p:spPr>
          <a:xfrm rot="10800000">
            <a:off x="11367251" y="4402415"/>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6721750" y="5382752"/>
            <a:ext cx="5155759" cy="584775"/>
          </a:xfrm>
          <a:prstGeom prst="rect">
            <a:avLst/>
          </a:prstGeom>
          <a:noFill/>
        </p:spPr>
        <p:txBody>
          <a:bodyPr wrap="square" rtlCol="0">
            <a:spAutoFit/>
          </a:bodyPr>
          <a:lstStyle/>
          <a:p>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AD</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PD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患者数随着年龄的增长而急剧增加，是成人神经系统疾病负担的主要原因。</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8" name="图片 27" descr="The genetic epidemiology of neurodegenerative disease-4.jpg"/>
          <p:cNvPicPr>
            <a:picLocks noChangeAspect="1"/>
          </p:cNvPicPr>
          <p:nvPr>
            <p:custDataLst>
              <p:tags r:id="rId4"/>
            </p:custDataLst>
          </p:nvPr>
        </p:nvPicPr>
        <p:blipFill>
          <a:blip r:embed="rId5"/>
          <a:stretch>
            <a:fillRect/>
          </a:stretch>
        </p:blipFill>
        <p:spPr>
          <a:xfrm>
            <a:off x="651442" y="1623361"/>
            <a:ext cx="5513968" cy="4009780"/>
          </a:xfrm>
          <a:prstGeom prst="rect">
            <a:avLst/>
          </a:prstGeom>
        </p:spPr>
      </p:pic>
      <p:sp>
        <p:nvSpPr>
          <p:cNvPr id="2" name="TextBox 53"/>
          <p:cNvSpPr txBox="1"/>
          <p:nvPr>
            <p:custDataLst>
              <p:tags r:id="rId6"/>
            </p:custDataLst>
          </p:nvPr>
        </p:nvSpPr>
        <p:spPr>
          <a:xfrm rot="16200000">
            <a:off x="5836758" y="2789993"/>
            <a:ext cx="1744980" cy="275590"/>
          </a:xfrm>
          <a:prstGeom prst="rect">
            <a:avLst/>
          </a:prstGeom>
          <a:noFill/>
        </p:spPr>
        <p:txBody>
          <a:bodyPr wrap="none" rtlCol="0">
            <a:spAutoFit/>
          </a:bodyPr>
          <a:lstStyle/>
          <a:p>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DALY Rate per 10,000</a:t>
            </a:r>
            <a:endParaRPr 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34"/>
          <p:cNvSpPr txBox="1"/>
          <p:nvPr>
            <p:custDataLst>
              <p:tags r:id="rId7"/>
            </p:custDataLst>
          </p:nvPr>
        </p:nvSpPr>
        <p:spPr>
          <a:xfrm>
            <a:off x="0" y="6499096"/>
            <a:ext cx="11499273" cy="337185"/>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sym typeface="+mn-ea"/>
              </a:rPr>
              <a:t>Bertram L, </a:t>
            </a:r>
            <a:r>
              <a:rPr lang="en-US" sz="800" dirty="0" err="1">
                <a:latin typeface="Poppins" panose="02000000000000000000" pitchFamily="2" charset="0"/>
                <a:cs typeface="Poppins" panose="02000000000000000000" pitchFamily="2" charset="0"/>
                <a:sym typeface="+mn-ea"/>
              </a:rPr>
              <a:t>Tanzi</a:t>
            </a:r>
            <a:r>
              <a:rPr lang="en-US" sz="800" dirty="0">
                <a:latin typeface="Poppins" panose="02000000000000000000" pitchFamily="2" charset="0"/>
                <a:cs typeface="Poppins" panose="02000000000000000000" pitchFamily="2" charset="0"/>
                <a:sym typeface="+mn-ea"/>
              </a:rPr>
              <a:t> RE. The genetic epidemiology of neurodegenerative disease. J Clin Invest. 2005. </a:t>
            </a:r>
            <a:r>
              <a:rPr lang="en-US" sz="800" dirty="0" err="1">
                <a:latin typeface="Poppins" panose="02000000000000000000" pitchFamily="2" charset="0"/>
                <a:cs typeface="Poppins" panose="02000000000000000000" pitchFamily="2" charset="0"/>
                <a:sym typeface="+mn-ea"/>
              </a:rPr>
              <a:t>doi</a:t>
            </a:r>
            <a:r>
              <a:rPr lang="en-US" sz="800" dirty="0">
                <a:latin typeface="Poppins" panose="02000000000000000000" pitchFamily="2" charset="0"/>
                <a:cs typeface="Poppins" panose="02000000000000000000" pitchFamily="2" charset="0"/>
                <a:sym typeface="+mn-ea"/>
              </a:rPr>
              <a:t>: 10.1172/JCI24761</a:t>
            </a:r>
            <a:endParaRPr lang="en-US" sz="800" dirty="0">
              <a:latin typeface="Poppins" panose="02000000000000000000" pitchFamily="2" charset="0"/>
              <a:cs typeface="Poppins" panose="02000000000000000000" pitchFamily="2" charset="0"/>
            </a:endParaRPr>
          </a:p>
          <a:p>
            <a:r>
              <a:rPr lang="en-US" sz="800" dirty="0">
                <a:solidFill>
                  <a:srgbClr val="212121"/>
                </a:solidFill>
                <a:effectLst/>
                <a:latin typeface="Poppins" panose="02000000000000000000" pitchFamily="2" charset="0"/>
                <a:cs typeface="Poppins" panose="02000000000000000000" pitchFamily="2" charset="0"/>
                <a:sym typeface="+mn-ea"/>
              </a:rPr>
              <a:t>Wang Y, </a:t>
            </a:r>
            <a:r>
              <a:rPr lang="en-US" altLang="zh-CN" sz="800" dirty="0">
                <a:solidFill>
                  <a:srgbClr val="212121"/>
                </a:solidFill>
                <a:latin typeface="Poppins" panose="02000000000000000000" pitchFamily="2" charset="0"/>
                <a:cs typeface="Poppins" panose="02000000000000000000" pitchFamily="2" charset="0"/>
                <a:sym typeface="+mn-ea"/>
              </a:rPr>
              <a:t>et al</a:t>
            </a:r>
            <a:r>
              <a:rPr lang="en-US" sz="800" dirty="0">
                <a:solidFill>
                  <a:srgbClr val="212121"/>
                </a:solidFill>
                <a:effectLst/>
                <a:latin typeface="Poppins" panose="02000000000000000000" pitchFamily="2" charset="0"/>
                <a:cs typeface="Poppins" panose="02000000000000000000" pitchFamily="2" charset="0"/>
                <a:sym typeface="+mn-ea"/>
              </a:rPr>
              <a:t>. Burden of Common Neurologic Diseases in Asian Countries, 1990-2019: An Analysis for the Global Burden of Disease Study 2019. Neurology. 2023. </a:t>
            </a:r>
            <a:r>
              <a:rPr lang="en-US" sz="800" dirty="0" err="1">
                <a:solidFill>
                  <a:srgbClr val="212121"/>
                </a:solidFill>
                <a:effectLst/>
                <a:latin typeface="Poppins" panose="02000000000000000000" pitchFamily="2" charset="0"/>
                <a:cs typeface="Poppins" panose="02000000000000000000" pitchFamily="2" charset="0"/>
                <a:sym typeface="+mn-ea"/>
              </a:rPr>
              <a:t>doi</a:t>
            </a:r>
            <a:r>
              <a:rPr lang="en-US" sz="800" dirty="0">
                <a:solidFill>
                  <a:srgbClr val="212121"/>
                </a:solidFill>
                <a:effectLst/>
                <a:latin typeface="Poppins" panose="02000000000000000000" pitchFamily="2" charset="0"/>
                <a:cs typeface="Poppins" panose="02000000000000000000" pitchFamily="2" charset="0"/>
                <a:sym typeface="+mn-ea"/>
              </a:rPr>
              <a:t>: 10.1212/WNL.0000000000207218</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Burden of Common Neurologic Diseases in Asian Countries, 1990-2019-7.jpg"/>
          <p:cNvPicPr>
            <a:picLocks noChangeAspect="1"/>
          </p:cNvPicPr>
          <p:nvPr>
            <p:custDataLst>
              <p:tags r:id="rId1"/>
            </p:custDataLst>
          </p:nvPr>
        </p:nvPicPr>
        <p:blipFill>
          <a:blip r:embed="rId2"/>
          <a:srcRect l="6252"/>
          <a:stretch>
            <a:fillRect/>
          </a:stretch>
        </p:blipFill>
        <p:spPr>
          <a:xfrm>
            <a:off x="7750558" y="2011148"/>
            <a:ext cx="3839862" cy="3322520"/>
          </a:xfrm>
          <a:prstGeom prst="rect">
            <a:avLst/>
          </a:prstGeom>
        </p:spPr>
      </p:pic>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副标题 2"/>
          <p:cNvSpPr txBox="1"/>
          <p:nvPr/>
        </p:nvSpPr>
        <p:spPr>
          <a:xfrm>
            <a:off x="377706" y="806719"/>
            <a:ext cx="5406406" cy="571481"/>
          </a:xfrm>
          <a:prstGeom prst="rect">
            <a:avLst/>
          </a:prstGeom>
        </p:spPr>
        <p:txBody>
          <a:bodyPr>
            <a:noAutofit/>
          </a:bodyPr>
          <a:lstStyle/>
          <a:p>
            <a:pPr>
              <a:lnSpc>
                <a:spcPct val="90000"/>
              </a:lnSpc>
              <a:buFont typeface="Arial" panose="020B0604020202020204" pitchFamily="34" charset="0"/>
              <a:buNone/>
            </a:pPr>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神经退行性疾病市场</a:t>
            </a:r>
            <a:endPar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50" name="Arrow: Right 49"/>
          <p:cNvSpPr/>
          <p:nvPr/>
        </p:nvSpPr>
        <p:spPr>
          <a:xfrm>
            <a:off x="8316229" y="2188155"/>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rrow: Right 56"/>
          <p:cNvSpPr/>
          <p:nvPr/>
        </p:nvSpPr>
        <p:spPr>
          <a:xfrm>
            <a:off x="8316229" y="2294232"/>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p:cNvSpPr/>
          <p:nvPr/>
        </p:nvSpPr>
        <p:spPr>
          <a:xfrm rot="10800000">
            <a:off x="11433879" y="4189505"/>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Right 58"/>
          <p:cNvSpPr/>
          <p:nvPr/>
        </p:nvSpPr>
        <p:spPr>
          <a:xfrm rot="10800000">
            <a:off x="11432962" y="4725953"/>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2651145" y="5907708"/>
            <a:ext cx="8119437" cy="338554"/>
          </a:xfrm>
          <a:prstGeom prst="rect">
            <a:avLst/>
          </a:prstGeom>
          <a:noFill/>
        </p:spPr>
        <p:txBody>
          <a:bodyPr wrap="square" rtlCol="0">
            <a:spAutoFit/>
          </a:bodyPr>
          <a:lstStyle/>
          <a:p>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AD</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PD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患者数随着年龄的增长而急剧增加，是成人神经系统疾病负担的主要原因。</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53"/>
          <p:cNvSpPr txBox="1"/>
          <p:nvPr>
            <p:custDataLst>
              <p:tags r:id="rId4"/>
            </p:custDataLst>
          </p:nvPr>
        </p:nvSpPr>
        <p:spPr>
          <a:xfrm rot="16200000">
            <a:off x="6706252" y="3372091"/>
            <a:ext cx="1744980" cy="275590"/>
          </a:xfrm>
          <a:prstGeom prst="rect">
            <a:avLst/>
          </a:prstGeom>
          <a:noFill/>
        </p:spPr>
        <p:txBody>
          <a:bodyPr wrap="none" rtlCol="0">
            <a:spAutoFit/>
          </a:bodyPr>
          <a:lstStyle/>
          <a:p>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DALY Rate per 10,000</a:t>
            </a:r>
            <a:endParaRPr 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34"/>
          <p:cNvSpPr txBox="1"/>
          <p:nvPr>
            <p:custDataLst>
              <p:tags r:id="rId5"/>
            </p:custDataLst>
          </p:nvPr>
        </p:nvSpPr>
        <p:spPr>
          <a:xfrm>
            <a:off x="0" y="6499096"/>
            <a:ext cx="11499273" cy="337185"/>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sym typeface="+mn-ea"/>
              </a:rPr>
              <a:t>Bertram L, </a:t>
            </a:r>
            <a:r>
              <a:rPr lang="en-US" sz="800" dirty="0" err="1">
                <a:latin typeface="Poppins" panose="02000000000000000000" pitchFamily="2" charset="0"/>
                <a:cs typeface="Poppins" panose="02000000000000000000" pitchFamily="2" charset="0"/>
                <a:sym typeface="+mn-ea"/>
              </a:rPr>
              <a:t>Tanzi</a:t>
            </a:r>
            <a:r>
              <a:rPr lang="en-US" sz="800" dirty="0">
                <a:latin typeface="Poppins" panose="02000000000000000000" pitchFamily="2" charset="0"/>
                <a:cs typeface="Poppins" panose="02000000000000000000" pitchFamily="2" charset="0"/>
                <a:sym typeface="+mn-ea"/>
              </a:rPr>
              <a:t> RE. The genetic epidemiology of neurodegenerative disease. J Clin Invest. 2005. </a:t>
            </a:r>
            <a:r>
              <a:rPr lang="en-US" sz="800" dirty="0" err="1">
                <a:latin typeface="Poppins" panose="02000000000000000000" pitchFamily="2" charset="0"/>
                <a:cs typeface="Poppins" panose="02000000000000000000" pitchFamily="2" charset="0"/>
                <a:sym typeface="+mn-ea"/>
              </a:rPr>
              <a:t>doi</a:t>
            </a:r>
            <a:r>
              <a:rPr lang="en-US" sz="800" dirty="0">
                <a:latin typeface="Poppins" panose="02000000000000000000" pitchFamily="2" charset="0"/>
                <a:cs typeface="Poppins" panose="02000000000000000000" pitchFamily="2" charset="0"/>
                <a:sym typeface="+mn-ea"/>
              </a:rPr>
              <a:t>: 10.1172/JCI24761</a:t>
            </a:r>
            <a:endParaRPr lang="en-US" sz="800" dirty="0">
              <a:latin typeface="Poppins" panose="02000000000000000000" pitchFamily="2" charset="0"/>
              <a:cs typeface="Poppins" panose="02000000000000000000" pitchFamily="2" charset="0"/>
            </a:endParaRPr>
          </a:p>
          <a:p>
            <a:r>
              <a:rPr lang="en-US" sz="800" dirty="0">
                <a:solidFill>
                  <a:srgbClr val="212121"/>
                </a:solidFill>
                <a:effectLst/>
                <a:latin typeface="Poppins" panose="02000000000000000000" pitchFamily="2" charset="0"/>
                <a:cs typeface="Poppins" panose="02000000000000000000" pitchFamily="2" charset="0"/>
                <a:sym typeface="+mn-ea"/>
              </a:rPr>
              <a:t>Wang Y, </a:t>
            </a:r>
            <a:r>
              <a:rPr lang="en-US" altLang="zh-CN" sz="800" dirty="0">
                <a:solidFill>
                  <a:srgbClr val="212121"/>
                </a:solidFill>
                <a:latin typeface="Poppins" panose="02000000000000000000" pitchFamily="2" charset="0"/>
                <a:cs typeface="Poppins" panose="02000000000000000000" pitchFamily="2" charset="0"/>
                <a:sym typeface="+mn-ea"/>
              </a:rPr>
              <a:t>et al</a:t>
            </a:r>
            <a:r>
              <a:rPr lang="en-US" sz="800" dirty="0">
                <a:solidFill>
                  <a:srgbClr val="212121"/>
                </a:solidFill>
                <a:effectLst/>
                <a:latin typeface="Poppins" panose="02000000000000000000" pitchFamily="2" charset="0"/>
                <a:cs typeface="Poppins" panose="02000000000000000000" pitchFamily="2" charset="0"/>
                <a:sym typeface="+mn-ea"/>
              </a:rPr>
              <a:t>. Burden of Common Neurologic Diseases in Asian Countries, 1990-2019: An Analysis for the Global Burden of Disease Study 2019. Neurology. 2023. </a:t>
            </a:r>
            <a:r>
              <a:rPr lang="en-US" sz="800" dirty="0" err="1">
                <a:solidFill>
                  <a:srgbClr val="212121"/>
                </a:solidFill>
                <a:effectLst/>
                <a:latin typeface="Poppins" panose="02000000000000000000" pitchFamily="2" charset="0"/>
                <a:cs typeface="Poppins" panose="02000000000000000000" pitchFamily="2" charset="0"/>
                <a:sym typeface="+mn-ea"/>
              </a:rPr>
              <a:t>doi</a:t>
            </a:r>
            <a:r>
              <a:rPr lang="en-US" sz="800" dirty="0">
                <a:solidFill>
                  <a:srgbClr val="212121"/>
                </a:solidFill>
                <a:effectLst/>
                <a:latin typeface="Poppins" panose="02000000000000000000" pitchFamily="2" charset="0"/>
                <a:cs typeface="Poppins" panose="02000000000000000000" pitchFamily="2" charset="0"/>
                <a:sym typeface="+mn-ea"/>
              </a:rPr>
              <a:t>: 10.1212/WNL.0000000000207218</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026" name="Picture 2" descr="Figure thumbnail gr2"/>
          <p:cNvPicPr>
            <a:picLocks noChangeAspect="1" noChangeArrowheads="1"/>
          </p:cNvPicPr>
          <p:nvPr/>
        </p:nvPicPr>
        <p:blipFill rotWithShape="1">
          <a:blip r:embed="rId6">
            <a:extLst>
              <a:ext uri="{28A0092B-C50C-407E-A947-70E740481C1C}">
                <a14:useLocalDpi xmlns:a14="http://schemas.microsoft.com/office/drawing/2010/main" val="0"/>
              </a:ext>
            </a:extLst>
          </a:blip>
          <a:srcRect t="43673"/>
          <a:stretch>
            <a:fillRect/>
          </a:stretch>
        </p:blipFill>
        <p:spPr bwMode="auto">
          <a:xfrm>
            <a:off x="579808" y="1897074"/>
            <a:ext cx="6344044" cy="36992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Figure thumbnail gr2"/>
          <p:cNvPicPr>
            <a:picLocks noChangeAspect="1" noChangeArrowheads="1"/>
          </p:cNvPicPr>
          <p:nvPr/>
        </p:nvPicPr>
        <p:blipFill rotWithShape="1">
          <a:blip r:embed="rId6">
            <a:extLst>
              <a:ext uri="{28A0092B-C50C-407E-A947-70E740481C1C}">
                <a14:useLocalDpi xmlns:a14="http://schemas.microsoft.com/office/drawing/2010/main" val="0"/>
              </a:ext>
            </a:extLst>
          </a:blip>
          <a:srcRect l="52911" t="1488" b="84257"/>
          <a:stretch>
            <a:fillRect/>
          </a:stretch>
        </p:blipFill>
        <p:spPr bwMode="auto">
          <a:xfrm>
            <a:off x="4231366" y="1448520"/>
            <a:ext cx="2951033" cy="924798"/>
          </a:xfrm>
          <a:prstGeom prst="rect">
            <a:avLst/>
          </a:prstGeom>
          <a:noFill/>
          <a:extLst>
            <a:ext uri="{909E8E84-426E-40DD-AFC4-6F175D3DCCD1}">
              <a14:hiddenFill xmlns:a14="http://schemas.microsoft.com/office/drawing/2010/main">
                <a:solidFill>
                  <a:srgbClr val="FFFFFF"/>
                </a:solidFill>
              </a14:hiddenFill>
            </a:ext>
          </a:extLst>
        </p:spPr>
      </p:pic>
      <p:sp>
        <p:nvSpPr>
          <p:cNvPr id="20" name="Arrow: Right 19"/>
          <p:cNvSpPr/>
          <p:nvPr/>
        </p:nvSpPr>
        <p:spPr>
          <a:xfrm>
            <a:off x="4032784" y="1622467"/>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p:cNvSpPr/>
          <p:nvPr/>
        </p:nvSpPr>
        <p:spPr>
          <a:xfrm>
            <a:off x="4032784" y="1728544"/>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p:cNvSpPr/>
          <p:nvPr/>
        </p:nvSpPr>
        <p:spPr>
          <a:xfrm rot="10800000">
            <a:off x="6952791" y="3946066"/>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p:cNvSpPr/>
          <p:nvPr/>
        </p:nvSpPr>
        <p:spPr>
          <a:xfrm rot="10800000">
            <a:off x="6951874" y="4482514"/>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TextBox 34"/>
          <p:cNvSpPr txBox="1"/>
          <p:nvPr/>
        </p:nvSpPr>
        <p:spPr>
          <a:xfrm>
            <a:off x="0" y="6499096"/>
            <a:ext cx="11499273" cy="337185"/>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sym typeface="+mn-ea"/>
              </a:rPr>
              <a:t>Bertram L, </a:t>
            </a:r>
            <a:r>
              <a:rPr lang="en-US" sz="800" dirty="0" err="1">
                <a:latin typeface="Poppins" panose="02000000000000000000" pitchFamily="2" charset="0"/>
                <a:cs typeface="Poppins" panose="02000000000000000000" pitchFamily="2" charset="0"/>
                <a:sym typeface="+mn-ea"/>
              </a:rPr>
              <a:t>Tanzi</a:t>
            </a:r>
            <a:r>
              <a:rPr lang="en-US" sz="800" dirty="0">
                <a:latin typeface="Poppins" panose="02000000000000000000" pitchFamily="2" charset="0"/>
                <a:cs typeface="Poppins" panose="02000000000000000000" pitchFamily="2" charset="0"/>
                <a:sym typeface="+mn-ea"/>
              </a:rPr>
              <a:t> RE. The genetic epidemiology of neurodegenerative disease. J Clin Invest. 2005. </a:t>
            </a:r>
            <a:r>
              <a:rPr lang="en-US" sz="800" dirty="0" err="1">
                <a:latin typeface="Poppins" panose="02000000000000000000" pitchFamily="2" charset="0"/>
                <a:cs typeface="Poppins" panose="02000000000000000000" pitchFamily="2" charset="0"/>
                <a:sym typeface="+mn-ea"/>
              </a:rPr>
              <a:t>doi</a:t>
            </a:r>
            <a:r>
              <a:rPr lang="en-US" sz="800" dirty="0">
                <a:latin typeface="Poppins" panose="02000000000000000000" pitchFamily="2" charset="0"/>
                <a:cs typeface="Poppins" panose="02000000000000000000" pitchFamily="2" charset="0"/>
                <a:sym typeface="+mn-ea"/>
              </a:rPr>
              <a:t>: 10.1172/JCI24761</a:t>
            </a:r>
            <a:endParaRPr lang="en-US" sz="800" dirty="0">
              <a:latin typeface="Poppins" panose="02000000000000000000" pitchFamily="2" charset="0"/>
              <a:cs typeface="Poppins" panose="02000000000000000000" pitchFamily="2" charset="0"/>
            </a:endParaRPr>
          </a:p>
          <a:p>
            <a:r>
              <a:rPr lang="en-US" sz="800" dirty="0">
                <a:solidFill>
                  <a:srgbClr val="212121"/>
                </a:solidFill>
                <a:effectLst/>
                <a:latin typeface="Poppins" panose="02000000000000000000" pitchFamily="2" charset="0"/>
                <a:cs typeface="Poppins" panose="02000000000000000000" pitchFamily="2" charset="0"/>
                <a:sym typeface="+mn-ea"/>
              </a:rPr>
              <a:t>Wang Y, </a:t>
            </a:r>
            <a:r>
              <a:rPr lang="en-US" altLang="zh-CN" sz="800" dirty="0">
                <a:solidFill>
                  <a:srgbClr val="212121"/>
                </a:solidFill>
                <a:latin typeface="Poppins" panose="02000000000000000000" pitchFamily="2" charset="0"/>
                <a:cs typeface="Poppins" panose="02000000000000000000" pitchFamily="2" charset="0"/>
                <a:sym typeface="+mn-ea"/>
              </a:rPr>
              <a:t>et al</a:t>
            </a:r>
            <a:r>
              <a:rPr lang="en-US" sz="800" dirty="0">
                <a:solidFill>
                  <a:srgbClr val="212121"/>
                </a:solidFill>
                <a:effectLst/>
                <a:latin typeface="Poppins" panose="02000000000000000000" pitchFamily="2" charset="0"/>
                <a:cs typeface="Poppins" panose="02000000000000000000" pitchFamily="2" charset="0"/>
                <a:sym typeface="+mn-ea"/>
              </a:rPr>
              <a:t>. Burden of Common Neurologic Diseases in Asian Countries, 1990-2019: An Analysis for the Global Burden of Disease Study 2019. Neurology. 2023. </a:t>
            </a:r>
            <a:r>
              <a:rPr lang="en-US" sz="800" dirty="0" err="1">
                <a:solidFill>
                  <a:srgbClr val="212121"/>
                </a:solidFill>
                <a:effectLst/>
                <a:latin typeface="Poppins" panose="02000000000000000000" pitchFamily="2" charset="0"/>
                <a:cs typeface="Poppins" panose="02000000000000000000" pitchFamily="2" charset="0"/>
                <a:sym typeface="+mn-ea"/>
              </a:rPr>
              <a:t>doi</a:t>
            </a:r>
            <a:r>
              <a:rPr lang="en-US" sz="800" dirty="0">
                <a:solidFill>
                  <a:srgbClr val="212121"/>
                </a:solidFill>
                <a:effectLst/>
                <a:latin typeface="Poppins" panose="02000000000000000000" pitchFamily="2" charset="0"/>
                <a:cs typeface="Poppins" panose="02000000000000000000" pitchFamily="2" charset="0"/>
                <a:sym typeface="+mn-ea"/>
              </a:rPr>
              <a:t>: 10.1212/WNL.0000000000207218</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副标题 2"/>
          <p:cNvSpPr txBox="1"/>
          <p:nvPr/>
        </p:nvSpPr>
        <p:spPr>
          <a:xfrm>
            <a:off x="377706" y="806719"/>
            <a:ext cx="6448396" cy="571481"/>
          </a:xfrm>
          <a:prstGeom prst="rect">
            <a:avLst/>
          </a:prstGeom>
        </p:spPr>
        <p:txBody>
          <a:bodyPr>
            <a:noAutofit/>
          </a:bodyPr>
          <a:lstStyle/>
          <a:p>
            <a:pPr>
              <a:lnSpc>
                <a:spcPct val="90000"/>
              </a:lnSpc>
              <a:buFont typeface="Arial" panose="020B0604020202020204" pitchFamily="34" charset="0"/>
              <a:buNone/>
            </a:pPr>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神经退行性疾病市场</a:t>
            </a:r>
            <a:endPar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pic>
        <p:nvPicPr>
          <p:cNvPr id="3" name="Picture 2"/>
          <p:cNvPicPr>
            <a:picLocks noChangeAspect="1"/>
          </p:cNvPicPr>
          <p:nvPr/>
        </p:nvPicPr>
        <p:blipFill rotWithShape="1">
          <a:blip r:embed="rId2"/>
          <a:srcRect l="3470" t="20588"/>
          <a:stretch>
            <a:fillRect/>
          </a:stretch>
        </p:blipFill>
        <p:spPr>
          <a:xfrm>
            <a:off x="6653209" y="2410801"/>
            <a:ext cx="5413799" cy="2206197"/>
          </a:xfrm>
          <a:prstGeom prst="rect">
            <a:avLst/>
          </a:prstGeom>
        </p:spPr>
      </p:pic>
      <p:sp>
        <p:nvSpPr>
          <p:cNvPr id="62" name="TextBox 61"/>
          <p:cNvSpPr txBox="1"/>
          <p:nvPr/>
        </p:nvSpPr>
        <p:spPr>
          <a:xfrm>
            <a:off x="6746500" y="5157327"/>
            <a:ext cx="5155759" cy="584775"/>
          </a:xfrm>
          <a:prstGeom prst="rect">
            <a:avLst/>
          </a:prstGeom>
          <a:noFill/>
        </p:spPr>
        <p:txBody>
          <a:bodyPr wrap="square" rtlCol="0">
            <a:spAutoFit/>
          </a:bodyPr>
          <a:lstStyle/>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针对</a:t>
            </a:r>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AD</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PD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的在研新药数目分别占</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2021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年神经退行性疾病药物总数的</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33%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25%</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 name="TextBox 55"/>
          <p:cNvSpPr txBox="1"/>
          <p:nvPr/>
        </p:nvSpPr>
        <p:spPr>
          <a:xfrm>
            <a:off x="7862893" y="1945041"/>
            <a:ext cx="3290682" cy="338554"/>
          </a:xfrm>
          <a:prstGeom prst="rect">
            <a:avLst/>
          </a:prstGeom>
          <a:noFill/>
        </p:spPr>
        <p:txBody>
          <a:bodyPr wrap="square" rtlCol="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神经退行性疾病在研药物（</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2021</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a:t>
            </a:r>
            <a:endParaRPr lang="en-US"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Rectangle 3"/>
          <p:cNvSpPr/>
          <p:nvPr/>
        </p:nvSpPr>
        <p:spPr>
          <a:xfrm>
            <a:off x="7956676" y="4798881"/>
            <a:ext cx="122820" cy="122820"/>
          </a:xfrm>
          <a:prstGeom prst="rect">
            <a:avLst/>
          </a:prstGeom>
          <a:solidFill>
            <a:srgbClr val="AFDEFA"/>
          </a:solidFill>
          <a:ln>
            <a:solidFill>
              <a:srgbClr val="AFDE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8738367" y="4798881"/>
            <a:ext cx="122820" cy="122820"/>
          </a:xfrm>
          <a:prstGeom prst="rect">
            <a:avLst/>
          </a:prstGeom>
          <a:solidFill>
            <a:srgbClr val="4996CF"/>
          </a:solidFill>
          <a:ln>
            <a:solidFill>
              <a:srgbClr val="499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9520058" y="4798881"/>
            <a:ext cx="122820" cy="122820"/>
          </a:xfrm>
          <a:prstGeom prst="rect">
            <a:avLst/>
          </a:prstGeom>
          <a:solidFill>
            <a:srgbClr val="D4D6D5"/>
          </a:solidFill>
          <a:ln>
            <a:solidFill>
              <a:srgbClr val="D4D6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10301750" y="4798881"/>
            <a:ext cx="122820" cy="122820"/>
          </a:xfrm>
          <a:prstGeom prst="rect">
            <a:avLst/>
          </a:prstGeom>
          <a:solidFill>
            <a:srgbClr val="23344C"/>
          </a:solidFill>
          <a:ln>
            <a:solidFill>
              <a:srgbClr val="2334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8018086" y="4750853"/>
            <a:ext cx="717034" cy="246221"/>
          </a:xfrm>
          <a:prstGeom prst="rect">
            <a:avLst/>
          </a:prstGeom>
          <a:noFill/>
        </p:spPr>
        <p:txBody>
          <a:bodyPr wrap="square" rtlCol="0">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一期临床</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 name="TextBox 64"/>
          <p:cNvSpPr txBox="1"/>
          <p:nvPr/>
        </p:nvSpPr>
        <p:spPr>
          <a:xfrm>
            <a:off x="8803024" y="4750853"/>
            <a:ext cx="717034" cy="246221"/>
          </a:xfrm>
          <a:prstGeom prst="rect">
            <a:avLst/>
          </a:prstGeom>
          <a:noFill/>
        </p:spPr>
        <p:txBody>
          <a:bodyPr wrap="square" rtlCol="0">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二期临床</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 name="TextBox 65"/>
          <p:cNvSpPr txBox="1"/>
          <p:nvPr/>
        </p:nvSpPr>
        <p:spPr>
          <a:xfrm>
            <a:off x="9613797" y="4750853"/>
            <a:ext cx="717034" cy="246221"/>
          </a:xfrm>
          <a:prstGeom prst="rect">
            <a:avLst/>
          </a:prstGeom>
          <a:noFill/>
        </p:spPr>
        <p:txBody>
          <a:bodyPr wrap="square" rtlCol="0">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三期临床</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 name="TextBox 66"/>
          <p:cNvSpPr txBox="1"/>
          <p:nvPr/>
        </p:nvSpPr>
        <p:spPr>
          <a:xfrm>
            <a:off x="10400180" y="4750853"/>
            <a:ext cx="717034" cy="246221"/>
          </a:xfrm>
          <a:prstGeom prst="rect">
            <a:avLst/>
          </a:prstGeom>
          <a:noFill/>
        </p:spPr>
        <p:txBody>
          <a:bodyPr wrap="square" rtlCol="0">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申请提交</a:t>
            </a:r>
            <a:endParaRPr 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 name="Arrow: Right 67"/>
          <p:cNvSpPr/>
          <p:nvPr/>
        </p:nvSpPr>
        <p:spPr>
          <a:xfrm rot="10800000">
            <a:off x="11778218" y="2562958"/>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rrow: Right 68"/>
          <p:cNvSpPr/>
          <p:nvPr/>
        </p:nvSpPr>
        <p:spPr>
          <a:xfrm rot="10800000">
            <a:off x="10954993" y="3912870"/>
            <a:ext cx="198582" cy="82133"/>
          </a:xfrm>
          <a:prstGeom prst="rightArrow">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图片 27" descr="The genetic epidemiology of neurodegenerative disease-4.jpg"/>
          <p:cNvPicPr>
            <a:picLocks noChangeAspect="1"/>
          </p:cNvPicPr>
          <p:nvPr>
            <p:custDataLst>
              <p:tags r:id="rId3"/>
            </p:custDataLst>
          </p:nvPr>
        </p:nvPicPr>
        <p:blipFill>
          <a:blip r:embed="rId4"/>
          <a:stretch>
            <a:fillRect/>
          </a:stretch>
        </p:blipFill>
        <p:spPr>
          <a:xfrm>
            <a:off x="651442" y="1623361"/>
            <a:ext cx="5513968" cy="4009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3" y="3344383"/>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神经退行性疾病主要病理机制及相关通路</a:t>
            </a:r>
            <a:endPar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02</a:t>
            </a:r>
            <a:endPar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622673" y="3660831"/>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300180" y="3198551"/>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8454"/>
    </mc:Choice>
    <mc:Fallback>
      <p:transition spd="slow" advTm="845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53" name="Picture 352"/>
          <p:cNvPicPr>
            <a:picLocks noChangeAspect="1"/>
          </p:cNvPicPr>
          <p:nvPr/>
        </p:nvPicPr>
        <p:blipFill>
          <a:blip r:embed="rId2"/>
          <a:stretch>
            <a:fillRect/>
          </a:stretch>
        </p:blipFill>
        <p:spPr>
          <a:xfrm>
            <a:off x="5900970" y="1253280"/>
            <a:ext cx="6103208" cy="2966090"/>
          </a:xfrm>
          <a:prstGeom prst="rect">
            <a:avLst/>
          </a:prstGeom>
          <a:ln>
            <a:noFill/>
          </a:ln>
        </p:spPr>
      </p:pic>
      <p:cxnSp>
        <p:nvCxnSpPr>
          <p:cNvPr id="30" name="直接连接符 29"/>
          <p:cNvCxnSpPr>
            <a:stCxn id="26" idx="1"/>
          </p:cNvCxnSpPr>
          <p:nvPr/>
        </p:nvCxnSpPr>
        <p:spPr>
          <a:xfrm>
            <a:off x="1090637" y="2049992"/>
            <a:ext cx="439521" cy="43517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26" idx="4"/>
          </p:cNvCxnSpPr>
          <p:nvPr/>
        </p:nvCxnSpPr>
        <p:spPr>
          <a:xfrm>
            <a:off x="2950948" y="5989611"/>
            <a:ext cx="15949" cy="5891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690" y="1272540"/>
            <a:ext cx="5306060" cy="5306060"/>
            <a:chOff x="385" y="1313"/>
            <a:chExt cx="8422" cy="8422"/>
          </a:xfrm>
        </p:grpSpPr>
        <p:grpSp>
          <p:nvGrpSpPr>
            <p:cNvPr id="39" name="组合 38"/>
            <p:cNvGrpSpPr/>
            <p:nvPr/>
          </p:nvGrpSpPr>
          <p:grpSpPr>
            <a:xfrm>
              <a:off x="385" y="1313"/>
              <a:ext cx="8422" cy="8422"/>
              <a:chOff x="255182" y="791163"/>
              <a:chExt cx="5348176" cy="5348176"/>
            </a:xfrm>
          </p:grpSpPr>
          <p:grpSp>
            <p:nvGrpSpPr>
              <p:cNvPr id="38" name="组合 37"/>
              <p:cNvGrpSpPr/>
              <p:nvPr/>
            </p:nvGrpSpPr>
            <p:grpSpPr>
              <a:xfrm>
                <a:off x="255182" y="791163"/>
                <a:ext cx="5348176" cy="5348176"/>
                <a:chOff x="255182" y="791163"/>
                <a:chExt cx="5348176" cy="5348176"/>
              </a:xfrm>
            </p:grpSpPr>
            <p:pic>
              <p:nvPicPr>
                <p:cNvPr id="6" name="Picture 5"/>
                <p:cNvPicPr>
                  <a:picLocks noChangeAspect="1"/>
                </p:cNvPicPr>
                <p:nvPr/>
              </p:nvPicPr>
              <p:blipFill>
                <a:blip r:embed="rId3"/>
                <a:stretch>
                  <a:fillRect/>
                </a:stretch>
              </p:blipFill>
              <p:spPr>
                <a:xfrm>
                  <a:off x="782217" y="1304468"/>
                  <a:ext cx="4289533" cy="4299946"/>
                </a:xfrm>
                <a:prstGeom prst="rect">
                  <a:avLst/>
                </a:prstGeom>
                <a:ln>
                  <a:noFill/>
                </a:ln>
              </p:spPr>
            </p:pic>
            <p:sp>
              <p:nvSpPr>
                <p:cNvPr id="26" name="同心圆 25"/>
                <p:cNvSpPr/>
                <p:nvPr/>
              </p:nvSpPr>
              <p:spPr>
                <a:xfrm>
                  <a:off x="255182" y="791163"/>
                  <a:ext cx="5348176" cy="5348176"/>
                </a:xfrm>
                <a:prstGeom prst="donut">
                  <a:avLst>
                    <a:gd name="adj" fmla="val 11507"/>
                  </a:avLst>
                </a:prstGeom>
                <a:solidFill>
                  <a:srgbClr val="5BC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8" name="矩形 47"/>
              <p:cNvSpPr/>
              <p:nvPr/>
            </p:nvSpPr>
            <p:spPr>
              <a:xfrm rot="17796136">
                <a:off x="349252" y="2292159"/>
                <a:ext cx="1005403" cy="339848"/>
              </a:xfrm>
              <a:prstGeom prst="rect">
                <a:avLst/>
              </a:prstGeom>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炎症反应</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矩形 48"/>
              <p:cNvSpPr/>
              <p:nvPr/>
            </p:nvSpPr>
            <p:spPr>
              <a:xfrm rot="20063150">
                <a:off x="1214603" y="1115492"/>
                <a:ext cx="1620957" cy="339848"/>
              </a:xfrm>
              <a:prstGeom prst="rect">
                <a:avLst/>
              </a:prstGeom>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神经元细胞死亡</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矩形 49"/>
              <p:cNvSpPr/>
              <p:nvPr/>
            </p:nvSpPr>
            <p:spPr>
              <a:xfrm rot="4133552">
                <a:off x="-41326" y="4220194"/>
                <a:ext cx="1636987" cy="339848"/>
              </a:xfrm>
              <a:prstGeom prst="rect">
                <a:avLst/>
              </a:prstGeom>
            </p:spPr>
            <p:txBody>
              <a:bodyPr wrap="square">
                <a:spAutoFit/>
              </a:bodyPr>
              <a:lstStyle/>
              <a:p>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DNA</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RNA</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损伤</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矩形 50"/>
              <p:cNvSpPr/>
              <p:nvPr/>
            </p:nvSpPr>
            <p:spPr>
              <a:xfrm rot="1464138">
                <a:off x="1292135" y="5496106"/>
                <a:ext cx="1444626" cy="339848"/>
              </a:xfrm>
              <a:prstGeom prst="rect">
                <a:avLst/>
              </a:prstGeom>
            </p:spPr>
            <p:txBody>
              <a:bodyPr wrap="square">
                <a:spAutoFit/>
              </a:bodyPr>
              <a:lstStyle/>
              <a:p>
                <a:pPr lvl="0"/>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能量代谢失衡</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矩形 51"/>
              <p:cNvSpPr/>
              <p:nvPr/>
            </p:nvSpPr>
            <p:spPr>
              <a:xfrm rot="20095093">
                <a:off x="3205995" y="5453572"/>
                <a:ext cx="1444626" cy="339848"/>
              </a:xfrm>
              <a:prstGeom prst="rect">
                <a:avLst/>
              </a:prstGeom>
            </p:spPr>
            <p:txBody>
              <a:bodyPr wrap="square">
                <a:spAutoFit/>
              </a:bodyPr>
              <a:lstStyle/>
              <a:p>
                <a:pPr lvl="0"/>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细胞骨架异常</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矩形 52"/>
              <p:cNvSpPr/>
              <p:nvPr/>
            </p:nvSpPr>
            <p:spPr>
              <a:xfrm rot="18000000">
                <a:off x="4396843" y="4188298"/>
                <a:ext cx="1444626" cy="339848"/>
              </a:xfrm>
              <a:prstGeom prst="rect">
                <a:avLst/>
              </a:prstGeom>
            </p:spPr>
            <p:txBody>
              <a:bodyPr wrap="square">
                <a:spAutoFit/>
              </a:bodyPr>
              <a:lstStyle/>
              <a:p>
                <a:pPr lvl="0"/>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蛋白稳态异常</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 name="矩形 53"/>
              <p:cNvSpPr/>
              <p:nvPr/>
            </p:nvSpPr>
            <p:spPr>
              <a:xfrm rot="4066994">
                <a:off x="4266142" y="2300181"/>
                <a:ext cx="1620957" cy="588174"/>
              </a:xfrm>
              <a:prstGeom prst="rect">
                <a:avLst/>
              </a:prstGeom>
            </p:spPr>
            <p:txBody>
              <a:bodyPr wrap="square">
                <a:spAutoFit/>
              </a:bodyPr>
              <a:lstStyle/>
              <a:p>
                <a:pPr algn="ct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突触和神经网络</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损伤</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矩形 54"/>
              <p:cNvSpPr/>
              <p:nvPr/>
            </p:nvSpPr>
            <p:spPr>
              <a:xfrm rot="1617274">
                <a:off x="3064666" y="1158024"/>
                <a:ext cx="1620957" cy="339848"/>
              </a:xfrm>
              <a:prstGeom prst="rect">
                <a:avLst/>
              </a:prstGeom>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病理性蛋白聚合</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grpSp>
        <p:cxnSp>
          <p:nvCxnSpPr>
            <p:cNvPr id="31" name="直接连接符 30"/>
            <p:cNvCxnSpPr/>
            <p:nvPr/>
          </p:nvCxnSpPr>
          <p:spPr>
            <a:xfrm>
              <a:off x="6915" y="7826"/>
              <a:ext cx="692" cy="685"/>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882" y="2535"/>
              <a:ext cx="692" cy="685"/>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646" y="7782"/>
              <a:ext cx="692" cy="685"/>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577" y="1328"/>
              <a:ext cx="25" cy="928"/>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613" y="2541"/>
              <a:ext cx="698" cy="691"/>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582" y="8768"/>
              <a:ext cx="25" cy="928"/>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flipV="1">
              <a:off x="8305" y="5057"/>
              <a:ext cx="25" cy="928"/>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5400000" flipV="1">
              <a:off x="854" y="5040"/>
              <a:ext cx="25" cy="928"/>
            </a:xfrm>
            <a:prstGeom prst="line">
              <a:avLst/>
            </a:prstGeom>
            <a:ln w="9525">
              <a:solidFill>
                <a:srgbClr val="0C6551"/>
              </a:solidFill>
            </a:ln>
          </p:spPr>
          <p:style>
            <a:lnRef idx="1">
              <a:schemeClr val="accent1"/>
            </a:lnRef>
            <a:fillRef idx="0">
              <a:schemeClr val="accent1"/>
            </a:fillRef>
            <a:effectRef idx="0">
              <a:schemeClr val="accent1"/>
            </a:effectRef>
            <a:fontRef idx="minor">
              <a:schemeClr val="tx1"/>
            </a:fontRef>
          </p:style>
        </p:cxnSp>
      </p:grpSp>
      <p:sp>
        <p:nvSpPr>
          <p:cNvPr id="358" name="TextBox 357"/>
          <p:cNvSpPr txBox="1"/>
          <p:nvPr>
            <p:custDataLst>
              <p:tags r:id="rId4"/>
            </p:custDataLst>
          </p:nvPr>
        </p:nvSpPr>
        <p:spPr>
          <a:xfrm>
            <a:off x="301782" y="669715"/>
            <a:ext cx="4297378" cy="583565"/>
          </a:xfrm>
          <a:prstGeom prst="rect">
            <a:avLst/>
          </a:prstGeom>
          <a:noFill/>
        </p:spPr>
        <p:txBody>
          <a:bodyPr wrap="square" rtlCol="0">
            <a:spAutoFit/>
          </a:bodyPr>
          <a:lstStyle/>
          <a:p>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神经退行性疾病特征</a:t>
            </a:r>
            <a:endPar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35" name="TextBox 34"/>
          <p:cNvSpPr txBox="1"/>
          <p:nvPr/>
        </p:nvSpPr>
        <p:spPr>
          <a:xfrm>
            <a:off x="0" y="6599539"/>
            <a:ext cx="11499273" cy="215444"/>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rPr>
              <a:t>Wilson DM 3rd, et al. Hallmarks of neurodegenerative diseases. Cell. 2023. </a:t>
            </a:r>
            <a:r>
              <a:rPr lang="en-US" sz="800" dirty="0" err="1">
                <a:latin typeface="Poppins" panose="02000000000000000000" pitchFamily="2" charset="0"/>
                <a:cs typeface="Poppins" panose="02000000000000000000" pitchFamily="2" charset="0"/>
              </a:rPr>
              <a:t>doi</a:t>
            </a:r>
            <a:r>
              <a:rPr lang="en-US" sz="800" dirty="0">
                <a:latin typeface="Poppins" panose="02000000000000000000" pitchFamily="2" charset="0"/>
                <a:cs typeface="Poppins" panose="02000000000000000000" pitchFamily="2" charset="0"/>
              </a:rPr>
              <a:t>: 10.1016/j.cell.2022.12.032. </a:t>
            </a:r>
            <a:endParaRPr lang="en-US" sz="800" dirty="0">
              <a:latin typeface="Poppins" panose="02000000000000000000" pitchFamily="2" charset="0"/>
              <a:cs typeface="Poppins" panose="02000000000000000000" pitchFamily="2" charset="0"/>
            </a:endParaRPr>
          </a:p>
        </p:txBody>
      </p:sp>
      <p:sp>
        <p:nvSpPr>
          <p:cNvPr id="42" name="TextBox 41"/>
          <p:cNvSpPr txBox="1"/>
          <p:nvPr/>
        </p:nvSpPr>
        <p:spPr>
          <a:xfrm>
            <a:off x="6389914" y="4636751"/>
            <a:ext cx="2569029" cy="1823576"/>
          </a:xfrm>
          <a:prstGeom prst="rect">
            <a:avLst/>
          </a:prstGeom>
          <a:noFill/>
        </p:spPr>
        <p:txBody>
          <a:bodyPr wrap="square" rtlCol="0">
            <a:spAutoFit/>
          </a:bodyPr>
          <a:lstStyle/>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病理性蛋白聚合</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神经炎症反应</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突触和神经网络损伤</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获得性衰老和细胞死亡</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en-US" sz="1500" b="1" dirty="0">
                <a:solidFill>
                  <a:srgbClr val="0C6551"/>
                </a:solidFill>
                <a:latin typeface="思源黑体 CN Regular" panose="020B0500000000000000" pitchFamily="34" charset="-122"/>
                <a:ea typeface="思源黑体 CN Regular" panose="020B0500000000000000" pitchFamily="34" charset="-122"/>
              </a:rPr>
              <a:t>…</a:t>
            </a:r>
            <a:endParaRPr lang="en-US" sz="1500" b="1" dirty="0">
              <a:solidFill>
                <a:srgbClr val="0C6551"/>
              </a:solidFill>
              <a:latin typeface="思源黑体 CN Regular" panose="020B0500000000000000" pitchFamily="34" charset="-122"/>
              <a:ea typeface="思源黑体 CN Regular" panose="020B0500000000000000" pitchFamily="34" charset="-122"/>
            </a:endParaRPr>
          </a:p>
        </p:txBody>
      </p:sp>
      <p:sp>
        <p:nvSpPr>
          <p:cNvPr id="2" name="Arrow: Right 1"/>
          <p:cNvSpPr/>
          <p:nvPr/>
        </p:nvSpPr>
        <p:spPr>
          <a:xfrm flipV="1">
            <a:off x="9008573" y="5164505"/>
            <a:ext cx="354183" cy="768069"/>
          </a:xfrm>
          <a:prstGeom prst="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9607290" y="5003390"/>
            <a:ext cx="2271020" cy="1090298"/>
          </a:xfrm>
          <a:prstGeom prst="rect">
            <a:avLst/>
          </a:prstGeom>
          <a:noFill/>
        </p:spPr>
        <p:txBody>
          <a:bodyPr wrap="square" rtlCol="0">
            <a:spAutoFit/>
          </a:bodyPr>
          <a:lstStyle/>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神经元</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神经胶质细胞</a:t>
            </a:r>
            <a:endParaRPr lang="en-US" altLang="zh-CN" sz="1500" b="1" dirty="0">
              <a:solidFill>
                <a:srgbClr val="0C6551"/>
              </a:solidFill>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en-US" sz="1500" b="1" dirty="0">
                <a:solidFill>
                  <a:srgbClr val="0C6551"/>
                </a:solidFill>
                <a:latin typeface="思源黑体 CN Regular" panose="020B0500000000000000" pitchFamily="34" charset="-122"/>
                <a:ea typeface="思源黑体 CN Regular" panose="020B0500000000000000" pitchFamily="34" charset="-122"/>
              </a:rPr>
              <a:t>…</a:t>
            </a:r>
            <a:endParaRPr lang="en-US" sz="1500" b="1" dirty="0">
              <a:solidFill>
                <a:srgbClr val="0C6551"/>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482">
        <p159:morph option="byObject"/>
      </p:transition>
    </mc:Choice>
    <mc:Fallback>
      <p:transition spd="slow" advTm="42482">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5" name="Picture 14"/>
          <p:cNvPicPr>
            <a:picLocks noChangeAspect="1"/>
          </p:cNvPicPr>
          <p:nvPr/>
        </p:nvPicPr>
        <p:blipFill rotWithShape="1">
          <a:blip r:embed="rId2"/>
          <a:srcRect l="27379" t="878" r="27123" b="39935"/>
          <a:stretch>
            <a:fillRect/>
          </a:stretch>
        </p:blipFill>
        <p:spPr>
          <a:xfrm>
            <a:off x="755952" y="1429139"/>
            <a:ext cx="3954412" cy="3918201"/>
          </a:xfrm>
          <a:prstGeom prst="rect">
            <a:avLst/>
          </a:prstGeom>
        </p:spPr>
      </p:pic>
      <p:sp>
        <p:nvSpPr>
          <p:cNvPr id="12" name="TextBox 11"/>
          <p:cNvSpPr txBox="1"/>
          <p:nvPr/>
        </p:nvSpPr>
        <p:spPr>
          <a:xfrm>
            <a:off x="301625" y="5503545"/>
            <a:ext cx="11577955" cy="783590"/>
          </a:xfrm>
          <a:prstGeom prst="rect">
            <a:avLst/>
          </a:prstGeom>
          <a:noFill/>
        </p:spPr>
        <p:txBody>
          <a:bodyPr wrap="square" rtlCol="0">
            <a:spAutoFit/>
          </a:bodyPr>
          <a:lstStyle/>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阿尔兹海默症（</a:t>
            </a:r>
            <a:r>
              <a:rPr lang="en-US" altLang="zh-CN" sz="1500" b="1" dirty="0">
                <a:solidFill>
                  <a:srgbClr val="0C6551"/>
                </a:solidFill>
                <a:latin typeface="思源黑体 CN Regular" panose="020B0500000000000000" pitchFamily="34" charset="-122"/>
                <a:ea typeface="思源黑体 CN Regular" panose="020B0500000000000000" pitchFamily="34" charset="-122"/>
              </a:rPr>
              <a:t>AD</a:t>
            </a:r>
            <a:r>
              <a:rPr lang="zh-CN" altLang="en-US" sz="1500" b="1" dirty="0">
                <a:solidFill>
                  <a:srgbClr val="0C6551"/>
                </a:solidFill>
                <a:latin typeface="思源黑体 CN Regular" panose="020B0500000000000000" pitchFamily="34" charset="-122"/>
                <a:ea typeface="思源黑体 CN Regular" panose="020B0500000000000000" pitchFamily="34" charset="-122"/>
              </a:rPr>
              <a:t>）：</a:t>
            </a:r>
            <a:r>
              <a:rPr lang="zh-CN" altLang="en-US" sz="1500" dirty="0">
                <a:latin typeface="思源黑体 CN Regular" panose="020B0500000000000000" pitchFamily="34" charset="-122"/>
                <a:ea typeface="思源黑体 CN Regular" panose="020B0500000000000000" pitchFamily="34" charset="-122"/>
              </a:rPr>
              <a:t>病理性蛋白聚合、突触和神经网络损伤、蛋白稳态异常、细胞骨架异常、炎症反应和神经元细胞死亡</a:t>
            </a:r>
            <a:endParaRPr lang="en-US" sz="1500" dirty="0">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500" b="1" dirty="0">
                <a:solidFill>
                  <a:srgbClr val="0C6551"/>
                </a:solidFill>
                <a:latin typeface="思源黑体 CN Regular" panose="020B0500000000000000" pitchFamily="34" charset="-122"/>
                <a:ea typeface="思源黑体 CN Regular" panose="020B0500000000000000" pitchFamily="34" charset="-122"/>
              </a:rPr>
              <a:t>帕金森症（</a:t>
            </a:r>
            <a:r>
              <a:rPr lang="en-US" altLang="zh-CN" sz="1500" b="1" dirty="0">
                <a:solidFill>
                  <a:srgbClr val="0C6551"/>
                </a:solidFill>
                <a:latin typeface="思源黑体 CN Regular" panose="020B0500000000000000" pitchFamily="34" charset="-122"/>
                <a:ea typeface="思源黑体 CN Regular" panose="020B0500000000000000" pitchFamily="34" charset="-122"/>
              </a:rPr>
              <a:t>PD</a:t>
            </a:r>
            <a:r>
              <a:rPr lang="zh-CN" altLang="en-US" sz="1500" b="1" dirty="0">
                <a:solidFill>
                  <a:srgbClr val="0C6551"/>
                </a:solidFill>
                <a:latin typeface="思源黑体 CN Regular" panose="020B0500000000000000" pitchFamily="34" charset="-122"/>
                <a:ea typeface="思源黑体 CN Regular" panose="020B0500000000000000" pitchFamily="34" charset="-122"/>
              </a:rPr>
              <a:t>）：</a:t>
            </a:r>
            <a:r>
              <a:rPr lang="zh-CN" altLang="en-US" sz="1500" dirty="0">
                <a:latin typeface="思源黑体 CN Regular" panose="020B0500000000000000" pitchFamily="34" charset="-122"/>
                <a:ea typeface="思源黑体 CN Regular" panose="020B0500000000000000" pitchFamily="34" charset="-122"/>
              </a:rPr>
              <a:t>病理性蛋白聚合、突触和神经网络损伤、蛋白稳态异常、能量代谢失衡、炎症反应和神经元细胞死亡</a:t>
            </a:r>
            <a:endParaRPr lang="en-US" sz="1500" dirty="0">
              <a:latin typeface="思源黑体 CN Regular" panose="020B0500000000000000" pitchFamily="34" charset="-122"/>
              <a:ea typeface="思源黑体 CN Regular" panose="020B0500000000000000" pitchFamily="34" charset="-122"/>
            </a:endParaRPr>
          </a:p>
        </p:txBody>
      </p:sp>
      <p:sp>
        <p:nvSpPr>
          <p:cNvPr id="17" name="TextBox 16"/>
          <p:cNvSpPr txBox="1"/>
          <p:nvPr/>
        </p:nvSpPr>
        <p:spPr>
          <a:xfrm>
            <a:off x="1734216" y="2422400"/>
            <a:ext cx="1980000" cy="1872000"/>
          </a:xfrm>
          <a:prstGeom prst="roundRect">
            <a:avLst/>
          </a:prstGeom>
          <a:solidFill>
            <a:schemeClr val="bg1">
              <a:lumMod val="95000"/>
            </a:schemeClr>
          </a:solidFill>
        </p:spPr>
        <p:txBody>
          <a:bodyPr wrap="none" rtlCol="0" anchor="ctr">
            <a:spAutoFit/>
          </a:bodyPr>
          <a:lstStyle/>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病理性蛋白聚合</a:t>
            </a:r>
            <a:endParaRPr lang="en-US"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突触和神经网络损伤</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蛋白稳态异常</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细胞骨架异常</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能量代谢失衡</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en-US" sz="1400" dirty="0">
                <a:latin typeface="Poppins" panose="02000000000000000000" pitchFamily="2" charset="0"/>
                <a:ea typeface="思源黑体 CN Regular" panose="020B0500000000000000" pitchFamily="34" charset="-122"/>
                <a:cs typeface="Poppins" panose="02000000000000000000" pitchFamily="2" charset="0"/>
              </a:rPr>
              <a:t>DNA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和</a:t>
            </a:r>
            <a:r>
              <a:rPr lang="en-US" sz="1400" dirty="0">
                <a:latin typeface="Poppins" panose="02000000000000000000" pitchFamily="2" charset="0"/>
                <a:ea typeface="思源黑体 CN Regular" panose="020B0500000000000000" pitchFamily="34" charset="-122"/>
                <a:cs typeface="Poppins" panose="02000000000000000000" pitchFamily="2" charset="0"/>
              </a:rPr>
              <a:t> RNA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损伤</a:t>
            </a:r>
            <a:endParaRPr lang="en-US"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炎症反应</a:t>
            </a:r>
            <a:endParaRPr lang="en-US"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神经元细胞死亡</a:t>
            </a:r>
            <a:endParaRPr 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8" name="TextBox 357"/>
          <p:cNvSpPr txBox="1"/>
          <p:nvPr>
            <p:custDataLst>
              <p:tags r:id="rId3"/>
            </p:custDataLst>
          </p:nvPr>
        </p:nvSpPr>
        <p:spPr>
          <a:xfrm>
            <a:off x="301625" y="669925"/>
            <a:ext cx="8242300" cy="583565"/>
          </a:xfrm>
          <a:prstGeom prst="rect">
            <a:avLst/>
          </a:prstGeom>
          <a:noFill/>
        </p:spPr>
        <p:txBody>
          <a:bodyPr wrap="square" rtlCol="0">
            <a:spAutoFit/>
          </a:bodyPr>
          <a:lstStyle/>
          <a:p>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神经退行性疾病特征：</a:t>
            </a:r>
            <a:r>
              <a:rPr lang="en-US" altLang="zh-CN"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AD</a:t>
            </a:r>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和</a:t>
            </a:r>
            <a:r>
              <a:rPr lang="en-US" altLang="zh-CN"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PD</a:t>
            </a:r>
            <a:endParaRPr lang="en-US" altLang="zh-CN"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pic>
        <p:nvPicPr>
          <p:cNvPr id="13" name="图片 12" descr="Hallmarks of neurodegenerative diseases-12-1.jpg"/>
          <p:cNvPicPr>
            <a:picLocks noChangeAspect="1"/>
          </p:cNvPicPr>
          <p:nvPr/>
        </p:nvPicPr>
        <p:blipFill>
          <a:blip r:embed="rId4"/>
          <a:stretch>
            <a:fillRect/>
          </a:stretch>
        </p:blipFill>
        <p:spPr>
          <a:xfrm>
            <a:off x="4910800" y="1469739"/>
            <a:ext cx="6566096" cy="381285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482">
        <p159:morph option="byObject"/>
      </p:transition>
    </mc:Choice>
    <mc:Fallback>
      <p:transition spd="slow" advTm="42482">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TextBox 34"/>
          <p:cNvSpPr txBox="1"/>
          <p:nvPr/>
        </p:nvSpPr>
        <p:spPr>
          <a:xfrm>
            <a:off x="0" y="6635751"/>
            <a:ext cx="11499273" cy="213995"/>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sym typeface="+mn-ea"/>
              </a:rPr>
              <a:t>Hou Y, et al. Ageing as a risk factor for neurodegenerative disease. Nat Rev Neurol. 2019. </a:t>
            </a:r>
            <a:r>
              <a:rPr lang="en-US" sz="800" dirty="0" err="1">
                <a:latin typeface="Poppins" panose="02000000000000000000" pitchFamily="2" charset="0"/>
                <a:cs typeface="Poppins" panose="02000000000000000000" pitchFamily="2" charset="0"/>
                <a:sym typeface="+mn-ea"/>
              </a:rPr>
              <a:t>doi</a:t>
            </a:r>
            <a:r>
              <a:rPr lang="en-US" sz="800" dirty="0">
                <a:latin typeface="Poppins" panose="02000000000000000000" pitchFamily="2" charset="0"/>
                <a:cs typeface="Poppins" panose="02000000000000000000" pitchFamily="2" charset="0"/>
                <a:sym typeface="+mn-ea"/>
              </a:rPr>
              <a:t>: 10.1038/s41582-019-0244-7</a:t>
            </a:r>
            <a:endParaRPr lang="en-US" sz="800" dirty="0">
              <a:latin typeface="Poppins" panose="02000000000000000000" pitchFamily="2" charset="0"/>
              <a:cs typeface="Poppins" panose="02000000000000000000" pitchFamily="2" charset="0"/>
            </a:endParaRPr>
          </a:p>
        </p:txBody>
      </p:sp>
      <p:sp>
        <p:nvSpPr>
          <p:cNvPr id="39" name="TextBox 38"/>
          <p:cNvSpPr txBox="1"/>
          <p:nvPr/>
        </p:nvSpPr>
        <p:spPr>
          <a:xfrm>
            <a:off x="5784111" y="2596632"/>
            <a:ext cx="6251945" cy="3779758"/>
          </a:xfrm>
          <a:prstGeom prst="roundRect">
            <a:avLst/>
          </a:prstGeom>
          <a:noFill/>
          <a:ln>
            <a:solidFill>
              <a:srgbClr val="007E66"/>
            </a:solidFill>
            <a:prstDash val="dashDot"/>
          </a:ln>
        </p:spPr>
        <p:txBody>
          <a:bodyPr wrap="square" rtlCol="0">
            <a:spAutoFit/>
          </a:bodyPr>
          <a:lstStyle/>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基因组不稳定性增加（</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Genomic instability</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表观遗传学改变（</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Epigenetic alterations</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细胞间信息传递改变</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Altered intercellular communication</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干细胞枯竭（</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Stem cell exhaustion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细胞衰老（</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Cellular senescence</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线粒体功能异常（</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Mitochondrial dysfunction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营养感应失调（</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Deregulated nutrient sensing</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蛋白内稳态丧失（</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Loss of </a:t>
            </a:r>
            <a:r>
              <a:rPr lang="en-US" altLang="zh-CN" sz="1600" dirty="0" err="1">
                <a:latin typeface="Poppins" panose="02000000000000000000" pitchFamily="2" charset="0"/>
                <a:ea typeface="思源黑体 CN Regular" panose="020B0500000000000000" pitchFamily="34" charset="-122"/>
                <a:cs typeface="Poppins" panose="02000000000000000000" pitchFamily="2" charset="0"/>
              </a:rPr>
              <a:t>proteostasis</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marL="342900" indent="-342900">
              <a:lnSpc>
                <a:spcPct val="150000"/>
              </a:lnSpc>
              <a:buAutoNum type="arabicPeriod"/>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端粒缩短（</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Telomere attrition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2290" name="Picture 2" descr="图4. AD/PD/ALS发病率及衰老的标志[4]"/>
          <p:cNvPicPr>
            <a:picLocks noChangeAspect="1" noChangeArrowheads="1"/>
          </p:cNvPicPr>
          <p:nvPr/>
        </p:nvPicPr>
        <p:blipFill>
          <a:blip r:embed="rId2">
            <a:extLst>
              <a:ext uri="{28A0092B-C50C-407E-A947-70E740481C1C}">
                <a14:useLocalDpi xmlns:a14="http://schemas.microsoft.com/office/drawing/2010/main" val="0"/>
              </a:ext>
            </a:extLst>
          </a:blip>
          <a:srcRect b="67374"/>
          <a:stretch>
            <a:fillRect/>
          </a:stretch>
        </p:blipFill>
        <p:spPr bwMode="auto">
          <a:xfrm>
            <a:off x="6751955" y="571500"/>
            <a:ext cx="4842510" cy="1737995"/>
          </a:xfrm>
          <a:prstGeom prst="rect">
            <a:avLst/>
          </a:prstGeom>
          <a:noFill/>
          <a:extLst>
            <a:ext uri="{909E8E84-426E-40DD-AFC4-6F175D3DCCD1}">
              <a14:hiddenFill xmlns:a14="http://schemas.microsoft.com/office/drawing/2010/main">
                <a:solidFill>
                  <a:srgbClr val="FFFFFF"/>
                </a:solidFill>
              </a14:hiddenFill>
            </a:ext>
          </a:extLst>
        </p:spPr>
      </p:pic>
      <p:sp>
        <p:nvSpPr>
          <p:cNvPr id="358" name="TextBox 357"/>
          <p:cNvSpPr txBox="1"/>
          <p:nvPr>
            <p:custDataLst>
              <p:tags r:id="rId3"/>
            </p:custDataLst>
          </p:nvPr>
        </p:nvSpPr>
        <p:spPr>
          <a:xfrm>
            <a:off x="301625" y="669925"/>
            <a:ext cx="7176135" cy="583565"/>
          </a:xfrm>
          <a:prstGeom prst="rect">
            <a:avLst/>
          </a:prstGeom>
          <a:noFill/>
        </p:spPr>
        <p:txBody>
          <a:bodyPr wrap="square" rtlCol="0">
            <a:spAutoFit/>
          </a:bodyPr>
          <a:lstStyle/>
          <a:p>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神经退行性疾病主要致病因素：</a:t>
            </a:r>
            <a:endParaRPr lang="en-US" altLang="zh-CN"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pic>
        <p:nvPicPr>
          <p:cNvPr id="2" name="Picture 2" descr="图4. AD/PD/ALS发病率及衰老的标志[4]"/>
          <p:cNvPicPr>
            <a:picLocks noChangeAspect="1" noChangeArrowheads="1"/>
          </p:cNvPicPr>
          <p:nvPr>
            <p:custDataLst>
              <p:tags r:id="rId4"/>
            </p:custDataLst>
          </p:nvPr>
        </p:nvPicPr>
        <p:blipFill>
          <a:blip r:embed="rId2">
            <a:extLst>
              <a:ext uri="{28A0092B-C50C-407E-A947-70E740481C1C}">
                <a14:useLocalDpi xmlns:a14="http://schemas.microsoft.com/office/drawing/2010/main" val="0"/>
              </a:ext>
            </a:extLst>
          </a:blip>
          <a:srcRect l="10831" t="33151" r="2321"/>
          <a:stretch>
            <a:fillRect/>
          </a:stretch>
        </p:blipFill>
        <p:spPr bwMode="auto">
          <a:xfrm>
            <a:off x="485140" y="1635760"/>
            <a:ext cx="5251450" cy="44469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TextBox 34"/>
          <p:cNvSpPr txBox="1"/>
          <p:nvPr/>
        </p:nvSpPr>
        <p:spPr>
          <a:xfrm>
            <a:off x="0" y="6635751"/>
            <a:ext cx="11499273" cy="213995"/>
          </a:xfrm>
          <a:prstGeom prst="rect">
            <a:avLst/>
          </a:prstGeom>
          <a:noFill/>
        </p:spPr>
        <p:txBody>
          <a:bodyPr wrap="square">
            <a:spAutoFit/>
          </a:bodyPr>
          <a:lstStyle/>
          <a:p>
            <a:r>
              <a:rPr lang="en-US" sz="800" dirty="0">
                <a:latin typeface="Poppins" panose="02000000000000000000" pitchFamily="2" charset="0"/>
                <a:cs typeface="Poppins" panose="02000000000000000000" pitchFamily="2" charset="0"/>
                <a:sym typeface="+mn-ea"/>
              </a:rPr>
              <a:t>Wilson DM 3rd, et al. Hallmarks of neurodegenerative diseases. Cell. 2023. </a:t>
            </a:r>
            <a:r>
              <a:rPr lang="en-US" sz="800" dirty="0" err="1">
                <a:latin typeface="Poppins" panose="02000000000000000000" pitchFamily="2" charset="0"/>
                <a:cs typeface="Poppins" panose="02000000000000000000" pitchFamily="2" charset="0"/>
                <a:sym typeface="+mn-ea"/>
              </a:rPr>
              <a:t>doi</a:t>
            </a:r>
            <a:r>
              <a:rPr lang="en-US" sz="800" dirty="0">
                <a:latin typeface="Poppins" panose="02000000000000000000" pitchFamily="2" charset="0"/>
                <a:cs typeface="Poppins" panose="02000000000000000000" pitchFamily="2" charset="0"/>
                <a:sym typeface="+mn-ea"/>
              </a:rPr>
              <a:t>: 10.1016/j.cell.2022.12.032. </a:t>
            </a:r>
            <a:endParaRPr lang="en-US" sz="800" dirty="0">
              <a:latin typeface="Poppins" panose="02000000000000000000" pitchFamily="2" charset="0"/>
              <a:cs typeface="Poppins" panose="02000000000000000000" pitchFamily="2" charset="0"/>
            </a:endParaRPr>
          </a:p>
        </p:txBody>
      </p:sp>
      <p:pic>
        <p:nvPicPr>
          <p:cNvPr id="33" name="Picture 32"/>
          <p:cNvPicPr>
            <a:picLocks noChangeAspect="1"/>
          </p:cNvPicPr>
          <p:nvPr/>
        </p:nvPicPr>
        <p:blipFill>
          <a:blip r:embed="rId2"/>
          <a:stretch>
            <a:fillRect/>
          </a:stretch>
        </p:blipFill>
        <p:spPr>
          <a:xfrm>
            <a:off x="6189065" y="861236"/>
            <a:ext cx="5403844" cy="5408757"/>
          </a:xfrm>
          <a:prstGeom prst="rect">
            <a:avLst/>
          </a:prstGeom>
          <a:ln>
            <a:noFill/>
          </a:ln>
        </p:spPr>
      </p:pic>
      <p:sp>
        <p:nvSpPr>
          <p:cNvPr id="5" name="Partial Circle 4"/>
          <p:cNvSpPr/>
          <p:nvPr/>
        </p:nvSpPr>
        <p:spPr>
          <a:xfrm rot="16200000">
            <a:off x="6093478" y="668118"/>
            <a:ext cx="5556790" cy="5723776"/>
          </a:xfrm>
          <a:prstGeom prst="pie">
            <a:avLst>
              <a:gd name="adj1" fmla="val 10657"/>
              <a:gd name="adj2" fmla="val 218017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Partial Circle 37"/>
          <p:cNvSpPr/>
          <p:nvPr/>
        </p:nvSpPr>
        <p:spPr>
          <a:xfrm rot="16200000">
            <a:off x="6052207" y="662348"/>
            <a:ext cx="5556790" cy="5723776"/>
          </a:xfrm>
          <a:prstGeom prst="pie">
            <a:avLst>
              <a:gd name="adj1" fmla="val 17255146"/>
              <a:gd name="adj2" fmla="val 19560331"/>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Box 38"/>
          <p:cNvSpPr txBox="1"/>
          <p:nvPr/>
        </p:nvSpPr>
        <p:spPr>
          <a:xfrm>
            <a:off x="447675" y="1883410"/>
            <a:ext cx="5713095" cy="3661410"/>
          </a:xfrm>
          <a:prstGeom prst="rect">
            <a:avLst/>
          </a:prstGeom>
          <a:noFill/>
        </p:spPr>
        <p:txBody>
          <a:bodyPr wrap="square" rtlCol="0">
            <a:spAutoFit/>
          </a:bodyPr>
          <a:lstStyle/>
          <a:p>
            <a:pPr>
              <a:buFont typeface="Wingdings" panose="05000000000000000000" pitchFamily="2" charset="2"/>
              <a:buChar char="u"/>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阿尔兹海默症</a:t>
            </a:r>
            <a:endParaRPr lang="en-US" altLang="zh-CN"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主要聚合蛋白： </a:t>
            </a:r>
            <a:r>
              <a:rPr lang="en-US" altLang="zh-CN" sz="1600" dirty="0" smtClean="0">
                <a:solidFill>
                  <a:srgbClr val="23344C"/>
                </a:solidFill>
                <a:latin typeface="Poppins" panose="02000000000000000000" pitchFamily="2" charset="0"/>
                <a:ea typeface="思源黑体 CN Regular" panose="020B0500000000000000" pitchFamily="34" charset="-122"/>
                <a:cs typeface="Poppins" panose="02000000000000000000" pitchFamily="2" charset="0"/>
              </a:rPr>
              <a:t>tau, </a:t>
            </a:r>
            <a:r>
              <a:rPr lang="en-US" altLang="zh-CN" sz="1600" dirty="0" err="1" smtClean="0">
                <a:solidFill>
                  <a:srgbClr val="23344C"/>
                </a:solidFill>
                <a:latin typeface="Poppins" panose="02000000000000000000" pitchFamily="2" charset="0"/>
                <a:ea typeface="思源黑体 CN Regular" panose="020B0500000000000000" pitchFamily="34" charset="-122"/>
                <a:cs typeface="Poppins" panose="02000000000000000000" pitchFamily="2" charset="0"/>
              </a:rPr>
              <a:t>Aβ</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其他热门靶点：</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PSEN1 </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PSEN2</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endParaRPr 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Wingdings" panose="05000000000000000000" pitchFamily="2" charset="2"/>
              <a:buChar char="u"/>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帕金森症</a:t>
            </a:r>
            <a:endParaRPr 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主要聚合蛋白：</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α-synuclein</a:t>
            </a:r>
            <a:endParaRPr 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其他热门靶点：</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PINK1,</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PARK7/DJ1,</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PRKN/Parkin, ATP13A2</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endParaRPr 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Wingdings" panose="05000000000000000000" pitchFamily="2" charset="2"/>
              <a:buChar char="u"/>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渐冻症</a:t>
            </a:r>
            <a:endParaRPr lang="en-US" altLang="zh-CN"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主要聚合蛋白：</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TDP43, tau, SOD1, FUS </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DPRs</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其他热门靶点：</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UBQLN2, VCP, TBK1, ANXA11, SQSTM1</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Wingdings" panose="05000000000000000000" pitchFamily="2" charset="2"/>
              <a:buChar char="u"/>
            </a:pP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Wingdings" panose="05000000000000000000" pitchFamily="2" charset="2"/>
              <a:buChar char="u"/>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亨廷顿综合征</a:t>
            </a:r>
            <a:endParaRPr lang="en-US" altLang="zh-CN"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主要聚合蛋白：</a:t>
            </a:r>
            <a:r>
              <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Huntingtin,</a:t>
            </a:r>
            <a:r>
              <a:rPr lang="zh-CN" altLang="en-US"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err="1">
                <a:solidFill>
                  <a:srgbClr val="23344C"/>
                </a:solidFill>
                <a:latin typeface="Poppins" panose="02000000000000000000" pitchFamily="2" charset="0"/>
                <a:ea typeface="思源黑体 CN Regular" panose="020B0500000000000000" pitchFamily="34" charset="-122"/>
                <a:cs typeface="Poppins" panose="02000000000000000000" pitchFamily="2" charset="0"/>
              </a:rPr>
              <a:t>PolyQ</a:t>
            </a:r>
            <a:endParaRPr lang="en-US" altLang="zh-CN" sz="1600" dirty="0">
              <a:solidFill>
                <a:srgbClr val="23344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8" name="TextBox 357"/>
          <p:cNvSpPr txBox="1"/>
          <p:nvPr>
            <p:custDataLst>
              <p:tags r:id="rId3"/>
            </p:custDataLst>
          </p:nvPr>
        </p:nvSpPr>
        <p:spPr>
          <a:xfrm>
            <a:off x="301625" y="669925"/>
            <a:ext cx="7176135" cy="583565"/>
          </a:xfrm>
          <a:prstGeom prst="rect">
            <a:avLst/>
          </a:prstGeom>
          <a:noFill/>
        </p:spPr>
        <p:txBody>
          <a:bodyPr wrap="square" rtlCol="0">
            <a:spAutoFit/>
          </a:bodyPr>
          <a:lstStyle/>
          <a:p>
            <a:r>
              <a:rPr lang="zh-CN" altLang="en-US"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神经退行性疾病相关靶点</a:t>
            </a:r>
            <a:endParaRPr lang="en-US" altLang="zh-CN" sz="32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32"/>
          <p:cNvSpPr txBox="1"/>
          <p:nvPr/>
        </p:nvSpPr>
        <p:spPr>
          <a:xfrm>
            <a:off x="0" y="6635751"/>
            <a:ext cx="10462491" cy="213995"/>
          </a:xfrm>
          <a:prstGeom prst="rect">
            <a:avLst/>
          </a:prstGeom>
          <a:noFill/>
        </p:spPr>
        <p:txBody>
          <a:bodyPr wrap="square">
            <a:spAutoFit/>
          </a:bodyPr>
          <a:lstStyle/>
          <a:p>
            <a:r>
              <a:rPr lang="en-US" sz="800" dirty="0">
                <a:solidFill>
                  <a:srgbClr val="212121"/>
                </a:solidFill>
                <a:effectLst/>
                <a:latin typeface="Poppins" panose="02000000000000000000" pitchFamily="2" charset="0"/>
                <a:cs typeface="Poppins" panose="02000000000000000000" pitchFamily="2" charset="0"/>
                <a:sym typeface="+mn-ea"/>
              </a:rPr>
              <a:t>Canter RG, Penney J, Tsai LH. The road to restoring neural circuits for the treatment of Alzheimer's disease. Nature, 2016.</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9" name="Picture 38"/>
          <p:cNvPicPr>
            <a:picLocks noChangeAspect="1"/>
          </p:cNvPicPr>
          <p:nvPr/>
        </p:nvPicPr>
        <p:blipFill rotWithShape="1">
          <a:blip r:embed="rId2"/>
          <a:srcRect l="927" t="67887" r="79281" b="1995"/>
          <a:stretch>
            <a:fillRect/>
          </a:stretch>
        </p:blipFill>
        <p:spPr>
          <a:xfrm>
            <a:off x="976397" y="1378200"/>
            <a:ext cx="3380691" cy="3918201"/>
          </a:xfrm>
          <a:prstGeom prst="rect">
            <a:avLst/>
          </a:prstGeom>
        </p:spPr>
      </p:pic>
      <p:sp>
        <p:nvSpPr>
          <p:cNvPr id="42" name="TextBox 41"/>
          <p:cNvSpPr txBox="1"/>
          <p:nvPr/>
        </p:nvSpPr>
        <p:spPr>
          <a:xfrm>
            <a:off x="276446" y="5398689"/>
            <a:ext cx="4582632" cy="829945"/>
          </a:xfrm>
          <a:prstGeom prst="rect">
            <a:avLst/>
          </a:prstGeom>
          <a:noFill/>
        </p:spPr>
        <p:txBody>
          <a:bodyPr wrap="square" rtlCol="0">
            <a:spAutoFit/>
          </a:bodyPr>
          <a:lstStyle/>
          <a:p>
            <a:pPr indent="-285750" fontAlgn="auto">
              <a:buFont typeface="Arial" panose="020B0604020202020204" pitchFamily="34" charset="0"/>
              <a:buChar char="•"/>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病理性蛋白聚合、突触和神经网络损伤、蛋白稳态异常、细胞骨架异常、炎症反应和神经元细胞死亡与阿尔兹海默症的发展高度相关</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4" name="Picture 43"/>
          <p:cNvPicPr>
            <a:picLocks noChangeAspect="1"/>
          </p:cNvPicPr>
          <p:nvPr/>
        </p:nvPicPr>
        <p:blipFill rotWithShape="1">
          <a:blip r:embed="rId3"/>
          <a:srcRect b="29682"/>
          <a:stretch>
            <a:fillRect/>
          </a:stretch>
        </p:blipFill>
        <p:spPr>
          <a:xfrm>
            <a:off x="4882238" y="3648615"/>
            <a:ext cx="7089825" cy="2334423"/>
          </a:xfrm>
          <a:prstGeom prst="rect">
            <a:avLst/>
          </a:prstGeom>
        </p:spPr>
      </p:pic>
      <p:sp>
        <p:nvSpPr>
          <p:cNvPr id="45" name="TextBox 44"/>
          <p:cNvSpPr txBox="1"/>
          <p:nvPr/>
        </p:nvSpPr>
        <p:spPr>
          <a:xfrm>
            <a:off x="4903507" y="2330849"/>
            <a:ext cx="2160000" cy="1323439"/>
          </a:xfrm>
          <a:prstGeom prst="rect">
            <a:avLst/>
          </a:prstGeom>
          <a:solidFill>
            <a:srgbClr val="B1E5D9"/>
          </a:solidFill>
        </p:spPr>
        <p:txBody>
          <a:bodyPr wrap="square" rtlCol="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正常脑组织中：</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a:p>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神经元和胶质细胞亚群通过突触连接形成功能性通路。</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 name="TextBox 45"/>
          <p:cNvSpPr txBox="1"/>
          <p:nvPr/>
        </p:nvSpPr>
        <p:spPr>
          <a:xfrm>
            <a:off x="7238256" y="1838406"/>
            <a:ext cx="2160000" cy="1815882"/>
          </a:xfrm>
          <a:prstGeom prst="rect">
            <a:avLst/>
          </a:prstGeom>
          <a:solidFill>
            <a:srgbClr val="85D7C3"/>
          </a:solidFill>
        </p:spPr>
        <p:txBody>
          <a:bodyPr wrap="square" rtlCol="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阿尔兹海默症初始期</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淀粉样</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纤维开始在细胞外形成，可能促使早期神经通路功能障碍、突触损伤和初步的炎症反应。</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 name="TextBox 47"/>
          <p:cNvSpPr txBox="1"/>
          <p:nvPr/>
        </p:nvSpPr>
        <p:spPr>
          <a:xfrm>
            <a:off x="9583637" y="853521"/>
            <a:ext cx="2304000" cy="2800767"/>
          </a:xfrm>
          <a:prstGeom prst="rect">
            <a:avLst/>
          </a:prstGeom>
          <a:solidFill>
            <a:srgbClr val="5BC9B0"/>
          </a:solidFill>
        </p:spPr>
        <p:txBody>
          <a:bodyPr wrap="square" rtlCol="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阿尔兹海默症晚期：</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a:p>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淀粉样</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斑块生成速率超过清除速率，出现胞内神经纤维缠结（由超磷酸化</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蛋白形成的成对螺旋丝结构组成），自噬及其他途径的缺陷导致神经元和胶质细胞功能障碍，进而促进炎症反应。</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副标题 2"/>
          <p:cNvSpPr txBox="1"/>
          <p:nvPr/>
        </p:nvSpPr>
        <p:spPr>
          <a:xfrm>
            <a:off x="377705" y="806719"/>
            <a:ext cx="4438843" cy="571481"/>
          </a:xfrm>
          <a:prstGeom prst="rect">
            <a:avLst/>
          </a:prstGeom>
        </p:spPr>
        <p:txBody>
          <a:bodyPr>
            <a:noAutofit/>
          </a:bodyPr>
          <a:lstStyle/>
          <a:p>
            <a:pPr marL="342900" indent="-342900">
              <a:lnSpc>
                <a:spcPct val="90000"/>
              </a:lnSpc>
              <a:buFont typeface="Wingdings" panose="05000000000000000000" charset="0"/>
              <a:buChar char="Ø"/>
            </a:pPr>
            <a:r>
              <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阿尔兹海默</a:t>
            </a:r>
            <a:r>
              <a:rPr lang="zh-CN" altLang="en-US" sz="2400" b="1" dirty="0" smtClean="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症病理机制</a:t>
            </a:r>
            <a:endPar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副标题 2"/>
          <p:cNvSpPr txBox="1"/>
          <p:nvPr/>
        </p:nvSpPr>
        <p:spPr>
          <a:xfrm>
            <a:off x="377705" y="806719"/>
            <a:ext cx="4438843" cy="571481"/>
          </a:xfrm>
          <a:prstGeom prst="rect">
            <a:avLst/>
          </a:prstGeom>
        </p:spPr>
        <p:txBody>
          <a:bodyPr>
            <a:noAutofit/>
          </a:bodyPr>
          <a:lstStyle/>
          <a:p>
            <a:pPr marL="342900" indent="-342900">
              <a:lnSpc>
                <a:spcPct val="90000"/>
              </a:lnSpc>
              <a:buFont typeface="Wingdings" panose="05000000000000000000" charset="0"/>
              <a:buChar char="Ø"/>
            </a:pPr>
            <a:r>
              <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阿尔兹海默症治疗策略</a:t>
            </a:r>
            <a:endPar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33" name="TextBox 32"/>
          <p:cNvSpPr txBox="1"/>
          <p:nvPr/>
        </p:nvSpPr>
        <p:spPr>
          <a:xfrm>
            <a:off x="0" y="6635751"/>
            <a:ext cx="10462491" cy="213995"/>
          </a:xfrm>
          <a:prstGeom prst="rect">
            <a:avLst/>
          </a:prstGeom>
          <a:noFill/>
        </p:spPr>
        <p:txBody>
          <a:bodyPr wrap="square">
            <a:spAutoFit/>
          </a:bodyPr>
          <a:lstStyle/>
          <a:p>
            <a:r>
              <a:rPr lang="en-US" sz="800" dirty="0">
                <a:solidFill>
                  <a:srgbClr val="212121"/>
                </a:solidFill>
                <a:latin typeface="Poppins" panose="02000000000000000000" pitchFamily="2" charset="0"/>
                <a:cs typeface="Poppins" panose="02000000000000000000" pitchFamily="2" charset="0"/>
                <a:sym typeface="+mn-ea"/>
              </a:rPr>
              <a:t>Jeffrey Cummings, et al. Alzheimer's disease drug development pipeline: 2022. </a:t>
            </a:r>
            <a:r>
              <a:rPr lang="en-US" altLang="zh-CN" sz="800" dirty="0">
                <a:solidFill>
                  <a:srgbClr val="4A4B4C"/>
                </a:solidFill>
                <a:latin typeface="Poppins" panose="02000000000000000000" pitchFamily="2" charset="0"/>
                <a:cs typeface="Poppins" panose="02000000000000000000" pitchFamily="2" charset="0"/>
                <a:sym typeface="+mn-ea"/>
              </a:rPr>
              <a:t>Alzheimer’s and Dementia, 2022.</a:t>
            </a:r>
            <a:r>
              <a:rPr lang="en-US" sz="800" dirty="0">
                <a:solidFill>
                  <a:srgbClr val="212121"/>
                </a:solidFill>
                <a:latin typeface="Poppins" panose="02000000000000000000" pitchFamily="2" charset="0"/>
                <a:cs typeface="Poppins" panose="02000000000000000000" pitchFamily="2" charset="0"/>
                <a:sym typeface="+mn-ea"/>
              </a:rPr>
              <a:t> </a:t>
            </a:r>
            <a:endParaRPr lang="en-US" sz="800" dirty="0">
              <a:latin typeface="Poppins" panose="02000000000000000000" pitchFamily="2" charset="0"/>
              <a:cs typeface="Poppins" panose="02000000000000000000" pitchFamily="2" charset="0"/>
            </a:endParaRPr>
          </a:p>
        </p:txBody>
      </p:sp>
      <p:pic>
        <p:nvPicPr>
          <p:cNvPr id="9218" name="Picture 2" descr="2022  阿尔茨海默病全球药物开发pipeline汇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330" y="1349235"/>
            <a:ext cx="5061373" cy="5061373"/>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574158" y="1567223"/>
            <a:ext cx="4082902" cy="942061"/>
          </a:xfrm>
          <a:prstGeom prst="roundRect">
            <a:avLst/>
          </a:prstGeom>
          <a:solidFill>
            <a:srgbClr val="007E66"/>
          </a:solidFill>
        </p:spPr>
        <p:txBody>
          <a:bodyPr wrap="square" rtlCol="0">
            <a:spAutoFit/>
          </a:bodyPr>
          <a:lstStyle/>
          <a:p>
            <a:pPr>
              <a:lnSpc>
                <a:spcPct val="150000"/>
              </a:lnSpc>
            </a:pP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主要通过靶向</a:t>
            </a:r>
            <a:r>
              <a:rPr lang="en-US" altLang="zh-CN" sz="1600" b="1" dirty="0" err="1">
                <a:solidFill>
                  <a:schemeClr val="bg1"/>
                </a:solidFill>
                <a:latin typeface="Poppins" panose="02000000000000000000" pitchFamily="2" charset="0"/>
                <a:ea typeface="思源黑体 CN Regular" panose="020B0500000000000000" pitchFamily="34" charset="-122"/>
                <a:cs typeface="Poppins" panose="02000000000000000000" pitchFamily="2" charset="0"/>
              </a:rPr>
              <a:t>amyloid</a:t>
            </a: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蛋白、炎症免疫反应和突触来抑制病情发展。</a:t>
            </a:r>
            <a:endParaRPr 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2" name="Picture 2" descr="2022  阿尔茨海默病全球药物开发pipeline汇总"/>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49" y="3046228"/>
            <a:ext cx="5140836" cy="29146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446567" y="5563011"/>
            <a:ext cx="4061637" cy="829945"/>
          </a:xfrm>
          <a:prstGeom prst="rect">
            <a:avLst/>
          </a:prstGeom>
          <a:noFill/>
        </p:spPr>
        <p:txBody>
          <a:bodyPr wrap="square" rtlCol="0">
            <a:spAutoFit/>
          </a:bodyPr>
          <a:lstStyle/>
          <a:p>
            <a:pPr indent="-285750" fontAlgn="auto">
              <a:buFont typeface="Arial" panose="020B0604020202020204" pitchFamily="34" charset="0"/>
              <a:buChar char="•"/>
            </a:pPr>
            <a:r>
              <a:rPr lang="zh-CN" altLang="en-US" sz="1600" dirty="0">
                <a:latin typeface="思源黑体 CN Regular" panose="020B0500000000000000" pitchFamily="34" charset="-122"/>
                <a:ea typeface="思源黑体 CN Regular" panose="020B0500000000000000" pitchFamily="34" charset="-122"/>
              </a:rPr>
              <a:t>病理性蛋白聚合、突触和神经网络损伤、蛋白稳态异常、能量代谢失衡、炎症反应和神经元细胞死亡</a:t>
            </a:r>
            <a:endParaRPr lang="en-US" sz="1600" dirty="0">
              <a:latin typeface="思源黑体 CN Regular" panose="020B0500000000000000" pitchFamily="34" charset="-122"/>
              <a:ea typeface="思源黑体 CN Regular" panose="020B0500000000000000" pitchFamily="34" charset="-122"/>
            </a:endParaRPr>
          </a:p>
        </p:txBody>
      </p:sp>
      <p:pic>
        <p:nvPicPr>
          <p:cNvPr id="11" name="Picture 10"/>
          <p:cNvPicPr>
            <a:picLocks noChangeAspect="1"/>
          </p:cNvPicPr>
          <p:nvPr/>
        </p:nvPicPr>
        <p:blipFill rotWithShape="1">
          <a:blip r:embed="rId2"/>
          <a:srcRect l="20502" t="68412" r="59706" b="1470"/>
          <a:stretch>
            <a:fillRect/>
          </a:stretch>
        </p:blipFill>
        <p:spPr>
          <a:xfrm>
            <a:off x="801826" y="1422629"/>
            <a:ext cx="3380691" cy="3918201"/>
          </a:xfrm>
          <a:prstGeom prst="rect">
            <a:avLst/>
          </a:prstGeom>
        </p:spPr>
      </p:pic>
      <p:sp>
        <p:nvSpPr>
          <p:cNvPr id="13" name="TextBox 12"/>
          <p:cNvSpPr txBox="1"/>
          <p:nvPr/>
        </p:nvSpPr>
        <p:spPr>
          <a:xfrm>
            <a:off x="-1" y="6642556"/>
            <a:ext cx="11376837" cy="213995"/>
          </a:xfrm>
          <a:prstGeom prst="rect">
            <a:avLst/>
          </a:prstGeom>
          <a:noFill/>
        </p:spPr>
        <p:txBody>
          <a:bodyPr wrap="square">
            <a:spAutoFit/>
          </a:bodyPr>
          <a:lstStyle/>
          <a:p>
            <a:r>
              <a:rPr lang="en-US" sz="800" dirty="0">
                <a:solidFill>
                  <a:srgbClr val="222222"/>
                </a:solidFill>
                <a:effectLst/>
                <a:latin typeface="Poppins" panose="02000000000000000000" pitchFamily="2" charset="0"/>
                <a:cs typeface="Poppins" panose="02000000000000000000" pitchFamily="2" charset="0"/>
                <a:sym typeface="+mn-ea"/>
              </a:rPr>
              <a:t>Dong-Chen, X., et al. Signaling pathways in Parkinson’s disease: molecular mechanisms and therapeutic interventions. Signal transduction and targeted therapy, 2023.</a:t>
            </a:r>
            <a:endParaRPr lang="en-US" sz="800" dirty="0">
              <a:latin typeface="Poppins" panose="02000000000000000000" pitchFamily="2" charset="0"/>
              <a:cs typeface="Poppins" panose="02000000000000000000" pitchFamily="2" charset="0"/>
            </a:endParaRPr>
          </a:p>
        </p:txBody>
      </p:sp>
      <p:sp>
        <p:nvSpPr>
          <p:cNvPr id="15" name="副标题 2"/>
          <p:cNvSpPr txBox="1"/>
          <p:nvPr/>
        </p:nvSpPr>
        <p:spPr>
          <a:xfrm>
            <a:off x="377706" y="806719"/>
            <a:ext cx="4417578" cy="571481"/>
          </a:xfrm>
          <a:prstGeom prst="rect">
            <a:avLst/>
          </a:prstGeom>
        </p:spPr>
        <p:txBody>
          <a:bodyPr>
            <a:normAutofit/>
          </a:bodyPr>
          <a:lstStyle/>
          <a:p>
            <a:pPr marL="342900" indent="-342900">
              <a:lnSpc>
                <a:spcPct val="90000"/>
              </a:lnSpc>
              <a:buFont typeface="Wingdings" panose="05000000000000000000" charset="0"/>
              <a:buChar char="Ø"/>
            </a:pPr>
            <a:r>
              <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帕金森症病理机制</a:t>
            </a:r>
            <a:endPar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pic>
        <p:nvPicPr>
          <p:cNvPr id="2" name="图片 1" descr="Signaling pathways in Parkinson’s disease-4.jpg"/>
          <p:cNvPicPr>
            <a:picLocks noChangeAspect="1"/>
          </p:cNvPicPr>
          <p:nvPr>
            <p:custDataLst>
              <p:tags r:id="rId3"/>
            </p:custDataLst>
          </p:nvPr>
        </p:nvPicPr>
        <p:blipFill>
          <a:blip r:embed="rId4"/>
          <a:stretch>
            <a:fillRect/>
          </a:stretch>
        </p:blipFill>
        <p:spPr>
          <a:xfrm>
            <a:off x="4965402" y="1422102"/>
            <a:ext cx="6376905" cy="447638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482">
        <p159:morph option="byObject"/>
      </p:transition>
    </mc:Choice>
    <mc:Fallback>
      <p:transition spd="slow" advTm="42482">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754912" y="3937590"/>
            <a:ext cx="4614530" cy="1910317"/>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754912" y="1679944"/>
            <a:ext cx="4614530" cy="2094614"/>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886953" y="4529186"/>
            <a:ext cx="4037830" cy="1077218"/>
          </a:xfrm>
          <a:prstGeom prst="rect">
            <a:avLst/>
          </a:prstGeom>
          <a:noFill/>
        </p:spPr>
        <p:txBody>
          <a:bodyPr wrap="square">
            <a:spAutoFit/>
          </a:bodyPr>
          <a:lstStyle/>
          <a:p>
            <a:pPr marL="285750" indent="-285750">
              <a:buFont typeface="Arial" panose="020B0604020202020204" pitchFamily="34" charset="0"/>
              <a:buChar char="•"/>
            </a:pP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细胞器</a:t>
            </a:r>
            <a:endPar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线粒体、溶酶体</a:t>
            </a:r>
            <a:endParaRPr 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Arial" panose="020B0604020202020204" pitchFamily="34" charset="0"/>
              <a:buChar char="•"/>
            </a:pP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蛋白质</a:t>
            </a:r>
            <a:endPar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r>
              <a:rPr lang="en-US" altLang="zh-CN"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葡萄糖酸酰化酶、</a:t>
            </a:r>
            <a:r>
              <a:rPr lang="en-US" altLang="zh-CN"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LRRK2</a:t>
            </a:r>
            <a:endParaRPr 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0" y="6612070"/>
            <a:ext cx="10477891" cy="213995"/>
          </a:xfrm>
          <a:prstGeom prst="rect">
            <a:avLst/>
          </a:prstGeom>
          <a:noFill/>
        </p:spPr>
        <p:txBody>
          <a:bodyPr wrap="square">
            <a:spAutoFit/>
          </a:bodyPr>
          <a:lstStyle/>
          <a:p>
            <a:r>
              <a:rPr lang="en-US" sz="800" dirty="0" err="1">
                <a:solidFill>
                  <a:srgbClr val="222222"/>
                </a:solidFill>
                <a:effectLst/>
                <a:latin typeface="Poppins" panose="02000000000000000000" pitchFamily="2" charset="0"/>
                <a:cs typeface="Poppins" panose="02000000000000000000" pitchFamily="2" charset="0"/>
                <a:sym typeface="+mn-ea"/>
              </a:rPr>
              <a:t>Vijiaratnam</a:t>
            </a:r>
            <a:r>
              <a:rPr lang="en-US" sz="800" dirty="0">
                <a:solidFill>
                  <a:srgbClr val="222222"/>
                </a:solidFill>
                <a:effectLst/>
                <a:latin typeface="Poppins" panose="02000000000000000000" pitchFamily="2" charset="0"/>
                <a:cs typeface="Poppins" panose="02000000000000000000" pitchFamily="2" charset="0"/>
                <a:sym typeface="+mn-ea"/>
              </a:rPr>
              <a:t>, N., </a:t>
            </a:r>
            <a:r>
              <a:rPr lang="en-US" altLang="zh-CN" sz="800" dirty="0">
                <a:solidFill>
                  <a:srgbClr val="222222"/>
                </a:solidFill>
                <a:effectLst/>
                <a:latin typeface="Poppins" panose="02000000000000000000" pitchFamily="2" charset="0"/>
                <a:cs typeface="Poppins" panose="02000000000000000000" pitchFamily="2" charset="0"/>
                <a:sym typeface="+mn-ea"/>
              </a:rPr>
              <a:t>et al. </a:t>
            </a:r>
            <a:r>
              <a:rPr lang="en-US" sz="800" dirty="0">
                <a:solidFill>
                  <a:srgbClr val="222222"/>
                </a:solidFill>
                <a:effectLst/>
                <a:latin typeface="Poppins" panose="02000000000000000000" pitchFamily="2" charset="0"/>
                <a:cs typeface="Poppins" panose="02000000000000000000" pitchFamily="2" charset="0"/>
                <a:sym typeface="+mn-ea"/>
              </a:rPr>
              <a:t>Progress towards therapies for disease modification in Parkinson's disease. </a:t>
            </a:r>
            <a:r>
              <a:rPr lang="en-US" sz="800" i="1" dirty="0">
                <a:solidFill>
                  <a:srgbClr val="222222"/>
                </a:solidFill>
                <a:effectLst/>
                <a:latin typeface="Poppins" panose="02000000000000000000" pitchFamily="2" charset="0"/>
                <a:cs typeface="Poppins" panose="02000000000000000000" pitchFamily="2" charset="0"/>
                <a:sym typeface="+mn-ea"/>
              </a:rPr>
              <a:t>The Lancet Neurology</a:t>
            </a:r>
            <a:r>
              <a:rPr lang="en-US" sz="800" dirty="0">
                <a:solidFill>
                  <a:srgbClr val="222222"/>
                </a:solidFill>
                <a:effectLst/>
                <a:latin typeface="Poppins" panose="02000000000000000000" pitchFamily="2" charset="0"/>
                <a:cs typeface="Poppins" panose="02000000000000000000" pitchFamily="2" charset="0"/>
                <a:sym typeface="+mn-ea"/>
              </a:rPr>
              <a:t>, </a:t>
            </a:r>
            <a:r>
              <a:rPr lang="en-US" sz="800" i="1" dirty="0">
                <a:solidFill>
                  <a:srgbClr val="222222"/>
                </a:solidFill>
                <a:effectLst/>
                <a:latin typeface="Poppins" panose="02000000000000000000" pitchFamily="2" charset="0"/>
                <a:cs typeface="Poppins" panose="02000000000000000000" pitchFamily="2" charset="0"/>
                <a:sym typeface="+mn-ea"/>
              </a:rPr>
              <a:t>2021</a:t>
            </a:r>
            <a:r>
              <a:rPr lang="en-US" sz="800" dirty="0">
                <a:solidFill>
                  <a:srgbClr val="222222"/>
                </a:solidFill>
                <a:effectLst/>
                <a:latin typeface="Poppins" panose="02000000000000000000" pitchFamily="2" charset="0"/>
                <a:cs typeface="Poppins" panose="02000000000000000000" pitchFamily="2" charset="0"/>
                <a:sym typeface="+mn-ea"/>
              </a:rPr>
              <a:t>.</a:t>
            </a:r>
            <a:endParaRPr lang="en-US" sz="800" dirty="0">
              <a:latin typeface="Poppins" panose="02000000000000000000" pitchFamily="2" charset="0"/>
              <a:cs typeface="Poppins" panose="02000000000000000000" pitchFamily="2" charset="0"/>
            </a:endParaRPr>
          </a:p>
        </p:txBody>
      </p:sp>
      <p:sp>
        <p:nvSpPr>
          <p:cNvPr id="23" name="副标题 2"/>
          <p:cNvSpPr txBox="1"/>
          <p:nvPr/>
        </p:nvSpPr>
        <p:spPr>
          <a:xfrm>
            <a:off x="377706" y="806719"/>
            <a:ext cx="3031260" cy="571481"/>
          </a:xfrm>
          <a:prstGeom prst="rect">
            <a:avLst/>
          </a:prstGeom>
        </p:spPr>
        <p:txBody>
          <a:bodyPr>
            <a:normAutofit/>
          </a:bodyPr>
          <a:lstStyle/>
          <a:p>
            <a:pPr marL="342900" indent="-342900">
              <a:lnSpc>
                <a:spcPct val="90000"/>
              </a:lnSpc>
              <a:buFont typeface="Wingdings" panose="05000000000000000000" charset="0"/>
              <a:buChar char="Ø"/>
            </a:pPr>
            <a:r>
              <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帕金森症治疗策略</a:t>
            </a:r>
            <a:endPar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29" name="TextBox 28"/>
          <p:cNvSpPr txBox="1"/>
          <p:nvPr/>
        </p:nvSpPr>
        <p:spPr>
          <a:xfrm>
            <a:off x="886953" y="1851847"/>
            <a:ext cx="2453399" cy="369332"/>
          </a:xfrm>
          <a:prstGeom prst="rect">
            <a:avLst/>
          </a:prstGeom>
          <a:noFill/>
        </p:spPr>
        <p:txBody>
          <a:bodyPr wrap="square">
            <a:spAutoFit/>
          </a:bodyPr>
          <a:lstStyle/>
          <a:p>
            <a:pPr>
              <a:buFont typeface="Wingdings" panose="05000000000000000000" pitchFamily="2" charset="2"/>
              <a:buChar char="u"/>
            </a:pP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广泛型治疗策略：</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886953" y="4145177"/>
            <a:ext cx="2178116" cy="369332"/>
          </a:xfrm>
          <a:prstGeom prst="rect">
            <a:avLst/>
          </a:prstGeom>
          <a:noFill/>
        </p:spPr>
        <p:txBody>
          <a:bodyPr wrap="square">
            <a:spAutoFit/>
          </a:bodyPr>
          <a:lstStyle/>
          <a:p>
            <a:pPr>
              <a:buFont typeface="Wingdings" panose="05000000000000000000" pitchFamily="2" charset="2"/>
              <a:buChar char="u"/>
            </a:pP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精确型治疗策略：</a:t>
            </a:r>
            <a:endParaRPr 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32"/>
          <p:cNvSpPr txBox="1"/>
          <p:nvPr/>
        </p:nvSpPr>
        <p:spPr>
          <a:xfrm>
            <a:off x="886953" y="2227897"/>
            <a:ext cx="4303476" cy="1446550"/>
          </a:xfrm>
          <a:prstGeom prst="rect">
            <a:avLst/>
          </a:prstGeom>
          <a:noFill/>
        </p:spPr>
        <p:txBody>
          <a:bodyPr wrap="square">
            <a:spAutoFit/>
          </a:bodyPr>
          <a:lstStyle/>
          <a:p>
            <a:pPr marL="285750" indent="-285750">
              <a:buFont typeface="Arial" panose="020B0604020202020204" pitchFamily="34" charset="0"/>
              <a:buChar char="•"/>
            </a:pPr>
            <a:r>
              <a:rPr lang="el-GR" sz="1600" b="1" dirty="0">
                <a:solidFill>
                  <a:schemeClr val="bg1"/>
                </a:solidFill>
                <a:ea typeface="思源黑体 CN Regular" panose="020B0500000000000000" pitchFamily="34" charset="-122"/>
                <a:cs typeface="Poppins" panose="02000000000000000000" pitchFamily="2" charset="0"/>
              </a:rPr>
              <a:t>α-</a:t>
            </a: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突触核蛋白</a:t>
            </a:r>
            <a:endPar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r>
              <a:rPr lang="el-GR" sz="1600" dirty="0">
                <a:solidFill>
                  <a:schemeClr val="bg1"/>
                </a:solidFill>
                <a:ea typeface="思源黑体 CN Regular" panose="020B0500000000000000" pitchFamily="34" charset="-122"/>
                <a:cs typeface="Poppins" panose="02000000000000000000" pitchFamily="2" charset="0"/>
              </a:rPr>
              <a:t>β2</a:t>
            </a:r>
            <a:r>
              <a:rPr 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上腺素受体、反义寡核苷酸策略</a:t>
            </a:r>
            <a:endParaRPr lang="en-US" altLang="zh-CN"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细胞间传递</a:t>
            </a:r>
            <a:endPar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Arial" panose="020B0604020202020204" pitchFamily="34" charset="0"/>
              <a:buChar char="•"/>
            </a:pPr>
            <a:r>
              <a:rPr lang="zh-CN" altLang="en-US"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神经元存活</a:t>
            </a:r>
            <a:endParaRPr lang="en-US" altLang="zh-CN" sz="16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r>
              <a:rPr 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GLP-1、</a:t>
            </a:r>
            <a:r>
              <a:rPr lang="zh-CN" alt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钙、铁离子相关通路、神经炎症</a:t>
            </a:r>
            <a:endParaRPr lang="en-US" sz="16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 name="图片 1" descr="Progress towards therapies for disease modification in Parkinson's disease-2.jpg"/>
          <p:cNvPicPr>
            <a:picLocks noChangeAspect="1"/>
          </p:cNvPicPr>
          <p:nvPr>
            <p:custDataLst>
              <p:tags r:id="rId2"/>
            </p:custDataLst>
          </p:nvPr>
        </p:nvPicPr>
        <p:blipFill>
          <a:blip r:embed="rId3"/>
          <a:stretch>
            <a:fillRect/>
          </a:stretch>
        </p:blipFill>
        <p:spPr>
          <a:xfrm>
            <a:off x="6300457" y="552652"/>
            <a:ext cx="5014349" cy="571234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482">
        <p159:morph option="byObject"/>
      </p:transition>
    </mc:Choice>
    <mc:Fallback>
      <p:transition spd="slow" advTm="42482">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0" y="6612070"/>
            <a:ext cx="10477891" cy="213995"/>
          </a:xfrm>
          <a:prstGeom prst="rect">
            <a:avLst/>
          </a:prstGeom>
          <a:noFill/>
        </p:spPr>
        <p:txBody>
          <a:bodyPr wrap="square">
            <a:spAutoFit/>
          </a:bodyPr>
          <a:lstStyle/>
          <a:p>
            <a:r>
              <a:rPr lang="en-US" sz="800" dirty="0" err="1">
                <a:solidFill>
                  <a:srgbClr val="222222"/>
                </a:solidFill>
                <a:effectLst/>
                <a:latin typeface="Poppins" panose="02000000000000000000" pitchFamily="2" charset="0"/>
                <a:cs typeface="Poppins" panose="02000000000000000000" pitchFamily="2" charset="0"/>
                <a:sym typeface="+mn-ea"/>
              </a:rPr>
              <a:t>Vijiaratnam</a:t>
            </a:r>
            <a:r>
              <a:rPr lang="en-US" sz="800" dirty="0">
                <a:solidFill>
                  <a:srgbClr val="222222"/>
                </a:solidFill>
                <a:effectLst/>
                <a:latin typeface="Poppins" panose="02000000000000000000" pitchFamily="2" charset="0"/>
                <a:cs typeface="Poppins" panose="02000000000000000000" pitchFamily="2" charset="0"/>
                <a:sym typeface="+mn-ea"/>
              </a:rPr>
              <a:t>, N., </a:t>
            </a:r>
            <a:r>
              <a:rPr lang="en-US" altLang="zh-CN" sz="800" dirty="0">
                <a:solidFill>
                  <a:srgbClr val="222222"/>
                </a:solidFill>
                <a:effectLst/>
                <a:latin typeface="Poppins" panose="02000000000000000000" pitchFamily="2" charset="0"/>
                <a:cs typeface="Poppins" panose="02000000000000000000" pitchFamily="2" charset="0"/>
                <a:sym typeface="+mn-ea"/>
              </a:rPr>
              <a:t>et al. </a:t>
            </a:r>
            <a:r>
              <a:rPr lang="en-US" sz="800" dirty="0">
                <a:solidFill>
                  <a:srgbClr val="222222"/>
                </a:solidFill>
                <a:effectLst/>
                <a:latin typeface="Poppins" panose="02000000000000000000" pitchFamily="2" charset="0"/>
                <a:cs typeface="Poppins" panose="02000000000000000000" pitchFamily="2" charset="0"/>
                <a:sym typeface="+mn-ea"/>
              </a:rPr>
              <a:t>Progress towards therapies for disease modification in Parkinson's disease. </a:t>
            </a:r>
            <a:r>
              <a:rPr lang="en-US" sz="800" i="1" dirty="0">
                <a:solidFill>
                  <a:srgbClr val="222222"/>
                </a:solidFill>
                <a:effectLst/>
                <a:latin typeface="Poppins" panose="02000000000000000000" pitchFamily="2" charset="0"/>
                <a:cs typeface="Poppins" panose="02000000000000000000" pitchFamily="2" charset="0"/>
                <a:sym typeface="+mn-ea"/>
              </a:rPr>
              <a:t>The Lancet Neurology</a:t>
            </a:r>
            <a:r>
              <a:rPr lang="en-US" sz="800" dirty="0">
                <a:solidFill>
                  <a:srgbClr val="222222"/>
                </a:solidFill>
                <a:effectLst/>
                <a:latin typeface="Poppins" panose="02000000000000000000" pitchFamily="2" charset="0"/>
                <a:cs typeface="Poppins" panose="02000000000000000000" pitchFamily="2" charset="0"/>
                <a:sym typeface="+mn-ea"/>
              </a:rPr>
              <a:t>, </a:t>
            </a:r>
            <a:r>
              <a:rPr lang="en-US" sz="800" i="1" dirty="0">
                <a:solidFill>
                  <a:srgbClr val="222222"/>
                </a:solidFill>
                <a:effectLst/>
                <a:latin typeface="Poppins" panose="02000000000000000000" pitchFamily="2" charset="0"/>
                <a:cs typeface="Poppins" panose="02000000000000000000" pitchFamily="2" charset="0"/>
                <a:sym typeface="+mn-ea"/>
              </a:rPr>
              <a:t>2021</a:t>
            </a:r>
            <a:r>
              <a:rPr lang="en-US" sz="800" dirty="0">
                <a:solidFill>
                  <a:srgbClr val="222222"/>
                </a:solidFill>
                <a:effectLst/>
                <a:latin typeface="Poppins" panose="02000000000000000000" pitchFamily="2" charset="0"/>
                <a:cs typeface="Poppins" panose="02000000000000000000" pitchFamily="2" charset="0"/>
                <a:sym typeface="+mn-ea"/>
              </a:rPr>
              <a:t>.</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副标题 2"/>
          <p:cNvSpPr txBox="1"/>
          <p:nvPr/>
        </p:nvSpPr>
        <p:spPr>
          <a:xfrm>
            <a:off x="377706" y="806719"/>
            <a:ext cx="3031260" cy="571481"/>
          </a:xfrm>
          <a:prstGeom prst="rect">
            <a:avLst/>
          </a:prstGeom>
        </p:spPr>
        <p:txBody>
          <a:bodyPr>
            <a:normAutofit/>
          </a:bodyPr>
          <a:lstStyle/>
          <a:p>
            <a:pPr marL="342900" indent="-342900">
              <a:lnSpc>
                <a:spcPct val="90000"/>
              </a:lnSpc>
              <a:buFont typeface="Wingdings" panose="05000000000000000000" charset="0"/>
              <a:buChar char="Ø"/>
            </a:pPr>
            <a:r>
              <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帕金森症治疗策略</a:t>
            </a:r>
            <a:endParaRPr lang="zh-CN" altLang="en-US" sz="2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2" name="Arrow: Right 1"/>
          <p:cNvSpPr/>
          <p:nvPr/>
        </p:nvSpPr>
        <p:spPr>
          <a:xfrm flipH="1">
            <a:off x="8437865" y="3216417"/>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en-US" dirty="0">
                <a:latin typeface="Poppins" panose="02000000000000000000" pitchFamily="2" charset="0"/>
                <a:ea typeface="思源黑体 CN Regular" panose="020B0500000000000000" pitchFamily="34" charset="-122"/>
                <a:cs typeface="Poppins" panose="02000000000000000000" pitchFamily="2" charset="0"/>
              </a:rPr>
              <a:t>Anle138b</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Ⅰ</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pPr algn="r"/>
            <a:r>
              <a:rPr lang="en-US" dirty="0">
                <a:latin typeface="Poppins" panose="02000000000000000000" pitchFamily="2" charset="0"/>
                <a:ea typeface="思源黑体 CN Regular" panose="020B0500000000000000" pitchFamily="34" charset="-122"/>
                <a:cs typeface="Poppins" panose="02000000000000000000" pitchFamily="2" charset="0"/>
              </a:rPr>
              <a:t>NPT200-11</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Ⅰ</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TextBox 15"/>
          <p:cNvSpPr txBox="1"/>
          <p:nvPr/>
        </p:nvSpPr>
        <p:spPr>
          <a:xfrm>
            <a:off x="9018150" y="2831798"/>
            <a:ext cx="2227715" cy="338554"/>
          </a:xfrm>
          <a:prstGeom prst="rect">
            <a:avLst/>
          </a:prstGeom>
          <a:noFill/>
        </p:spPr>
        <p:txBody>
          <a:bodyPr wrap="square">
            <a:spAutoFit/>
          </a:bodyPr>
          <a:lstStyle/>
          <a:p>
            <a:pPr algn="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抑制</a:t>
            </a:r>
            <a:r>
              <a:rPr lang="el-GR" altLang="zh-CN" sz="1600" dirty="0">
                <a:ea typeface="思源黑体 CN Regular" panose="020B0500000000000000" pitchFamily="34" charset="-122"/>
                <a:cs typeface="Poppins" panose="02000000000000000000" pitchFamily="2" charset="0"/>
              </a:rPr>
              <a:t>α-</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synuclein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聚合</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Arrow: Right 16"/>
          <p:cNvSpPr/>
          <p:nvPr/>
        </p:nvSpPr>
        <p:spPr>
          <a:xfrm flipH="1">
            <a:off x="8437865" y="1295797"/>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en-US" dirty="0">
                <a:latin typeface="Poppins" panose="02000000000000000000" pitchFamily="2" charset="0"/>
                <a:ea typeface="思源黑体 CN Regular" panose="020B0500000000000000" pitchFamily="34" charset="-122"/>
                <a:cs typeface="Poppins" panose="02000000000000000000" pitchFamily="2" charset="0"/>
              </a:rPr>
              <a:t>DNL201</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Ⅰ</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pPr algn="r"/>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BIIB094</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Ⅰ</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9018150" y="904826"/>
            <a:ext cx="2227715" cy="338554"/>
          </a:xfrm>
          <a:prstGeom prst="rect">
            <a:avLst/>
          </a:prstGeom>
          <a:noFill/>
        </p:spPr>
        <p:txBody>
          <a:bodyPr wrap="square">
            <a:spAutoFit/>
          </a:bodyPr>
          <a:lstStyle/>
          <a:p>
            <a:pPr algn="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抑制</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LRRK2</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功能</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Arrow: Right 23"/>
          <p:cNvSpPr/>
          <p:nvPr/>
        </p:nvSpPr>
        <p:spPr>
          <a:xfrm flipH="1">
            <a:off x="8437865" y="5141660"/>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PRX002</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pPr algn="r"/>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BIIB054</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TextBox 24"/>
          <p:cNvSpPr txBox="1"/>
          <p:nvPr/>
        </p:nvSpPr>
        <p:spPr>
          <a:xfrm>
            <a:off x="9018150" y="4762848"/>
            <a:ext cx="2227715" cy="338554"/>
          </a:xfrm>
          <a:prstGeom prst="rect">
            <a:avLst/>
          </a:prstGeom>
          <a:noFill/>
        </p:spPr>
        <p:txBody>
          <a:bodyPr wrap="square">
            <a:spAutoFit/>
          </a:bodyPr>
          <a:lstStyle/>
          <a:p>
            <a:pPr algn="r"/>
            <a:r>
              <a:rPr lang="el-GR" altLang="zh-CN" sz="1600" dirty="0">
                <a:ea typeface="思源黑体 CN Regular" panose="020B0500000000000000" pitchFamily="34" charset="-122"/>
                <a:cs typeface="Poppins" panose="02000000000000000000" pitchFamily="2" charset="0"/>
              </a:rPr>
              <a:t>α-</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synuclein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抗体</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Arrow: Right 25"/>
          <p:cNvSpPr/>
          <p:nvPr/>
        </p:nvSpPr>
        <p:spPr>
          <a:xfrm>
            <a:off x="510139" y="1873540"/>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800" b="0" i="0" u="none" strike="noStrike" baseline="0" dirty="0" err="1">
                <a:latin typeface="Poppins" panose="02000000000000000000" pitchFamily="2" charset="0"/>
                <a:ea typeface="思源黑体 CN Regular" panose="020B0500000000000000" pitchFamily="34" charset="-122"/>
                <a:cs typeface="Poppins" panose="02000000000000000000" pitchFamily="2" charset="0"/>
              </a:rPr>
              <a:t>Ambroxol</a:t>
            </a:r>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Pioglitazone</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 name="TextBox 27"/>
          <p:cNvSpPr txBox="1"/>
          <p:nvPr/>
        </p:nvSpPr>
        <p:spPr>
          <a:xfrm>
            <a:off x="510138" y="1449616"/>
            <a:ext cx="2412000" cy="338554"/>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靶向线粒体和溶酶体</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Arrow: Right 29"/>
          <p:cNvSpPr/>
          <p:nvPr/>
        </p:nvSpPr>
        <p:spPr>
          <a:xfrm>
            <a:off x="510139" y="3369437"/>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800" b="0" i="0" u="none" strike="noStrike" baseline="0" dirty="0" err="1">
                <a:latin typeface="Poppins" panose="02000000000000000000" pitchFamily="2" charset="0"/>
                <a:ea typeface="思源黑体 CN Regular" panose="020B0500000000000000" pitchFamily="34" charset="-122"/>
                <a:cs typeface="Poppins" panose="02000000000000000000" pitchFamily="2" charset="0"/>
              </a:rPr>
              <a:t>Exenatide</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r>
              <a:rPr lang="en-US" sz="1800" b="0" i="0" u="none" strike="noStrike" baseline="0" dirty="0" err="1">
                <a:latin typeface="Poppins" panose="02000000000000000000" pitchFamily="2" charset="0"/>
                <a:ea typeface="思源黑体 CN Regular" panose="020B0500000000000000" pitchFamily="34" charset="-122"/>
                <a:cs typeface="Poppins" panose="02000000000000000000" pitchFamily="2" charset="0"/>
              </a:rPr>
              <a:t>Liraglutide</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TextBox 31"/>
          <p:cNvSpPr txBox="1"/>
          <p:nvPr/>
        </p:nvSpPr>
        <p:spPr>
          <a:xfrm>
            <a:off x="510139" y="2976307"/>
            <a:ext cx="2227715" cy="338554"/>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靶向</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GLP-1</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Arrow: Right 34"/>
          <p:cNvSpPr/>
          <p:nvPr/>
        </p:nvSpPr>
        <p:spPr>
          <a:xfrm>
            <a:off x="510139" y="4855059"/>
            <a:ext cx="2808000" cy="792000"/>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800" b="0" i="0" u="none" strike="noStrike" baseline="0" dirty="0" err="1">
                <a:latin typeface="Poppins" panose="02000000000000000000" pitchFamily="2" charset="0"/>
                <a:ea typeface="思源黑体 CN Regular" panose="020B0500000000000000" pitchFamily="34" charset="-122"/>
                <a:cs typeface="Poppins" panose="02000000000000000000" pitchFamily="2" charset="0"/>
              </a:rPr>
              <a:t>Isradipine</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Ⅲ</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a:p>
            <a:r>
              <a:rPr lang="en-US" sz="1800" b="0" i="0" u="none" strike="noStrike" baseline="0" dirty="0">
                <a:latin typeface="Poppins" panose="02000000000000000000" pitchFamily="2" charset="0"/>
                <a:ea typeface="思源黑体 CN Regular" panose="020B0500000000000000" pitchFamily="34" charset="-122"/>
                <a:cs typeface="Poppins" panose="02000000000000000000" pitchFamily="2" charset="0"/>
              </a:rPr>
              <a:t>Deferiprone</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dirty="0">
                <a:latin typeface="Poppins" panose="02000000000000000000" pitchFamily="2" charset="0"/>
                <a:ea typeface="思源黑体 CN Regular" panose="020B0500000000000000" pitchFamily="34" charset="-122"/>
                <a:cs typeface="Poppins" panose="02000000000000000000" pitchFamily="2" charset="0"/>
              </a:rPr>
              <a:t>Ⅱ</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TextBox 36"/>
          <p:cNvSpPr txBox="1"/>
          <p:nvPr/>
        </p:nvSpPr>
        <p:spPr>
          <a:xfrm>
            <a:off x="510139" y="4470348"/>
            <a:ext cx="2227715" cy="338554"/>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靶向钙、铁通路</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40" name="直接连接符 39"/>
          <p:cNvCxnSpPr/>
          <p:nvPr/>
        </p:nvCxnSpPr>
        <p:spPr>
          <a:xfrm>
            <a:off x="510139" y="1809748"/>
            <a:ext cx="2412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10139" y="3320956"/>
            <a:ext cx="2412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10139" y="4809534"/>
            <a:ext cx="2412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837090" y="1247555"/>
            <a:ext cx="2376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837090" y="3175643"/>
            <a:ext cx="2376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837090" y="5099270"/>
            <a:ext cx="2376000" cy="0"/>
          </a:xfrm>
          <a:prstGeom prst="line">
            <a:avLst/>
          </a:prstGeom>
          <a:ln w="19050">
            <a:solidFill>
              <a:srgbClr val="0C6551"/>
            </a:solidFill>
          </a:ln>
        </p:spPr>
        <p:style>
          <a:lnRef idx="1">
            <a:schemeClr val="accent1"/>
          </a:lnRef>
          <a:fillRef idx="0">
            <a:schemeClr val="accent1"/>
          </a:fillRef>
          <a:effectRef idx="0">
            <a:schemeClr val="accent1"/>
          </a:effectRef>
          <a:fontRef idx="minor">
            <a:schemeClr val="tx1"/>
          </a:fontRef>
        </p:style>
      </p:cxnSp>
      <p:pic>
        <p:nvPicPr>
          <p:cNvPr id="29" name="图片 28" descr="Progress towards therapies for disease modification in Parkinson's disease-2.jpg"/>
          <p:cNvPicPr>
            <a:picLocks noChangeAspect="1"/>
          </p:cNvPicPr>
          <p:nvPr>
            <p:custDataLst>
              <p:tags r:id="rId2"/>
            </p:custDataLst>
          </p:nvPr>
        </p:nvPicPr>
        <p:blipFill>
          <a:blip r:embed="rId3"/>
          <a:stretch>
            <a:fillRect/>
          </a:stretch>
        </p:blipFill>
        <p:spPr>
          <a:xfrm>
            <a:off x="3463925" y="896620"/>
            <a:ext cx="4911090" cy="55949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482">
        <p159:morph option="byObject"/>
      </p:transition>
    </mc:Choice>
    <mc:Fallback>
      <p:transition spd="slow" advTm="42482">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4" y="3429000"/>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重要在研靶点及其应用案例</a:t>
            </a:r>
            <a:endPar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03</a:t>
            </a:r>
            <a:endPar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474893" y="3235960"/>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152400" y="2773680"/>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8454"/>
    </mc:Choice>
    <mc:Fallback>
      <p:transition spd="slow" advTm="845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84218" y="996704"/>
            <a:ext cx="11920034" cy="1706880"/>
          </a:xfrm>
          <a:prstGeom prst="rect">
            <a:avLst/>
          </a:prstGeom>
          <a:noFill/>
        </p:spPr>
        <p:txBody>
          <a:bodyPr wrap="square">
            <a:spAutoFit/>
          </a:bodyPr>
          <a:lstStyle/>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文章：</a:t>
            </a:r>
            <a:r>
              <a:rPr lang="en-US" altLang="zh-CN" sz="1600" dirty="0" err="1">
                <a:latin typeface="Poppins" panose="02000000000000000000" pitchFamily="2" charset="0"/>
                <a:ea typeface="思源黑体 CN Regular" panose="020B0500000000000000" pitchFamily="34" charset="-122"/>
                <a:cs typeface="Poppins" panose="02000000000000000000" pitchFamily="2" charset="0"/>
              </a:rPr>
              <a:t>Icariside</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II, a phosphodiesterase 5 inhibitor, attenuates cerebral </a:t>
            </a:r>
            <a:r>
              <a:rPr lang="en-US" altLang="zh-CN" sz="1600" dirty="0" err="1">
                <a:latin typeface="Poppins" panose="02000000000000000000" pitchFamily="2" charset="0"/>
                <a:ea typeface="思源黑体 CN Regular" panose="020B0500000000000000" pitchFamily="34" charset="-122"/>
                <a:cs typeface="Poppins" panose="02000000000000000000" pitchFamily="2" charset="0"/>
              </a:rPr>
              <a:t>ischaemia</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/reperfusion injury by inhibiting glycogen synthase kinase-3</a:t>
            </a:r>
            <a:r>
              <a:rPr lang="el-GR" altLang="zh-CN" sz="1600" dirty="0">
                <a:latin typeface="Poppins" panose="02000000000000000000" pitchFamily="2" charset="0"/>
                <a:ea typeface="思源黑体 CN Regular" panose="020B0500000000000000" pitchFamily="34" charset="-122"/>
                <a:cs typeface="Poppins" panose="02000000000000000000" pitchFamily="2" charset="0"/>
              </a:rPr>
              <a:t>β-</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mediated activation of autophagy</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靶点：</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GSK-3β</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义翘神州产品：</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GSK-3β</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Cat: 10044-H07B</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3"/>
          <p:cNvSpPr txBox="1"/>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14"/>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574159" y="3397102"/>
            <a:ext cx="5228383" cy="1482689"/>
          </a:xfrm>
          <a:prstGeom prst="roundRect">
            <a:avLst/>
          </a:prstGeom>
          <a:solidFill>
            <a:schemeClr val="bg1">
              <a:lumMod val="95000"/>
            </a:schemeClr>
          </a:solidFill>
        </p:spPr>
        <p:txBody>
          <a:bodyPr wrap="square">
            <a:spAutoFit/>
          </a:bodyPr>
          <a:lstStyle/>
          <a:p>
            <a:pPr>
              <a:lnSpc>
                <a:spcPct val="150000"/>
              </a:lnSpc>
            </a:pPr>
            <a:r>
              <a:rPr lang="en-US" altLang="zh-CN" b="0" i="0" dirty="0">
                <a:solidFill>
                  <a:srgbClr val="000000"/>
                </a:solidFill>
                <a:effectLst/>
                <a:latin typeface="Poppins" panose="02000000000000000000" pitchFamily="2" charset="0"/>
                <a:ea typeface="思源黑体 CN Regular" panose="020B0500000000000000" pitchFamily="34" charset="-122"/>
                <a:cs typeface="Poppins" panose="02000000000000000000" pitchFamily="2" charset="0"/>
              </a:rPr>
              <a:t>Gao</a:t>
            </a:r>
            <a:r>
              <a:rPr lang="zh-CN" altLang="en-US" b="0" i="0" dirty="0">
                <a:solidFill>
                  <a:srgbClr val="000000"/>
                </a:solidFill>
                <a:effectLst/>
                <a:latin typeface="Poppins" panose="02000000000000000000" pitchFamily="2" charset="0"/>
                <a:ea typeface="思源黑体 CN Regular" panose="020B0500000000000000" pitchFamily="34" charset="-122"/>
                <a:cs typeface="Poppins" panose="02000000000000000000" pitchFamily="2" charset="0"/>
              </a:rPr>
              <a:t>等人发现</a:t>
            </a:r>
            <a:r>
              <a:rPr lang="en-US" altLang="zh-CN" b="0" i="0" dirty="0">
                <a:solidFill>
                  <a:srgbClr val="000000"/>
                </a:solidFill>
                <a:effectLst/>
                <a:latin typeface="Poppins" panose="02000000000000000000" pitchFamily="2" charset="0"/>
                <a:ea typeface="思源黑体 CN Regular" panose="020B0500000000000000" pitchFamily="34" charset="-122"/>
                <a:cs typeface="Poppins" panose="02000000000000000000" pitchFamily="2" charset="0"/>
              </a:rPr>
              <a:t>PKG</a:t>
            </a:r>
            <a:r>
              <a:rPr lang="zh-CN" altLang="en-US"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介导的</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GSK-3β</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磷酸化参与了</a:t>
            </a:r>
            <a:r>
              <a:rPr lang="en-US" altLang="zh-CN" sz="1800" dirty="0" err="1">
                <a:latin typeface="Poppins" panose="02000000000000000000" pitchFamily="2" charset="0"/>
                <a:ea typeface="思源黑体 CN Regular" panose="020B0500000000000000" pitchFamily="34" charset="-122"/>
                <a:cs typeface="Poppins" panose="02000000000000000000" pitchFamily="2" charset="0"/>
              </a:rPr>
              <a:t>Icariside</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 II</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对脑缺血再灌注诱导的过度自噬的神经保护作用。</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078" name="Picture 6" descr="Details are in the caption following th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8250" y="2049145"/>
            <a:ext cx="4019550" cy="425831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0" y="6643906"/>
            <a:ext cx="11206886" cy="213995"/>
          </a:xfrm>
          <a:prstGeom prst="rect">
            <a:avLst/>
          </a:prstGeom>
          <a:noFill/>
        </p:spPr>
        <p:txBody>
          <a:bodyPr wrap="square">
            <a:spAutoFit/>
          </a:bodyPr>
          <a:lstStyle/>
          <a:p>
            <a:r>
              <a:rPr lang="en-US" altLang="zh-CN" sz="800" dirty="0" err="1">
                <a:latin typeface="Poppins" panose="02000000000000000000" pitchFamily="2" charset="0"/>
                <a:cs typeface="Poppins" panose="02000000000000000000" pitchFamily="2" charset="0"/>
                <a:sym typeface="+mn-ea"/>
              </a:rPr>
              <a:t>Gao</a:t>
            </a:r>
            <a:r>
              <a:rPr lang="en-US" altLang="zh-CN" sz="800" dirty="0">
                <a:latin typeface="Poppins" panose="02000000000000000000" pitchFamily="2" charset="0"/>
                <a:cs typeface="Poppins" panose="02000000000000000000" pitchFamily="2" charset="0"/>
                <a:sym typeface="+mn-ea"/>
              </a:rPr>
              <a:t>, J. </a:t>
            </a:r>
            <a:r>
              <a:rPr lang="en-US" altLang="zh-CN" sz="800" i="1" dirty="0">
                <a:latin typeface="Poppins" panose="02000000000000000000" pitchFamily="2" charset="0"/>
                <a:cs typeface="Poppins" panose="02000000000000000000" pitchFamily="2" charset="0"/>
                <a:sym typeface="+mn-ea"/>
              </a:rPr>
              <a:t>et al.</a:t>
            </a:r>
            <a:r>
              <a:rPr lang="en-US" altLang="zh-CN" sz="800" dirty="0">
                <a:latin typeface="Poppins" panose="02000000000000000000" pitchFamily="2" charset="0"/>
                <a:cs typeface="Poppins" panose="02000000000000000000" pitchFamily="2" charset="0"/>
                <a:sym typeface="+mn-ea"/>
              </a:rPr>
              <a:t> </a:t>
            </a:r>
            <a:r>
              <a:rPr lang="en-US" altLang="zh-CN" sz="800" dirty="0" err="1">
                <a:latin typeface="Poppins" panose="02000000000000000000" pitchFamily="2" charset="0"/>
                <a:cs typeface="Poppins" panose="02000000000000000000" pitchFamily="2" charset="0"/>
                <a:sym typeface="+mn-ea"/>
              </a:rPr>
              <a:t>Icariside</a:t>
            </a:r>
            <a:r>
              <a:rPr lang="en-US" altLang="zh-CN" sz="800" dirty="0">
                <a:latin typeface="Poppins" panose="02000000000000000000" pitchFamily="2" charset="0"/>
                <a:cs typeface="Poppins" panose="02000000000000000000" pitchFamily="2" charset="0"/>
                <a:sym typeface="+mn-ea"/>
              </a:rPr>
              <a:t> II, a </a:t>
            </a:r>
            <a:r>
              <a:rPr lang="en-US" altLang="zh-CN" sz="800" dirty="0" err="1">
                <a:latin typeface="Poppins" panose="02000000000000000000" pitchFamily="2" charset="0"/>
                <a:cs typeface="Poppins" panose="02000000000000000000" pitchFamily="2" charset="0"/>
                <a:sym typeface="+mn-ea"/>
              </a:rPr>
              <a:t>phosphodiesterase</a:t>
            </a:r>
            <a:r>
              <a:rPr lang="en-US" altLang="zh-CN" sz="800" dirty="0">
                <a:latin typeface="Poppins" panose="02000000000000000000" pitchFamily="2" charset="0"/>
                <a:cs typeface="Poppins" panose="02000000000000000000" pitchFamily="2" charset="0"/>
                <a:sym typeface="+mn-ea"/>
              </a:rPr>
              <a:t> 5 inhibitor, attenuates cerebral </a:t>
            </a:r>
            <a:r>
              <a:rPr lang="en-US" altLang="zh-CN" sz="800" dirty="0" err="1">
                <a:latin typeface="Poppins" panose="02000000000000000000" pitchFamily="2" charset="0"/>
                <a:cs typeface="Poppins" panose="02000000000000000000" pitchFamily="2" charset="0"/>
                <a:sym typeface="+mn-ea"/>
              </a:rPr>
              <a:t>ischaemia</a:t>
            </a:r>
            <a:r>
              <a:rPr lang="en-US" altLang="zh-CN" sz="800" dirty="0">
                <a:latin typeface="Poppins" panose="02000000000000000000" pitchFamily="2" charset="0"/>
                <a:cs typeface="Poppins" panose="02000000000000000000" pitchFamily="2" charset="0"/>
                <a:sym typeface="+mn-ea"/>
              </a:rPr>
              <a:t> /reperfusion injury by inhibiting glycogen </a:t>
            </a:r>
            <a:r>
              <a:rPr lang="en-US" altLang="zh-CN" sz="800" dirty="0" err="1">
                <a:latin typeface="Poppins" panose="02000000000000000000" pitchFamily="2" charset="0"/>
                <a:cs typeface="Poppins" panose="02000000000000000000" pitchFamily="2" charset="0"/>
                <a:sym typeface="+mn-ea"/>
              </a:rPr>
              <a:t>synthase</a:t>
            </a:r>
            <a:r>
              <a:rPr lang="en-US" altLang="zh-CN" sz="800" dirty="0">
                <a:latin typeface="Poppins" panose="02000000000000000000" pitchFamily="2" charset="0"/>
                <a:cs typeface="Poppins" panose="02000000000000000000" pitchFamily="2" charset="0"/>
                <a:sym typeface="+mn-ea"/>
              </a:rPr>
              <a:t> kinase-3β-mediated activation of </a:t>
            </a:r>
            <a:r>
              <a:rPr lang="en-US" altLang="zh-CN" sz="800" dirty="0" err="1">
                <a:latin typeface="Poppins" panose="02000000000000000000" pitchFamily="2" charset="0"/>
                <a:cs typeface="Poppins" panose="02000000000000000000" pitchFamily="2" charset="0"/>
                <a:sym typeface="+mn-ea"/>
              </a:rPr>
              <a:t>autophagy</a:t>
            </a:r>
            <a:r>
              <a:rPr lang="en-US" altLang="zh-CN" sz="800" dirty="0">
                <a:latin typeface="Poppins" panose="02000000000000000000" pitchFamily="2" charset="0"/>
                <a:cs typeface="Poppins" panose="02000000000000000000" pitchFamily="2" charset="0"/>
                <a:sym typeface="+mn-ea"/>
              </a:rPr>
              <a:t>. </a:t>
            </a:r>
            <a:r>
              <a:rPr lang="en-US" altLang="zh-CN" sz="800" i="1" dirty="0">
                <a:latin typeface="Poppins" panose="02000000000000000000" pitchFamily="2" charset="0"/>
                <a:cs typeface="Poppins" panose="02000000000000000000" pitchFamily="2" charset="0"/>
                <a:sym typeface="+mn-ea"/>
              </a:rPr>
              <a:t>Br J </a:t>
            </a:r>
            <a:r>
              <a:rPr lang="en-US" altLang="zh-CN" sz="800" i="1" dirty="0" err="1">
                <a:latin typeface="Poppins" panose="02000000000000000000" pitchFamily="2" charset="0"/>
                <a:cs typeface="Poppins" panose="02000000000000000000" pitchFamily="2" charset="0"/>
                <a:sym typeface="+mn-ea"/>
              </a:rPr>
              <a:t>Pharmacol</a:t>
            </a:r>
            <a:r>
              <a:rPr lang="en-US" altLang="zh-CN" sz="800" dirty="0">
                <a:latin typeface="Poppins" panose="02000000000000000000" pitchFamily="2" charset="0"/>
                <a:cs typeface="Poppins" panose="02000000000000000000" pitchFamily="2" charset="0"/>
                <a:sym typeface="+mn-ea"/>
              </a:rPr>
              <a:t>, 2020.</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TextBox 24"/>
          <p:cNvSpPr txBox="1"/>
          <p:nvPr/>
        </p:nvSpPr>
        <p:spPr>
          <a:xfrm>
            <a:off x="1050406" y="5728669"/>
            <a:ext cx="4254623" cy="561856"/>
          </a:xfrm>
          <a:prstGeom prst="roundRect">
            <a:avLst/>
          </a:prstGeom>
          <a:solidFill>
            <a:schemeClr val="bg1">
              <a:lumMod val="95000"/>
            </a:schemeClr>
          </a:solidFill>
        </p:spPr>
        <p:txBody>
          <a:bodyPr wrap="square">
            <a:spAutoFit/>
          </a:bodyPr>
          <a:lstStyle/>
          <a:p>
            <a:pPr>
              <a:lnSpc>
                <a:spcPct val="150000"/>
              </a:lnSpc>
            </a:pPr>
            <a:r>
              <a:rPr lang="en-US" altLang="zh-CN" b="0" i="0" dirty="0">
                <a:solidFill>
                  <a:srgbClr val="000000"/>
                </a:solidFill>
                <a:effectLst/>
                <a:latin typeface="Poppins" panose="02000000000000000000" pitchFamily="2" charset="0"/>
                <a:ea typeface="思源黑体 CN Regular" panose="020B0500000000000000" pitchFamily="34" charset="-122"/>
                <a:cs typeface="Poppins" panose="02000000000000000000" pitchFamily="2" charset="0"/>
              </a:rPr>
              <a:t>PKG</a:t>
            </a:r>
            <a:r>
              <a:rPr lang="zh-CN" altLang="en-US"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是否且如何与</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GSK-3β</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相互作用？</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下箭头 15"/>
          <p:cNvSpPr/>
          <p:nvPr/>
        </p:nvSpPr>
        <p:spPr>
          <a:xfrm>
            <a:off x="2959751" y="5029200"/>
            <a:ext cx="435935" cy="584791"/>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52708"/>
    </mc:Choice>
    <mc:Fallback>
      <p:transition spd="slow" advTm="52708"/>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7896" y="1297073"/>
            <a:ext cx="5917004" cy="338554"/>
          </a:xfrm>
          <a:prstGeom prst="rect">
            <a:avLst/>
          </a:prstGeom>
          <a:noFill/>
        </p:spPr>
        <p:txBody>
          <a:bodyPr wrap="none" rtlCol="0">
            <a:spAutoFit/>
          </a:bodyPr>
          <a:lstStyle/>
          <a:p>
            <a:pPr>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通过</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ZDOCK</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RDOCK</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工具预测</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GSK-3</a:t>
            </a:r>
            <a:r>
              <a:rPr lang="el-GR"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与</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PKG</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间的相互作用</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627321" y="5587499"/>
            <a:ext cx="10682021" cy="830997"/>
          </a:xfrm>
          <a:prstGeom prst="rect">
            <a:avLst/>
          </a:prstGeom>
          <a:noFill/>
        </p:spPr>
        <p:txBody>
          <a:bodyPr wrap="square" rtlCol="0">
            <a:spAutoFit/>
          </a:bodyPr>
          <a:lstStyle/>
          <a:p>
            <a:pPr>
              <a:lnSpc>
                <a:spcPct val="150000"/>
              </a:lnSpc>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实验步骤：</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GSK-3</a:t>
            </a:r>
            <a:r>
              <a:rPr lang="el-GR" altLang="zh-CN" sz="1600" dirty="0">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蛋白（义翘神州，</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Cat: 10044-H07B</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）通过氨基偶联方式固定，随后进行亲和力检测。 </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实验中加入梯度浓度的重组</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PKG</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进行表面等离子共振评估来检测</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GSK-3β</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与</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PKG</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间的相互作用</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14"/>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TextBox 15"/>
          <p:cNvSpPr txBox="1"/>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6845052" y="1297073"/>
            <a:ext cx="4192173" cy="338554"/>
          </a:xfrm>
          <a:prstGeom prst="rect">
            <a:avLst/>
          </a:prstGeom>
          <a:noFill/>
        </p:spPr>
        <p:txBody>
          <a:bodyPr wrap="none" rtlCol="0">
            <a:spAutoFit/>
          </a:bodyPr>
          <a:lstStyle/>
          <a:p>
            <a:pPr>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通过</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SPR</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评估</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GSK-3</a:t>
            </a:r>
            <a:r>
              <a:rPr lang="el-GR"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β</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与</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PKG</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间的相互作用</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0" y="6637556"/>
            <a:ext cx="11206886" cy="213995"/>
          </a:xfrm>
          <a:prstGeom prst="rect">
            <a:avLst/>
          </a:prstGeom>
          <a:noFill/>
        </p:spPr>
        <p:txBody>
          <a:bodyPr wrap="square">
            <a:spAutoFit/>
          </a:bodyPr>
          <a:lstStyle/>
          <a:p>
            <a:r>
              <a:rPr lang="en-US" altLang="zh-CN" sz="800" dirty="0" err="1">
                <a:latin typeface="Poppins" panose="02000000000000000000" pitchFamily="2" charset="0"/>
                <a:cs typeface="Poppins" panose="02000000000000000000" pitchFamily="2" charset="0"/>
                <a:sym typeface="+mn-ea"/>
              </a:rPr>
              <a:t>Gao</a:t>
            </a:r>
            <a:r>
              <a:rPr lang="en-US" altLang="zh-CN" sz="800" dirty="0">
                <a:latin typeface="Poppins" panose="02000000000000000000" pitchFamily="2" charset="0"/>
                <a:cs typeface="Poppins" panose="02000000000000000000" pitchFamily="2" charset="0"/>
                <a:sym typeface="+mn-ea"/>
              </a:rPr>
              <a:t>, J. </a:t>
            </a:r>
            <a:r>
              <a:rPr lang="en-US" altLang="zh-CN" sz="800" i="1" dirty="0">
                <a:latin typeface="Poppins" panose="02000000000000000000" pitchFamily="2" charset="0"/>
                <a:cs typeface="Poppins" panose="02000000000000000000" pitchFamily="2" charset="0"/>
                <a:sym typeface="+mn-ea"/>
              </a:rPr>
              <a:t>et al.</a:t>
            </a:r>
            <a:r>
              <a:rPr lang="en-US" altLang="zh-CN" sz="800" dirty="0">
                <a:latin typeface="Poppins" panose="02000000000000000000" pitchFamily="2" charset="0"/>
                <a:cs typeface="Poppins" panose="02000000000000000000" pitchFamily="2" charset="0"/>
                <a:sym typeface="+mn-ea"/>
              </a:rPr>
              <a:t> </a:t>
            </a:r>
            <a:r>
              <a:rPr lang="en-US" altLang="zh-CN" sz="800" dirty="0" err="1">
                <a:latin typeface="Poppins" panose="02000000000000000000" pitchFamily="2" charset="0"/>
                <a:cs typeface="Poppins" panose="02000000000000000000" pitchFamily="2" charset="0"/>
                <a:sym typeface="+mn-ea"/>
              </a:rPr>
              <a:t>Icariside</a:t>
            </a:r>
            <a:r>
              <a:rPr lang="en-US" altLang="zh-CN" sz="800" dirty="0">
                <a:latin typeface="Poppins" panose="02000000000000000000" pitchFamily="2" charset="0"/>
                <a:cs typeface="Poppins" panose="02000000000000000000" pitchFamily="2" charset="0"/>
                <a:sym typeface="+mn-ea"/>
              </a:rPr>
              <a:t> II, a </a:t>
            </a:r>
            <a:r>
              <a:rPr lang="en-US" altLang="zh-CN" sz="800" dirty="0" err="1">
                <a:latin typeface="Poppins" panose="02000000000000000000" pitchFamily="2" charset="0"/>
                <a:cs typeface="Poppins" panose="02000000000000000000" pitchFamily="2" charset="0"/>
                <a:sym typeface="+mn-ea"/>
              </a:rPr>
              <a:t>phosphodiesterase</a:t>
            </a:r>
            <a:r>
              <a:rPr lang="en-US" altLang="zh-CN" sz="800" dirty="0">
                <a:latin typeface="Poppins" panose="02000000000000000000" pitchFamily="2" charset="0"/>
                <a:cs typeface="Poppins" panose="02000000000000000000" pitchFamily="2" charset="0"/>
                <a:sym typeface="+mn-ea"/>
              </a:rPr>
              <a:t> 5 inhibitor, attenuates cerebral </a:t>
            </a:r>
            <a:r>
              <a:rPr lang="en-US" altLang="zh-CN" sz="800" dirty="0" err="1">
                <a:latin typeface="Poppins" panose="02000000000000000000" pitchFamily="2" charset="0"/>
                <a:cs typeface="Poppins" panose="02000000000000000000" pitchFamily="2" charset="0"/>
                <a:sym typeface="+mn-ea"/>
              </a:rPr>
              <a:t>ischaemia</a:t>
            </a:r>
            <a:r>
              <a:rPr lang="en-US" altLang="zh-CN" sz="800" dirty="0">
                <a:latin typeface="Poppins" panose="02000000000000000000" pitchFamily="2" charset="0"/>
                <a:cs typeface="Poppins" panose="02000000000000000000" pitchFamily="2" charset="0"/>
                <a:sym typeface="+mn-ea"/>
              </a:rPr>
              <a:t> /reperfusion injury by inhibiting glycogen </a:t>
            </a:r>
            <a:r>
              <a:rPr lang="en-US" altLang="zh-CN" sz="800" dirty="0" err="1">
                <a:latin typeface="Poppins" panose="02000000000000000000" pitchFamily="2" charset="0"/>
                <a:cs typeface="Poppins" panose="02000000000000000000" pitchFamily="2" charset="0"/>
                <a:sym typeface="+mn-ea"/>
              </a:rPr>
              <a:t>synthase</a:t>
            </a:r>
            <a:r>
              <a:rPr lang="en-US" altLang="zh-CN" sz="800" dirty="0">
                <a:latin typeface="Poppins" panose="02000000000000000000" pitchFamily="2" charset="0"/>
                <a:cs typeface="Poppins" panose="02000000000000000000" pitchFamily="2" charset="0"/>
                <a:sym typeface="+mn-ea"/>
              </a:rPr>
              <a:t> kinase-3β-mediated activation of </a:t>
            </a:r>
            <a:r>
              <a:rPr lang="en-US" altLang="zh-CN" sz="800" dirty="0" err="1">
                <a:latin typeface="Poppins" panose="02000000000000000000" pitchFamily="2" charset="0"/>
                <a:cs typeface="Poppins" panose="02000000000000000000" pitchFamily="2" charset="0"/>
                <a:sym typeface="+mn-ea"/>
              </a:rPr>
              <a:t>autophagy</a:t>
            </a:r>
            <a:r>
              <a:rPr lang="en-US" altLang="zh-CN" sz="800" dirty="0">
                <a:latin typeface="Poppins" panose="02000000000000000000" pitchFamily="2" charset="0"/>
                <a:cs typeface="Poppins" panose="02000000000000000000" pitchFamily="2" charset="0"/>
                <a:sym typeface="+mn-ea"/>
              </a:rPr>
              <a:t>. </a:t>
            </a:r>
            <a:r>
              <a:rPr lang="en-US" altLang="zh-CN" sz="800" i="1" dirty="0">
                <a:latin typeface="Poppins" panose="02000000000000000000" pitchFamily="2" charset="0"/>
                <a:cs typeface="Poppins" panose="02000000000000000000" pitchFamily="2" charset="0"/>
                <a:sym typeface="+mn-ea"/>
              </a:rPr>
              <a:t>Br J </a:t>
            </a:r>
            <a:r>
              <a:rPr lang="en-US" altLang="zh-CN" sz="800" i="1" dirty="0" err="1">
                <a:latin typeface="Poppins" panose="02000000000000000000" pitchFamily="2" charset="0"/>
                <a:cs typeface="Poppins" panose="02000000000000000000" pitchFamily="2" charset="0"/>
                <a:sym typeface="+mn-ea"/>
              </a:rPr>
              <a:t>Pharmacol</a:t>
            </a:r>
            <a:r>
              <a:rPr lang="en-US" altLang="zh-CN" sz="800" dirty="0">
                <a:latin typeface="Poppins" panose="02000000000000000000" pitchFamily="2" charset="0"/>
                <a:cs typeface="Poppins" panose="02000000000000000000" pitchFamily="2" charset="0"/>
                <a:sym typeface="+mn-ea"/>
              </a:rPr>
              <a:t>, 2020.</a:t>
            </a:r>
            <a:endParaRPr lang="en-US" sz="800" dirty="0">
              <a:latin typeface="Poppins" panose="02000000000000000000" pitchFamily="2" charset="0"/>
              <a:cs typeface="Poppins" panose="02000000000000000000" pitchFamily="2" charset="0"/>
            </a:endParaRPr>
          </a:p>
        </p:txBody>
      </p:sp>
      <p:pic>
        <p:nvPicPr>
          <p:cNvPr id="20" name="图片 19" descr="20 Icariside II, a phosphodiesterase 5 inhibitor, attenuates cerebral ischaemia-reperfusion injury by inhibiting glycogen synthase kinase-3β-mediated activation of autophagy-14.jpg"/>
          <p:cNvPicPr>
            <a:picLocks noChangeAspect="1"/>
          </p:cNvPicPr>
          <p:nvPr>
            <p:custDataLst>
              <p:tags r:id="rId2"/>
            </p:custDataLst>
          </p:nvPr>
        </p:nvPicPr>
        <p:blipFill>
          <a:blip r:embed="rId3"/>
          <a:stretch>
            <a:fillRect/>
          </a:stretch>
        </p:blipFill>
        <p:spPr>
          <a:xfrm>
            <a:off x="750683" y="1782658"/>
            <a:ext cx="5016374" cy="3643894"/>
          </a:xfrm>
          <a:prstGeom prst="rect">
            <a:avLst/>
          </a:prstGeom>
        </p:spPr>
      </p:pic>
      <p:pic>
        <p:nvPicPr>
          <p:cNvPr id="23" name="图片 22" descr="20 Icariside II, a phosphodiesterase 5 inhibitor, attenuates cerebral ischaemia-reperfusion injury by inhibiting glycogen synthase kinase-3β-mediated activation of autophagy-14-2.jpg"/>
          <p:cNvPicPr>
            <a:picLocks noChangeAspect="1"/>
          </p:cNvPicPr>
          <p:nvPr>
            <p:custDataLst>
              <p:tags r:id="rId4"/>
            </p:custDataLst>
          </p:nvPr>
        </p:nvPicPr>
        <p:blipFill>
          <a:blip r:embed="rId5"/>
          <a:stretch>
            <a:fillRect/>
          </a:stretch>
        </p:blipFill>
        <p:spPr>
          <a:xfrm>
            <a:off x="6754563" y="1876708"/>
            <a:ext cx="5024369" cy="31026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2708"/>
    </mc:Choice>
    <mc:Fallback>
      <p:transition spd="slow" advTm="52708"/>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0" y="6674079"/>
            <a:ext cx="11206886" cy="213995"/>
          </a:xfrm>
          <a:prstGeom prst="rect">
            <a:avLst/>
          </a:prstGeom>
          <a:noFill/>
        </p:spPr>
        <p:txBody>
          <a:bodyPr wrap="square">
            <a:spAutoFit/>
          </a:bodyPr>
          <a:lstStyle/>
          <a:p>
            <a:r>
              <a:rPr lang="en-US" sz="800" dirty="0">
                <a:solidFill>
                  <a:srgbClr val="212121"/>
                </a:solidFill>
                <a:effectLst/>
                <a:latin typeface="Poppins" panose="02000000000000000000" pitchFamily="2" charset="0"/>
                <a:cs typeface="Poppins" panose="02000000000000000000" pitchFamily="2" charset="0"/>
                <a:sym typeface="+mn-ea"/>
              </a:rPr>
              <a:t>Endicott SJ, et al. Inhibition of class I PI3K enhances chaperone-mediated autophagy. J Cell Biol. 2020. </a:t>
            </a:r>
            <a:endParaRPr lang="en-US" sz="800" dirty="0">
              <a:latin typeface="Poppins" panose="02000000000000000000" pitchFamily="2" charset="0"/>
              <a:cs typeface="Poppins" panose="02000000000000000000" pitchFamily="2" charset="0"/>
            </a:endParaRPr>
          </a:p>
        </p:txBody>
      </p:sp>
      <p:sp>
        <p:nvSpPr>
          <p:cNvPr id="16" name="TextBox 15"/>
          <p:cNvSpPr txBox="1"/>
          <p:nvPr/>
        </p:nvSpPr>
        <p:spPr>
          <a:xfrm>
            <a:off x="797411" y="1004213"/>
            <a:ext cx="11796925" cy="1337945"/>
          </a:xfrm>
          <a:prstGeom prst="rect">
            <a:avLst/>
          </a:prstGeom>
          <a:noFill/>
        </p:spPr>
        <p:txBody>
          <a:bodyPr wrap="square">
            <a:spAutoFit/>
          </a:bodyPr>
          <a:lstStyle/>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文章：</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Inhibition of class I PI3K enhances chaperone-mediated autophagy</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靶点：</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义翘神州产品：</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Cat: 10058-H07E</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TextBox 16"/>
          <p:cNvSpPr txBox="1"/>
          <p:nvPr/>
        </p:nvSpPr>
        <p:spPr>
          <a:xfrm>
            <a:off x="393405" y="2982439"/>
            <a:ext cx="5228383" cy="1328636"/>
          </a:xfrm>
          <a:prstGeom prst="roundRect">
            <a:avLst/>
          </a:prstGeom>
          <a:solidFill>
            <a:schemeClr val="bg1">
              <a:lumMod val="95000"/>
            </a:schemeClr>
          </a:solidFill>
        </p:spPr>
        <p:txBody>
          <a:bodyPr wrap="square">
            <a:spAutoFit/>
          </a:bodyPr>
          <a:lstStyle/>
          <a:p>
            <a:pPr>
              <a:lnSpc>
                <a:spcPct val="150000"/>
              </a:lnSpc>
            </a:pPr>
            <a:r>
              <a:rPr lang="en-US" altLang="zh-CN" sz="1600" dirty="0">
                <a:solidFill>
                  <a:srgbClr val="212121"/>
                </a:solidFill>
                <a:latin typeface="Poppins" panose="02000000000000000000" pitchFamily="2" charset="0"/>
                <a:ea typeface="思源黑体 CN Regular" panose="020B0500000000000000" pitchFamily="34" charset="-122"/>
                <a:cs typeface="Poppins" panose="02000000000000000000" pitchFamily="2" charset="0"/>
                <a:sym typeface="+mn-ea"/>
              </a:rPr>
              <a:t>Endicott</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等人发现抑制</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class I PI3K</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活性可加强分子伴侣介导的自噬反应，并进一步降低受其下游通路影响的分子的蛋白水平（</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CIP2A</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ACACA</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IDH1</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等）。</a:t>
            </a:r>
            <a:endPar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880285" y="5241571"/>
            <a:ext cx="4254623" cy="885349"/>
          </a:xfrm>
          <a:prstGeom prst="roundRect">
            <a:avLst/>
          </a:prstGeom>
          <a:solidFill>
            <a:schemeClr val="bg1">
              <a:lumMod val="95000"/>
            </a:schemeClr>
          </a:solidFill>
        </p:spPr>
        <p:txBody>
          <a:bodyPr wrap="square">
            <a:spAutoFit/>
          </a:bodyPr>
          <a:lstStyle/>
          <a:p>
            <a:pPr>
              <a:lnSpc>
                <a:spcPct val="150000"/>
              </a:lnSpc>
            </a:pP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动物实验中分子伴侣介导的自噬反应是否也受</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class I PI3K</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活性所调控？</a:t>
            </a:r>
            <a:endPar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下箭头 22"/>
          <p:cNvSpPr/>
          <p:nvPr/>
        </p:nvSpPr>
        <p:spPr>
          <a:xfrm>
            <a:off x="2789629" y="4527320"/>
            <a:ext cx="435935" cy="584791"/>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23 Inhibition of class I PI3K enhances chaperone-mediated autophagy-7.jpg"/>
          <p:cNvPicPr>
            <a:picLocks noChangeAspect="1"/>
          </p:cNvPicPr>
          <p:nvPr>
            <p:custDataLst>
              <p:tags r:id="rId2"/>
            </p:custDataLst>
          </p:nvPr>
        </p:nvPicPr>
        <p:blipFill>
          <a:blip r:embed="rId3"/>
          <a:stretch>
            <a:fillRect/>
          </a:stretch>
        </p:blipFill>
        <p:spPr>
          <a:xfrm>
            <a:off x="6035039" y="2403643"/>
            <a:ext cx="5598557" cy="3815181"/>
          </a:xfrm>
          <a:prstGeom prst="rect">
            <a:avLst/>
          </a:prstGeom>
        </p:spPr>
      </p:pic>
      <p:sp>
        <p:nvSpPr>
          <p:cNvPr id="3" name="TextBox 13"/>
          <p:cNvSpPr txBox="1"/>
          <p:nvPr>
            <p:custDataLst>
              <p:tags r:id="rId4"/>
            </p:custDataLst>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2708"/>
    </mc:Choice>
    <mc:Fallback>
      <p:transition spd="slow" advTm="52708"/>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8816" b="56117"/>
          <a:stretch>
            <a:fillRect/>
          </a:stretch>
        </p:blipFill>
        <p:spPr bwMode="auto">
          <a:xfrm>
            <a:off x="1727912" y="2267389"/>
            <a:ext cx="8130891" cy="271928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56135" y="5058233"/>
            <a:ext cx="10973523" cy="1200329"/>
          </a:xfrm>
          <a:prstGeom prst="rect">
            <a:avLst/>
          </a:prstGeom>
          <a:noFill/>
        </p:spPr>
        <p:txBody>
          <a:bodyPr wrap="square" rtlCol="0">
            <a:spAutoFit/>
          </a:bodyPr>
          <a:lstStyle/>
          <a:p>
            <a:pPr>
              <a:lnSpc>
                <a:spcPct val="150000"/>
              </a:lnSpc>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实验步骤：</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蛋白（义翘神州，</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Cat: 10058-H07E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）与大鼠组织中分离出的溶酶体在有或无蛋白酶抑制剂的条件下室温孵育，随后进行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WB</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检测分析。 </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蛋白酶抑制剂处理的溶酶体中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积累与未处理溶酶体中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Tau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积累的比率代表 </a:t>
            </a:r>
            <a:r>
              <a:rPr lang="en-US" altLang="zh-CN" sz="1600" dirty="0" smtClean="0">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dirty="0" smtClean="0">
                <a:latin typeface="Poppins" panose="02000000000000000000" pitchFamily="2" charset="0"/>
                <a:ea typeface="思源黑体 CN Regular" panose="020B0500000000000000" pitchFamily="34" charset="-122"/>
                <a:cs typeface="Poppins" panose="02000000000000000000" pitchFamily="2" charset="0"/>
              </a:rPr>
              <a:t>底物摄取量”，</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进而推断自噬活性。</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 name="TextBox 28"/>
          <p:cNvSpPr txBox="1"/>
          <p:nvPr/>
        </p:nvSpPr>
        <p:spPr>
          <a:xfrm>
            <a:off x="656135" y="1446279"/>
            <a:ext cx="7339894" cy="338554"/>
          </a:xfrm>
          <a:prstGeom prst="rect">
            <a:avLst/>
          </a:prstGeom>
          <a:noFill/>
        </p:spPr>
        <p:txBody>
          <a:bodyPr wrap="none" rtlCol="0">
            <a:spAutoFit/>
          </a:bodyPr>
          <a:lstStyle/>
          <a:p>
            <a:pPr>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通过底物（</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Tau</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）结合与摄入实验来评估大鼠组织中分子伴侣介导的自噬活性</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TextBox 29"/>
          <p:cNvSpPr txBox="1"/>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0" y="6674079"/>
            <a:ext cx="11206886" cy="213995"/>
          </a:xfrm>
          <a:prstGeom prst="rect">
            <a:avLst/>
          </a:prstGeom>
          <a:noFill/>
        </p:spPr>
        <p:txBody>
          <a:bodyPr wrap="square">
            <a:spAutoFit/>
          </a:bodyPr>
          <a:lstStyle/>
          <a:p>
            <a:r>
              <a:rPr lang="en-US" sz="800" dirty="0">
                <a:solidFill>
                  <a:srgbClr val="212121"/>
                </a:solidFill>
                <a:effectLst/>
                <a:latin typeface="Poppins" panose="02000000000000000000" pitchFamily="2" charset="0"/>
                <a:cs typeface="Poppins" panose="02000000000000000000" pitchFamily="2" charset="0"/>
                <a:sym typeface="+mn-ea"/>
              </a:rPr>
              <a:t>Endicott SJ, et al. Inhibition of class I PI3K enhances chaperone-mediated autophagy. J Cell Biol. 2020. </a:t>
            </a:r>
            <a:endParaRPr lang="en-US" sz="800" dirty="0">
              <a:latin typeface="Poppins" panose="02000000000000000000" pitchFamily="2" charset="0"/>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0" y="6643880"/>
            <a:ext cx="11206886" cy="213995"/>
          </a:xfrm>
          <a:prstGeom prst="rect">
            <a:avLst/>
          </a:prstGeom>
          <a:noFill/>
        </p:spPr>
        <p:txBody>
          <a:bodyPr wrap="square">
            <a:spAutoFit/>
          </a:bodyPr>
          <a:lstStyle/>
          <a:p>
            <a:r>
              <a:rPr lang="en-US" sz="800" dirty="0">
                <a:solidFill>
                  <a:srgbClr val="212121"/>
                </a:solidFill>
                <a:effectLst/>
                <a:latin typeface="Poppins" panose="02000000000000000000" pitchFamily="2" charset="0"/>
                <a:cs typeface="Poppins" panose="02000000000000000000" pitchFamily="2" charset="0"/>
                <a:sym typeface="+mn-ea"/>
              </a:rPr>
              <a:t>Zhang J, et al. Graphene oxide improves postoperative cognitive dysfunction by maximally alleviating amyloid beta burden in mice. </a:t>
            </a:r>
            <a:r>
              <a:rPr lang="en-US" sz="800" dirty="0" err="1">
                <a:solidFill>
                  <a:srgbClr val="212121"/>
                </a:solidFill>
                <a:effectLst/>
                <a:latin typeface="Poppins" panose="02000000000000000000" pitchFamily="2" charset="0"/>
                <a:cs typeface="Poppins" panose="02000000000000000000" pitchFamily="2" charset="0"/>
                <a:sym typeface="+mn-ea"/>
              </a:rPr>
              <a:t>Theranostics</a:t>
            </a:r>
            <a:r>
              <a:rPr lang="en-US" sz="800" dirty="0">
                <a:solidFill>
                  <a:srgbClr val="212121"/>
                </a:solidFill>
                <a:effectLst/>
                <a:latin typeface="Poppins" panose="02000000000000000000" pitchFamily="2" charset="0"/>
                <a:cs typeface="Poppins" panose="02000000000000000000" pitchFamily="2" charset="0"/>
                <a:sym typeface="+mn-ea"/>
              </a:rPr>
              <a:t>. 2020. </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8" name="Straight Arrow Connector 7"/>
          <p:cNvCxnSpPr/>
          <p:nvPr/>
        </p:nvCxnSpPr>
        <p:spPr>
          <a:xfrm>
            <a:off x="10938172" y="4668201"/>
            <a:ext cx="0" cy="621996"/>
          </a:xfrm>
          <a:prstGeom prst="straightConnector1">
            <a:avLst/>
          </a:prstGeom>
          <a:ln w="57150">
            <a:solidFill>
              <a:srgbClr val="007E66"/>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1116" y="1049651"/>
            <a:ext cx="10972799" cy="1706880"/>
          </a:xfrm>
          <a:prstGeom prst="rect">
            <a:avLst/>
          </a:prstGeom>
          <a:noFill/>
        </p:spPr>
        <p:txBody>
          <a:bodyPr wrap="square">
            <a:spAutoFit/>
          </a:bodyPr>
          <a:lstStyle/>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文章：</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Graphene oxide improves postoperative cognitive dysfunction by maximally alleviating amyloid beta burden in mice</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靶点：</a:t>
            </a:r>
            <a:r>
              <a:rPr lang="en-US" altLang="zh-CN"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BACE1</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义翘神州产品：</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蛋白和重组人</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BACE1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TextBox 16"/>
          <p:cNvSpPr txBox="1"/>
          <p:nvPr/>
        </p:nvSpPr>
        <p:spPr>
          <a:xfrm>
            <a:off x="6790702" y="5720665"/>
            <a:ext cx="3927652" cy="306705"/>
          </a:xfrm>
          <a:prstGeom prst="rect">
            <a:avLst/>
          </a:prstGeom>
          <a:noFill/>
        </p:spPr>
        <p:txBody>
          <a:bodyPr wrap="square">
            <a:spAutoFit/>
          </a:bodyPr>
          <a:lstStyle/>
          <a:p>
            <a:pPr indent="0" algn="ctr">
              <a:buNone/>
            </a:pPr>
            <a:r>
              <a:rPr lang="el-GR" altLang="zh-CN" sz="1400" b="1" dirty="0">
                <a:solidFill>
                  <a:schemeClr val="tx1"/>
                </a:solidFill>
                <a:ea typeface="思源黑体 CN Regular" panose="020B0500000000000000" pitchFamily="34" charset="-122"/>
                <a:cs typeface="Poppins" panose="02000000000000000000" pitchFamily="2" charset="0"/>
              </a:rPr>
              <a:t>β-</a:t>
            </a:r>
            <a:r>
              <a:rPr lang="zh-CN" altLang="en-US"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剪切的抑制导致</a:t>
            </a:r>
            <a:r>
              <a:rPr lang="en-US" altLang="zh-CN"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GO</a:t>
            </a:r>
            <a:r>
              <a:rPr lang="zh-CN" altLang="en-US"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介导的</a:t>
            </a:r>
            <a:r>
              <a:rPr lang="en-US" altLang="zh-CN"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a:t>
            </a:r>
            <a:r>
              <a:rPr lang="el-GR" altLang="zh-CN" sz="1400" b="1" dirty="0">
                <a:solidFill>
                  <a:schemeClr val="tx1"/>
                </a:solidFill>
                <a:ea typeface="思源黑体 CN Regular" panose="020B0500000000000000" pitchFamily="34" charset="-122"/>
                <a:cs typeface="Poppins" panose="02000000000000000000" pitchFamily="2" charset="0"/>
              </a:rPr>
              <a:t>β</a:t>
            </a:r>
            <a:r>
              <a:rPr lang="zh-CN" altLang="en-US"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降低</a:t>
            </a:r>
            <a:endParaRPr lang="zh-CN" altLang="en-US"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520999" y="3290783"/>
            <a:ext cx="5228383" cy="1293971"/>
          </a:xfrm>
          <a:prstGeom prst="roundRect">
            <a:avLst/>
          </a:prstGeom>
          <a:solidFill>
            <a:schemeClr val="bg1">
              <a:lumMod val="95000"/>
            </a:schemeClr>
          </a:solidFill>
        </p:spPr>
        <p:txBody>
          <a:bodyPr wrap="square">
            <a:spAutoFit/>
          </a:bodyPr>
          <a:lstStyle/>
          <a:p>
            <a:pPr>
              <a:lnSpc>
                <a:spcPct val="150000"/>
              </a:lnSpc>
            </a:pP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Zhang</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Liu</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等人，研究了氧化石墨烯 </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(GO) </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纳米粒子与纯化的 </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APP </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或 </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BACE1 </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蛋白的相互作用测定，发现 </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GO </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治疗可降低 </a:t>
            </a:r>
            <a:r>
              <a:rPr lang="en-US" altLang="zh-CN" sz="1600" dirty="0" err="1">
                <a:solidFill>
                  <a:srgbClr val="000000"/>
                </a:solidFill>
                <a:latin typeface="Poppins" panose="02000000000000000000" pitchFamily="2" charset="0"/>
                <a:ea typeface="思源黑体 CN Regular" panose="020B0500000000000000" pitchFamily="34" charset="-122"/>
                <a:cs typeface="Poppins" panose="02000000000000000000" pitchFamily="2" charset="0"/>
              </a:rPr>
              <a:t>Aβ</a:t>
            </a:r>
            <a:r>
              <a:rPr lang="en-US" altLang="zh-CN"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水平并改善小鼠的记忆力。</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TextBox 22"/>
          <p:cNvSpPr txBox="1"/>
          <p:nvPr/>
        </p:nvSpPr>
        <p:spPr>
          <a:xfrm>
            <a:off x="1007879" y="5430963"/>
            <a:ext cx="4254623" cy="476726"/>
          </a:xfrm>
          <a:prstGeom prst="roundRect">
            <a:avLst/>
          </a:prstGeom>
          <a:solidFill>
            <a:schemeClr val="bg1">
              <a:lumMod val="95000"/>
            </a:schemeClr>
          </a:solidFill>
        </p:spPr>
        <p:txBody>
          <a:bodyPr wrap="square">
            <a:spAutoFit/>
          </a:bodyPr>
          <a:lstStyle/>
          <a:p>
            <a:pPr>
              <a:lnSpc>
                <a:spcPct val="150000"/>
              </a:lnSpc>
            </a:pPr>
            <a:r>
              <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蛋白与纳米分子的分子相互作用测试</a:t>
            </a:r>
            <a:endParaRPr lang="zh-CN" altLang="en-US" sz="1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下箭头 23"/>
          <p:cNvSpPr/>
          <p:nvPr/>
        </p:nvSpPr>
        <p:spPr>
          <a:xfrm>
            <a:off x="2917223" y="4742125"/>
            <a:ext cx="435935" cy="584791"/>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24 Graphene oxide improves postoperative cognitive dysfunction by maximally alleviating amyloid beta burden in mice-8.jpg"/>
          <p:cNvPicPr>
            <a:picLocks noChangeAspect="1"/>
          </p:cNvPicPr>
          <p:nvPr>
            <p:custDataLst>
              <p:tags r:id="rId2"/>
            </p:custDataLst>
          </p:nvPr>
        </p:nvPicPr>
        <p:blipFill>
          <a:blip r:embed="rId3"/>
          <a:stretch>
            <a:fillRect/>
          </a:stretch>
        </p:blipFill>
        <p:spPr>
          <a:xfrm>
            <a:off x="6596083" y="2017806"/>
            <a:ext cx="4505862" cy="3636190"/>
          </a:xfrm>
          <a:prstGeom prst="rect">
            <a:avLst/>
          </a:prstGeom>
        </p:spPr>
      </p:pic>
      <p:sp>
        <p:nvSpPr>
          <p:cNvPr id="3" name="TextBox 13"/>
          <p:cNvSpPr txBox="1"/>
          <p:nvPr>
            <p:custDataLst>
              <p:tags r:id="rId4"/>
            </p:custDataLst>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2708"/>
    </mc:Choice>
    <mc:Fallback>
      <p:transition spd="slow" advTm="52708"/>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5704" t="34748" r="-18" b="53942"/>
          <a:stretch>
            <a:fillRect/>
          </a:stretch>
        </p:blipFill>
        <p:spPr bwMode="auto">
          <a:xfrm>
            <a:off x="4140889" y="2105247"/>
            <a:ext cx="3982742" cy="164282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709294" y="4454756"/>
            <a:ext cx="10973523" cy="1569660"/>
          </a:xfrm>
          <a:prstGeom prst="rect">
            <a:avLst/>
          </a:prstGeom>
          <a:noFill/>
        </p:spPr>
        <p:txBody>
          <a:bodyPr wrap="square" rtlCol="0">
            <a:spAutoFit/>
          </a:bodyPr>
          <a:lstStyle/>
          <a:p>
            <a:pPr>
              <a:lnSpc>
                <a:spcPct val="150000"/>
              </a:lnSpc>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实验步骤：</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重组人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BACE1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蛋白（义翘神州）与纳米分子</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GO</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或</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BSA-GO</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孵育并收集上清（</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S</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）和沉淀（</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），随后进行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WB</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检测分析。 </a:t>
            </a:r>
            <a:endParaRPr lang="en-US" altLang="zh-CN" sz="1600" dirty="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在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GO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沉淀中检测到大量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，而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BACE1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仅在上清液中检测到，表明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GO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仅与 </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相互作用。同样，</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BSA</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对</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GO</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亲和性的抑制导致</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在沉淀检测中的消失进一步确认</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GO</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的相互作用。</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709294" y="1255164"/>
            <a:ext cx="7335021" cy="338554"/>
          </a:xfrm>
          <a:prstGeom prst="rect">
            <a:avLst/>
          </a:prstGeom>
          <a:noFill/>
        </p:spPr>
        <p:txBody>
          <a:bodyPr wrap="none" rtlCol="0">
            <a:spAutoFit/>
          </a:bodyPr>
          <a:lstStyle/>
          <a:p>
            <a:pPr>
              <a:buFont typeface="Arial" panose="020B0604020202020204" pitchFamily="34" charset="0"/>
              <a:buChar char="•"/>
            </a:pP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通过蛋白（</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APP</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BACE1</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）与纳米分子的分子相互作用来评估</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GO</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对</a:t>
            </a:r>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Aβ</a:t>
            </a:r>
            <a:r>
              <a:rPr lang="zh-CN" alt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的调控</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3"/>
          <p:cNvSpPr txBox="1"/>
          <p:nvPr>
            <p:custDataLst>
              <p:tags r:id="rId3"/>
            </p:custDataLst>
          </p:nvPr>
        </p:nvSpPr>
        <p:spPr>
          <a:xfrm>
            <a:off x="231056" y="552428"/>
            <a:ext cx="11729888" cy="584775"/>
          </a:xfrm>
          <a:prstGeom prst="rect">
            <a:avLst/>
          </a:prstGeom>
          <a:noFill/>
        </p:spPr>
        <p:txBody>
          <a:bodyPr wrap="square">
            <a:spAutoFit/>
          </a:bodyPr>
          <a:lstStyle/>
          <a:p>
            <a:pPr algn="ctr"/>
            <a:r>
              <a:rPr lang="zh-CN" alt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案例展示</a:t>
            </a:r>
            <a:endParaRPr lang="en-US" sz="3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21"/>
          <p:cNvSpPr txBox="1"/>
          <p:nvPr>
            <p:custDataLst>
              <p:tags r:id="rId4"/>
            </p:custDataLst>
          </p:nvPr>
        </p:nvSpPr>
        <p:spPr>
          <a:xfrm>
            <a:off x="0" y="6643880"/>
            <a:ext cx="11206886" cy="213995"/>
          </a:xfrm>
          <a:prstGeom prst="rect">
            <a:avLst/>
          </a:prstGeom>
          <a:noFill/>
        </p:spPr>
        <p:txBody>
          <a:bodyPr wrap="square">
            <a:spAutoFit/>
          </a:bodyPr>
          <a:lstStyle/>
          <a:p>
            <a:r>
              <a:rPr lang="en-US" sz="800" dirty="0">
                <a:solidFill>
                  <a:srgbClr val="212121"/>
                </a:solidFill>
                <a:effectLst/>
                <a:latin typeface="Poppins" panose="02000000000000000000" pitchFamily="2" charset="0"/>
                <a:cs typeface="Poppins" panose="02000000000000000000" pitchFamily="2" charset="0"/>
                <a:sym typeface="+mn-ea"/>
              </a:rPr>
              <a:t>Zhang J, et al. Graphene oxide improves postoperative cognitive dysfunction by maximally alleviating amyloid beta burden in mice. </a:t>
            </a:r>
            <a:r>
              <a:rPr lang="en-US" sz="800" dirty="0" err="1">
                <a:solidFill>
                  <a:srgbClr val="212121"/>
                </a:solidFill>
                <a:effectLst/>
                <a:latin typeface="Poppins" panose="02000000000000000000" pitchFamily="2" charset="0"/>
                <a:cs typeface="Poppins" panose="02000000000000000000" pitchFamily="2" charset="0"/>
                <a:sym typeface="+mn-ea"/>
              </a:rPr>
              <a:t>Theranostics</a:t>
            </a:r>
            <a:r>
              <a:rPr lang="en-US" sz="800" dirty="0">
                <a:solidFill>
                  <a:srgbClr val="212121"/>
                </a:solidFill>
                <a:effectLst/>
                <a:latin typeface="Poppins" panose="02000000000000000000" pitchFamily="2" charset="0"/>
                <a:cs typeface="Poppins" panose="02000000000000000000" pitchFamily="2" charset="0"/>
                <a:sym typeface="+mn-ea"/>
              </a:rPr>
              <a:t>. 2020. </a:t>
            </a:r>
            <a:endParaRPr 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2708"/>
    </mc:Choice>
    <mc:Fallback>
      <p:transition spd="slow" advTm="52708"/>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901513" y="312804"/>
            <a:ext cx="5386814" cy="400110"/>
          </a:xfrm>
          <a:prstGeom prst="rect">
            <a:avLst/>
          </a:prstGeom>
          <a:noFill/>
        </p:spPr>
        <p:txBody>
          <a:bodyPr wrap="square">
            <a:spAutoFit/>
          </a:bodyPr>
          <a:lstStyle/>
          <a:p>
            <a:pPr algn="ctr">
              <a:buFont typeface="Wingdings" panose="05000000000000000000" pitchFamily="2" charset="2"/>
              <a:buChar char="u"/>
            </a:pP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神经退行性疾病研究相关</a:t>
            </a:r>
            <a:r>
              <a:rPr lang="zh-CN" altLang="en-US" sz="2000" b="1" i="0" dirty="0">
                <a:solidFill>
                  <a:srgbClr val="007E66"/>
                </a:solidFill>
                <a:effectLst/>
                <a:latin typeface="Poppins" panose="02000000000000000000" pitchFamily="2" charset="0"/>
                <a:ea typeface="思源黑体 CN Regular" panose="020B0500000000000000" pitchFamily="34" charset="-122"/>
                <a:cs typeface="Poppins" panose="02000000000000000000" pitchFamily="2" charset="0"/>
              </a:rPr>
              <a:t>靶点蛋白及抗体</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 name="TextBox 28"/>
          <p:cNvSpPr txBox="1"/>
          <p:nvPr/>
        </p:nvSpPr>
        <p:spPr>
          <a:xfrm>
            <a:off x="654110" y="761957"/>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GDNF</a:t>
            </a: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及其受体系列产品：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30" name="Table 29"/>
          <p:cNvGraphicFramePr>
            <a:graphicFrameLocks noGrp="1"/>
          </p:cNvGraphicFramePr>
          <p:nvPr/>
        </p:nvGraphicFramePr>
        <p:xfrm>
          <a:off x="705317" y="1038956"/>
          <a:ext cx="3297070" cy="2648993"/>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Human GDNF Protein</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10561-HNCH</a:t>
                      </a:r>
                      <a:endParaRPr lang="en-US" sz="1000" dirty="0">
                        <a:effectLst/>
                        <a:latin typeface="Poppins" panose="02000000000000000000" pitchFamily="2" charset="0"/>
                        <a:cs typeface="Poppins" panose="02000000000000000000" pitchFamily="2" charset="0"/>
                      </a:endParaRPr>
                    </a:p>
                    <a:p>
                      <a:pPr marL="0" marR="0" lvl="0" indent="0" algn="ctr" defTabSz="914400" rtl="0" eaLnBrk="1" fontAlgn="auto" latinLnBrk="0" hangingPunct="1">
                        <a:lnSpc>
                          <a:spcPct val="107000"/>
                        </a:lnSpc>
                        <a:spcBef>
                          <a:spcPts val="0"/>
                        </a:spcBef>
                        <a:spcAft>
                          <a:spcPts val="0"/>
                        </a:spcAft>
                        <a:buClrTx/>
                        <a:buSzTx/>
                        <a:buFontTx/>
                        <a:buNone/>
                        <a:defRPr/>
                      </a:pPr>
                      <a:r>
                        <a:rPr lang="en-US" sz="1000" b="0" dirty="0">
                          <a:solidFill>
                            <a:schemeClr val="bg1"/>
                          </a:solidFill>
                          <a:effectLst/>
                          <a:highlight>
                            <a:srgbClr val="006400"/>
                          </a:highlight>
                          <a:latin typeface="Poppins" panose="02000000000000000000" pitchFamily="2" charset="0"/>
                          <a:cs typeface="Poppins" panose="02000000000000000000" pitchFamily="2" charset="0"/>
                        </a:rPr>
                        <a:t>2 Citation</a:t>
                      </a:r>
                      <a:endParaRPr lang="en-US" sz="1100" b="0" dirty="0">
                        <a:solidFill>
                          <a:schemeClr val="bg1"/>
                        </a:solidFill>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Anti-GDNF Rabbit Polyclonal Antibody</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207160-T02</a:t>
                      </a:r>
                      <a:endParaRPr lang="en-US" sz="1000" dirty="0">
                        <a:effectLst/>
                        <a:latin typeface="Poppins" panose="02000000000000000000" pitchFamily="2"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76957">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221981">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Binding ability by ELISA. Immobilized human GFRA1 (Cat: 10330-H02H) at 10 µg/mL (100 µL/well) can bind GDNF.</a:t>
                      </a:r>
                      <a:endParaRPr lang="en-US" sz="9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Immunofluorescence Staining of GDNF in U251MG Cells</a:t>
                      </a:r>
                      <a:endParaRPr lang="en-US" sz="9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graphicFrame>
        <p:nvGraphicFramePr>
          <p:cNvPr id="35" name="Table 34"/>
          <p:cNvGraphicFramePr>
            <a:graphicFrameLocks noGrp="1"/>
          </p:cNvGraphicFramePr>
          <p:nvPr/>
        </p:nvGraphicFramePr>
        <p:xfrm>
          <a:off x="4348287" y="1038956"/>
          <a:ext cx="3297070" cy="2624824"/>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ea typeface="思源黑体 CN Regular" panose="020B0500000000000000" pitchFamily="34" charset="-122"/>
                          <a:cs typeface="Poppins" panose="02000000000000000000" pitchFamily="2" charset="0"/>
                        </a:rPr>
                        <a:t>Human NGF Protein</a:t>
                      </a:r>
                      <a:endParaRPr lang="en-US" sz="1100" b="0" dirty="0">
                        <a:effectLst/>
                        <a:latin typeface="Poppins" panose="02000000000000000000" pitchFamily="2" charset="0"/>
                        <a:ea typeface="思源黑体 CN Regular" panose="020B0500000000000000" pitchFamily="34" charset="-122"/>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ea typeface="思源黑体 CN Regular" panose="020B0500000000000000" pitchFamily="34" charset="-122"/>
                          <a:cs typeface="Poppins" panose="02000000000000000000" pitchFamily="2" charset="0"/>
                        </a:rPr>
                        <a:t>Cat: 11050-HNAC</a:t>
                      </a:r>
                      <a:endParaRPr lang="en-US" sz="1000" dirty="0">
                        <a:effectLst/>
                        <a:latin typeface="Poppins" panose="02000000000000000000" pitchFamily="2" charset="0"/>
                        <a:ea typeface="思源黑体 CN Regular" panose="020B0500000000000000" pitchFamily="34" charset="-122"/>
                        <a:cs typeface="Poppins" panose="02000000000000000000" pitchFamily="2" charset="0"/>
                      </a:endParaRPr>
                    </a:p>
                    <a:p>
                      <a:pPr marL="0" marR="0" lvl="0" indent="0" algn="ctr" defTabSz="914400" rtl="0" eaLnBrk="1" fontAlgn="auto" latinLnBrk="0" hangingPunct="1">
                        <a:lnSpc>
                          <a:spcPct val="107000"/>
                        </a:lnSpc>
                        <a:spcBef>
                          <a:spcPts val="0"/>
                        </a:spcBef>
                        <a:spcAft>
                          <a:spcPts val="0"/>
                        </a:spcAft>
                        <a:buClrTx/>
                        <a:buSzTx/>
                        <a:buFontTx/>
                        <a:buNone/>
                        <a:defRPr/>
                      </a:pPr>
                      <a:r>
                        <a:rPr lang="en-US" sz="900" b="0" dirty="0">
                          <a:solidFill>
                            <a:schemeClr val="bg1"/>
                          </a:solidFill>
                          <a:effectLst/>
                          <a:highlight>
                            <a:srgbClr val="006400"/>
                          </a:highlight>
                          <a:latin typeface="Poppins" panose="02000000000000000000" pitchFamily="2" charset="0"/>
                          <a:ea typeface="思源黑体 CN Regular" panose="020B0500000000000000" pitchFamily="34" charset="-122"/>
                          <a:cs typeface="Poppins" panose="02000000000000000000" pitchFamily="2" charset="0"/>
                        </a:rPr>
                        <a:t>3 Citation</a:t>
                      </a:r>
                      <a:endParaRPr lang="en-US" sz="1050" b="0" dirty="0">
                        <a:solidFill>
                          <a:schemeClr val="bg1"/>
                        </a:solidFill>
                        <a:effectLst/>
                        <a:highlight>
                          <a:srgbClr val="006400"/>
                        </a:highligh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ea typeface="思源黑体 CN Regular" panose="020B0500000000000000" pitchFamily="34" charset="-122"/>
                          <a:cs typeface="Poppins" panose="02000000000000000000" pitchFamily="2" charset="0"/>
                        </a:rPr>
                        <a:t>Human</a:t>
                      </a:r>
                      <a:r>
                        <a:rPr lang="en-US" sz="1000" dirty="0">
                          <a:effectLst/>
                          <a:latin typeface="Poppins" panose="02000000000000000000" pitchFamily="2" charset="0"/>
                          <a:ea typeface="思源黑体 CN Regular" panose="020B0500000000000000" pitchFamily="34" charset="-122"/>
                          <a:cs typeface="Poppins" panose="02000000000000000000" pitchFamily="2" charset="0"/>
                        </a:rPr>
                        <a:t> </a:t>
                      </a:r>
                      <a:r>
                        <a:rPr lang="en-US" sz="1000" b="0" dirty="0">
                          <a:effectLst/>
                          <a:latin typeface="Poppins" panose="02000000000000000000" pitchFamily="2" charset="0"/>
                          <a:ea typeface="思源黑体 CN Regular" panose="020B0500000000000000" pitchFamily="34" charset="-122"/>
                          <a:cs typeface="Poppins" panose="02000000000000000000" pitchFamily="2" charset="0"/>
                        </a:rPr>
                        <a:t>NGFR/p75NTR Protein</a:t>
                      </a:r>
                      <a:endParaRPr lang="en-US" sz="1100" b="0" dirty="0">
                        <a:effectLst/>
                        <a:latin typeface="Poppins" panose="02000000000000000000" pitchFamily="2" charset="0"/>
                        <a:ea typeface="思源黑体 CN Regular" panose="020B0500000000000000" pitchFamily="34" charset="-122"/>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ea typeface="思源黑体 CN Regular" panose="020B0500000000000000" pitchFamily="34" charset="-122"/>
                          <a:cs typeface="Poppins" panose="02000000000000000000" pitchFamily="2" charset="0"/>
                        </a:rPr>
                        <a:t>Cat: 13184-H08H</a:t>
                      </a:r>
                      <a:endParaRPr lang="en-US" sz="1100" dirty="0">
                        <a:effectLst/>
                        <a:latin typeface="Poppins" panose="02000000000000000000" pitchFamily="2" charset="0"/>
                        <a:ea typeface="思源黑体 CN Regular" panose="020B0500000000000000" pitchFamily="34" charset="-122"/>
                        <a:cs typeface="Poppins" panose="02000000000000000000" pitchFamily="2" charset="0"/>
                      </a:endParaRPr>
                    </a:p>
                    <a:p>
                      <a:pPr marL="0" marR="0" lvl="0" indent="0" algn="ctr" defTabSz="914400" rtl="0" eaLnBrk="1" fontAlgn="auto" latinLnBrk="0" hangingPunct="1">
                        <a:lnSpc>
                          <a:spcPct val="107000"/>
                        </a:lnSpc>
                        <a:spcBef>
                          <a:spcPts val="0"/>
                        </a:spcBef>
                        <a:spcAft>
                          <a:spcPts val="0"/>
                        </a:spcAft>
                        <a:buClrTx/>
                        <a:buSzTx/>
                        <a:buFontTx/>
                        <a:buNone/>
                        <a:defRPr/>
                      </a:pPr>
                      <a:r>
                        <a:rPr lang="en-US" sz="900" b="0" dirty="0">
                          <a:solidFill>
                            <a:schemeClr val="bg1"/>
                          </a:solidFill>
                          <a:effectLst/>
                          <a:highlight>
                            <a:srgbClr val="006400"/>
                          </a:highlight>
                          <a:latin typeface="Poppins" panose="02000000000000000000" pitchFamily="2" charset="0"/>
                          <a:ea typeface="思源黑体 CN Regular" panose="020B0500000000000000" pitchFamily="34" charset="-122"/>
                          <a:cs typeface="Poppins" panose="02000000000000000000" pitchFamily="2" charset="0"/>
                        </a:rPr>
                        <a:t>6 Citation</a:t>
                      </a:r>
                      <a:endParaRPr lang="en-US" sz="1050" b="0" dirty="0">
                        <a:solidFill>
                          <a:schemeClr val="bg1"/>
                        </a:solidFill>
                        <a:effectLst/>
                        <a:highlight>
                          <a:srgbClr val="006400"/>
                        </a:highligh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69642">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716889">
                <a:tc>
                  <a:txBody>
                    <a:bodyPr/>
                    <a:lstStyle/>
                    <a:p>
                      <a:pPr marL="0" marR="0" algn="ctr">
                        <a:lnSpc>
                          <a:spcPct val="107000"/>
                        </a:lnSpc>
                        <a:spcBef>
                          <a:spcPts val="0"/>
                        </a:spcBef>
                        <a:spcAft>
                          <a:spcPts val="0"/>
                        </a:spcAft>
                      </a:pPr>
                      <a:r>
                        <a:rPr lang="en-US" sz="900" b="0" dirty="0">
                          <a:effectLst/>
                          <a:latin typeface="Poppins" panose="02000000000000000000" pitchFamily="2" charset="0"/>
                          <a:ea typeface="思源黑体 CN Regular" panose="020B0500000000000000" pitchFamily="34" charset="-122"/>
                          <a:cs typeface="Poppins" panose="02000000000000000000" pitchFamily="2" charset="0"/>
                        </a:rPr>
                        <a:t>Cell proliferation assay using TF-1 human erythroleukemic cells</a:t>
                      </a:r>
                      <a:endParaRPr lang="en-US" sz="1050" b="0" dirty="0">
                        <a:effectLs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900" b="0" dirty="0">
                          <a:effectLst/>
                          <a:latin typeface="Poppins" panose="02000000000000000000" pitchFamily="2" charset="0"/>
                          <a:ea typeface="思源黑体 CN Regular" panose="020B0500000000000000" pitchFamily="34" charset="-122"/>
                          <a:cs typeface="Poppins" panose="02000000000000000000" pitchFamily="2" charset="0"/>
                        </a:rPr>
                        <a:t>Purity: &gt; 95% Expressed Host: HEK293 Cell Citation: Cited by 26687096 (PubMed ID)</a:t>
                      </a:r>
                      <a:endParaRPr lang="en-US" sz="1050" b="0" dirty="0">
                        <a:effectLst/>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pic>
        <p:nvPicPr>
          <p:cNvPr id="9" name="Picture 8"/>
          <p:cNvPicPr>
            <a:picLocks noChangeAspect="1"/>
          </p:cNvPicPr>
          <p:nvPr/>
        </p:nvPicPr>
        <p:blipFill>
          <a:blip r:embed="rId2"/>
          <a:stretch>
            <a:fillRect/>
          </a:stretch>
        </p:blipFill>
        <p:spPr>
          <a:xfrm>
            <a:off x="2478687" y="1825243"/>
            <a:ext cx="1398961" cy="1058803"/>
          </a:xfrm>
          <a:prstGeom prst="rect">
            <a:avLst/>
          </a:prstGeom>
        </p:spPr>
      </p:pic>
      <p:sp>
        <p:nvSpPr>
          <p:cNvPr id="41" name="TextBox 40"/>
          <p:cNvSpPr txBox="1"/>
          <p:nvPr/>
        </p:nvSpPr>
        <p:spPr>
          <a:xfrm>
            <a:off x="4297080" y="761957"/>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en-US" sz="1200" b="1" dirty="0" err="1">
                <a:solidFill>
                  <a:srgbClr val="0C6551"/>
                </a:solidFill>
                <a:latin typeface="Poppins" panose="02000000000000000000" pitchFamily="2" charset="0"/>
                <a:ea typeface="思源黑体 CN Regular" panose="020B0500000000000000" pitchFamily="34" charset="-122"/>
                <a:cs typeface="Poppins" panose="02000000000000000000" pitchFamily="2" charset="0"/>
              </a:rPr>
              <a:t>Neurotrophins</a:t>
            </a: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及其受体系列产品：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1" name="Picture 10"/>
          <p:cNvPicPr>
            <a:picLocks noChangeAspect="1"/>
          </p:cNvPicPr>
          <p:nvPr/>
        </p:nvPicPr>
        <p:blipFill rotWithShape="1">
          <a:blip r:embed="rId3"/>
          <a:srcRect t="3525"/>
          <a:stretch>
            <a:fillRect/>
          </a:stretch>
        </p:blipFill>
        <p:spPr>
          <a:xfrm>
            <a:off x="4420948" y="1946316"/>
            <a:ext cx="1470712" cy="882361"/>
          </a:xfrm>
          <a:prstGeom prst="rect">
            <a:avLst/>
          </a:prstGeom>
        </p:spPr>
      </p:pic>
      <p:pic>
        <p:nvPicPr>
          <p:cNvPr id="13" name="Picture 12"/>
          <p:cNvPicPr>
            <a:picLocks noChangeAspect="1"/>
          </p:cNvPicPr>
          <p:nvPr/>
        </p:nvPicPr>
        <p:blipFill rotWithShape="1">
          <a:blip r:embed="rId4"/>
          <a:srcRect r="47565"/>
          <a:stretch>
            <a:fillRect/>
          </a:stretch>
        </p:blipFill>
        <p:spPr>
          <a:xfrm>
            <a:off x="6506352" y="1847417"/>
            <a:ext cx="926483" cy="1010954"/>
          </a:xfrm>
          <a:prstGeom prst="rect">
            <a:avLst/>
          </a:prstGeom>
        </p:spPr>
      </p:pic>
      <p:graphicFrame>
        <p:nvGraphicFramePr>
          <p:cNvPr id="43" name="Table 42"/>
          <p:cNvGraphicFramePr>
            <a:graphicFrameLocks noGrp="1"/>
          </p:cNvGraphicFramePr>
          <p:nvPr/>
        </p:nvGraphicFramePr>
        <p:xfrm>
          <a:off x="7991257" y="1038956"/>
          <a:ext cx="3297070" cy="2624824"/>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Human Ephrin B2 Protein</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10881-HCCH</a:t>
                      </a:r>
                      <a:endParaRPr lang="en-US" sz="100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900" b="0" dirty="0">
                          <a:solidFill>
                            <a:schemeClr val="bg1"/>
                          </a:solidFill>
                          <a:effectLst/>
                          <a:highlight>
                            <a:srgbClr val="006400"/>
                          </a:highlight>
                          <a:latin typeface="Poppins" panose="02000000000000000000" pitchFamily="2" charset="0"/>
                          <a:cs typeface="Poppins" panose="02000000000000000000" pitchFamily="2" charset="0"/>
                        </a:rPr>
                        <a:t>1 Citation</a:t>
                      </a:r>
                      <a:endParaRPr lang="en-US" sz="1050" b="0" dirty="0">
                        <a:solidFill>
                          <a:schemeClr val="bg1"/>
                        </a:solidFill>
                        <a:effectLst/>
                        <a:highlight>
                          <a:srgbClr val="006400"/>
                        </a:highligh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Anti-Ephrin A3 Antibody Rabbit </a:t>
                      </a:r>
                      <a:r>
                        <a:rPr lang="en-US" sz="1000" b="0" dirty="0" err="1">
                          <a:effectLst/>
                          <a:latin typeface="Poppins" panose="02000000000000000000" pitchFamily="2" charset="0"/>
                          <a:cs typeface="Poppins" panose="02000000000000000000" pitchFamily="2" charset="0"/>
                        </a:rPr>
                        <a:t>Pab</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50594-T24</a:t>
                      </a:r>
                      <a:endParaRPr lang="en-US" sz="1100" dirty="0">
                        <a:effectLst/>
                        <a:latin typeface="Poppins" panose="02000000000000000000" pitchFamily="2"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69642">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716889">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Immobilized human EFNB2 can bind human EphB4-Fc.</a:t>
                      </a:r>
                      <a:endParaRPr lang="en-US" sz="11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Immunochemical staining of mouse EFNA3 in mouse brain.</a:t>
                      </a:r>
                      <a:endParaRPr lang="en-US" sz="11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graphicFrame>
        <p:nvGraphicFramePr>
          <p:cNvPr id="44" name="Table 43"/>
          <p:cNvGraphicFramePr>
            <a:graphicFrameLocks noGrp="1"/>
          </p:cNvGraphicFramePr>
          <p:nvPr/>
        </p:nvGraphicFramePr>
        <p:xfrm>
          <a:off x="698002" y="4053261"/>
          <a:ext cx="3297070" cy="2624824"/>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Human IL6 Protein</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10395-HNAE</a:t>
                      </a:r>
                      <a:endParaRPr lang="en-US" sz="100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900" b="0" dirty="0">
                          <a:solidFill>
                            <a:schemeClr val="bg1"/>
                          </a:solidFill>
                          <a:effectLst/>
                          <a:highlight>
                            <a:srgbClr val="006400"/>
                          </a:highlight>
                          <a:latin typeface="Poppins" panose="02000000000000000000" pitchFamily="2" charset="0"/>
                          <a:cs typeface="Poppins" panose="02000000000000000000" pitchFamily="2" charset="0"/>
                        </a:rPr>
                        <a:t>6 Citation</a:t>
                      </a:r>
                      <a:endParaRPr lang="en-US" sz="1050" b="0" dirty="0">
                        <a:solidFill>
                          <a:schemeClr val="bg1"/>
                        </a:solidFill>
                        <a:effectLst/>
                        <a:highlight>
                          <a:srgbClr val="006400"/>
                        </a:highligh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Anti-IL-6 Antibody, Rabbit </a:t>
                      </a:r>
                      <a:r>
                        <a:rPr lang="en-US" sz="1000" b="0" dirty="0" err="1">
                          <a:effectLst/>
                          <a:latin typeface="Poppins" panose="02000000000000000000" pitchFamily="2" charset="0"/>
                          <a:cs typeface="Poppins" panose="02000000000000000000" pitchFamily="2" charset="0"/>
                        </a:rPr>
                        <a:t>Pab</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90197-RP02</a:t>
                      </a:r>
                      <a:endParaRPr lang="en-US" sz="1000" dirty="0">
                        <a:effectLst/>
                        <a:latin typeface="Poppins" panose="02000000000000000000" pitchFamily="2"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69642">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716889">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Cell proliferation assay using TF-1 human erythroleukemic cells. </a:t>
                      </a:r>
                      <a:endParaRPr lang="en-US" sz="105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Immunochemical staining of rhesus IL6 in human tonsil.</a:t>
                      </a:r>
                      <a:endParaRPr lang="en-US" sz="105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graphicFrame>
        <p:nvGraphicFramePr>
          <p:cNvPr id="45" name="Table 44"/>
          <p:cNvGraphicFramePr>
            <a:graphicFrameLocks noGrp="1"/>
          </p:cNvGraphicFramePr>
          <p:nvPr/>
        </p:nvGraphicFramePr>
        <p:xfrm>
          <a:off x="4348287" y="4053261"/>
          <a:ext cx="3297070" cy="2624824"/>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Human Nectin2 Protein</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10005-H02H</a:t>
                      </a:r>
                      <a:endParaRPr lang="en-US" sz="100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900" b="0" dirty="0">
                          <a:solidFill>
                            <a:schemeClr val="bg1"/>
                          </a:solidFill>
                          <a:effectLst/>
                          <a:highlight>
                            <a:srgbClr val="006400"/>
                          </a:highlight>
                          <a:latin typeface="Poppins" panose="02000000000000000000" pitchFamily="2" charset="0"/>
                          <a:cs typeface="Poppins" panose="02000000000000000000" pitchFamily="2" charset="0"/>
                        </a:rPr>
                        <a:t>1 Citation</a:t>
                      </a:r>
                      <a:endParaRPr lang="en-US" sz="1050" b="0" dirty="0">
                        <a:solidFill>
                          <a:schemeClr val="bg1"/>
                        </a:solidFill>
                        <a:effectLst/>
                        <a:highlight>
                          <a:srgbClr val="006400"/>
                        </a:highligh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Anti-</a:t>
                      </a:r>
                      <a:r>
                        <a:rPr lang="en-US" altLang="zh-CN" sz="1000" b="0" dirty="0">
                          <a:effectLst/>
                          <a:latin typeface="Poppins" panose="02000000000000000000" pitchFamily="2" charset="0"/>
                          <a:cs typeface="Poppins" panose="02000000000000000000" pitchFamily="2" charset="0"/>
                        </a:rPr>
                        <a:t>Nectin-2</a:t>
                      </a:r>
                      <a:r>
                        <a:rPr lang="en-US" sz="1000" b="0" dirty="0">
                          <a:effectLst/>
                          <a:latin typeface="Poppins" panose="02000000000000000000" pitchFamily="2" charset="0"/>
                          <a:cs typeface="Poppins" panose="02000000000000000000" pitchFamily="2" charset="0"/>
                        </a:rPr>
                        <a:t> Rabbit </a:t>
                      </a:r>
                      <a:r>
                        <a:rPr lang="en-US" altLang="zh-CN" sz="1000" b="0" dirty="0">
                          <a:effectLst/>
                          <a:latin typeface="Poppins" panose="02000000000000000000" pitchFamily="2" charset="0"/>
                          <a:cs typeface="Poppins" panose="02000000000000000000" pitchFamily="2" charset="0"/>
                        </a:rPr>
                        <a:t>Mono</a:t>
                      </a:r>
                      <a:r>
                        <a:rPr lang="en-US" sz="1000" b="0" dirty="0">
                          <a:effectLst/>
                          <a:latin typeface="Poppins" panose="02000000000000000000" pitchFamily="2" charset="0"/>
                          <a:cs typeface="Poppins" panose="02000000000000000000" pitchFamily="2" charset="0"/>
                        </a:rPr>
                        <a:t>clonal Antibody</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10005-R005-P</a:t>
                      </a:r>
                      <a:endParaRPr lang="en-US" sz="1100" dirty="0">
                        <a:effectLst/>
                        <a:latin typeface="Poppins" panose="02000000000000000000" pitchFamily="2"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69642">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716889">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Immobilized cynomolgus PVRIG protein (Cat: 90971-C08H) can bind human Nectin2 protein.</a:t>
                      </a:r>
                      <a:endParaRPr lang="en-US" sz="9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Flow cytometric analysis of anti-Human PVRL2(CD112) on A549 cells.</a:t>
                      </a:r>
                      <a:endParaRPr lang="en-US" sz="105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graphicFrame>
        <p:nvGraphicFramePr>
          <p:cNvPr id="46" name="Table 45"/>
          <p:cNvGraphicFramePr>
            <a:graphicFrameLocks noGrp="1"/>
          </p:cNvGraphicFramePr>
          <p:nvPr/>
        </p:nvGraphicFramePr>
        <p:xfrm>
          <a:off x="7983561" y="4053261"/>
          <a:ext cx="3297070" cy="2624824"/>
        </p:xfrm>
        <a:graphic>
          <a:graphicData uri="http://schemas.openxmlformats.org/drawingml/2006/table">
            <a:tbl>
              <a:tblPr firstRow="1" firstCol="1" bandRow="1">
                <a:tableStyleId>{0505E3EF-67EA-436B-97B2-0124C06EBD24}</a:tableStyleId>
              </a:tblPr>
              <a:tblGrid>
                <a:gridCol w="1645304"/>
                <a:gridCol w="1651766"/>
              </a:tblGrid>
              <a:tr h="738293">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Human FGF2 Protein</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10014-HNAE</a:t>
                      </a:r>
                      <a:endParaRPr lang="en-US" sz="1000" dirty="0">
                        <a:effectLst/>
                        <a:latin typeface="Poppins" panose="02000000000000000000" pitchFamily="2" charset="0"/>
                        <a:cs typeface="Poppins" panose="02000000000000000000" pitchFamily="2" charset="0"/>
                      </a:endParaRPr>
                    </a:p>
                    <a:p>
                      <a:pPr marL="0" marR="0" lvl="0" indent="0" algn="ctr" defTabSz="914400" rtl="0" eaLnBrk="1" fontAlgn="auto" latinLnBrk="0" hangingPunct="1">
                        <a:lnSpc>
                          <a:spcPct val="107000"/>
                        </a:lnSpc>
                        <a:spcBef>
                          <a:spcPts val="0"/>
                        </a:spcBef>
                        <a:spcAft>
                          <a:spcPts val="0"/>
                        </a:spcAft>
                        <a:buClrTx/>
                        <a:buSzTx/>
                        <a:buFontTx/>
                        <a:buNone/>
                        <a:defRPr/>
                      </a:pPr>
                      <a:r>
                        <a:rPr lang="en-US" sz="900" b="0" dirty="0">
                          <a:solidFill>
                            <a:schemeClr val="bg1"/>
                          </a:solidFill>
                          <a:effectLst/>
                          <a:highlight>
                            <a:srgbClr val="006400"/>
                          </a:highlight>
                          <a:latin typeface="Poppins" panose="02000000000000000000" pitchFamily="2" charset="0"/>
                          <a:cs typeface="Poppins" panose="02000000000000000000" pitchFamily="2" charset="0"/>
                        </a:rPr>
                        <a:t>30 Citation</a:t>
                      </a:r>
                      <a:endParaRPr lang="en-US" sz="1050" b="0" dirty="0">
                        <a:solidFill>
                          <a:schemeClr val="bg1"/>
                        </a:solidFill>
                        <a:effectLst/>
                        <a:highlight>
                          <a:srgbClr val="006400"/>
                        </a:highligh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000" b="0" dirty="0">
                          <a:effectLst/>
                          <a:latin typeface="Poppins" panose="02000000000000000000" pitchFamily="2" charset="0"/>
                          <a:cs typeface="Poppins" panose="02000000000000000000" pitchFamily="2" charset="0"/>
                        </a:rPr>
                        <a:t>Anti-</a:t>
                      </a:r>
                      <a:r>
                        <a:rPr lang="en-US" altLang="zh-CN" sz="1000" b="0" dirty="0">
                          <a:effectLst/>
                          <a:latin typeface="Poppins" panose="02000000000000000000" pitchFamily="2" charset="0"/>
                          <a:cs typeface="Poppins" panose="02000000000000000000" pitchFamily="2" charset="0"/>
                        </a:rPr>
                        <a:t>FGF2</a:t>
                      </a:r>
                      <a:r>
                        <a:rPr lang="en-US" sz="1000" b="0" dirty="0">
                          <a:effectLst/>
                          <a:latin typeface="Poppins" panose="02000000000000000000" pitchFamily="2" charset="0"/>
                          <a:cs typeface="Poppins" panose="02000000000000000000" pitchFamily="2" charset="0"/>
                        </a:rPr>
                        <a:t> Rabbit </a:t>
                      </a:r>
                      <a:r>
                        <a:rPr lang="en-US" altLang="zh-CN" sz="1000" b="0" dirty="0">
                          <a:effectLst/>
                          <a:latin typeface="Poppins" panose="02000000000000000000" pitchFamily="2" charset="0"/>
                          <a:cs typeface="Poppins" panose="02000000000000000000" pitchFamily="2" charset="0"/>
                        </a:rPr>
                        <a:t>Mono</a:t>
                      </a:r>
                      <a:r>
                        <a:rPr lang="en-US" sz="1000" b="0" dirty="0">
                          <a:effectLst/>
                          <a:latin typeface="Poppins" panose="02000000000000000000" pitchFamily="2" charset="0"/>
                          <a:cs typeface="Poppins" panose="02000000000000000000" pitchFamily="2" charset="0"/>
                        </a:rPr>
                        <a:t>clonal Antibody</a:t>
                      </a:r>
                      <a:endParaRPr lang="en-US" sz="1000" b="0" dirty="0">
                        <a:effectLst/>
                        <a:latin typeface="Poppins" panose="02000000000000000000" pitchFamily="2" charset="0"/>
                        <a:cs typeface="Poppins" panose="02000000000000000000" pitchFamily="2" charset="0"/>
                      </a:endParaRPr>
                    </a:p>
                    <a:p>
                      <a:pPr marL="0" marR="0" algn="ctr">
                        <a:lnSpc>
                          <a:spcPct val="107000"/>
                        </a:lnSpc>
                        <a:spcBef>
                          <a:spcPts val="0"/>
                        </a:spcBef>
                        <a:spcAft>
                          <a:spcPts val="0"/>
                        </a:spcAft>
                      </a:pPr>
                      <a:r>
                        <a:rPr lang="en-US" sz="1000" dirty="0">
                          <a:effectLst/>
                          <a:latin typeface="Poppins" panose="02000000000000000000" pitchFamily="2" charset="0"/>
                          <a:cs typeface="Poppins" panose="02000000000000000000" pitchFamily="2" charset="0"/>
                        </a:rPr>
                        <a:t>Cat: 100087-R013</a:t>
                      </a:r>
                      <a:endParaRPr lang="en-US" sz="1050" b="0" dirty="0">
                        <a:solidFill>
                          <a:schemeClr val="bg1"/>
                        </a:solidFill>
                        <a:effectLst/>
                        <a:highlight>
                          <a:srgbClr val="006400"/>
                        </a:highligh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169642">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endParaRPr lang="en-US" sz="1000" b="0" dirty="0">
                        <a:effectLst/>
                        <a:latin typeface="Poppins" panose="02000000000000000000" pitchFamily="2" charset="0"/>
                        <a:ea typeface="Times New Roman" panose="02020603050405020304"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r>
              <a:tr h="716889">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Cell proliferation assay using BALB/c 3T3 mouse embryonic fibroblasts. </a:t>
                      </a:r>
                      <a:endParaRPr lang="en-US" sz="900" b="0" dirty="0">
                        <a:effectLst/>
                        <a:latin typeface="Poppins" panose="02000000000000000000" pitchFamily="2" charset="0"/>
                        <a:ea typeface="Calibri" panose="020F0502020204030204" charset="0"/>
                        <a:cs typeface="Poppins" panose="02000000000000000000" pitchFamily="2" charset="0"/>
                      </a:endParaRPr>
                    </a:p>
                  </a:txBody>
                  <a:tcPr marL="68580" marR="68580" marT="0" marB="0"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900" b="0" dirty="0">
                          <a:effectLst/>
                          <a:latin typeface="Poppins" panose="02000000000000000000" pitchFamily="2" charset="0"/>
                          <a:cs typeface="Poppins" panose="02000000000000000000" pitchFamily="2" charset="0"/>
                        </a:rPr>
                        <a:t>Immunochemical staining of human </a:t>
                      </a:r>
                      <a:r>
                        <a:rPr lang="en-US" sz="900" b="0" dirty="0" err="1">
                          <a:effectLst/>
                          <a:latin typeface="Poppins" panose="02000000000000000000" pitchFamily="2" charset="0"/>
                          <a:cs typeface="Poppins" panose="02000000000000000000" pitchFamily="2" charset="0"/>
                        </a:rPr>
                        <a:t>bFGF</a:t>
                      </a:r>
                      <a:r>
                        <a:rPr lang="en-US" sz="900" b="0" dirty="0">
                          <a:effectLst/>
                          <a:latin typeface="Poppins" panose="02000000000000000000" pitchFamily="2" charset="0"/>
                          <a:cs typeface="Poppins" panose="02000000000000000000" pitchFamily="2" charset="0"/>
                        </a:rPr>
                        <a:t> in human glioma with rabbit monoclonal antibody.</a:t>
                      </a:r>
                      <a:endParaRPr lang="en-US" sz="900" b="0" dirty="0">
                        <a:effectLst/>
                        <a:latin typeface="Poppins" panose="02000000000000000000" pitchFamily="2" charset="0"/>
                        <a:cs typeface="Poppins" panose="02000000000000000000" pitchFamily="2" charset="0"/>
                      </a:endParaRPr>
                    </a:p>
                  </a:txBody>
                  <a:tcPr marL="68580" marR="6858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47" name="TextBox 46"/>
          <p:cNvSpPr txBox="1"/>
          <p:nvPr/>
        </p:nvSpPr>
        <p:spPr>
          <a:xfrm>
            <a:off x="646414" y="3782534"/>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神经炎症系列产品：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 name="TextBox 47"/>
          <p:cNvSpPr txBox="1"/>
          <p:nvPr/>
        </p:nvSpPr>
        <p:spPr>
          <a:xfrm>
            <a:off x="4289384" y="3782534"/>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细胞粘连分子系列产品：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TextBox 48"/>
          <p:cNvSpPr txBox="1"/>
          <p:nvPr/>
        </p:nvSpPr>
        <p:spPr>
          <a:xfrm>
            <a:off x="7991257" y="761957"/>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en-US" sz="1200" b="1" dirty="0" err="1">
                <a:solidFill>
                  <a:srgbClr val="0C6551"/>
                </a:solidFill>
                <a:latin typeface="Poppins" panose="02000000000000000000" pitchFamily="2" charset="0"/>
                <a:ea typeface="思源黑体 CN Regular" panose="020B0500000000000000" pitchFamily="34" charset="-122"/>
                <a:cs typeface="Poppins" panose="02000000000000000000" pitchFamily="2" charset="0"/>
              </a:rPr>
              <a:t>Ephrins</a:t>
            </a: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和</a:t>
            </a:r>
            <a:r>
              <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Eph</a:t>
            </a: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受体系列产品：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TextBox 49"/>
          <p:cNvSpPr txBox="1"/>
          <p:nvPr/>
        </p:nvSpPr>
        <p:spPr>
          <a:xfrm>
            <a:off x="7998572" y="3782534"/>
            <a:ext cx="2865730" cy="276999"/>
          </a:xfrm>
          <a:prstGeom prst="rect">
            <a:avLst/>
          </a:prstGeom>
          <a:noFill/>
        </p:spPr>
        <p:txBody>
          <a:bodyPr wrap="square">
            <a:spAutoFit/>
          </a:bodyPr>
          <a:lstStyle/>
          <a:p>
            <a:pPr>
              <a:buClr>
                <a:srgbClr val="0C6551"/>
              </a:buClr>
              <a:buFont typeface="Wingdings" panose="05000000000000000000" pitchFamily="2" charset="2"/>
              <a:buChar char="p"/>
            </a:pPr>
            <a:r>
              <a:rPr lang="zh-CN" alt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神经干细胞系列产品：</a:t>
            </a:r>
            <a:endParaRPr lang="en-US" sz="12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51" name="Picture 50"/>
          <p:cNvPicPr>
            <a:picLocks noChangeAspect="1"/>
          </p:cNvPicPr>
          <p:nvPr/>
        </p:nvPicPr>
        <p:blipFill>
          <a:blip r:embed="rId5"/>
          <a:stretch>
            <a:fillRect/>
          </a:stretch>
        </p:blipFill>
        <p:spPr>
          <a:xfrm>
            <a:off x="9781645" y="1825243"/>
            <a:ext cx="1399187" cy="1049390"/>
          </a:xfrm>
          <a:prstGeom prst="rect">
            <a:avLst/>
          </a:prstGeom>
        </p:spPr>
      </p:pic>
      <p:pic>
        <p:nvPicPr>
          <p:cNvPr id="53" name="Picture 52"/>
          <p:cNvPicPr>
            <a:picLocks noChangeAspect="1"/>
          </p:cNvPicPr>
          <p:nvPr/>
        </p:nvPicPr>
        <p:blipFill>
          <a:blip r:embed="rId6"/>
          <a:stretch>
            <a:fillRect/>
          </a:stretch>
        </p:blipFill>
        <p:spPr>
          <a:xfrm>
            <a:off x="871480" y="4871834"/>
            <a:ext cx="1288381" cy="1102534"/>
          </a:xfrm>
          <a:prstGeom prst="rect">
            <a:avLst/>
          </a:prstGeom>
        </p:spPr>
      </p:pic>
      <p:pic>
        <p:nvPicPr>
          <p:cNvPr id="55" name="Picture 54"/>
          <p:cNvPicPr>
            <a:picLocks noChangeAspect="1"/>
          </p:cNvPicPr>
          <p:nvPr/>
        </p:nvPicPr>
        <p:blipFill>
          <a:blip r:embed="rId7"/>
          <a:stretch>
            <a:fillRect/>
          </a:stretch>
        </p:blipFill>
        <p:spPr>
          <a:xfrm>
            <a:off x="2484051" y="4871834"/>
            <a:ext cx="1393597" cy="1045198"/>
          </a:xfrm>
          <a:prstGeom prst="rect">
            <a:avLst/>
          </a:prstGeom>
        </p:spPr>
      </p:pic>
      <p:pic>
        <p:nvPicPr>
          <p:cNvPr id="57" name="Picture 56"/>
          <p:cNvPicPr>
            <a:picLocks noChangeAspect="1"/>
          </p:cNvPicPr>
          <p:nvPr/>
        </p:nvPicPr>
        <p:blipFill rotWithShape="1">
          <a:blip r:embed="rId8"/>
          <a:srcRect t="2820"/>
          <a:stretch>
            <a:fillRect/>
          </a:stretch>
        </p:blipFill>
        <p:spPr>
          <a:xfrm>
            <a:off x="4420948" y="4871835"/>
            <a:ext cx="1437985" cy="1036806"/>
          </a:xfrm>
          <a:prstGeom prst="rect">
            <a:avLst/>
          </a:prstGeom>
        </p:spPr>
      </p:pic>
      <p:pic>
        <p:nvPicPr>
          <p:cNvPr id="59" name="Picture 58"/>
          <p:cNvPicPr>
            <a:picLocks noChangeAspect="1"/>
          </p:cNvPicPr>
          <p:nvPr/>
        </p:nvPicPr>
        <p:blipFill>
          <a:blip r:embed="rId9"/>
          <a:stretch>
            <a:fillRect/>
          </a:stretch>
        </p:blipFill>
        <p:spPr>
          <a:xfrm>
            <a:off x="6283394" y="4846078"/>
            <a:ext cx="1025466" cy="1062563"/>
          </a:xfrm>
          <a:prstGeom prst="rect">
            <a:avLst/>
          </a:prstGeom>
        </p:spPr>
      </p:pic>
      <p:pic>
        <p:nvPicPr>
          <p:cNvPr id="63" name="Picture 62"/>
          <p:cNvPicPr>
            <a:picLocks noChangeAspect="1"/>
          </p:cNvPicPr>
          <p:nvPr/>
        </p:nvPicPr>
        <p:blipFill>
          <a:blip r:embed="rId10"/>
          <a:stretch>
            <a:fillRect/>
          </a:stretch>
        </p:blipFill>
        <p:spPr>
          <a:xfrm>
            <a:off x="9769677" y="4846078"/>
            <a:ext cx="1411155" cy="1054055"/>
          </a:xfrm>
          <a:prstGeom prst="rect">
            <a:avLst/>
          </a:prstGeom>
        </p:spPr>
      </p:pic>
      <p:pic>
        <p:nvPicPr>
          <p:cNvPr id="37" name="Picture 2"/>
          <p:cNvPicPr>
            <a:picLocks noChangeAspect="1" noChangeArrowheads="1"/>
          </p:cNvPicPr>
          <p:nvPr/>
        </p:nvPicPr>
        <p:blipFill>
          <a:blip r:embed="rId11"/>
          <a:srcRect/>
          <a:stretch>
            <a:fillRect/>
          </a:stretch>
        </p:blipFill>
        <p:spPr bwMode="auto">
          <a:xfrm>
            <a:off x="772747" y="1831731"/>
            <a:ext cx="1460500" cy="1081588"/>
          </a:xfrm>
          <a:prstGeom prst="rect">
            <a:avLst/>
          </a:prstGeom>
          <a:noFill/>
          <a:ln w="9525">
            <a:noFill/>
            <a:miter lim="800000"/>
            <a:headEnd/>
            <a:tailEnd/>
          </a:ln>
          <a:effectLst/>
        </p:spPr>
      </p:pic>
      <p:pic>
        <p:nvPicPr>
          <p:cNvPr id="38" name="Picture 4"/>
          <p:cNvPicPr>
            <a:picLocks noChangeAspect="1" noChangeArrowheads="1"/>
          </p:cNvPicPr>
          <p:nvPr/>
        </p:nvPicPr>
        <p:blipFill>
          <a:blip r:embed="rId12"/>
          <a:srcRect/>
          <a:stretch>
            <a:fillRect/>
          </a:stretch>
        </p:blipFill>
        <p:spPr bwMode="auto">
          <a:xfrm>
            <a:off x="8072438" y="1793631"/>
            <a:ext cx="1483961" cy="1099037"/>
          </a:xfrm>
          <a:prstGeom prst="rect">
            <a:avLst/>
          </a:prstGeom>
          <a:noFill/>
          <a:ln w="9525">
            <a:noFill/>
            <a:miter lim="800000"/>
            <a:headEnd/>
            <a:tailEnd/>
          </a:ln>
          <a:effectLst/>
        </p:spPr>
      </p:pic>
      <p:pic>
        <p:nvPicPr>
          <p:cNvPr id="39" name="Picture 6"/>
          <p:cNvPicPr>
            <a:picLocks noChangeAspect="1" noChangeArrowheads="1"/>
          </p:cNvPicPr>
          <p:nvPr/>
        </p:nvPicPr>
        <p:blipFill>
          <a:blip r:embed="rId13"/>
          <a:srcRect/>
          <a:stretch>
            <a:fillRect/>
          </a:stretch>
        </p:blipFill>
        <p:spPr bwMode="auto">
          <a:xfrm>
            <a:off x="8028477" y="4853354"/>
            <a:ext cx="1549538" cy="1055076"/>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spd="slow" p14:dur="2000" advTm="42482"/>
    </mc:Choice>
    <mc:Fallback>
      <p:transition spd="slow" advTm="42482"/>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1" cstate="print"/>
          <a:srcRect/>
          <a:stretch>
            <a:fillRect/>
          </a:stretch>
        </p:blipFill>
        <p:spPr bwMode="auto">
          <a:xfrm>
            <a:off x="10991851" y="2216151"/>
            <a:ext cx="592667" cy="1081616"/>
          </a:xfrm>
          <a:prstGeom prst="rect">
            <a:avLst/>
          </a:prstGeom>
          <a:noFill/>
          <a:ln w="9525">
            <a:noFill/>
            <a:miter lim="800000"/>
            <a:headEnd/>
            <a:tailEnd/>
          </a:ln>
        </p:spPr>
      </p:pic>
      <p:sp>
        <p:nvSpPr>
          <p:cNvPr id="43011" name="矩形 9"/>
          <p:cNvSpPr>
            <a:spLocks noChangeArrowheads="1"/>
          </p:cNvSpPr>
          <p:nvPr/>
        </p:nvSpPr>
        <p:spPr bwMode="auto">
          <a:xfrm>
            <a:off x="4233" y="165100"/>
            <a:ext cx="374433" cy="138485"/>
          </a:xfrm>
          <a:prstGeom prst="rect">
            <a:avLst/>
          </a:prstGeom>
          <a:noFill/>
          <a:ln w="9525">
            <a:noFill/>
            <a:miter lim="800000"/>
          </a:ln>
        </p:spPr>
        <p:txBody>
          <a:bodyPr wrap="none" lIns="121906" tIns="60953" rIns="121906" bIns="60953">
            <a:spAutoFit/>
          </a:bodyPr>
          <a:lstStyle/>
          <a:p>
            <a:pPr>
              <a:spcBef>
                <a:spcPts val="1350"/>
              </a:spcBef>
            </a:pPr>
            <a:r>
              <a:rPr lang="zh-CN" altLang="en-US" sz="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关于“北京义翘神州”</a:t>
            </a:r>
            <a:endParaRPr lang="zh-CN" altLang="en-US" sz="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24"/>
          <p:cNvSpPr txBox="1">
            <a:spLocks noChangeArrowheads="1"/>
          </p:cNvSpPr>
          <p:nvPr/>
        </p:nvSpPr>
        <p:spPr bwMode="auto">
          <a:xfrm>
            <a:off x="330200" y="933451"/>
            <a:ext cx="2245784" cy="416983"/>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坚持自主研发生产</a:t>
            </a:r>
            <a:endPar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矩形 12"/>
          <p:cNvSpPr/>
          <p:nvPr/>
        </p:nvSpPr>
        <p:spPr>
          <a:xfrm>
            <a:off x="334434" y="1316567"/>
            <a:ext cx="10850033" cy="368300"/>
          </a:xfrm>
          <a:prstGeom prst="rect">
            <a:avLst/>
          </a:prstGeom>
        </p:spPr>
        <p:txBody>
          <a:bodyPr lIns="121906" tIns="60953" rIns="121906" bIns="60953">
            <a:spAutoFit/>
          </a:bodyPr>
          <a:lstStyle/>
          <a:p>
            <a:pPr>
              <a:buFont typeface="Arial" panose="020B0604020202020204" pitchFamily="34" charset="0"/>
              <a:buChar char="•"/>
              <a:defRPr/>
            </a:pP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打造中国生命科学研究“一站式”试剂与服务支撑平台</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24"/>
          <p:cNvSpPr txBox="1">
            <a:spLocks noChangeArrowheads="1"/>
          </p:cNvSpPr>
          <p:nvPr/>
        </p:nvSpPr>
        <p:spPr bwMode="auto">
          <a:xfrm>
            <a:off x="410634" y="3577167"/>
            <a:ext cx="1496484" cy="416984"/>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人才与设施</a:t>
            </a:r>
            <a:endPar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24"/>
          <p:cNvSpPr txBox="1">
            <a:spLocks noChangeArrowheads="1"/>
          </p:cNvSpPr>
          <p:nvPr/>
        </p:nvSpPr>
        <p:spPr bwMode="auto">
          <a:xfrm>
            <a:off x="3841751" y="3615267"/>
            <a:ext cx="1246716" cy="416984"/>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荣誉资质</a:t>
            </a:r>
            <a:endPar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矩形 15"/>
          <p:cNvSpPr/>
          <p:nvPr/>
        </p:nvSpPr>
        <p:spPr>
          <a:xfrm>
            <a:off x="527051" y="4216400"/>
            <a:ext cx="3168649" cy="2123644"/>
          </a:xfrm>
          <a:prstGeom prst="rect">
            <a:avLst/>
          </a:prstGeom>
        </p:spPr>
        <p:txBody>
          <a:bodyPr lIns="121906" tIns="60953" rIns="121906" bIns="60953">
            <a:spAutoFit/>
          </a:bodyPr>
          <a:lstStyle/>
          <a:p>
            <a:pPr>
              <a:buFont typeface="Arial" panose="020B0604020202020204" pitchFamily="34" charset="0"/>
              <a:buChar char="•"/>
              <a:defRPr/>
            </a:pPr>
            <a:r>
              <a:rPr lang="zh-CN" altLang="en-US"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设施：</a:t>
            </a:r>
            <a:endParaRPr lang="en-US" altLang="zh-CN"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25,000+</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平米研发中心</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7,000</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平米洁净车间</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defRPr/>
            </a:pPr>
            <a:r>
              <a:rPr lang="zh-CN" altLang="en-US"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团队：</a:t>
            </a:r>
            <a:r>
              <a:rPr lang="en-US" altLang="zh-CN"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900+</a:t>
            </a:r>
            <a:endParaRPr lang="en-US" altLang="zh-CN"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硕士以上学历占</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1/3</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 </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欧美深造经历</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527051" y="4047068"/>
            <a:ext cx="2880783" cy="235161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20"/>
          <p:cNvSpPr/>
          <p:nvPr/>
        </p:nvSpPr>
        <p:spPr>
          <a:xfrm>
            <a:off x="3983567" y="4047068"/>
            <a:ext cx="8017933" cy="235161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3024717" y="2137834"/>
            <a:ext cx="2495549"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14,000 +</a:t>
            </a:r>
            <a:r>
              <a:rPr lang="en-US" altLang="zh-CN" sz="16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endParaRPr lang="en-US" altLang="zh-CN" sz="16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精品抗体</a:t>
            </a:r>
            <a:endPar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431800" y="2137834"/>
            <a:ext cx="2497667"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6,500 +</a:t>
            </a: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重组蛋白</a:t>
            </a:r>
            <a:endPar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矩形 23"/>
          <p:cNvSpPr/>
          <p:nvPr/>
        </p:nvSpPr>
        <p:spPr>
          <a:xfrm>
            <a:off x="5617634" y="2137834"/>
            <a:ext cx="2495551"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47,000+</a:t>
            </a:r>
            <a:endParaRPr lang="en-US" altLang="zh-CN"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基因产品</a:t>
            </a:r>
            <a:endPar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3022" name="Picture 3" descr="C:\Users\s\Documents\Tencent Files\2585936105\FileRecv\2(1).png"/>
          <p:cNvPicPr>
            <a:picLocks noChangeAspect="1" noChangeArrowheads="1"/>
          </p:cNvPicPr>
          <p:nvPr/>
        </p:nvPicPr>
        <p:blipFill>
          <a:blip r:embed="rId2" cstate="print"/>
          <a:srcRect/>
          <a:stretch>
            <a:fillRect/>
          </a:stretch>
        </p:blipFill>
        <p:spPr bwMode="auto">
          <a:xfrm>
            <a:off x="1871134" y="2313517"/>
            <a:ext cx="853017" cy="872067"/>
          </a:xfrm>
          <a:prstGeom prst="rect">
            <a:avLst/>
          </a:prstGeom>
          <a:noFill/>
          <a:ln w="9525">
            <a:noFill/>
            <a:miter lim="800000"/>
            <a:headEnd/>
            <a:tailEnd/>
          </a:ln>
        </p:spPr>
      </p:pic>
      <p:pic>
        <p:nvPicPr>
          <p:cNvPr id="43023" name="Picture 4" descr="C:\Users\s\Documents\Tencent Files\2585936105\FileRecv\3.png"/>
          <p:cNvPicPr>
            <a:picLocks noChangeAspect="1" noChangeArrowheads="1"/>
          </p:cNvPicPr>
          <p:nvPr/>
        </p:nvPicPr>
        <p:blipFill>
          <a:blip r:embed="rId3" cstate="print"/>
          <a:srcRect/>
          <a:stretch>
            <a:fillRect/>
          </a:stretch>
        </p:blipFill>
        <p:spPr bwMode="auto">
          <a:xfrm>
            <a:off x="4464052" y="2313517"/>
            <a:ext cx="994833" cy="1016000"/>
          </a:xfrm>
          <a:prstGeom prst="rect">
            <a:avLst/>
          </a:prstGeom>
          <a:noFill/>
          <a:ln w="9525">
            <a:noFill/>
            <a:miter lim="800000"/>
            <a:headEnd/>
            <a:tailEnd/>
          </a:ln>
        </p:spPr>
      </p:pic>
      <p:pic>
        <p:nvPicPr>
          <p:cNvPr id="43024" name="Picture 5" descr="C:\Users\s\Documents\Tencent Files\2585936105\FileRecv\1(3).png"/>
          <p:cNvPicPr>
            <a:picLocks noChangeAspect="1" noChangeArrowheads="1"/>
          </p:cNvPicPr>
          <p:nvPr/>
        </p:nvPicPr>
        <p:blipFill>
          <a:blip r:embed="rId4" cstate="print"/>
          <a:srcRect/>
          <a:stretch>
            <a:fillRect/>
          </a:stretch>
        </p:blipFill>
        <p:spPr bwMode="auto">
          <a:xfrm rot="2290080">
            <a:off x="7209367" y="2296585"/>
            <a:ext cx="609600" cy="1020233"/>
          </a:xfrm>
          <a:prstGeom prst="rect">
            <a:avLst/>
          </a:prstGeom>
          <a:noFill/>
          <a:ln w="9525">
            <a:noFill/>
            <a:miter lim="800000"/>
            <a:headEnd/>
            <a:tailEnd/>
          </a:ln>
        </p:spPr>
      </p:pic>
      <p:sp>
        <p:nvSpPr>
          <p:cNvPr id="28" name="矩形 27"/>
          <p:cNvSpPr/>
          <p:nvPr/>
        </p:nvSpPr>
        <p:spPr>
          <a:xfrm>
            <a:off x="8401051" y="2120901"/>
            <a:ext cx="3456516" cy="1259417"/>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ELISA </a:t>
            </a: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试剂盒、培养基、</a:t>
            </a:r>
            <a:endPar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级核酸酶等特色产品</a:t>
            </a:r>
            <a:endPar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TextBox 24"/>
          <p:cNvSpPr txBox="1">
            <a:spLocks noChangeArrowheads="1"/>
          </p:cNvSpPr>
          <p:nvPr/>
        </p:nvSpPr>
        <p:spPr bwMode="auto">
          <a:xfrm>
            <a:off x="410634" y="1701800"/>
            <a:ext cx="1246717" cy="414867"/>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现货供应</a:t>
            </a:r>
            <a:endPar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任意多边形 32"/>
          <p:cNvSpPr/>
          <p:nvPr/>
        </p:nvSpPr>
        <p:spPr>
          <a:xfrm>
            <a:off x="1" y="1"/>
            <a:ext cx="5619751" cy="57150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3028" name="Picture 2" descr="D:\桌面\新logo.png"/>
          <p:cNvPicPr>
            <a:picLocks noChangeAspect="1" noChangeArrowheads="1"/>
          </p:cNvPicPr>
          <p:nvPr/>
        </p:nvPicPr>
        <p:blipFill>
          <a:blip r:embed="rId5" cstate="print"/>
          <a:srcRect/>
          <a:stretch>
            <a:fillRect/>
          </a:stretch>
        </p:blipFill>
        <p:spPr bwMode="auto">
          <a:xfrm>
            <a:off x="167218" y="50800"/>
            <a:ext cx="1991783" cy="425451"/>
          </a:xfrm>
          <a:prstGeom prst="rect">
            <a:avLst/>
          </a:prstGeom>
          <a:noFill/>
          <a:ln w="9525">
            <a:noFill/>
            <a:miter lim="800000"/>
            <a:headEnd/>
            <a:tailEnd/>
          </a:ln>
        </p:spPr>
      </p:pic>
      <p:cxnSp>
        <p:nvCxnSpPr>
          <p:cNvPr id="35" name="直接连接符 34"/>
          <p:cNvCxnSpPr/>
          <p:nvPr/>
        </p:nvCxnSpPr>
        <p:spPr>
          <a:xfrm>
            <a:off x="5619751" y="285751"/>
            <a:ext cx="6572249" cy="2116"/>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5334002" y="285750"/>
            <a:ext cx="285749" cy="28575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3031" name="Picture 2"/>
          <p:cNvPicPr>
            <a:picLocks noChangeAspect="1" noChangeArrowheads="1"/>
          </p:cNvPicPr>
          <p:nvPr/>
        </p:nvPicPr>
        <p:blipFill>
          <a:blip r:embed="rId6" cstate="print"/>
          <a:srcRect/>
          <a:stretch>
            <a:fillRect/>
          </a:stretch>
        </p:blipFill>
        <p:spPr bwMode="auto">
          <a:xfrm>
            <a:off x="4078818" y="4129618"/>
            <a:ext cx="1936749" cy="1265767"/>
          </a:xfrm>
          <a:prstGeom prst="rect">
            <a:avLst/>
          </a:prstGeom>
          <a:noFill/>
          <a:ln w="9525">
            <a:noFill/>
            <a:miter lim="800000"/>
            <a:headEnd/>
            <a:tailEnd/>
          </a:ln>
        </p:spPr>
      </p:pic>
      <p:pic>
        <p:nvPicPr>
          <p:cNvPr id="43032" name="Picture 4"/>
          <p:cNvPicPr>
            <a:picLocks noChangeAspect="1" noChangeArrowheads="1"/>
          </p:cNvPicPr>
          <p:nvPr/>
        </p:nvPicPr>
        <p:blipFill>
          <a:blip r:embed="rId7" cstate="print"/>
          <a:srcRect/>
          <a:stretch>
            <a:fillRect/>
          </a:stretch>
        </p:blipFill>
        <p:spPr bwMode="auto">
          <a:xfrm>
            <a:off x="5135034" y="5060951"/>
            <a:ext cx="1765300" cy="1282700"/>
          </a:xfrm>
          <a:prstGeom prst="rect">
            <a:avLst/>
          </a:prstGeom>
          <a:noFill/>
          <a:ln w="9525">
            <a:noFill/>
            <a:miter lim="800000"/>
            <a:headEnd/>
            <a:tailEnd/>
          </a:ln>
        </p:spPr>
      </p:pic>
      <p:pic>
        <p:nvPicPr>
          <p:cNvPr id="43033" name="Picture 5"/>
          <p:cNvPicPr>
            <a:picLocks noChangeAspect="1" noChangeArrowheads="1"/>
          </p:cNvPicPr>
          <p:nvPr/>
        </p:nvPicPr>
        <p:blipFill>
          <a:blip r:embed="rId8" cstate="print"/>
          <a:srcRect/>
          <a:stretch>
            <a:fillRect/>
          </a:stretch>
        </p:blipFill>
        <p:spPr bwMode="auto">
          <a:xfrm>
            <a:off x="9937751" y="4097867"/>
            <a:ext cx="1693333" cy="2254251"/>
          </a:xfrm>
          <a:prstGeom prst="rect">
            <a:avLst/>
          </a:prstGeom>
          <a:noFill/>
          <a:ln w="9525">
            <a:noFill/>
            <a:miter lim="800000"/>
            <a:headEnd/>
            <a:tailEnd/>
          </a:ln>
        </p:spPr>
      </p:pic>
      <p:pic>
        <p:nvPicPr>
          <p:cNvPr id="43034" name="图片 1" descr="2023年凯新9001质量管理体系换证新证书，增加二街地址_页面_1"/>
          <p:cNvPicPr>
            <a:picLocks noChangeAspect="1"/>
          </p:cNvPicPr>
          <p:nvPr/>
        </p:nvPicPr>
        <p:blipFill>
          <a:blip r:embed="rId9" cstate="print"/>
          <a:srcRect/>
          <a:stretch>
            <a:fillRect/>
          </a:stretch>
        </p:blipFill>
        <p:spPr bwMode="auto">
          <a:xfrm>
            <a:off x="7920567" y="4119034"/>
            <a:ext cx="1593851" cy="2256367"/>
          </a:xfrm>
          <a:prstGeom prst="rect">
            <a:avLst/>
          </a:prstGeom>
          <a:noFill/>
          <a:ln w="9525">
            <a:noFill/>
            <a:miter lim="800000"/>
            <a:headEnd/>
            <a:tailEnd/>
          </a:ln>
        </p:spPr>
      </p:pic>
      <p:sp>
        <p:nvSpPr>
          <p:cNvPr id="30" name="TextBox 2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advTm="72431"/>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桌面\新logo-黑.png"/>
          <p:cNvPicPr>
            <a:picLocks noChangeAspect="1" noChangeArrowheads="1"/>
          </p:cNvPicPr>
          <p:nvPr/>
        </p:nvPicPr>
        <p:blipFill>
          <a:blip r:embed="rId1" cstate="print"/>
          <a:srcRect/>
          <a:stretch>
            <a:fillRect/>
          </a:stretch>
        </p:blipFill>
        <p:spPr bwMode="auto">
          <a:xfrm>
            <a:off x="167218" y="165101"/>
            <a:ext cx="1991783" cy="480484"/>
          </a:xfrm>
          <a:prstGeom prst="rect">
            <a:avLst/>
          </a:prstGeom>
          <a:noFill/>
          <a:ln w="9525">
            <a:noFill/>
            <a:miter lim="800000"/>
            <a:headEnd/>
            <a:tailEnd/>
          </a:ln>
        </p:spPr>
      </p:pic>
      <p:sp>
        <p:nvSpPr>
          <p:cNvPr id="4" name="副标题 2"/>
          <p:cNvSpPr txBox="1"/>
          <p:nvPr/>
        </p:nvSpPr>
        <p:spPr>
          <a:xfrm>
            <a:off x="719667" y="1720851"/>
            <a:ext cx="10560051" cy="1536700"/>
          </a:xfrm>
          <a:prstGeom prst="rect">
            <a:avLst/>
          </a:prstGeom>
        </p:spPr>
        <p:txBody>
          <a:bodyPr lIns="121912" tIns="60956" rIns="121912" bIns="60956">
            <a:normAutofit/>
          </a:bodyPr>
          <a:lstStyle/>
          <a:p>
            <a:pPr fontAlgn="auto">
              <a:lnSpc>
                <a:spcPct val="90000"/>
              </a:lnSpc>
              <a:buFont typeface="Arial" panose="020B0604020202020204" pitchFamily="34" charset="0"/>
              <a:buNone/>
              <a:defRPr/>
            </a:pPr>
            <a:r>
              <a:rPr lang="en-US" altLang="zh-CN" sz="582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THANK YOU</a:t>
            </a:r>
            <a:endParaRPr lang="en-US" altLang="zh-CN" sz="582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圆角矩形 13"/>
          <p:cNvSpPr/>
          <p:nvPr/>
        </p:nvSpPr>
        <p:spPr>
          <a:xfrm>
            <a:off x="912284" y="2950633"/>
            <a:ext cx="575733" cy="5926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8" name="椭圆 7"/>
          <p:cNvSpPr/>
          <p:nvPr/>
        </p:nvSpPr>
        <p:spPr>
          <a:xfrm>
            <a:off x="6641075" y="-3674103"/>
            <a:ext cx="8095885" cy="809464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6" name="TextBox 11"/>
          <p:cNvSpPr txBox="1"/>
          <p:nvPr/>
        </p:nvSpPr>
        <p:spPr>
          <a:xfrm>
            <a:off x="719667" y="4565651"/>
            <a:ext cx="6144684" cy="805180"/>
          </a:xfrm>
          <a:prstGeom prst="rect">
            <a:avLst/>
          </a:prstGeom>
          <a:noFill/>
        </p:spPr>
        <p:txBody>
          <a:bodyPr lIns="121912" tIns="60956" rIns="121912" bIns="60956">
            <a:spAutoFit/>
          </a:bodyPr>
          <a:lstStyle/>
          <a:p>
            <a:pPr fontAlgn="auto">
              <a:lnSpc>
                <a:spcPct val="150000"/>
              </a:lnSpc>
              <a:defRPr/>
            </a:pPr>
            <a:r>
              <a:rPr lang="zh-CN" altLang="zh-CN" sz="1585" noProof="1">
                <a:latin typeface="思源黑体 CN Regular" panose="020B0500000000000000" pitchFamily="34" charset="-122"/>
                <a:ea typeface="思源黑体 CN Regular" panose="020B0500000000000000" pitchFamily="34" charset="-122"/>
              </a:rPr>
              <a:t>北京义翘神州科技股份有限公司</a:t>
            </a:r>
            <a:r>
              <a:rPr lang="en-US" altLang="zh-CN" sz="1585" noProof="1">
                <a:latin typeface="思源黑体 CN Regular" panose="020B0500000000000000" pitchFamily="34" charset="-122"/>
                <a:ea typeface="思源黑体 CN Regular" panose="020B0500000000000000" pitchFamily="34" charset="-122"/>
              </a:rPr>
              <a:t> </a:t>
            </a:r>
            <a:r>
              <a:rPr lang="en-US" altLang="zh-CN" sz="1375" noProof="1">
                <a:latin typeface="思源黑体 CN Regular" panose="020B0500000000000000" pitchFamily="34" charset="-122"/>
                <a:ea typeface="思源黑体 CN Regular" panose="020B0500000000000000" pitchFamily="34" charset="-122"/>
              </a:rPr>
              <a:t> </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地址：北京市经济技术开发区科创十街</a:t>
            </a:r>
            <a:r>
              <a:rPr lang="en-US" altLang="zh-CN" sz="1375" noProof="1">
                <a:latin typeface="思源黑体 CN Regular" panose="020B0500000000000000" pitchFamily="34" charset="-122"/>
                <a:ea typeface="思源黑体 CN Regular" panose="020B0500000000000000" pitchFamily="34" charset="-122"/>
              </a:rPr>
              <a:t>18</a:t>
            </a:r>
            <a:r>
              <a:rPr lang="zh-CN" altLang="zh-CN" sz="1375" noProof="1">
                <a:latin typeface="思源黑体 CN Regular" panose="020B0500000000000000" pitchFamily="34" charset="-122"/>
                <a:ea typeface="思源黑体 CN Regular" panose="020B0500000000000000" pitchFamily="34" charset="-122"/>
              </a:rPr>
              <a:t>号院</a:t>
            </a:r>
            <a:r>
              <a:rPr lang="en-US" altLang="zh-CN" sz="1375" noProof="1">
                <a:latin typeface="思源黑体 CN Regular" panose="020B0500000000000000" pitchFamily="34" charset="-122"/>
                <a:ea typeface="思源黑体 CN Regular" panose="020B0500000000000000" pitchFamily="34" charset="-122"/>
              </a:rPr>
              <a:t>9</a:t>
            </a:r>
            <a:r>
              <a:rPr lang="zh-CN" altLang="zh-CN" sz="1375" noProof="1">
                <a:latin typeface="思源黑体 CN Regular" panose="020B0500000000000000" pitchFamily="34" charset="-122"/>
                <a:ea typeface="思源黑体 CN Regular" panose="020B0500000000000000" pitchFamily="34" charset="-122"/>
              </a:rPr>
              <a:t>号楼</a:t>
            </a:r>
            <a:endParaRPr lang="en-US" sz="1375" noProof="1">
              <a:latin typeface="思源黑体 CN Regular" panose="020B0500000000000000" pitchFamily="34" charset="-122"/>
              <a:ea typeface="思源黑体 CN Regular" panose="020B0500000000000000" pitchFamily="34" charset="-122"/>
            </a:endParaRPr>
          </a:p>
        </p:txBody>
      </p:sp>
      <p:sp>
        <p:nvSpPr>
          <p:cNvPr id="39946" name="TextBox 8"/>
          <p:cNvSpPr txBox="1">
            <a:spLocks noChangeArrowheads="1"/>
          </p:cNvSpPr>
          <p:nvPr/>
        </p:nvSpPr>
        <p:spPr bwMode="auto">
          <a:xfrm>
            <a:off x="9072034" y="6489701"/>
            <a:ext cx="3071284" cy="256545"/>
          </a:xfrm>
          <a:prstGeom prst="rect">
            <a:avLst/>
          </a:prstGeom>
          <a:noFill/>
          <a:ln w="9525">
            <a:noFill/>
            <a:miter lim="800000"/>
          </a:ln>
        </p:spPr>
        <p:txBody>
          <a:bodyPr>
            <a:spAutoFit/>
          </a:bodyPr>
          <a:lstStyle/>
          <a:p>
            <a:pPr algn="r">
              <a:buFont typeface="Arial" panose="020B0604020202020204" pitchFamily="34" charset="0"/>
              <a:buNone/>
            </a:pPr>
            <a:r>
              <a:rPr lang="zh-CN" altLang="en-US" sz="1065">
                <a:solidFill>
                  <a:srgbClr val="808080"/>
                </a:solidFill>
                <a:latin typeface="思源黑体 CN Normal" panose="020B0400000000000000" pitchFamily="34" charset="-122"/>
                <a:ea typeface="思源黑体 CN Normal" panose="020B0400000000000000" pitchFamily="34" charset="-122"/>
              </a:rPr>
              <a:t>义翘神州</a:t>
            </a:r>
            <a:endParaRPr lang="en-US" altLang="zh-CN" sz="1065">
              <a:solidFill>
                <a:srgbClr val="808080"/>
              </a:solidFill>
              <a:latin typeface="思源黑体 CN Normal" panose="020B0400000000000000" pitchFamily="34" charset="-122"/>
              <a:ea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13020"/>
    </mc:Choice>
    <mc:Fallback>
      <p:transition spd="slow" advTm="13020"/>
    </mc:Fallback>
  </mc:AlternateContent>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COMMONDATA" val="eyJoZGlkIjoiZDdiYWQ0OTVjNTNiNjNlM2I3OTNkYTQ1MmZkZTdkOTUifQ=="/>
  <p:tag name="commondata" val="eyJoZGlkIjoiZTE1YTA5Y2Y5Y2I0NzU2ZDExMmM5ZWY5YTU1YWU0MjA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8397</Words>
  <Application>WPS 演示</Application>
  <PresentationFormat>自定义</PresentationFormat>
  <Paragraphs>507</Paragraphs>
  <Slides>27</Slides>
  <Notes>23</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27</vt:i4>
      </vt:variant>
    </vt:vector>
  </HeadingPairs>
  <TitlesOfParts>
    <vt:vector size="53" baseType="lpstr">
      <vt:lpstr>Arial</vt:lpstr>
      <vt:lpstr>宋体</vt:lpstr>
      <vt:lpstr>Wingdings</vt:lpstr>
      <vt:lpstr>思源黑体 CN Heavy</vt:lpstr>
      <vt:lpstr>黑体</vt:lpstr>
      <vt:lpstr>Poppins</vt:lpstr>
      <vt:lpstr>思源黑体 CN Regular</vt:lpstr>
      <vt:lpstr>思源黑体 CN Medium</vt:lpstr>
      <vt:lpstr>Wide Latin</vt:lpstr>
      <vt:lpstr>regular_medium</vt:lpstr>
      <vt:lpstr>Segoe Print</vt:lpstr>
      <vt:lpstr>NotoSans</vt:lpstr>
      <vt:lpstr>-apple-system</vt:lpstr>
      <vt:lpstr>Open Sans</vt:lpstr>
      <vt:lpstr>Calibri</vt:lpstr>
      <vt:lpstr>微软雅黑</vt:lpstr>
      <vt:lpstr>Arial Unicode MS</vt:lpstr>
      <vt:lpstr>Calibri Light</vt:lpstr>
      <vt:lpstr>等线</vt:lpstr>
      <vt:lpstr>Wingdings</vt:lpstr>
      <vt:lpstr>Optima-Regular</vt:lpstr>
      <vt:lpstr>Google Sans</vt:lpstr>
      <vt:lpstr>Times New Roman</vt:lpstr>
      <vt:lpstr>思源黑体 CN Normal</vt:lpstr>
      <vt:lpstr>楷体</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Alston Zhang</dc:creator>
  <cp:lastModifiedBy>忘了天空的颜色</cp:lastModifiedBy>
  <cp:revision>162</cp:revision>
  <dcterms:created xsi:type="dcterms:W3CDTF">2023-10-25T19:35:00Z</dcterms:created>
  <dcterms:modified xsi:type="dcterms:W3CDTF">2024-09-04T03:22:29Z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3E899C004E744DD29A975CDE346D4A11_12</vt:lpwstr>
  </property>
  <property fmtid="{D5CDD505-2E9C-101B-9397-08002B2CF9AE}" pid="3" name="KSOProductBuildVer">
    <vt:lpwstr>2052-12.1.0.17827</vt:lpwstr>
  </property>
</Properties>
</file>