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0"/>
  </p:handoutMasterIdLst>
  <p:sldIdLst>
    <p:sldId id="256" r:id="rId3"/>
    <p:sldId id="339" r:id="rId5"/>
    <p:sldId id="341" r:id="rId6"/>
    <p:sldId id="258" r:id="rId7"/>
    <p:sldId id="345" r:id="rId8"/>
    <p:sldId id="342" r:id="rId9"/>
    <p:sldId id="330" r:id="rId10"/>
    <p:sldId id="344" r:id="rId11"/>
    <p:sldId id="5300611" r:id="rId12"/>
    <p:sldId id="364" r:id="rId13"/>
    <p:sldId id="5300612" r:id="rId14"/>
    <p:sldId id="5300615" r:id="rId15"/>
    <p:sldId id="5300616" r:id="rId16"/>
    <p:sldId id="5300618" r:id="rId17"/>
    <p:sldId id="5300621" r:id="rId18"/>
    <p:sldId id="5300624" r:id="rId19"/>
    <p:sldId id="5300625" r:id="rId20"/>
    <p:sldId id="5300632" r:id="rId21"/>
    <p:sldId id="5300630" r:id="rId22"/>
    <p:sldId id="5300626" r:id="rId23"/>
    <p:sldId id="5300619" r:id="rId24"/>
    <p:sldId id="5300627" r:id="rId25"/>
    <p:sldId id="5300628" r:id="rId26"/>
    <p:sldId id="5300633" r:id="rId27"/>
    <p:sldId id="5300645" r:id="rId28"/>
    <p:sldId id="5300634" r:id="rId29"/>
    <p:sldId id="405" r:id="rId30"/>
    <p:sldId id="5300636" r:id="rId31"/>
    <p:sldId id="5300638" r:id="rId32"/>
    <p:sldId id="5300614" r:id="rId33"/>
    <p:sldId id="5300639" r:id="rId34"/>
    <p:sldId id="395" r:id="rId35"/>
    <p:sldId id="5300641" r:id="rId36"/>
    <p:sldId id="5300642" r:id="rId37"/>
    <p:sldId id="5300644" r:id="rId38"/>
    <p:sldId id="5300646" r:id="rId39"/>
    <p:sldId id="5300647" r:id="rId40"/>
    <p:sldId id="5300648" r:id="rId41"/>
    <p:sldId id="5300650" r:id="rId42"/>
    <p:sldId id="5300651" r:id="rId43"/>
    <p:sldId id="5300652" r:id="rId44"/>
    <p:sldId id="5300654" r:id="rId45"/>
    <p:sldId id="5300655" r:id="rId46"/>
    <p:sldId id="5300660" r:id="rId47"/>
    <p:sldId id="5300657" r:id="rId48"/>
    <p:sldId id="11088863" r:id="rId49"/>
  </p:sldIdLst>
  <p:sldSz cx="9144000" cy="43192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B70"/>
    <a:srgbClr val="49197D"/>
    <a:srgbClr val="FFC000"/>
    <a:srgbClr val="FAEB64"/>
    <a:srgbClr val="000000"/>
    <a:srgbClr val="282828"/>
    <a:srgbClr val="022004"/>
    <a:srgbClr val="683617"/>
    <a:srgbClr val="F79516"/>
    <a:srgbClr val="2C1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14" y="1272"/>
      </p:cViewPr>
      <p:guideLst>
        <p:guide orient="horz" pos="12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0ABB5-5CAD-4F31-9ABC-CAB7FEFE8E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3513" y="1143000"/>
            <a:ext cx="653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71094-724D-4CC9-850B-45AB910AB2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b="1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06933"/>
            <a:ext cx="6858000" cy="1503857"/>
          </a:xfrm>
        </p:spPr>
        <p:txBody>
          <a:bodyPr anchor="b"/>
          <a:lstStyle>
            <a:lvl1pPr algn="ctr"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268784"/>
            <a:ext cx="6858000" cy="1042900"/>
          </a:xfrm>
        </p:spPr>
        <p:txBody>
          <a:bodyPr/>
          <a:lstStyle>
            <a:lvl1pPr marL="0" indent="0" algn="ctr">
              <a:buNone/>
              <a:defRPr sz="1510"/>
            </a:lvl1pPr>
            <a:lvl2pPr marL="288290" indent="0" algn="ctr">
              <a:buNone/>
              <a:defRPr sz="1260"/>
            </a:lvl2pPr>
            <a:lvl3pPr marL="575945" indent="0" algn="ctr">
              <a:buNone/>
              <a:defRPr sz="1135"/>
            </a:lvl3pPr>
            <a:lvl4pPr marL="864235" indent="0" algn="ctr">
              <a:buNone/>
              <a:defRPr sz="1010"/>
            </a:lvl4pPr>
            <a:lvl5pPr marL="1151890" indent="0" algn="ctr">
              <a:buNone/>
              <a:defRPr sz="1010"/>
            </a:lvl5pPr>
            <a:lvl6pPr marL="1440180" indent="0" algn="ctr">
              <a:buNone/>
              <a:defRPr sz="1010"/>
            </a:lvl6pPr>
            <a:lvl7pPr marL="1727835" indent="0" algn="ctr">
              <a:buNone/>
              <a:defRPr sz="1010"/>
            </a:lvl7pPr>
            <a:lvl8pPr marL="2016125" indent="0" algn="ctr">
              <a:buNone/>
              <a:defRPr sz="1010"/>
            </a:lvl8pPr>
            <a:lvl9pPr marL="2303780" indent="0" algn="ctr">
              <a:buNone/>
              <a:defRPr sz="101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76898"/>
            <a:ext cx="7886700" cy="1796828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890725"/>
            <a:ext cx="7886700" cy="944910"/>
          </a:xfrm>
        </p:spPr>
        <p:txBody>
          <a:bodyPr/>
          <a:lstStyle>
            <a:lvl1pPr marL="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1pPr>
            <a:lvl2pPr marL="2882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4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3pPr>
            <a:lvl4pPr marL="864235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4pPr>
            <a:lvl5pPr marL="115189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5pPr>
            <a:lvl6pPr marL="144018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6pPr>
            <a:lvl7pPr marL="1727835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7pPr>
            <a:lvl8pPr marL="2016125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8pPr>
            <a:lvl9pPr marL="230378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49890"/>
            <a:ext cx="3886200" cy="27407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49890"/>
            <a:ext cx="3886200" cy="27407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29978"/>
            <a:ext cx="7886700" cy="8349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58899"/>
            <a:ext cx="3868340" cy="518950"/>
          </a:xfrm>
        </p:spPr>
        <p:txBody>
          <a:bodyPr anchor="b"/>
          <a:lstStyle>
            <a:lvl1pPr marL="0" indent="0">
              <a:buNone/>
              <a:defRPr sz="1510" b="1"/>
            </a:lvl1pPr>
            <a:lvl2pPr marL="288290" indent="0">
              <a:buNone/>
              <a:defRPr sz="1260" b="1"/>
            </a:lvl2pPr>
            <a:lvl3pPr marL="575945" indent="0">
              <a:buNone/>
              <a:defRPr sz="1135" b="1"/>
            </a:lvl3pPr>
            <a:lvl4pPr marL="864235" indent="0">
              <a:buNone/>
              <a:defRPr sz="1010" b="1"/>
            </a:lvl4pPr>
            <a:lvl5pPr marL="1151890" indent="0">
              <a:buNone/>
              <a:defRPr sz="1010" b="1"/>
            </a:lvl5pPr>
            <a:lvl6pPr marL="1440180" indent="0">
              <a:buNone/>
              <a:defRPr sz="1010" b="1"/>
            </a:lvl6pPr>
            <a:lvl7pPr marL="1727835" indent="0">
              <a:buNone/>
              <a:defRPr sz="1010" b="1"/>
            </a:lvl7pPr>
            <a:lvl8pPr marL="2016125" indent="0">
              <a:buNone/>
              <a:defRPr sz="1010" b="1"/>
            </a:lvl8pPr>
            <a:lvl9pPr marL="2303780" indent="0">
              <a:buNone/>
              <a:defRPr sz="10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577849"/>
            <a:ext cx="3868340" cy="23207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58899"/>
            <a:ext cx="3887391" cy="518950"/>
          </a:xfrm>
        </p:spPr>
        <p:txBody>
          <a:bodyPr anchor="b"/>
          <a:lstStyle>
            <a:lvl1pPr marL="0" indent="0">
              <a:buNone/>
              <a:defRPr sz="1510" b="1"/>
            </a:lvl1pPr>
            <a:lvl2pPr marL="288290" indent="0">
              <a:buNone/>
              <a:defRPr sz="1260" b="1"/>
            </a:lvl2pPr>
            <a:lvl3pPr marL="575945" indent="0">
              <a:buNone/>
              <a:defRPr sz="1135" b="1"/>
            </a:lvl3pPr>
            <a:lvl4pPr marL="864235" indent="0">
              <a:buNone/>
              <a:defRPr sz="1010" b="1"/>
            </a:lvl4pPr>
            <a:lvl5pPr marL="1151890" indent="0">
              <a:buNone/>
              <a:defRPr sz="1010" b="1"/>
            </a:lvl5pPr>
            <a:lvl6pPr marL="1440180" indent="0">
              <a:buNone/>
              <a:defRPr sz="1010" b="1"/>
            </a:lvl6pPr>
            <a:lvl7pPr marL="1727835" indent="0">
              <a:buNone/>
              <a:defRPr sz="1010" b="1"/>
            </a:lvl7pPr>
            <a:lvl8pPr marL="2016125" indent="0">
              <a:buNone/>
              <a:defRPr sz="1010" b="1"/>
            </a:lvl8pPr>
            <a:lvl9pPr marL="2303780" indent="0">
              <a:buNone/>
              <a:defRPr sz="10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577849"/>
            <a:ext cx="3887391" cy="23207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87972"/>
            <a:ext cx="2949178" cy="1007904"/>
          </a:xfrm>
        </p:spPr>
        <p:txBody>
          <a:bodyPr anchor="b"/>
          <a:lstStyle>
            <a:lvl1pPr>
              <a:defRPr sz="20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621941"/>
            <a:ext cx="4629150" cy="3069707"/>
          </a:xfrm>
        </p:spPr>
        <p:txBody>
          <a:bodyPr/>
          <a:lstStyle>
            <a:lvl1pPr>
              <a:defRPr sz="2015"/>
            </a:lvl1pPr>
            <a:lvl2pPr>
              <a:defRPr sz="1765"/>
            </a:lvl2pPr>
            <a:lvl3pPr>
              <a:defRPr sz="151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295877"/>
            <a:ext cx="2949178" cy="2400771"/>
          </a:xfrm>
        </p:spPr>
        <p:txBody>
          <a:bodyPr/>
          <a:lstStyle>
            <a:lvl1pPr marL="0" indent="0">
              <a:buNone/>
              <a:defRPr sz="1010"/>
            </a:lvl1pPr>
            <a:lvl2pPr marL="288290" indent="0">
              <a:buNone/>
              <a:defRPr sz="880"/>
            </a:lvl2pPr>
            <a:lvl3pPr marL="575945" indent="0">
              <a:buNone/>
              <a:defRPr sz="755"/>
            </a:lvl3pPr>
            <a:lvl4pPr marL="864235" indent="0">
              <a:buNone/>
              <a:defRPr sz="630"/>
            </a:lvl4pPr>
            <a:lvl5pPr marL="1151890" indent="0">
              <a:buNone/>
              <a:defRPr sz="630"/>
            </a:lvl5pPr>
            <a:lvl6pPr marL="1440180" indent="0">
              <a:buNone/>
              <a:defRPr sz="630"/>
            </a:lvl6pPr>
            <a:lvl7pPr marL="1727835" indent="0">
              <a:buNone/>
              <a:defRPr sz="630"/>
            </a:lvl7pPr>
            <a:lvl8pPr marL="2016125" indent="0">
              <a:buNone/>
              <a:defRPr sz="630"/>
            </a:lvl8pPr>
            <a:lvl9pPr marL="2303780" indent="0">
              <a:buNone/>
              <a:defRPr sz="6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87972"/>
            <a:ext cx="2949178" cy="1007904"/>
          </a:xfrm>
        </p:spPr>
        <p:txBody>
          <a:bodyPr anchor="b"/>
          <a:lstStyle>
            <a:lvl1pPr>
              <a:defRPr sz="20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621941"/>
            <a:ext cx="4629150" cy="3069707"/>
          </a:xfrm>
        </p:spPr>
        <p:txBody>
          <a:bodyPr anchor="t"/>
          <a:lstStyle>
            <a:lvl1pPr marL="0" indent="0">
              <a:buNone/>
              <a:defRPr sz="2015"/>
            </a:lvl1pPr>
            <a:lvl2pPr marL="288290" indent="0">
              <a:buNone/>
              <a:defRPr sz="1765"/>
            </a:lvl2pPr>
            <a:lvl3pPr marL="575945" indent="0">
              <a:buNone/>
              <a:defRPr sz="1510"/>
            </a:lvl3pPr>
            <a:lvl4pPr marL="864235" indent="0">
              <a:buNone/>
              <a:defRPr sz="1260"/>
            </a:lvl4pPr>
            <a:lvl5pPr marL="1151890" indent="0">
              <a:buNone/>
              <a:defRPr sz="1260"/>
            </a:lvl5pPr>
            <a:lvl6pPr marL="1440180" indent="0">
              <a:buNone/>
              <a:defRPr sz="1260"/>
            </a:lvl6pPr>
            <a:lvl7pPr marL="1727835" indent="0">
              <a:buNone/>
              <a:defRPr sz="1260"/>
            </a:lvl7pPr>
            <a:lvl8pPr marL="2016125" indent="0">
              <a:buNone/>
              <a:defRPr sz="1260"/>
            </a:lvl8pPr>
            <a:lvl9pPr marL="2303780" indent="0">
              <a:buNone/>
              <a:defRPr sz="12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295877"/>
            <a:ext cx="2949178" cy="2400771"/>
          </a:xfrm>
        </p:spPr>
        <p:txBody>
          <a:bodyPr/>
          <a:lstStyle>
            <a:lvl1pPr marL="0" indent="0">
              <a:buNone/>
              <a:defRPr sz="1010"/>
            </a:lvl1pPr>
            <a:lvl2pPr marL="288290" indent="0">
              <a:buNone/>
              <a:defRPr sz="880"/>
            </a:lvl2pPr>
            <a:lvl3pPr marL="575945" indent="0">
              <a:buNone/>
              <a:defRPr sz="755"/>
            </a:lvl3pPr>
            <a:lvl4pPr marL="864235" indent="0">
              <a:buNone/>
              <a:defRPr sz="630"/>
            </a:lvl4pPr>
            <a:lvl5pPr marL="1151890" indent="0">
              <a:buNone/>
              <a:defRPr sz="630"/>
            </a:lvl5pPr>
            <a:lvl6pPr marL="1440180" indent="0">
              <a:buNone/>
              <a:defRPr sz="630"/>
            </a:lvl6pPr>
            <a:lvl7pPr marL="1727835" indent="0">
              <a:buNone/>
              <a:defRPr sz="630"/>
            </a:lvl7pPr>
            <a:lvl8pPr marL="2016125" indent="0">
              <a:buNone/>
              <a:defRPr sz="630"/>
            </a:lvl8pPr>
            <a:lvl9pPr marL="2303780" indent="0">
              <a:buNone/>
              <a:defRPr sz="6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29978"/>
            <a:ext cx="1971675" cy="36606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29978"/>
            <a:ext cx="5800725" cy="36606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5B20-447A-4357-BBD1-2ED30E88EA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94EE6-4E99-4C90-81BF-B977726F3B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29978"/>
            <a:ext cx="7886700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49890"/>
            <a:ext cx="7886700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003618"/>
            <a:ext cx="2057400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F7F6-B00F-4625-871A-29D744609F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003618"/>
            <a:ext cx="3086100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003618"/>
            <a:ext cx="2057400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AFE91-DF0E-4A51-96E4-17D015EF95D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575945" rtl="0" eaLnBrk="1" latinLnBrk="0" hangingPunct="1">
        <a:lnSpc>
          <a:spcPct val="90000"/>
        </a:lnSpc>
        <a:spcBef>
          <a:spcPct val="0"/>
        </a:spcBef>
        <a:buNone/>
        <a:defRPr sz="27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145" indent="-144145" algn="l" defTabSz="57594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74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58369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87198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15963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44792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1pPr>
      <a:lvl2pPr marL="28829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7594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3pPr>
      <a:lvl4pPr marL="86423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15189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44018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72783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01612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30378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0.jpeg"/><Relationship Id="rId1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0.jpeg"/><Relationship Id="rId2" Type="http://schemas.microsoft.com/office/2007/relationships/hdphoto" Target="../media/image68.wdp"/><Relationship Id="rId1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6.jpeg"/><Relationship Id="rId1" Type="http://schemas.openxmlformats.org/officeDocument/2006/relationships/image" Target="../media/image8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8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8128"/>
            <a:ext cx="9144000" cy="592803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49197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970" y="-258587"/>
            <a:ext cx="4097131" cy="27314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739" y="1022465"/>
            <a:ext cx="1854997" cy="18549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599" y="1165614"/>
            <a:ext cx="8315665" cy="213988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292" y="2635687"/>
            <a:ext cx="6998815" cy="8596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50" y="148120"/>
            <a:ext cx="5454261" cy="36375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-552803" y="-598199"/>
            <a:ext cx="3492645" cy="3407576"/>
          </a:xfrm>
          <a:custGeom>
            <a:avLst/>
            <a:gdLst>
              <a:gd name="connsiteX0" fmla="*/ 0 w 3450432"/>
              <a:gd name="connsiteY0" fmla="*/ 1185862 h 2371724"/>
              <a:gd name="connsiteX1" fmla="*/ 1725216 w 3450432"/>
              <a:gd name="connsiteY1" fmla="*/ 0 h 2371724"/>
              <a:gd name="connsiteX2" fmla="*/ 3450432 w 3450432"/>
              <a:gd name="connsiteY2" fmla="*/ 1185862 h 2371724"/>
              <a:gd name="connsiteX3" fmla="*/ 1725216 w 3450432"/>
              <a:gd name="connsiteY3" fmla="*/ 2371724 h 2371724"/>
              <a:gd name="connsiteX4" fmla="*/ 0 w 3450432"/>
              <a:gd name="connsiteY4" fmla="*/ 1185862 h 2371724"/>
              <a:gd name="connsiteX0-1" fmla="*/ 42923 w 3493355"/>
              <a:gd name="connsiteY0-2" fmla="*/ 1185862 h 3407568"/>
              <a:gd name="connsiteX1-3" fmla="*/ 1768139 w 3493355"/>
              <a:gd name="connsiteY1-4" fmla="*/ 0 h 3407568"/>
              <a:gd name="connsiteX2-5" fmla="*/ 3493355 w 3493355"/>
              <a:gd name="connsiteY2-6" fmla="*/ 1185862 h 3407568"/>
              <a:gd name="connsiteX3-7" fmla="*/ 989470 w 3493355"/>
              <a:gd name="connsiteY3-8" fmla="*/ 3407568 h 3407568"/>
              <a:gd name="connsiteX4-9" fmla="*/ 42923 w 3493355"/>
              <a:gd name="connsiteY4-10" fmla="*/ 1185862 h 3407568"/>
              <a:gd name="connsiteX0-11" fmla="*/ 20781 w 3492645"/>
              <a:gd name="connsiteY0-12" fmla="*/ 1185868 h 3407576"/>
              <a:gd name="connsiteX1-13" fmla="*/ 1745997 w 3492645"/>
              <a:gd name="connsiteY1-14" fmla="*/ 6 h 3407576"/>
              <a:gd name="connsiteX2-15" fmla="*/ 3492645 w 3492645"/>
              <a:gd name="connsiteY2-16" fmla="*/ 1200156 h 3407576"/>
              <a:gd name="connsiteX3-17" fmla="*/ 967328 w 3492645"/>
              <a:gd name="connsiteY3-18" fmla="*/ 3407574 h 3407576"/>
              <a:gd name="connsiteX4-19" fmla="*/ 20781 w 3492645"/>
              <a:gd name="connsiteY4-20" fmla="*/ 1185868 h 3407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492645" h="3407576">
                <a:moveTo>
                  <a:pt x="20781" y="1185868"/>
                </a:moveTo>
                <a:cubicBezTo>
                  <a:pt x="150559" y="617940"/>
                  <a:pt x="1167353" y="-2375"/>
                  <a:pt x="1745997" y="6"/>
                </a:cubicBezTo>
                <a:cubicBezTo>
                  <a:pt x="2324641" y="2387"/>
                  <a:pt x="3492645" y="545223"/>
                  <a:pt x="3492645" y="1200156"/>
                </a:cubicBezTo>
                <a:cubicBezTo>
                  <a:pt x="3492645" y="1855089"/>
                  <a:pt x="1545972" y="3409955"/>
                  <a:pt x="967328" y="3407574"/>
                </a:cubicBezTo>
                <a:cubicBezTo>
                  <a:pt x="388684" y="3405193"/>
                  <a:pt x="-108997" y="1753796"/>
                  <a:pt x="20781" y="1185868"/>
                </a:cubicBezTo>
                <a:close/>
              </a:path>
            </a:pathLst>
          </a:cu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967954" y="536650"/>
            <a:ext cx="25628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+mj-ea"/>
                <a:ea typeface="+mj-ea"/>
              </a:rPr>
              <a:t>THOUGHT INTRODUCTION</a:t>
            </a:r>
            <a:endParaRPr lang="en-US" altLang="zh-CN" sz="1000">
              <a:latin typeface="+mj-ea"/>
              <a:ea typeface="+mj-ea"/>
            </a:endParaRPr>
          </a:p>
          <a:p>
            <a:r>
              <a:rPr lang="zh-CN" altLang="en-US" sz="1600">
                <a:latin typeface="+mj-ea"/>
                <a:ea typeface="+mj-ea"/>
              </a:rPr>
              <a:t>思路导入</a:t>
            </a:r>
            <a:endParaRPr lang="zh-CN" altLang="en-US" sz="160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90875" y="1495138"/>
            <a:ext cx="25628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+mj-ea"/>
                <a:ea typeface="+mj-ea"/>
              </a:rPr>
              <a:t>EVENT HIGHLIGHTS</a:t>
            </a:r>
            <a:endParaRPr lang="en-US" altLang="zh-CN" sz="1000">
              <a:latin typeface="+mj-ea"/>
              <a:ea typeface="+mj-ea"/>
            </a:endParaRPr>
          </a:p>
          <a:p>
            <a:r>
              <a:rPr lang="zh-CN" altLang="en-US" sz="1600">
                <a:latin typeface="+mj-ea"/>
                <a:ea typeface="+mj-ea"/>
              </a:rPr>
              <a:t>活动亮点</a:t>
            </a:r>
            <a:endParaRPr lang="zh-CN" altLang="en-US" sz="1600"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58798" y="3492995"/>
            <a:ext cx="25628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+mj-ea"/>
                <a:ea typeface="+mj-ea"/>
              </a:rPr>
              <a:t>ACTIVITY CONTENT</a:t>
            </a:r>
            <a:endParaRPr lang="en-US" altLang="zh-CN" sz="1000">
              <a:latin typeface="+mj-ea"/>
              <a:ea typeface="+mj-ea"/>
            </a:endParaRPr>
          </a:p>
          <a:p>
            <a:r>
              <a:rPr lang="zh-CN" altLang="en-US" sz="1600">
                <a:latin typeface="+mj-ea"/>
                <a:ea typeface="+mj-ea"/>
              </a:rPr>
              <a:t>活动规划</a:t>
            </a:r>
            <a:endParaRPr lang="zh-CN" altLang="en-US" sz="160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90875" y="2476705"/>
            <a:ext cx="25628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+mj-ea"/>
                <a:ea typeface="+mj-ea"/>
              </a:rPr>
              <a:t>ATMOSPHERE LAYOUT</a:t>
            </a:r>
            <a:endParaRPr lang="en-US" altLang="zh-CN" sz="1000">
              <a:latin typeface="+mj-ea"/>
              <a:ea typeface="+mj-ea"/>
            </a:endParaRPr>
          </a:p>
          <a:p>
            <a:r>
              <a:rPr lang="zh-CN" altLang="en-US" sz="1600">
                <a:latin typeface="+mj-ea"/>
                <a:ea typeface="+mj-ea"/>
              </a:rPr>
              <a:t>氛围示意</a:t>
            </a:r>
            <a:endParaRPr lang="zh-CN" altLang="en-US" sz="1600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53535" y="-165264"/>
            <a:ext cx="1755800" cy="32921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9"/>
          <a:stretch>
            <a:fillRect/>
          </a:stretch>
        </p:blipFill>
        <p:spPr>
          <a:xfrm>
            <a:off x="-261781" y="1105589"/>
            <a:ext cx="2061706" cy="29191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43" y="2445302"/>
            <a:ext cx="3562928" cy="2375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14532" y="128628"/>
            <a:ext cx="1131915" cy="406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>
                <a:latin typeface="字魂130号-快乐俏黑体" panose="00000500000000000000" charset="-122"/>
              </a:rPr>
              <a:t>01</a:t>
            </a:r>
            <a:endParaRPr lang="en-US" altLang="zh-CN" sz="4400">
              <a:latin typeface="字魂130号-快乐俏黑体" panose="000005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>
                <a:latin typeface="字魂130号-快乐俏黑体" panose="00000500000000000000" charset="-122"/>
              </a:rPr>
              <a:t>02</a:t>
            </a:r>
            <a:endParaRPr lang="en-US" altLang="zh-CN" sz="4400">
              <a:latin typeface="字魂130号-快乐俏黑体" panose="000005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>
                <a:latin typeface="字魂130号-快乐俏黑体" panose="00000500000000000000" charset="-122"/>
              </a:rPr>
              <a:t>03</a:t>
            </a:r>
            <a:endParaRPr lang="en-US" altLang="zh-CN" sz="4400">
              <a:latin typeface="字魂130号-快乐俏黑体" panose="000005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>
                <a:latin typeface="字魂130号-快乐俏黑体" panose="00000500000000000000" charset="-122"/>
              </a:rPr>
              <a:t>04</a:t>
            </a:r>
            <a:endParaRPr lang="zh-CN" altLang="en-US" sz="4400">
              <a:latin typeface="字魂130号-快乐俏黑体" panose="000005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" y="1041253"/>
            <a:ext cx="9143998" cy="214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10" dirty="0"/>
          </a:p>
        </p:txBody>
      </p:sp>
      <p:grpSp>
        <p:nvGrpSpPr>
          <p:cNvPr id="4" name="组合 3"/>
          <p:cNvGrpSpPr/>
          <p:nvPr/>
        </p:nvGrpSpPr>
        <p:grpSpPr>
          <a:xfrm>
            <a:off x="6080601" y="1358900"/>
            <a:ext cx="1563944" cy="1390939"/>
            <a:chOff x="5847965" y="765736"/>
            <a:chExt cx="1666216" cy="1514475"/>
          </a:xfrm>
        </p:grpSpPr>
        <p:grpSp>
          <p:nvGrpSpPr>
            <p:cNvPr id="5" name="组合 4"/>
            <p:cNvGrpSpPr/>
            <p:nvPr/>
          </p:nvGrpSpPr>
          <p:grpSpPr>
            <a:xfrm rot="1253247">
              <a:off x="5847965" y="765736"/>
              <a:ext cx="1625027" cy="1514475"/>
              <a:chOff x="7270237" y="895312"/>
              <a:chExt cx="2166702" cy="2019300"/>
            </a:xfr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椭圆 6"/>
              <p:cNvSpPr/>
              <p:nvPr/>
            </p:nvSpPr>
            <p:spPr>
              <a:xfrm>
                <a:off x="7417639" y="895312"/>
                <a:ext cx="2019300" cy="201930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4809356">
                <a:off x="7264008" y="2190277"/>
                <a:ext cx="346757" cy="334300"/>
              </a:xfrm>
              <a:prstGeom prst="triangl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7541" tIns="28771" rIns="57541" bIns="28771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135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6132631" y="1115710"/>
              <a:ext cx="1381550" cy="775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75">
                  <a:latin typeface="+mj-ea"/>
                  <a:ea typeface="+mj-ea"/>
                </a:rPr>
                <a:t>STRATEGY THINKING </a:t>
              </a:r>
              <a:endParaRPr lang="en-US" altLang="zh-CN" sz="1175">
                <a:latin typeface="+mj-ea"/>
                <a:ea typeface="+mj-ea"/>
              </a:endParaRPr>
            </a:p>
            <a:p>
              <a:r>
                <a:rPr lang="zh-CN" altLang="en-US" sz="168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思路导入</a:t>
              </a:r>
              <a:endParaRPr lang="zh-CN" altLang="en-US" sz="168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6809" y="845331"/>
            <a:ext cx="3883489" cy="30909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26" y="1260726"/>
            <a:ext cx="2686816" cy="241813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71" y="-205375"/>
            <a:ext cx="2647683" cy="17651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4761"/>
            <a:ext cx="9144000" cy="522514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49197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1"/>
          <p:cNvSpPr>
            <a:spLocks noChangeArrowheads="1"/>
          </p:cNvSpPr>
          <p:nvPr/>
        </p:nvSpPr>
        <p:spPr bwMode="auto">
          <a:xfrm>
            <a:off x="792074" y="203448"/>
            <a:ext cx="13227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THEME CREATIVITY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8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创意思路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174" y="-130381"/>
            <a:ext cx="3562928" cy="23752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479" y="1449038"/>
            <a:ext cx="6937849" cy="36457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1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6412"/>
            <a:ext cx="9144000" cy="6096000"/>
          </a:xfrm>
          <a:prstGeom prst="rect">
            <a:avLst/>
          </a:prstGeom>
        </p:spPr>
      </p:pic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792074" y="203448"/>
            <a:ext cx="13227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THEME CREATIVITY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创意思路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49668" y="763920"/>
            <a:ext cx="3456000" cy="3456000"/>
          </a:xfrm>
          <a:prstGeom prst="ellipse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25428" y="1103363"/>
            <a:ext cx="1080000" cy="1080000"/>
          </a:xfrm>
          <a:prstGeom prst="ellipse">
            <a:avLst/>
          </a:prstGeom>
          <a:solidFill>
            <a:srgbClr val="49197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73473" y="2443117"/>
            <a:ext cx="1080000" cy="1080000"/>
          </a:xfrm>
          <a:prstGeom prst="ellipse">
            <a:avLst/>
          </a:prstGeom>
          <a:solidFill>
            <a:srgbClr val="49197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805428" y="3022720"/>
            <a:ext cx="1080000" cy="1080000"/>
          </a:xfrm>
          <a:prstGeom prst="ellipse">
            <a:avLst/>
          </a:prstGeom>
          <a:solidFill>
            <a:srgbClr val="49197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59" y="1103363"/>
            <a:ext cx="4480948" cy="25849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006" y="0"/>
            <a:ext cx="9215797" cy="4356000"/>
          </a:xfrm>
          <a:prstGeom prst="rect">
            <a:avLst/>
          </a:prstGeom>
        </p:spPr>
      </p:pic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792074" y="203448"/>
            <a:ext cx="11769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THEME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活动主题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673" y="356475"/>
            <a:ext cx="7273298" cy="4319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9144000" cy="4336682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8152"/>
            <a:ext cx="9144000" cy="533284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30694" y="1137458"/>
            <a:ext cx="35718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活动主题：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2000" b="1">
                <a:solidFill>
                  <a:srgbClr val="F79516"/>
                </a:solidFill>
                <a:latin typeface="汉仪铸字卡酷体W" panose="00020600040101010101" charset="-122"/>
                <a:ea typeface="汉仪铸字卡酷体W" panose="00020600040101010101" charset="-122"/>
              </a:rPr>
              <a:t>万圣奇妙夜</a:t>
            </a:r>
            <a:endParaRPr lang="en-US" altLang="zh-CN" sz="2000" b="1">
              <a:solidFill>
                <a:srgbClr val="F79516"/>
              </a:solidFill>
              <a:latin typeface="汉仪铸字卡酷体W" panose="00020600040101010101" charset="-122"/>
              <a:ea typeface="汉仪铸字卡酷体W" panose="00020600040101010101" charset="-122"/>
            </a:endParaRPr>
          </a:p>
          <a:p>
            <a:pPr algn="ctr"/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万圣节捣蛋魔术亲子嘉年华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活动时间：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2021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活动地点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某某商业广场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活动形式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魔术秀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魔法课堂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魔术体验等</a:t>
            </a:r>
            <a:endParaRPr lang="zh-CN" altLang="en-US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TextBox 1"/>
          <p:cNvSpPr>
            <a:spLocks noChangeArrowheads="1"/>
          </p:cNvSpPr>
          <p:nvPr/>
        </p:nvSpPr>
        <p:spPr bwMode="auto">
          <a:xfrm>
            <a:off x="792074" y="203448"/>
            <a:ext cx="14029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7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活动概况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" y="1041253"/>
            <a:ext cx="9143998" cy="214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10" dirty="0"/>
          </a:p>
        </p:txBody>
      </p:sp>
      <p:grpSp>
        <p:nvGrpSpPr>
          <p:cNvPr id="13" name="组合 12"/>
          <p:cNvGrpSpPr/>
          <p:nvPr/>
        </p:nvGrpSpPr>
        <p:grpSpPr>
          <a:xfrm rot="20346753" flipH="1">
            <a:off x="1102922" y="1479137"/>
            <a:ext cx="1363459" cy="1270702"/>
            <a:chOff x="7270237" y="895312"/>
            <a:chExt cx="2166702" cy="201930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7417639" y="895312"/>
              <a:ext cx="2019300" cy="20193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35"/>
            </a:p>
          </p:txBody>
        </p:sp>
        <p:sp>
          <p:nvSpPr>
            <p:cNvPr id="8" name="等腰三角形 7"/>
            <p:cNvSpPr/>
            <p:nvPr/>
          </p:nvSpPr>
          <p:spPr>
            <a:xfrm rot="14809356">
              <a:off x="7264008" y="2190277"/>
              <a:ext cx="346757" cy="334300"/>
            </a:xfrm>
            <a:prstGeom prst="triangl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7541" tIns="28771" rIns="57541" bIns="2877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135"/>
            </a:p>
          </p:txBody>
        </p:sp>
      </p:grpSp>
      <p:sp>
        <p:nvSpPr>
          <p:cNvPr id="18" name="矩形 17"/>
          <p:cNvSpPr/>
          <p:nvPr/>
        </p:nvSpPr>
        <p:spPr>
          <a:xfrm>
            <a:off x="1161734" y="1765868"/>
            <a:ext cx="1159173" cy="689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>
                <a:latin typeface="+mj-ea"/>
                <a:ea typeface="+mj-ea"/>
              </a:rPr>
              <a:t>CREATIVE HIGHLIGHTS</a:t>
            </a:r>
            <a:endParaRPr lang="en-US" altLang="zh-CN" sz="1100">
              <a:latin typeface="+mj-ea"/>
              <a:ea typeface="+mj-ea"/>
            </a:endParaRPr>
          </a:p>
          <a:p>
            <a:pPr algn="r"/>
            <a:r>
              <a:rPr lang="zh-CN" altLang="en-US" sz="1680" b="1"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endParaRPr lang="zh-CN" altLang="en-US" sz="16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3036" y="899872"/>
            <a:ext cx="4462659" cy="3090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033" y="1041252"/>
            <a:ext cx="3829447" cy="36470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71" y="-205375"/>
            <a:ext cx="2647683" cy="17651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7765"/>
            <a:ext cx="2920999" cy="4327353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0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46909" y="978946"/>
            <a:ext cx="2233826" cy="223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-751476" y="1913162"/>
            <a:ext cx="440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五大亮点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开启万圣魔幻之旅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577412" y="2058194"/>
            <a:ext cx="1296000" cy="794"/>
          </a:xfrm>
          <a:prstGeom prst="line">
            <a:avLst/>
          </a:prstGeom>
          <a:ln w="25400">
            <a:solidFill>
              <a:srgbClr val="491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3" y="1167004"/>
            <a:ext cx="1760439" cy="117362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50507" y="99377"/>
            <a:ext cx="4055266" cy="3955415"/>
            <a:chOff x="3873500" y="-136521"/>
            <a:chExt cx="4047877" cy="439127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886200" y="294652"/>
              <a:ext cx="0" cy="396000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886200" y="307904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873500" y="1246046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873500" y="3332337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流程图: 数据 22"/>
            <p:cNvSpPr/>
            <p:nvPr/>
          </p:nvSpPr>
          <p:spPr>
            <a:xfrm>
              <a:off x="4992459" y="-136521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极限“魔”女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流程图: 数据 23"/>
            <p:cNvSpPr/>
            <p:nvPr/>
          </p:nvSpPr>
          <p:spPr>
            <a:xfrm>
              <a:off x="4982851" y="800748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科学魔术</a:t>
              </a:r>
              <a:r>
                <a:rPr lang="en-US" altLang="zh-CN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SHOW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流程图: 数据 24"/>
            <p:cNvSpPr/>
            <p:nvPr/>
          </p:nvSpPr>
          <p:spPr>
            <a:xfrm>
              <a:off x="5000378" y="1879711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魔法训练营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流程图: 数据 25"/>
            <p:cNvSpPr/>
            <p:nvPr/>
          </p:nvSpPr>
          <p:spPr>
            <a:xfrm>
              <a:off x="4984488" y="2885803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童“魔”秀场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886200" y="2325484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881523" y="4254757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流程图: 数据 27"/>
          <p:cNvSpPr/>
          <p:nvPr/>
        </p:nvSpPr>
        <p:spPr>
          <a:xfrm>
            <a:off x="4973682" y="3653483"/>
            <a:ext cx="2926332" cy="415067"/>
          </a:xfrm>
          <a:prstGeom prst="flowChartInputOutpu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造“魔”工场</a:t>
            </a:r>
            <a:endParaRPr lang="zh-CN" altLang="en-US" sz="1400">
              <a:solidFill>
                <a:srgbClr val="F795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96025" y="479755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Super magic show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96025" y="1332028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Science and magic classroom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28311" y="2312845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Magic Lab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28311" y="3217191"/>
            <a:ext cx="415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Children's cross dressing show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96025" y="4036310"/>
            <a:ext cx="415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Manual classroom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266267" y="0"/>
            <a:ext cx="3877733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O00A3267_洁净肌肤2"/>
          <p:cNvPicPr>
            <a:picLocks noChangeAspect="1"/>
          </p:cNvPicPr>
          <p:nvPr/>
        </p:nvPicPr>
        <p:blipFill>
          <a:blip r:embed="rId1"/>
          <a:srcRect l="21040" r="3165" b="29059"/>
          <a:stretch>
            <a:fillRect/>
          </a:stretch>
        </p:blipFill>
        <p:spPr>
          <a:xfrm>
            <a:off x="0" y="0"/>
            <a:ext cx="6942057" cy="4332546"/>
          </a:xfrm>
          <a:prstGeom prst="rect">
            <a:avLst/>
          </a:prstGeom>
        </p:spPr>
      </p:pic>
      <p:pic>
        <p:nvPicPr>
          <p:cNvPr id="15" name="图片 14" descr="])IB5XFY%Y`E{L_{76~({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5003" y="2908219"/>
            <a:ext cx="2361368" cy="1403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图片 15" descr="DJI_0178.JPG"/>
          <p:cNvPicPr>
            <a:picLocks noChangeAspect="1"/>
          </p:cNvPicPr>
          <p:nvPr/>
        </p:nvPicPr>
        <p:blipFill>
          <a:blip r:embed="rId3" cstate="print"/>
          <a:srcRect l="20044" b="20044"/>
          <a:stretch>
            <a:fillRect/>
          </a:stretch>
        </p:blipFill>
        <p:spPr>
          <a:xfrm>
            <a:off x="4702662" y="2864149"/>
            <a:ext cx="2598966" cy="1461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4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6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9" name="TextBox 8"/>
          <p:cNvSpPr txBox="1"/>
          <p:nvPr/>
        </p:nvSpPr>
        <p:spPr>
          <a:xfrm>
            <a:off x="5023359" y="1799643"/>
            <a:ext cx="3779666" cy="12797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</a:rPr>
              <a:t>中国极限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</a:rPr>
              <a:t>逃脱第一人</a:t>
            </a:r>
            <a:endParaRPr lang="en-US" altLang="zh-CN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华康新综艺W7(P)" panose="040B0700000000000000" charset="-122"/>
              <a:ea typeface="华康新综艺W7(P)" panose="040B0700000000000000" charset="-122"/>
            </a:endParaRPr>
          </a:p>
          <a:p>
            <a:pPr algn="ctr"/>
            <a:r>
              <a:rPr kumimoji="1" lang="zh-CN" altLang="en-US">
                <a:solidFill>
                  <a:schemeClr val="bg1"/>
                </a:solidFill>
                <a:latin typeface="+mj-ea"/>
                <a:ea typeface="+mj-ea"/>
                <a:cs typeface="方正粗金陵" panose="02000000000000000000" charset="-122"/>
              </a:rPr>
              <a:t>带来不可思议的高空逃脱魔法大秀</a:t>
            </a:r>
            <a:endParaRPr kumimoji="1" lang="zh-CN" altLang="en-US">
              <a:solidFill>
                <a:schemeClr val="bg1"/>
              </a:solidFill>
              <a:latin typeface="+mj-ea"/>
              <a:ea typeface="+mj-ea"/>
              <a:cs typeface="方正粗金陵" panose="02000000000000000000" charset="-122"/>
            </a:endParaRPr>
          </a:p>
          <a:p>
            <a:pPr lvl="0" algn="ctr" eaLnBrk="1" hangingPunct="1"/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+mj-ea"/>
              <a:ea typeface="+mj-ea"/>
            </a:endParaRPr>
          </a:p>
          <a:p>
            <a:pPr lvl="0" algn="ctr" eaLnBrk="1" hangingPunct="1"/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</a:rPr>
              <a:t>              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华康新综艺W7(P)" panose="040B0700000000000000" charset="-122"/>
              <a:ea typeface="华康新综艺W7(P)" panose="040B0700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97892" y="1444067"/>
            <a:ext cx="1117614" cy="464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2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</a:rPr>
              <a:t>张瑞宁</a:t>
            </a:r>
            <a:endParaRPr lang="zh-CN" altLang="en-US" sz="2420">
              <a:solidFill>
                <a:srgbClr val="FFC000"/>
              </a:solidFill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54813" y="357393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NO.01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3" y="664559"/>
            <a:ext cx="3743268" cy="107298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7764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6730" y="7764"/>
            <a:ext cx="7016655" cy="4329512"/>
          </a:xfrm>
          <a:prstGeom prst="rect">
            <a:avLst/>
          </a:prstGeom>
        </p:spPr>
      </p:pic>
      <p:sp>
        <p:nvSpPr>
          <p:cNvPr id="9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-364620" y="894021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NO.02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" y="2942580"/>
            <a:ext cx="2136893" cy="13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3401"/>
            <a:ext cx="4804064" cy="15302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7764"/>
            <a:ext cx="9144000" cy="43273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236" y="-7764"/>
            <a:ext cx="5759451" cy="4327352"/>
          </a:xfrm>
          <a:prstGeom prst="rect">
            <a:avLst/>
          </a:prstGeom>
        </p:spPr>
      </p:pic>
      <p:sp>
        <p:nvSpPr>
          <p:cNvPr id="9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任意多边形: 形状 5"/>
          <p:cNvSpPr/>
          <p:nvPr/>
        </p:nvSpPr>
        <p:spPr>
          <a:xfrm>
            <a:off x="5369522" y="275008"/>
            <a:ext cx="3774478" cy="3025082"/>
          </a:xfrm>
          <a:custGeom>
            <a:avLst/>
            <a:gdLst>
              <a:gd name="connsiteX0" fmla="*/ 398761 w 3774478"/>
              <a:gd name="connsiteY0" fmla="*/ 2901329 h 3025082"/>
              <a:gd name="connsiteX1" fmla="*/ 611892 w 3774478"/>
              <a:gd name="connsiteY1" fmla="*/ 2853203 h 3025082"/>
              <a:gd name="connsiteX2" fmla="*/ 536264 w 3774478"/>
              <a:gd name="connsiteY2" fmla="*/ 2591945 h 3025082"/>
              <a:gd name="connsiteX3" fmla="*/ 440012 w 3774478"/>
              <a:gd name="connsiteY3" fmla="*/ 2399440 h 3025082"/>
              <a:gd name="connsiteX4" fmla="*/ 350634 w 3774478"/>
              <a:gd name="connsiteY4" fmla="*/ 1986929 h 3025082"/>
              <a:gd name="connsiteX5" fmla="*/ 89377 w 3774478"/>
              <a:gd name="connsiteY5" fmla="*/ 1938803 h 3025082"/>
              <a:gd name="connsiteX6" fmla="*/ 0 w 3774478"/>
              <a:gd name="connsiteY6" fmla="*/ 1498790 h 3025082"/>
              <a:gd name="connsiteX7" fmla="*/ 55001 w 3774478"/>
              <a:gd name="connsiteY7" fmla="*/ 1113780 h 3025082"/>
              <a:gd name="connsiteX8" fmla="*/ 350634 w 3774478"/>
              <a:gd name="connsiteY8" fmla="*/ 969401 h 3025082"/>
              <a:gd name="connsiteX9" fmla="*/ 694394 w 3774478"/>
              <a:gd name="connsiteY9" fmla="*/ 921275 h 3025082"/>
              <a:gd name="connsiteX10" fmla="*/ 1024403 w 3774478"/>
              <a:gd name="connsiteY10" fmla="*/ 1168781 h 3025082"/>
              <a:gd name="connsiteX11" fmla="*/ 1134406 w 3774478"/>
              <a:gd name="connsiteY11" fmla="*/ 1354412 h 3025082"/>
              <a:gd name="connsiteX12" fmla="*/ 1430039 w 3774478"/>
              <a:gd name="connsiteY12" fmla="*/ 1347536 h 3025082"/>
              <a:gd name="connsiteX13" fmla="*/ 1498791 w 3774478"/>
              <a:gd name="connsiteY13" fmla="*/ 1306285 h 3025082"/>
              <a:gd name="connsiteX14" fmla="*/ 1746298 w 3774478"/>
              <a:gd name="connsiteY14" fmla="*/ 1189407 h 3025082"/>
              <a:gd name="connsiteX15" fmla="*/ 1821925 w 3774478"/>
              <a:gd name="connsiteY15" fmla="*/ 1168781 h 3025082"/>
              <a:gd name="connsiteX16" fmla="*/ 1918177 w 3774478"/>
              <a:gd name="connsiteY16" fmla="*/ 914400 h 3025082"/>
              <a:gd name="connsiteX17" fmla="*/ 2103807 w 3774478"/>
              <a:gd name="connsiteY17" fmla="*/ 405636 h 3025082"/>
              <a:gd name="connsiteX18" fmla="*/ 2145058 w 3774478"/>
              <a:gd name="connsiteY18" fmla="*/ 0 h 3025082"/>
              <a:gd name="connsiteX19" fmla="*/ 2220686 w 3774478"/>
              <a:gd name="connsiteY19" fmla="*/ 137503 h 3025082"/>
              <a:gd name="connsiteX20" fmla="*/ 2351314 w 3774478"/>
              <a:gd name="connsiteY20" fmla="*/ 618766 h 3025082"/>
              <a:gd name="connsiteX21" fmla="*/ 2461317 w 3774478"/>
              <a:gd name="connsiteY21" fmla="*/ 1065654 h 3025082"/>
              <a:gd name="connsiteX22" fmla="*/ 2481943 w 3774478"/>
              <a:gd name="connsiteY22" fmla="*/ 1113780 h 3025082"/>
              <a:gd name="connsiteX23" fmla="*/ 2688198 w 3774478"/>
              <a:gd name="connsiteY23" fmla="*/ 1113780 h 3025082"/>
              <a:gd name="connsiteX24" fmla="*/ 2921955 w 3774478"/>
              <a:gd name="connsiteY24" fmla="*/ 1210033 h 3025082"/>
              <a:gd name="connsiteX25" fmla="*/ 2976956 w 3774478"/>
              <a:gd name="connsiteY25" fmla="*/ 1395663 h 3025082"/>
              <a:gd name="connsiteX26" fmla="*/ 2901329 w 3774478"/>
              <a:gd name="connsiteY26" fmla="*/ 1478165 h 3025082"/>
              <a:gd name="connsiteX27" fmla="*/ 2873828 w 3774478"/>
              <a:gd name="connsiteY27" fmla="*/ 1546917 h 3025082"/>
              <a:gd name="connsiteX28" fmla="*/ 3073209 w 3774478"/>
              <a:gd name="connsiteY28" fmla="*/ 1890676 h 3025082"/>
              <a:gd name="connsiteX29" fmla="*/ 3300090 w 3774478"/>
              <a:gd name="connsiteY29" fmla="*/ 2399440 h 3025082"/>
              <a:gd name="connsiteX30" fmla="*/ 3410093 w 3774478"/>
              <a:gd name="connsiteY30" fmla="*/ 2763825 h 3025082"/>
              <a:gd name="connsiteX31" fmla="*/ 3458219 w 3774478"/>
              <a:gd name="connsiteY31" fmla="*/ 2949455 h 3025082"/>
              <a:gd name="connsiteX32" fmla="*/ 3774478 w 3774478"/>
              <a:gd name="connsiteY32" fmla="*/ 3025082 h 302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74478" h="3025082">
                <a:moveTo>
                  <a:pt x="398761" y="2901329"/>
                </a:moveTo>
                <a:lnTo>
                  <a:pt x="611892" y="2853203"/>
                </a:lnTo>
                <a:lnTo>
                  <a:pt x="536264" y="2591945"/>
                </a:lnTo>
                <a:lnTo>
                  <a:pt x="440012" y="2399440"/>
                </a:lnTo>
                <a:lnTo>
                  <a:pt x="350634" y="1986929"/>
                </a:lnTo>
                <a:lnTo>
                  <a:pt x="89377" y="1938803"/>
                </a:lnTo>
                <a:lnTo>
                  <a:pt x="0" y="1498790"/>
                </a:lnTo>
                <a:lnTo>
                  <a:pt x="55001" y="1113780"/>
                </a:lnTo>
                <a:lnTo>
                  <a:pt x="350634" y="969401"/>
                </a:lnTo>
                <a:lnTo>
                  <a:pt x="694394" y="921275"/>
                </a:lnTo>
                <a:lnTo>
                  <a:pt x="1024403" y="1168781"/>
                </a:lnTo>
                <a:lnTo>
                  <a:pt x="1134406" y="1354412"/>
                </a:lnTo>
                <a:lnTo>
                  <a:pt x="1430039" y="1347536"/>
                </a:lnTo>
                <a:lnTo>
                  <a:pt x="1498791" y="1306285"/>
                </a:lnTo>
                <a:lnTo>
                  <a:pt x="1746298" y="1189407"/>
                </a:lnTo>
                <a:lnTo>
                  <a:pt x="1821925" y="1168781"/>
                </a:lnTo>
                <a:lnTo>
                  <a:pt x="1918177" y="914400"/>
                </a:lnTo>
                <a:lnTo>
                  <a:pt x="2103807" y="405636"/>
                </a:lnTo>
                <a:lnTo>
                  <a:pt x="2145058" y="0"/>
                </a:lnTo>
                <a:lnTo>
                  <a:pt x="2220686" y="137503"/>
                </a:lnTo>
                <a:lnTo>
                  <a:pt x="2351314" y="618766"/>
                </a:lnTo>
                <a:lnTo>
                  <a:pt x="2461317" y="1065654"/>
                </a:lnTo>
                <a:lnTo>
                  <a:pt x="2481943" y="1113780"/>
                </a:lnTo>
                <a:lnTo>
                  <a:pt x="2688198" y="1113780"/>
                </a:lnTo>
                <a:lnTo>
                  <a:pt x="2921955" y="1210033"/>
                </a:lnTo>
                <a:lnTo>
                  <a:pt x="2976956" y="1395663"/>
                </a:lnTo>
                <a:lnTo>
                  <a:pt x="2901329" y="1478165"/>
                </a:lnTo>
                <a:lnTo>
                  <a:pt x="2873828" y="1546917"/>
                </a:lnTo>
                <a:lnTo>
                  <a:pt x="3073209" y="1890676"/>
                </a:lnTo>
                <a:lnTo>
                  <a:pt x="3300090" y="2399440"/>
                </a:lnTo>
                <a:lnTo>
                  <a:pt x="3410093" y="2763825"/>
                </a:lnTo>
                <a:lnTo>
                  <a:pt x="3458219" y="2949455"/>
                </a:lnTo>
                <a:lnTo>
                  <a:pt x="3774478" y="3025082"/>
                </a:lnTo>
              </a:path>
            </a:pathLst>
          </a:cu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364620" y="894021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NO.03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3481" y="1375038"/>
            <a:ext cx="46485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汉仪铸字卡酷体W" panose="00020600040101010101" charset="-122"/>
                <a:ea typeface="汉仪铸字卡酷体W" panose="00020600040101010101" charset="-122"/>
              </a:rPr>
              <a:t>魔法训练营</a:t>
            </a:r>
            <a:endParaRPr lang="en-US" altLang="zh-CN" sz="3200">
              <a:solidFill>
                <a:srgbClr val="FFC000"/>
              </a:solidFill>
              <a:latin typeface="汉仪铸字卡酷体W" panose="00020600040101010101" charset="-122"/>
              <a:ea typeface="汉仪铸字卡酷体W" panose="00020600040101010101" charset="-122"/>
            </a:endParaRPr>
          </a:p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拿起道具化身小小魔术师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身临其境感受魔术的魅力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922" y="1731286"/>
            <a:ext cx="2716001" cy="27160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794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67" y="-109188"/>
            <a:ext cx="3838690" cy="25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1" y="0"/>
            <a:ext cx="3464869" cy="244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818" y="-23915"/>
            <a:ext cx="2446867" cy="244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2"/>
          <p:cNvSpPr>
            <a:spLocks noChangeArrowheads="1"/>
          </p:cNvSpPr>
          <p:nvPr/>
        </p:nvSpPr>
        <p:spPr bwMode="auto">
          <a:xfrm>
            <a:off x="4604251" y="3122945"/>
            <a:ext cx="3979581" cy="10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+mj-ea"/>
                <a:ea typeface="+mj-ea"/>
              </a:rPr>
              <a:t>一场具有挑战的魔法变装秀，参与家庭亲手打造自己的魔法变装效果，并通过舞台走秀亮相展示的形式，将评选当晚最具“魔”力家庭奖项。</a:t>
            </a:r>
            <a:endParaRPr lang="en-US" altLang="zh-CN" sz="1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-347134" y="2605797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NO.04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1" y="2831252"/>
            <a:ext cx="4804064" cy="17740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794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7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4" y="2450916"/>
            <a:ext cx="2586187" cy="183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t="3286"/>
          <a:stretch>
            <a:fillRect/>
          </a:stretch>
        </p:blipFill>
        <p:spPr>
          <a:xfrm>
            <a:off x="3863442" y="0"/>
            <a:ext cx="5398752" cy="431879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-364620" y="894021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活动亮点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NO.05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140" y="1170926"/>
            <a:ext cx="6840305" cy="9632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66" y="1834384"/>
            <a:ext cx="7462151" cy="4999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" y="1041253"/>
            <a:ext cx="9143998" cy="214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10" dirty="0"/>
          </a:p>
        </p:txBody>
      </p:sp>
      <p:grpSp>
        <p:nvGrpSpPr>
          <p:cNvPr id="6" name="组合 5"/>
          <p:cNvGrpSpPr/>
          <p:nvPr/>
        </p:nvGrpSpPr>
        <p:grpSpPr>
          <a:xfrm>
            <a:off x="6211383" y="1479137"/>
            <a:ext cx="1791263" cy="1270702"/>
            <a:chOff x="5847965" y="765736"/>
            <a:chExt cx="2134901" cy="1514475"/>
          </a:xfrm>
        </p:grpSpPr>
        <p:grpSp>
          <p:nvGrpSpPr>
            <p:cNvPr id="13" name="组合 12"/>
            <p:cNvGrpSpPr/>
            <p:nvPr/>
          </p:nvGrpSpPr>
          <p:grpSpPr>
            <a:xfrm rot="1253247">
              <a:off x="5847965" y="765736"/>
              <a:ext cx="1625027" cy="1514475"/>
              <a:chOff x="7270237" y="895312"/>
              <a:chExt cx="2166702" cy="2019300"/>
            </a:xfr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椭圆 6"/>
              <p:cNvSpPr/>
              <p:nvPr/>
            </p:nvSpPr>
            <p:spPr>
              <a:xfrm>
                <a:off x="7417639" y="895312"/>
                <a:ext cx="2019300" cy="201930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4809356">
                <a:off x="7264008" y="2190277"/>
                <a:ext cx="346757" cy="334300"/>
              </a:xfrm>
              <a:prstGeom prst="triangl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7541" tIns="28771" rIns="57541" bIns="28771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135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6027954" y="1127182"/>
              <a:ext cx="1954912" cy="848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75">
                  <a:latin typeface="+mj-ea"/>
                  <a:ea typeface="+mj-ea"/>
                </a:rPr>
                <a:t>ATMOSPHERE DIAGRAM</a:t>
              </a:r>
              <a:endParaRPr lang="en-US" altLang="zh-CN" sz="1175">
                <a:latin typeface="+mj-ea"/>
                <a:ea typeface="+mj-ea"/>
              </a:endParaRPr>
            </a:p>
            <a:p>
              <a:r>
                <a:rPr lang="zh-CN" altLang="en-US" sz="168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氛围示意</a:t>
              </a:r>
              <a:endParaRPr lang="zh-CN" altLang="en-US" sz="168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9969" y="871926"/>
            <a:ext cx="4377307" cy="30848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71" y="-205375"/>
            <a:ext cx="2647683" cy="17651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46" y="991902"/>
            <a:ext cx="4143962" cy="27636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38"/>
          <a:stretch>
            <a:fillRect/>
          </a:stretch>
        </p:blipFill>
        <p:spPr>
          <a:xfrm>
            <a:off x="2429062" y="568502"/>
            <a:ext cx="6714938" cy="375108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2400" y="1041400"/>
            <a:ext cx="2276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主题门头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运用经典万圣节元素南瓜、魔法帽子、城堡、蝙蝠、南瓜马车等元素进行门头氛围打造。</a:t>
            </a:r>
            <a:endParaRPr lang="zh-CN" altLang="en-US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18" y="0"/>
            <a:ext cx="6479382" cy="43195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2400" y="1041400"/>
            <a:ext cx="2512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“魔”力舞台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商场中庭区域结合万圣节经典元素以及魔术元素打造魔力舞台。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进行“科学魔术</a:t>
            </a: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SHOW</a:t>
            </a:r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”及童“魔”秀场的互动表演。</a:t>
            </a:r>
            <a:endParaRPr lang="zh-CN" altLang="en-US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217" y="-237782"/>
            <a:ext cx="6445784" cy="45573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2400" y="1041400"/>
            <a:ext cx="227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氛围</a:t>
            </a:r>
            <a:r>
              <a:rPr lang="en-US" altLang="zh-CN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内容占位符 11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67" y="283036"/>
            <a:ext cx="7154336" cy="3946064"/>
          </a:xfrm>
        </p:spPr>
      </p:pic>
      <p:sp>
        <p:nvSpPr>
          <p:cNvPr id="5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0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2400" y="1041400"/>
            <a:ext cx="227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氛围</a:t>
            </a:r>
            <a:r>
              <a:rPr lang="en-US" altLang="zh-CN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2400" y="1041400"/>
            <a:ext cx="2512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“魔”法训练营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以万圣节背景元素结合魔术道具场景打造魔法训练营场景，供孩子们进行魔法学习交流和互动。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0" y="1266357"/>
            <a:ext cx="4864100" cy="30838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10" y="560611"/>
            <a:ext cx="3348898" cy="25161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2400" y="1041400"/>
            <a:ext cx="25122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造“魔”工场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这里是孩子们玩耍的魔力乐园，也是孩子们亲手打造自己魔力装备的基地。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4" y="2556461"/>
            <a:ext cx="3134232" cy="176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04" y="1091891"/>
            <a:ext cx="5724096" cy="321871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2400" y="1041400"/>
            <a:ext cx="286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万圣节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特色冷餐区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33489" y="740272"/>
            <a:ext cx="7410511" cy="3095673"/>
            <a:chOff x="508000" y="51690"/>
            <a:chExt cx="10001311" cy="4177956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2016746"/>
              <a:ext cx="2950533" cy="221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000" y="51691"/>
              <a:ext cx="2950533" cy="1965055"/>
            </a:xfrm>
            <a:prstGeom prst="rect">
              <a:avLst/>
            </a:prstGeom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8533" y="51690"/>
              <a:ext cx="7050778" cy="417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1"/>
          <p:cNvSpPr>
            <a:spLocks noChangeArrowheads="1"/>
          </p:cNvSpPr>
          <p:nvPr/>
        </p:nvSpPr>
        <p:spPr bwMode="auto">
          <a:xfrm>
            <a:off x="792074" y="203448"/>
            <a:ext cx="1636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ATMOSPHERE DIAGRAM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氛围示意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7" name="图片 16" descr="])IB5XFY%Y`E{L_{76~({X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7144" y="1"/>
            <a:ext cx="7266855" cy="431958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52400" y="1041400"/>
            <a:ext cx="286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外场高空热气球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逃脱表演区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" y="1041253"/>
            <a:ext cx="9143998" cy="214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10" dirty="0"/>
          </a:p>
        </p:txBody>
      </p:sp>
      <p:grpSp>
        <p:nvGrpSpPr>
          <p:cNvPr id="4" name="组合 3"/>
          <p:cNvGrpSpPr/>
          <p:nvPr/>
        </p:nvGrpSpPr>
        <p:grpSpPr>
          <a:xfrm>
            <a:off x="6080601" y="1347537"/>
            <a:ext cx="1532118" cy="1392677"/>
            <a:chOff x="5847965" y="765736"/>
            <a:chExt cx="1666216" cy="1514475"/>
          </a:xfrm>
        </p:grpSpPr>
        <p:grpSp>
          <p:nvGrpSpPr>
            <p:cNvPr id="5" name="组合 4"/>
            <p:cNvGrpSpPr/>
            <p:nvPr/>
          </p:nvGrpSpPr>
          <p:grpSpPr>
            <a:xfrm rot="1253247">
              <a:off x="5847965" y="765736"/>
              <a:ext cx="1625027" cy="1514475"/>
              <a:chOff x="7270237" y="895312"/>
              <a:chExt cx="2166702" cy="2019300"/>
            </a:xfr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椭圆 6"/>
              <p:cNvSpPr/>
              <p:nvPr/>
            </p:nvSpPr>
            <p:spPr>
              <a:xfrm>
                <a:off x="7417639" y="895312"/>
                <a:ext cx="2019300" cy="201930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4809356">
                <a:off x="7264008" y="2190277"/>
                <a:ext cx="346757" cy="334300"/>
              </a:xfrm>
              <a:prstGeom prst="triangl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7541" tIns="28771" rIns="57541" bIns="28771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135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6132631" y="1115711"/>
              <a:ext cx="1381550" cy="7744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75">
                  <a:latin typeface="+mj-ea"/>
                  <a:ea typeface="+mj-ea"/>
                </a:rPr>
                <a:t>ACTIVITY CONTENT</a:t>
              </a:r>
              <a:endParaRPr lang="en-US" altLang="zh-CN" sz="1175">
                <a:latin typeface="+mj-ea"/>
                <a:ea typeface="+mj-ea"/>
              </a:endParaRPr>
            </a:p>
            <a:p>
              <a:r>
                <a:rPr lang="zh-CN" altLang="en-US" sz="168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</a:t>
              </a:r>
              <a:endParaRPr lang="zh-CN" altLang="en-US" sz="168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292" y="910914"/>
            <a:ext cx="4456562" cy="30909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1800" y="-8207"/>
            <a:ext cx="3373890" cy="33738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610" y="1398622"/>
            <a:ext cx="6201909" cy="431958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7765"/>
            <a:ext cx="2920999" cy="4327353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792074" y="203448"/>
            <a:ext cx="15985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HIGHLIGHTS OVERVIEW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0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亮点概述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46909" y="978946"/>
            <a:ext cx="2233826" cy="223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-751476" y="1913162"/>
            <a:ext cx="440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五大活动内容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开启万圣魔幻之旅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577412" y="2058194"/>
            <a:ext cx="1296000" cy="794"/>
          </a:xfrm>
          <a:prstGeom prst="line">
            <a:avLst/>
          </a:prstGeom>
          <a:ln w="25400">
            <a:solidFill>
              <a:srgbClr val="491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3" y="1167004"/>
            <a:ext cx="1760439" cy="117362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50507" y="99377"/>
            <a:ext cx="4055266" cy="3955415"/>
            <a:chOff x="3873500" y="-136521"/>
            <a:chExt cx="4047877" cy="439127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886200" y="294652"/>
              <a:ext cx="0" cy="396000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886200" y="307904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873500" y="1246046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873500" y="3332337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流程图: 数据 22"/>
            <p:cNvSpPr/>
            <p:nvPr/>
          </p:nvSpPr>
          <p:spPr>
            <a:xfrm>
              <a:off x="4992459" y="-136521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极限“魔”女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流程图: 数据 23"/>
            <p:cNvSpPr/>
            <p:nvPr/>
          </p:nvSpPr>
          <p:spPr>
            <a:xfrm>
              <a:off x="4982851" y="800748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科学魔术</a:t>
              </a:r>
              <a:r>
                <a:rPr lang="en-US" altLang="zh-CN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SHOW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流程图: 数据 24"/>
            <p:cNvSpPr/>
            <p:nvPr/>
          </p:nvSpPr>
          <p:spPr>
            <a:xfrm>
              <a:off x="5000378" y="1879711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魔法训练营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流程图: 数据 25"/>
            <p:cNvSpPr/>
            <p:nvPr/>
          </p:nvSpPr>
          <p:spPr>
            <a:xfrm>
              <a:off x="4984488" y="2885803"/>
              <a:ext cx="2920999" cy="460805"/>
            </a:xfrm>
            <a:prstGeom prst="flowChartInputOutput">
              <a:avLst/>
            </a:prstGeom>
            <a:solidFill>
              <a:srgbClr val="491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F7951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童“魔”秀场</a:t>
              </a:r>
              <a:endPara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886200" y="2325484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881523" y="4254757"/>
              <a:ext cx="1143000" cy="0"/>
            </a:xfrm>
            <a:prstGeom prst="line">
              <a:avLst/>
            </a:prstGeom>
            <a:ln w="25400">
              <a:solidFill>
                <a:srgbClr val="491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流程图: 数据 27"/>
          <p:cNvSpPr/>
          <p:nvPr/>
        </p:nvSpPr>
        <p:spPr>
          <a:xfrm>
            <a:off x="4973682" y="3653483"/>
            <a:ext cx="2926332" cy="415067"/>
          </a:xfrm>
          <a:prstGeom prst="flowChartInputOutpu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>
                <a:solidFill>
                  <a:srgbClr val="F795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造“魔”工场</a:t>
            </a:r>
            <a:endParaRPr lang="zh-CN" altLang="en-US" sz="1400">
              <a:solidFill>
                <a:srgbClr val="F795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96025" y="479755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Super magic show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96025" y="1332028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Science and magic classroom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28311" y="2312845"/>
            <a:ext cx="318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Magic Lab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28311" y="3217191"/>
            <a:ext cx="415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Children's cross dressing show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96025" y="4036310"/>
            <a:ext cx="415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9197D"/>
                </a:solidFill>
                <a:latin typeface="字魂130号-快乐俏黑体" panose="00000500000000000000" charset="-122"/>
              </a:rPr>
              <a:t>Manual classroom</a:t>
            </a:r>
            <a:endParaRPr lang="zh-CN" altLang="en-US" sz="1200">
              <a:solidFill>
                <a:srgbClr val="49197D"/>
              </a:solidFill>
              <a:latin typeface="字魂130号-快乐俏黑体" panose="000005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800" y="1682740"/>
            <a:ext cx="803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EXTREME WITCH ESCAPES FROM THE SKY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极限魔女高空逃脱惊天秀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1" y="-576672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211733" cy="4349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2232660" y="0"/>
            <a:ext cx="6911340" cy="4349168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9113" tIns="34557" rIns="69113" bIns="34557" numCol="1" rtlCol="0" anchor="t" anchorCtr="0" compatLnSpc="1"/>
          <a:lstStyle/>
          <a:p>
            <a:pPr defTabSz="690880" fontAlgn="base">
              <a:spcBef>
                <a:spcPct val="0"/>
              </a:spcBef>
              <a:spcAft>
                <a:spcPct val="0"/>
              </a:spcAft>
            </a:pPr>
            <a:endParaRPr lang="zh-CN" altLang="en-US" sz="136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 descr="QQ图片2017050916110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2741" y="544335"/>
            <a:ext cx="6353889" cy="3574063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786" y="3606679"/>
            <a:ext cx="1356350" cy="7424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370" y="937325"/>
            <a:ext cx="5267401" cy="118272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0662" y="2285152"/>
            <a:ext cx="254283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1500" b="1">
                <a:solidFill>
                  <a:schemeClr val="bg1"/>
                </a:solidFill>
                <a:latin typeface="方正粗金陵" panose="02000000000000000000" charset="-122"/>
                <a:ea typeface="方正粗金陵" panose="02000000000000000000" charset="-122"/>
                <a:cs typeface="方正粗金陵" panose="02000000000000000000" charset="-122"/>
              </a:rPr>
              <a:t>中国极限逃脱第一人张瑞宁</a:t>
            </a:r>
            <a:endParaRPr kumimoji="1" lang="en-US" altLang="zh-CN" sz="1500" b="1">
              <a:solidFill>
                <a:schemeClr val="bg1"/>
              </a:solidFill>
              <a:latin typeface="方正粗金陵" panose="02000000000000000000" charset="-122"/>
              <a:ea typeface="方正粗金陵" panose="02000000000000000000" charset="-122"/>
              <a:cs typeface="方正粗金陵" panose="02000000000000000000" charset="-122"/>
            </a:endParaRPr>
          </a:p>
          <a:p>
            <a:pPr algn="dist"/>
            <a:r>
              <a:rPr kumimoji="1" lang="zh-CN" altLang="en-US" sz="4400" b="1">
                <a:solidFill>
                  <a:schemeClr val="bg1"/>
                </a:solidFill>
                <a:latin typeface="方正粗金陵" panose="02000000000000000000" charset="-122"/>
                <a:ea typeface="方正粗金陵" panose="02000000000000000000" charset="-122"/>
                <a:cs typeface="方正粗金陵" panose="02000000000000000000" charset="-122"/>
              </a:rPr>
              <a:t>震撼亮相</a:t>
            </a:r>
            <a:endParaRPr kumimoji="1" lang="en-US" altLang="zh-CN" sz="4400" b="1">
              <a:solidFill>
                <a:schemeClr val="bg1"/>
              </a:solidFill>
              <a:latin typeface="方正粗金陵" panose="02000000000000000000" charset="-122"/>
              <a:ea typeface="方正粗金陵" panose="02000000000000000000" charset="-122"/>
              <a:cs typeface="方正粗金陵" panose="02000000000000000000" charset="-122"/>
            </a:endParaRPr>
          </a:p>
          <a:p>
            <a:pPr algn="dist"/>
            <a:r>
              <a:rPr kumimoji="1" lang="zh-CN" altLang="en-US" sz="2400" b="1">
                <a:solidFill>
                  <a:schemeClr val="bg1"/>
                </a:solidFill>
                <a:latin typeface="方正粗金陵" panose="02000000000000000000" charset="-122"/>
                <a:ea typeface="方正粗金陵" panose="02000000000000000000" charset="-122"/>
                <a:cs typeface="方正粗金陵" panose="02000000000000000000" charset="-122"/>
              </a:rPr>
              <a:t>带来不可思议的</a:t>
            </a:r>
            <a:endParaRPr kumimoji="1" lang="en-US" altLang="zh-CN" sz="2400" b="1">
              <a:solidFill>
                <a:schemeClr val="bg1"/>
              </a:solidFill>
              <a:latin typeface="方正粗金陵" panose="02000000000000000000" charset="-122"/>
              <a:ea typeface="方正粗金陵" panose="02000000000000000000" charset="-122"/>
              <a:cs typeface="方正粗金陵" panose="02000000000000000000" charset="-122"/>
            </a:endParaRPr>
          </a:p>
          <a:p>
            <a:pPr algn="dist"/>
            <a:r>
              <a:rPr kumimoji="1" lang="zh-CN" altLang="en-US" sz="2100" b="1">
                <a:solidFill>
                  <a:schemeClr val="bg1"/>
                </a:solidFill>
                <a:latin typeface="方正粗金陵" panose="02000000000000000000" charset="-122"/>
                <a:ea typeface="方正粗金陵" panose="02000000000000000000" charset="-122"/>
                <a:cs typeface="方正粗金陵" panose="02000000000000000000" charset="-122"/>
              </a:rPr>
              <a:t>高空逃脱魔法大秀</a:t>
            </a:r>
            <a:endParaRPr kumimoji="1" lang="zh-CN" altLang="en-US" sz="2100" b="1" dirty="0">
              <a:solidFill>
                <a:schemeClr val="bg1"/>
              </a:solidFill>
              <a:latin typeface="方正粗金陵" panose="02000000000000000000" charset="-122"/>
              <a:ea typeface="方正粗金陵" panose="02000000000000000000" charset="-122"/>
              <a:cs typeface="方正粗金陵" panose="02000000000000000000" charset="-122"/>
            </a:endParaRPr>
          </a:p>
        </p:txBody>
      </p:sp>
      <p:sp>
        <p:nvSpPr>
          <p:cNvPr id="16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21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211733" cy="4349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])IB5XFY%Y`E{L_{76~({X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0610" y="984651"/>
            <a:ext cx="4353792" cy="2587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图片 2" descr="DJI_0178.JPG"/>
          <p:cNvPicPr>
            <a:picLocks noChangeAspect="1"/>
          </p:cNvPicPr>
          <p:nvPr/>
        </p:nvPicPr>
        <p:blipFill>
          <a:blip r:embed="rId2" cstate="print"/>
          <a:srcRect l="20044" b="20044"/>
          <a:stretch>
            <a:fillRect/>
          </a:stretch>
        </p:blipFill>
        <p:spPr>
          <a:xfrm>
            <a:off x="4724836" y="926385"/>
            <a:ext cx="4486897" cy="25238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220402" y="3027644"/>
            <a:ext cx="4351598" cy="1231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60" spc="76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迷你简毡笔黑" pitchFamily="65" charset="-122"/>
                <a:ea typeface="迷你简毡笔黑" pitchFamily="65" charset="-122"/>
                <a:cs typeface="+mn-ea"/>
              </a:rPr>
              <a:t>在近万人的呐喊见证下，极限魔女张瑞宁完成了“热气球极限高空逃脱”的世界首秀，再次突破对自己的极限挑战！</a:t>
            </a:r>
            <a:endParaRPr lang="en-US" altLang="zh-CN" sz="1060" spc="76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迷你简毡笔黑" pitchFamily="65" charset="-122"/>
              <a:ea typeface="迷你简毡笔黑" pitchFamily="65" charset="-122"/>
              <a:cs typeface="+mn-ea"/>
            </a:endParaRPr>
          </a:p>
          <a:p>
            <a:r>
              <a:rPr lang="zh-CN" altLang="en-US" sz="1060" spc="76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迷你简毡笔黑" pitchFamily="65" charset="-122"/>
                <a:ea typeface="迷你简毡笔黑" pitchFamily="65" charset="-122"/>
                <a:cs typeface="+mn-ea"/>
              </a:rPr>
              <a:t>在随风飘动上升的热气球中，魔术师张瑞宁被重重枷锁束缚身体，捆绑倒立在</a:t>
            </a:r>
            <a:r>
              <a:rPr lang="en-US" altLang="zh-CN" sz="1060" spc="76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迷你简毡笔黑" pitchFamily="65" charset="-122"/>
                <a:ea typeface="迷你简毡笔黑" pitchFamily="65" charset="-122"/>
                <a:cs typeface="+mn-ea"/>
              </a:rPr>
              <a:t>50</a:t>
            </a:r>
            <a:r>
              <a:rPr lang="zh-CN" altLang="en-US" sz="1060" spc="76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迷你简毡笔黑" pitchFamily="65" charset="-122"/>
                <a:ea typeface="迷你简毡笔黑" pitchFamily="65" charset="-122"/>
                <a:cs typeface="+mn-ea"/>
              </a:rPr>
              <a:t>米的高空，突破空气中弥漫着的恐惧气息，用无所畏惧的极限精神，成功完成世界首次热气球极限高空逃脱，再次书写极限逃脱新篇章！</a:t>
            </a:r>
            <a:endParaRPr lang="zh-CN" altLang="en-US" sz="1060" spc="76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迷你简毡笔黑" pitchFamily="65" charset="-122"/>
              <a:ea typeface="迷你简毡笔黑" pitchFamily="65" charset="-122"/>
              <a:cs typeface="+mn-ea"/>
            </a:endParaRPr>
          </a:p>
          <a:p>
            <a:endParaRPr lang="zh-CN" altLang="en-US" sz="1060" spc="76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迷你简毡笔黑" pitchFamily="65" charset="-122"/>
              <a:ea typeface="迷你简毡笔黑" pitchFamily="65" charset="-122"/>
              <a:cs typeface="+mn-ea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252074" y="2627534"/>
            <a:ext cx="436065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/>
            <a:r>
              <a:rPr lang="zh-CN" altLang="en-US" sz="2000" b="1" noProof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  <a:cs typeface="+mn-ea"/>
              </a:rPr>
              <a:t>热气球高空逃脱</a:t>
            </a:r>
            <a:r>
              <a:rPr lang="en-US" altLang="zh-CN" sz="2000" b="1" noProof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  <a:cs typeface="+mn-ea"/>
              </a:rPr>
              <a:t>XX</a:t>
            </a:r>
            <a:r>
              <a:rPr lang="zh-CN" altLang="en-US" sz="2000" b="1" noProof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100000"/>
                    </a:srgbClr>
                  </a:outerShdw>
                </a:effectLst>
                <a:latin typeface="华康新综艺W7(P)" panose="040B0700000000000000" charset="-122"/>
                <a:ea typeface="华康新综艺W7(P)" panose="040B0700000000000000" charset="-122"/>
                <a:cs typeface="+mn-ea"/>
              </a:rPr>
              <a:t>首秀！</a:t>
            </a:r>
            <a:endParaRPr lang="zh-CN" altLang="en-US" sz="2000" b="1" noProof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100000"/>
                  </a:srgbClr>
                </a:outerShdw>
              </a:effectLst>
              <a:latin typeface="华康新综艺W7(P)" panose="040B0700000000000000" charset="-122"/>
              <a:ea typeface="华康新综艺W7(P)" panose="040B0700000000000000" charset="-122"/>
              <a:cs typeface="+mn-ea"/>
            </a:endParaRPr>
          </a:p>
        </p:txBody>
      </p:sp>
      <p:sp>
        <p:nvSpPr>
          <p:cNvPr id="6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1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800" y="1682740"/>
            <a:ext cx="803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EXTREME WITCH ESCAPES FROM THE SKY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科学魔术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1" y="-576672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7764"/>
            <a:ext cx="9144000" cy="4465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233167"/>
            <a:ext cx="3060408" cy="199990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892"/>
            <a:ext cx="3060408" cy="19999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357" y="159893"/>
            <a:ext cx="3060408" cy="20365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408" y="2233167"/>
            <a:ext cx="3060408" cy="1999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78" y="159892"/>
            <a:ext cx="3064806" cy="203658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78" y="2233165"/>
            <a:ext cx="3060408" cy="19927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193289" y="1712809"/>
            <a:ext cx="52260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铸字卡酷体W" panose="00020600040101010101" charset="-122"/>
                <a:ea typeface="汉仪铸字卡酷体W" panose="00020600040101010101" charset="-122"/>
              </a:rPr>
              <a:t>集科学与魔术于一体</a:t>
            </a:r>
            <a:endParaRPr lang="en-US" altLang="zh-CN" sz="2800">
              <a:solidFill>
                <a:srgbClr val="FFC000"/>
              </a:solidFill>
              <a:latin typeface="汉仪铸字卡酷体W" panose="00020600040101010101" charset="-122"/>
              <a:ea typeface="汉仪铸字卡酷体W" panose="00020600040101010101" charset="-122"/>
            </a:endParaRPr>
          </a:p>
          <a:p>
            <a:r>
              <a:rPr lang="zh-CN" altLang="en-US" sz="2800">
                <a:solidFill>
                  <a:srgbClr val="FFC000"/>
                </a:solidFill>
                <a:latin typeface="汉仪铸字卡酷体W" panose="00020600040101010101" charset="-122"/>
                <a:ea typeface="汉仪铸字卡酷体W" panose="00020600040101010101" charset="-122"/>
              </a:rPr>
              <a:t>寓教于乐中感受科学的魅力</a:t>
            </a:r>
            <a:endParaRPr lang="en-US" altLang="zh-CN" sz="2800">
              <a:solidFill>
                <a:srgbClr val="FFC000"/>
              </a:solidFill>
              <a:latin typeface="汉仪铸字卡酷体W" panose="00020600040101010101" charset="-122"/>
              <a:ea typeface="汉仪铸字卡酷体W" panose="00020600040101010101" charset="-122"/>
            </a:endParaRPr>
          </a:p>
          <a:p>
            <a:endParaRPr lang="zh-CN" altLang="en-US" sz="2800">
              <a:solidFill>
                <a:srgbClr val="FFC000"/>
              </a:solidFill>
              <a:latin typeface="汉仪铸字卡酷体W" panose="00020600040101010101" charset="-122"/>
              <a:ea typeface="汉仪铸字卡酷体W" panose="00020600040101010101" charset="-122"/>
            </a:endParaRPr>
          </a:p>
        </p:txBody>
      </p:sp>
      <p:sp>
        <p:nvSpPr>
          <p:cNvPr id="10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5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211733" cy="4349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7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内容占位符 3" descr="10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234885" y="-11361"/>
            <a:ext cx="6976848" cy="436052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52074" y="1257300"/>
            <a:ext cx="556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科学魔术秀</a:t>
            </a:r>
            <a:endParaRPr lang="zh-CN" altLang="en-US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535" y="1807816"/>
            <a:ext cx="430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毛博士”将魔术教学、滑稽表演、歌曲舞蹈、游戏互动等多种表演形式与趣味的科学实验相结合，把知识性、趣味性、互动性发挥到淋漓尽致！打造出儿童剧中绝无仅有的全新表演形式！本剧绝对是一次让小朋友开动脑筋、探索未知、收获知识、分享快乐的奇妙之旅！</a:t>
            </a:r>
            <a:endParaRPr lang="zh-CN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-215900" y="-109189"/>
            <a:ext cx="9359900" cy="4428777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6" name="矩形: 圆角 5"/>
          <p:cNvSpPr/>
          <p:nvPr/>
        </p:nvSpPr>
        <p:spPr>
          <a:xfrm>
            <a:off x="904774" y="818146"/>
            <a:ext cx="6452930" cy="3403771"/>
          </a:xfrm>
          <a:prstGeom prst="roundRect">
            <a:avLst>
              <a:gd name="adj" fmla="val 12683"/>
            </a:avLst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5875" b="98750" l="10000" r="90000">
                        <a14:foregroundMark x1="66927" y1="14875" x2="68177" y2="23188"/>
                        <a14:foregroundMark x1="57917" y1="5875" x2="62396" y2="6938"/>
                        <a14:foregroundMark x1="48229" y1="14750" x2="56250" y2="8438"/>
                        <a14:foregroundMark x1="48229" y1="13250" x2="52240" y2="11750"/>
                        <a14:foregroundMark x1="45729" y1="39438" x2="44583" y2="50125"/>
                        <a14:foregroundMark x1="44115" y1="37625" x2="42344" y2="52563"/>
                        <a14:foregroundMark x1="69167" y1="39563" x2="70938" y2="42125"/>
                        <a14:foregroundMark x1="60156" y1="39313" x2="61667" y2="45938"/>
                        <a14:foregroundMark x1="48385" y1="92563" x2="63281" y2="95563"/>
                        <a14:foregroundMark x1="40365" y1="41250" x2="39063" y2="51938"/>
                        <a14:foregroundMark x1="41823" y1="37625" x2="40365" y2="41563"/>
                        <a14:foregroundMark x1="40469" y1="52688" x2="42604" y2="58688"/>
                        <a14:foregroundMark x1="42500" y1="97375" x2="47344" y2="98750"/>
                        <a14:foregroundMark x1="59010" y1="13563" x2="51771" y2="34625"/>
                        <a14:foregroundMark x1="57656" y1="14125" x2="50104" y2="2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245" y="-373962"/>
            <a:ext cx="5638578" cy="469881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207403" y="966080"/>
            <a:ext cx="3091393" cy="3107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en-US" altLang="zh-CN"/>
              <a:t>1.《</a:t>
            </a:r>
            <a:r>
              <a:rPr lang="zh-CN" altLang="en-US"/>
              <a:t>连锁反应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2.《</a:t>
            </a:r>
            <a:r>
              <a:rPr lang="zh-CN" altLang="en-US"/>
              <a:t>我是科学魔术怪博士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3.《</a:t>
            </a:r>
            <a:r>
              <a:rPr lang="zh-CN" altLang="en-US"/>
              <a:t>空间转移实验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4.《</a:t>
            </a:r>
            <a:r>
              <a:rPr lang="zh-CN" altLang="en-US"/>
              <a:t>毛博士登月计划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5.《</a:t>
            </a:r>
            <a:r>
              <a:rPr lang="zh-CN" altLang="en-US"/>
              <a:t>趣味数学拼图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6.《</a:t>
            </a:r>
            <a:r>
              <a:rPr lang="zh-CN" altLang="en-US"/>
              <a:t>超人归来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7.《</a:t>
            </a:r>
            <a:r>
              <a:rPr lang="zh-CN" altLang="en-US"/>
              <a:t>生命的跃动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8.《</a:t>
            </a:r>
            <a:r>
              <a:rPr lang="zh-CN" altLang="en-US"/>
              <a:t>挑战地球引力</a:t>
            </a:r>
            <a:r>
              <a:rPr lang="en-US" altLang="zh-CN"/>
              <a:t>》</a:t>
            </a:r>
            <a:endParaRPr lang="en-US" altLang="zh-CN"/>
          </a:p>
          <a:p>
            <a:r>
              <a:rPr lang="en-US" altLang="zh-CN"/>
              <a:t>9.《</a:t>
            </a:r>
            <a:r>
              <a:rPr lang="zh-CN" altLang="en-US"/>
              <a:t>蘑菇云</a:t>
            </a:r>
            <a:r>
              <a:rPr lang="en-US" altLang="zh-CN"/>
              <a:t>》</a:t>
            </a:r>
            <a:endParaRPr lang="en-US" altLang="zh-CN"/>
          </a:p>
          <a:p>
            <a:r>
              <a:rPr lang="zh-CN" altLang="en-US"/>
              <a:t>本场剧目时长约</a:t>
            </a:r>
            <a:r>
              <a:rPr lang="en-US" altLang="zh-CN"/>
              <a:t>60</a:t>
            </a:r>
            <a:r>
              <a:rPr lang="zh-CN" altLang="en-US"/>
              <a:t>分钟，具体节目及排序以实际演出为准。</a:t>
            </a:r>
            <a:endParaRPr lang="zh-CN" altLang="en-US" dirty="0"/>
          </a:p>
        </p:txBody>
      </p:sp>
      <p:sp>
        <p:nvSpPr>
          <p:cNvPr id="15" name="AutoShape 2" descr="http://set1.mail.qq.com/cgi-bin/download?mailid=ZL1529-kqRKYH_0sNavWm87zX1kY4b&amp;filename=8.jpg&amp;sid=cEa5YX4iWz1Ea14K&amp;&amp;&amp;type=json&amp;fromattach=1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AutoShape 2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AutoShape 4" descr="http://mail.qq.com/cgi-bin/download?mailid=ZL1404-VmC__OP4eB6eCD1pgQTWH4c&amp;filename=1.jpg&amp;sid=AzXQ6-TvJkDAATRg&amp;type=json"/>
          <p:cNvSpPr>
            <a:spLocks noChangeAspect="1"/>
          </p:cNvSpPr>
          <p:nvPr/>
        </p:nvSpPr>
        <p:spPr>
          <a:xfrm>
            <a:off x="1233919" y="-109189"/>
            <a:ext cx="230378" cy="23037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36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23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3919" y="1079500"/>
            <a:ext cx="4519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科学魔术</a:t>
            </a:r>
            <a:r>
              <a:rPr lang="en-US" altLang="zh-CN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</a:t>
            </a:r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节目单</a:t>
            </a:r>
            <a:endParaRPr lang="en-US" altLang="zh-CN" sz="2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919" y="2087563"/>
            <a:ext cx="2865515" cy="1872544"/>
          </a:xfrm>
          <a:prstGeom prst="rect">
            <a:avLst/>
          </a:prstGeom>
          <a:noFill/>
          <a:ln w="3810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4" y="817279"/>
            <a:ext cx="2519636" cy="16465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04" y="706898"/>
            <a:ext cx="2517616" cy="1645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77" y="725628"/>
            <a:ext cx="2526651" cy="1645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8" y="2529247"/>
            <a:ext cx="2519636" cy="16465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957" y="2656057"/>
            <a:ext cx="1874085" cy="122466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96" y="2656057"/>
            <a:ext cx="2060811" cy="13447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9" name="矩形 18"/>
          <p:cNvSpPr/>
          <p:nvPr/>
        </p:nvSpPr>
        <p:spPr>
          <a:xfrm>
            <a:off x="1103170" y="2107460"/>
            <a:ext cx="2250300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连锁反应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10106" y="2170167"/>
            <a:ext cx="3960528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我是科学魔术怪博士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96066" y="2133700"/>
            <a:ext cx="3960528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CN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空间转移实验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21443" y="3701447"/>
            <a:ext cx="1660298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毛博士登月计划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10361" y="3760546"/>
            <a:ext cx="1290751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趣味数学拼图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39973" y="3719797"/>
            <a:ext cx="3960528" cy="43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超人归来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4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285379" y="2998674"/>
            <a:ext cx="3960528" cy="4428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生命的跃动</a:t>
            </a: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16512" y="3005106"/>
            <a:ext cx="3960528" cy="4428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挑战地心引力</a:t>
            </a: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25279" y="3005183"/>
            <a:ext cx="3960528" cy="4428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numCol="1" anchor="t">
            <a:sp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蘑菇云</a:t>
            </a:r>
            <a:r>
              <a:rPr lang="en-US" altLang="zh-CN" sz="1400" b="1" dirty="0">
                <a:solidFill>
                  <a:srgbClr val="FFC000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b="1" dirty="0">
              <a:solidFill>
                <a:srgbClr val="FFC000"/>
              </a:solidFill>
              <a:effectLst>
                <a:outerShdw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174" y="987115"/>
            <a:ext cx="8625226" cy="1853229"/>
            <a:chOff x="252074" y="987115"/>
            <a:chExt cx="9307866" cy="199990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74" y="987115"/>
              <a:ext cx="3062605" cy="199990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179" y="987198"/>
              <a:ext cx="3064806" cy="19871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7062" y="987115"/>
              <a:ext cx="3042878" cy="19871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800" y="1682740"/>
            <a:ext cx="803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MAGIC TRAINING CAMP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魔法训练营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1" y="-576672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6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0"/>
            <a:ext cx="6480175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52074" y="1389792"/>
            <a:ext cx="40504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魔法小丑</a:t>
            </a:r>
            <a:endParaRPr lang="en-US" altLang="zh-CN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巡场互动</a:t>
            </a:r>
            <a:endParaRPr lang="zh-CN" altLang="en-US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2074" y="2406315"/>
            <a:ext cx="266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魔术小丑巡游于外广场与魔法训练营，与来宾孩子进行互动，通过变魔术的形式变出糖果、小礼品等为来宾带来意想不到的惊喜。</a:t>
            </a:r>
            <a:endParaRPr lang="zh-CN" altLang="en-US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6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074" y="1389792"/>
            <a:ext cx="4050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魔法课堂</a:t>
            </a:r>
            <a:endParaRPr lang="zh-CN" alt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72"/>
          <a:stretch>
            <a:fillRect/>
          </a:stretch>
        </p:blipFill>
        <p:spPr bwMode="auto">
          <a:xfrm>
            <a:off x="5525880" y="1865548"/>
            <a:ext cx="3351760" cy="245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272" y="410182"/>
            <a:ext cx="3683314" cy="245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252074" y="1996001"/>
            <a:ext cx="26661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魔术老师现场为孩子们表演近景魔术，让孩子们身临其境的感受魔术的梅魅力。同时，现场为孩子们讲解魔术的秘密。并可与孩子们进行互动，变出小礼品赠送给孩子们。</a:t>
            </a:r>
            <a:endParaRPr lang="en-US" altLang="zh-CN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6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074" y="1389792"/>
            <a:ext cx="4050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魔法体验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52074" y="1996001"/>
            <a:ext cx="2666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现场设置魔术道具展示区，供孩子交流学习体验，同时可由魔术老师现场教学，让孩子们自己进行魔术表演。</a:t>
            </a:r>
            <a:endParaRPr lang="en-US" altLang="zh-CN" sz="1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146494"/>
            <a:ext cx="2888875" cy="28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963" y="510363"/>
            <a:ext cx="3298725" cy="247849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800" y="1682740"/>
            <a:ext cx="803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CHILDREN'S "MAGIC" SHOW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童“魔”秀场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1" y="-576672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0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566"/>
            <a:ext cx="3492500" cy="239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141" y="-48221"/>
            <a:ext cx="3399180" cy="439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1736566"/>
            <a:ext cx="2392521" cy="239252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926" y="939800"/>
            <a:ext cx="6186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“魔”力制衣厂</a:t>
            </a:r>
            <a:endParaRPr lang="en-US" altLang="zh-CN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亲子家庭可在魔力制衣厂打造自己的魔力装扮服装。</a:t>
            </a:r>
            <a:endParaRPr lang="zh-CN" altLang="en-US" sz="105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5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3174" y="977900"/>
            <a:ext cx="618682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童“魔”秀场</a:t>
            </a:r>
            <a:endParaRPr lang="en-US" altLang="zh-CN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亲子家庭进行魔力走秀表演。</a:t>
            </a:r>
            <a:endParaRPr lang="zh-CN" altLang="en-US" sz="105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139" y="110254"/>
            <a:ext cx="4391722" cy="292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4" y="1737182"/>
            <a:ext cx="3711575" cy="247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4833171" y="2973616"/>
            <a:ext cx="4562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评奖项目：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</a:rPr>
              <a:t>最具“魔”力家庭奖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</a:rPr>
              <a:t>最具创造力家庭奖</a:t>
            </a:r>
            <a:endParaRPr lang="en-US" altLang="zh-CN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</a:rPr>
              <a:t>魔力颜值家庭奖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3999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800" y="1682740"/>
            <a:ext cx="803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 "MAGIC" WORKSHOP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造“魔”工场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1" y="-576672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9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54575" y="1664811"/>
            <a:ext cx="3810000" cy="12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万圣节灯光魔幻瓶</a:t>
            </a:r>
            <a:r>
              <a:rPr lang="en-US" altLang="zh-CN" sz="2400" dirty="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lang="zh-CN" altLang="en-US" sz="2400" dirty="0">
              <a:solidFill>
                <a:srgbClr val="FFC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0" i="0" dirty="0">
                <a:solidFill>
                  <a:srgbClr val="FFFFFF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小朋友可以在老师的指导下，进行灯光魔幻瓶创作。一起装点你的斑斓万圣节吧。</a:t>
            </a:r>
            <a:br>
              <a:rPr lang="zh-CN" altLang="en-US" sz="1200" dirty="0">
                <a:solidFill>
                  <a:srgbClr val="FFC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sz="1200" dirty="0">
              <a:solidFill>
                <a:srgbClr val="FFC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840" y="980832"/>
            <a:ext cx="4414160" cy="283130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9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60276" y="688858"/>
            <a:ext cx="3810000" cy="12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万圣节灯光魔幻瓶</a:t>
            </a:r>
            <a:r>
              <a:rPr lang="en-US" altLang="zh-CN" sz="240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lang="zh-CN" altLang="en-US" sz="2400">
              <a:solidFill>
                <a:srgbClr val="FFC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0" i="0">
                <a:solidFill>
                  <a:srgbClr val="FFFFFF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小朋友可以在老师的指导下，进行灯光魔幻瓶创作。一起装点你的斑斓万圣节吧。</a:t>
            </a:r>
            <a:br>
              <a:rPr lang="zh-CN" altLang="en-US" sz="1200">
                <a:solidFill>
                  <a:srgbClr val="FFC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sz="1200">
              <a:solidFill>
                <a:srgbClr val="FFC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0" y="875506"/>
            <a:ext cx="3224556" cy="32245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t="3286"/>
          <a:stretch>
            <a:fillRect/>
          </a:stretch>
        </p:blipFill>
        <p:spPr>
          <a:xfrm>
            <a:off x="3760276" y="1652469"/>
            <a:ext cx="3224556" cy="257952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>
            <a:off x="-12700" y="-12700"/>
            <a:ext cx="9180000" cy="43560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chemeClr val="tx1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25" y="1171825"/>
            <a:ext cx="3965575" cy="29477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5" y="1616793"/>
            <a:ext cx="3810000" cy="250277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29125" y="585601"/>
            <a:ext cx="3810000" cy="9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万圣魔法面具瓶</a:t>
            </a:r>
            <a:r>
              <a:rPr lang="en-US" altLang="zh-CN" sz="2400">
                <a:solidFill>
                  <a:srgbClr val="FFC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lang="zh-CN" altLang="en-US" sz="2400">
              <a:solidFill>
                <a:srgbClr val="FFC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0" i="0">
                <a:solidFill>
                  <a:srgbClr val="FFFFFF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自己动手制作一个万圣节卡通面具，在出门捣蛋的时候，让你事半功倍。</a:t>
            </a:r>
            <a:endParaRPr lang="zh-CN" altLang="en-US" sz="1200">
              <a:solidFill>
                <a:srgbClr val="FFC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2074" y="109537"/>
            <a:ext cx="540000" cy="540000"/>
          </a:xfrm>
          <a:prstGeom prst="ellipse">
            <a:avLst/>
          </a:prstGeom>
          <a:noFill/>
          <a:ln w="635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1"/>
          <p:cNvSpPr>
            <a:spLocks noChangeArrowheads="1"/>
          </p:cNvSpPr>
          <p:nvPr/>
        </p:nvSpPr>
        <p:spPr bwMode="auto">
          <a:xfrm>
            <a:off x="792074" y="203448"/>
            <a:ext cx="13580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eosansLight" pitchFamily="2" charset="0"/>
              </a:rPr>
              <a:t>ACTIVITY CONTENT</a:t>
            </a:r>
            <a:endParaRPr lang="en-US" altLang="zh-CN" sz="1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eosansLight" pitchFamily="2" charset="0"/>
            </a:endParaRP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792074" y="356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活动内容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4319588"/>
          </a:xfrm>
          <a:prstGeom prst="rect">
            <a:avLst/>
          </a:prstGeom>
          <a:solidFill>
            <a:srgbClr val="491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741" y="1850352"/>
            <a:ext cx="6528518" cy="21652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82" y="-369710"/>
            <a:ext cx="5147729" cy="34318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2755</Words>
  <Application>WPS 演示</Application>
  <PresentationFormat>自定义</PresentationFormat>
  <Paragraphs>375</Paragraphs>
  <Slides>46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5" baseType="lpstr">
      <vt:lpstr>Arial</vt:lpstr>
      <vt:lpstr>宋体</vt:lpstr>
      <vt:lpstr>Wingdings</vt:lpstr>
      <vt:lpstr>字魂130号-快乐俏黑体</vt:lpstr>
      <vt:lpstr>黑体</vt:lpstr>
      <vt:lpstr>微软雅黑</vt:lpstr>
      <vt:lpstr>Calibri</vt:lpstr>
      <vt:lpstr>微软雅黑 Light</vt:lpstr>
      <vt:lpstr>GeosansLight</vt:lpstr>
      <vt:lpstr>Segoe Print</vt:lpstr>
      <vt:lpstr>汉仪铸字卡酷体W</vt:lpstr>
      <vt:lpstr>Arial Unicode MS</vt:lpstr>
      <vt:lpstr>等线 Light</vt:lpstr>
      <vt:lpstr>Calibri Light</vt:lpstr>
      <vt:lpstr>等线</vt:lpstr>
      <vt:lpstr>华康新综艺W7(P)</vt:lpstr>
      <vt:lpstr>方正粗金陵</vt:lpstr>
      <vt:lpstr>迷你简毡笔黑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 海涛</dc:creator>
  <cp:lastModifiedBy>丽娜</cp:lastModifiedBy>
  <cp:revision>10</cp:revision>
  <dcterms:created xsi:type="dcterms:W3CDTF">2021-09-24T16:20:00Z</dcterms:created>
  <dcterms:modified xsi:type="dcterms:W3CDTF">2021-10-07T07:43:41Z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6EEFEA619ED64B39B0E1196C051D62A7</vt:lpwstr>
  </property>
  <property fmtid="{D5CDD505-2E9C-101B-9397-08002B2CF9AE}" pid="3" name="KSOProductBuildVer">
    <vt:lpwstr>2052-11.1.0.10938</vt:lpwstr>
  </property>
</Properties>
</file>