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7"/>
  </p:handoutMasterIdLst>
  <p:sldIdLst>
    <p:sldId id="3180" r:id="rId3"/>
    <p:sldId id="3179" r:id="rId4"/>
    <p:sldId id="3181" r:id="rId5"/>
    <p:sldId id="3024" r:id="rId6"/>
    <p:sldId id="3025" r:id="rId7"/>
    <p:sldId id="3182" r:id="rId8"/>
    <p:sldId id="3026" r:id="rId9"/>
    <p:sldId id="2978" r:id="rId10"/>
    <p:sldId id="3035" r:id="rId11"/>
    <p:sldId id="3175" r:id="rId12"/>
    <p:sldId id="3185" r:id="rId13"/>
    <p:sldId id="3167" r:id="rId14"/>
    <p:sldId id="3186" r:id="rId15"/>
    <p:sldId id="3183" r:id="rId16"/>
    <p:sldId id="3036" r:id="rId17"/>
    <p:sldId id="3040" r:id="rId18"/>
    <p:sldId id="3187" r:id="rId19"/>
    <p:sldId id="3168" r:id="rId20"/>
    <p:sldId id="3050" r:id="rId21"/>
    <p:sldId id="3188" r:id="rId22"/>
    <p:sldId id="3169" r:id="rId23"/>
    <p:sldId id="3079" r:id="rId24"/>
    <p:sldId id="3184" r:id="rId26"/>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3" orient="horz" pos="958" userDrawn="1">
          <p15:clr>
            <a:srgbClr val="A4A3A4"/>
          </p15:clr>
        </p15:guide>
        <p15:guide id="5" pos="6924" userDrawn="1">
          <p15:clr>
            <a:srgbClr val="A4A3A4"/>
          </p15:clr>
        </p15:guide>
        <p15:guide id="6" orient="horz" pos="3725" userDrawn="1">
          <p15:clr>
            <a:srgbClr val="A4A3A4"/>
          </p15:clr>
        </p15:guide>
        <p15:guide id="7" pos="3863" userDrawn="1">
          <p15:clr>
            <a:srgbClr val="A4A3A4"/>
          </p15:clr>
        </p15:guide>
        <p15:guide id="8" pos="80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0E5"/>
    <a:srgbClr val="EBE87F"/>
    <a:srgbClr val="F8E973"/>
    <a:srgbClr val="FFB724"/>
    <a:srgbClr val="F05327"/>
    <a:srgbClr val="277B55"/>
    <a:srgbClr val="34A471"/>
    <a:srgbClr val="4DB284"/>
    <a:srgbClr val="C2E5D5"/>
    <a:srgbClr val="3C8C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58" autoAdjust="0"/>
    <p:restoredTop sz="96238" autoAdjust="0"/>
  </p:normalViewPr>
  <p:slideViewPr>
    <p:cSldViewPr snapToGrid="0" showGuides="1">
      <p:cViewPr>
        <p:scale>
          <a:sx n="100" d="100"/>
          <a:sy n="100" d="100"/>
        </p:scale>
        <p:origin x="330" y="414"/>
      </p:cViewPr>
      <p:guideLst>
        <p:guide orient="horz" pos="2160"/>
        <p:guide orient="horz" pos="958"/>
        <p:guide pos="6924"/>
        <p:guide orient="horz" pos="3725"/>
        <p:guide pos="3863"/>
        <p:guide pos="801"/>
      </p:guideLst>
    </p:cSldViewPr>
  </p:slideViewPr>
  <p:notesTextViewPr>
    <p:cViewPr>
      <p:scale>
        <a:sx n="1" d="1"/>
        <a:sy n="1" d="1"/>
      </p:scale>
      <p:origin x="0" y="0"/>
    </p:cViewPr>
  </p:notesTextViewPr>
  <p:notesViewPr>
    <p:cSldViewPr snapToGrid="0" showGuides="1">
      <p:cViewPr varScale="1">
        <p:scale>
          <a:sx n="81" d="100"/>
          <a:sy n="81" d="100"/>
        </p:scale>
        <p:origin x="292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gs" Target="tags/tag37.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F4F39D6B-3B0B-46FE-B8BE-0F0A56ED4D2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F051B22D-B9B7-460C-AFF5-E4A2A2B766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pic>
        <p:nvPicPr>
          <p:cNvPr id="8" name="图片 7" descr="清雅牡丹" hidden="1"/>
          <p:cNvPicPr>
            <a:picLocks noChangeAspect="1"/>
          </p:cNvPicPr>
          <p:nvPr userDrawn="1"/>
        </p:nvPicPr>
        <p:blipFill>
          <a:blip r:embed="rId2"/>
          <a:stretch>
            <a:fillRect/>
          </a:stretch>
        </p:blipFill>
        <p:spPr>
          <a:xfrm flipH="1">
            <a:off x="4762500" y="4939030"/>
            <a:ext cx="3292475" cy="20148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2.jpe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圆角矩形 8"/>
          <p:cNvSpPr/>
          <p:nvPr userDrawn="1"/>
        </p:nvSpPr>
        <p:spPr>
          <a:xfrm>
            <a:off x="209550" y="219075"/>
            <a:ext cx="11772900" cy="6419850"/>
          </a:xfrm>
          <a:prstGeom prst="roundRect">
            <a:avLst>
              <a:gd name="adj" fmla="val 24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slideLayout" Target="../slideLayouts/slideLayout4.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2" Type="http://schemas.openxmlformats.org/officeDocument/2006/relationships/slideLayout" Target="../slideLayouts/slideLayout4.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2" Type="http://schemas.openxmlformats.org/officeDocument/2006/relationships/slideLayout" Target="../slideLayouts/slideLayout4.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tags" Target="../tags/tag3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6" name="组合 15"/>
          <p:cNvGrpSpPr/>
          <p:nvPr/>
        </p:nvGrpSpPr>
        <p:grpSpPr>
          <a:xfrm>
            <a:off x="4517791" y="3904712"/>
            <a:ext cx="3156416" cy="348535"/>
            <a:chOff x="4558821" y="3861318"/>
            <a:chExt cx="3156416" cy="348535"/>
          </a:xfrm>
        </p:grpSpPr>
        <p:grpSp>
          <p:nvGrpSpPr>
            <p:cNvPr id="17" name="组合 16"/>
            <p:cNvGrpSpPr/>
            <p:nvPr/>
          </p:nvGrpSpPr>
          <p:grpSpPr>
            <a:xfrm>
              <a:off x="4558821" y="3861318"/>
              <a:ext cx="1508811" cy="348535"/>
              <a:chOff x="4179635" y="3861318"/>
              <a:chExt cx="1508811" cy="348535"/>
            </a:xfrm>
          </p:grpSpPr>
          <p:sp>
            <p:nvSpPr>
              <p:cNvPr id="21" name="矩形: 圆角 7"/>
              <p:cNvSpPr/>
              <p:nvPr/>
            </p:nvSpPr>
            <p:spPr>
              <a:xfrm>
                <a:off x="4179635" y="3861318"/>
                <a:ext cx="1508811" cy="348535"/>
              </a:xfrm>
              <a:prstGeom prst="roundRect">
                <a:avLst>
                  <a:gd name="adj" fmla="val 34615"/>
                </a:avLst>
              </a:prstGeom>
              <a:gradFill>
                <a:gsLst>
                  <a:gs pos="0">
                    <a:schemeClr val="accent4">
                      <a:lumMod val="20000"/>
                      <a:lumOff val="80000"/>
                    </a:schemeClr>
                  </a:gs>
                  <a:gs pos="100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0E5"/>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22" name="矩形 21"/>
              <p:cNvSpPr/>
              <p:nvPr/>
            </p:nvSpPr>
            <p:spPr>
              <a:xfrm>
                <a:off x="4404490" y="3887967"/>
                <a:ext cx="1079500" cy="306705"/>
              </a:xfrm>
              <a:prstGeom prst="rect">
                <a:avLst/>
              </a:prstGeom>
              <a:noFill/>
            </p:spPr>
            <p:txBody>
              <a:bodyPr wrap="none" rtlCol="0">
                <a:spAutoFit/>
              </a:bodyPr>
              <a:lstStyle/>
              <a:p>
                <a:pPr algn="ctr" defTabSz="1219200"/>
                <a:r>
                  <a:rPr lang="zh-CN" altLang="en-US" sz="1400" b="1">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汇报人</a:t>
                </a:r>
                <a:r>
                  <a:rPr lang="zh-CN" altLang="en-US" sz="1400" b="1"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：XX</a:t>
                </a:r>
                <a:endParaRPr lang="en-US" altLang="zh-CN" sz="1400" b="1"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18" name="组合 17"/>
            <p:cNvGrpSpPr/>
            <p:nvPr/>
          </p:nvGrpSpPr>
          <p:grpSpPr>
            <a:xfrm>
              <a:off x="6163503" y="3861318"/>
              <a:ext cx="1551734" cy="348535"/>
              <a:chOff x="6796690" y="3861318"/>
              <a:chExt cx="1551734" cy="348535"/>
            </a:xfrm>
          </p:grpSpPr>
          <p:sp>
            <p:nvSpPr>
              <p:cNvPr id="19" name="矩形: 圆角 5"/>
              <p:cNvSpPr/>
              <p:nvPr/>
            </p:nvSpPr>
            <p:spPr>
              <a:xfrm>
                <a:off x="6796690" y="3861318"/>
                <a:ext cx="1508811" cy="348535"/>
              </a:xfrm>
              <a:prstGeom prst="roundRect">
                <a:avLst>
                  <a:gd name="adj" fmla="val 34615"/>
                </a:avLst>
              </a:prstGeom>
              <a:gradFill>
                <a:gsLst>
                  <a:gs pos="0">
                    <a:schemeClr val="accent4">
                      <a:lumMod val="20000"/>
                      <a:lumOff val="80000"/>
                    </a:schemeClr>
                  </a:gs>
                  <a:gs pos="100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0E5"/>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20" name="矩形 19"/>
              <p:cNvSpPr/>
              <p:nvPr/>
            </p:nvSpPr>
            <p:spPr>
              <a:xfrm>
                <a:off x="6815632" y="3887967"/>
                <a:ext cx="1532792" cy="307777"/>
              </a:xfrm>
              <a:prstGeom prst="rect">
                <a:avLst/>
              </a:prstGeom>
              <a:noFill/>
            </p:spPr>
            <p:txBody>
              <a:bodyPr wrap="none" rtlCol="0">
                <a:spAutoFit/>
              </a:bodyPr>
              <a:lstStyle/>
              <a:p>
                <a:pPr algn="ctr" defTabSz="1219200"/>
                <a:r>
                  <a:rPr lang="zh-CN" altLang="en-US" sz="1400" b="1">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汇报时间：</a:t>
                </a:r>
                <a:r>
                  <a:rPr lang="en-US" altLang="zh-CN" sz="1400" b="1">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202X</a:t>
                </a:r>
                <a:endParaRPr lang="en-US" altLang="zh-CN" sz="1400" b="1"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sp>
        <p:nvSpPr>
          <p:cNvPr id="23" name="文本框 22"/>
          <p:cNvSpPr txBox="1"/>
          <p:nvPr/>
        </p:nvSpPr>
        <p:spPr>
          <a:xfrm>
            <a:off x="2334111" y="2910654"/>
            <a:ext cx="7576723" cy="830997"/>
          </a:xfrm>
          <a:prstGeom prst="rect">
            <a:avLst/>
          </a:prstGeom>
          <a:noFill/>
        </p:spPr>
        <p:txBody>
          <a:bodyPr wrap="square">
            <a:spAutoFit/>
          </a:bodyPr>
          <a:lstStyle/>
          <a:p>
            <a:pPr algn="ctr">
              <a:lnSpc>
                <a:spcPct val="150000"/>
              </a:lnSpc>
            </a:pPr>
            <a:r>
              <a:rPr lang="zh-CN" altLang="en-US" sz="1600" kern="0" spc="300">
                <a:ln w="3175">
                  <a:noFill/>
                </a:ln>
                <a:solidFill>
                  <a:srgbClr val="FFF0E5"/>
                </a:solidFill>
                <a:latin typeface="思源宋体 CN" panose="02020400000000000000" pitchFamily="18" charset="-122"/>
                <a:ea typeface="思源宋体 CN" panose="02020400000000000000" pitchFamily="18" charset="-122"/>
                <a:sym typeface="思源宋体 CN" panose="02020400000000000000" pitchFamily="18" charset="-122"/>
              </a:rPr>
              <a:t>不论时代发生多大变化，不论生活格局发生多大变化，我们都要重视家庭建设，注重家庭、注重家教、注重家风</a:t>
            </a:r>
            <a:endParaRPr lang="zh-CN" altLang="en-US" sz="1600" spc="300">
              <a:solidFill>
                <a:srgbClr val="FFF0E5"/>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27" name="文本框 26"/>
          <p:cNvSpPr txBox="1"/>
          <p:nvPr/>
        </p:nvSpPr>
        <p:spPr>
          <a:xfrm>
            <a:off x="342117" y="1449995"/>
            <a:ext cx="11598595" cy="1446550"/>
          </a:xfrm>
          <a:prstGeom prst="rect">
            <a:avLst/>
          </a:prstGeom>
          <a:noFill/>
        </p:spPr>
        <p:txBody>
          <a:bodyPr wrap="square">
            <a:spAutoFit/>
          </a:bodyPr>
          <a:lstStyle/>
          <a:p>
            <a:pPr algn="ctr"/>
            <a:r>
              <a:rPr kumimoji="0" lang="zh-CN" altLang="en-US" sz="8800" i="0" u="none" strike="noStrike" kern="1200" cap="none" normalizeH="0" noProof="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uLnTx/>
                <a:uFillTx/>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传承好家</a:t>
            </a:r>
            <a:r>
              <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筑牢廉</a:t>
            </a:r>
            <a:r>
              <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洁</a:t>
            </a:r>
            <a:r>
              <a:rPr lang="zh-CN" altLang="en-US" sz="880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墙</a:t>
            </a:r>
            <a:endPar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
                                        </p:tgtEl>
                                        <p:attrNameLst>
                                          <p:attrName>ppt_y</p:attrName>
                                        </p:attrNameLst>
                                      </p:cBhvr>
                                      <p:tavLst>
                                        <p:tav tm="0">
                                          <p:val>
                                            <p:strVal val="#ppt_y"/>
                                          </p:val>
                                        </p:tav>
                                        <p:tav tm="100000">
                                          <p:val>
                                            <p:strVal val="#ppt_y"/>
                                          </p:val>
                                        </p:tav>
                                      </p:tavLst>
                                    </p:anim>
                                    <p:anim calcmode="lin" valueType="num">
                                      <p:cBhvr>
                                        <p:cTn id="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
                                        </p:tgtEl>
                                      </p:cBhvr>
                                    </p:animEffect>
                                  </p:childTnLst>
                                </p:cTn>
                              </p:par>
                            </p:childTnLst>
                          </p:cTn>
                        </p:par>
                        <p:par>
                          <p:cTn id="12" fill="hold">
                            <p:stCondLst>
                              <p:cond delay="949"/>
                            </p:stCondLst>
                            <p:childTnLst>
                              <p:par>
                                <p:cTn id="13" presetID="2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750"/>
                                        <p:tgtEl>
                                          <p:spTgt spid="23"/>
                                        </p:tgtEl>
                                      </p:cBhvr>
                                    </p:animEffect>
                                  </p:childTnLst>
                                </p:cTn>
                              </p:par>
                            </p:childTnLst>
                          </p:cTn>
                        </p:par>
                        <p:par>
                          <p:cTn id="16" fill="hold">
                            <p:stCondLst>
                              <p:cond delay="1949"/>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0" name="组合 49"/>
          <p:cNvGrpSpPr/>
          <p:nvPr/>
        </p:nvGrpSpPr>
        <p:grpSpPr>
          <a:xfrm>
            <a:off x="4771220" y="1052286"/>
            <a:ext cx="2670192" cy="837859"/>
            <a:chOff x="4771220" y="1177017"/>
            <a:chExt cx="2670192" cy="763093"/>
          </a:xfrm>
        </p:grpSpPr>
        <p:sp>
          <p:nvSpPr>
            <p:cNvPr id="54" name="矩形: 圆角 2"/>
            <p:cNvSpPr/>
            <p:nvPr/>
          </p:nvSpPr>
          <p:spPr>
            <a:xfrm>
              <a:off x="4771220" y="1177017"/>
              <a:ext cx="2670192" cy="763093"/>
            </a:xfrm>
            <a:prstGeom prst="roundRect">
              <a:avLst>
                <a:gd name="adj" fmla="val 50000"/>
              </a:avLst>
            </a:prstGeom>
            <a:gradFill>
              <a:gsLst>
                <a:gs pos="0">
                  <a:schemeClr val="accent4">
                    <a:lumMod val="20000"/>
                    <a:lumOff val="80000"/>
                  </a:schemeClr>
                </a:gs>
                <a:gs pos="100000">
                  <a:schemeClr val="accent4">
                    <a:lumMod val="60000"/>
                    <a:lumOff val="40000"/>
                  </a:schemeClr>
                </a:gs>
              </a:gsLst>
              <a:lin ang="2700000" scaled="0"/>
            </a:gradFill>
            <a:ln w="63500">
              <a:solidFill>
                <a:srgbClr val="FFFD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2" name="文本框 51"/>
            <p:cNvSpPr txBox="1"/>
            <p:nvPr/>
          </p:nvSpPr>
          <p:spPr>
            <a:xfrm>
              <a:off x="5419372" y="1257319"/>
              <a:ext cx="1353256" cy="644602"/>
            </a:xfrm>
            <a:prstGeom prst="rect">
              <a:avLst/>
            </a:prstGeom>
            <a:noFill/>
          </p:spPr>
          <p:txBody>
            <a:bodyPr wrap="none" rtlCol="0">
              <a:spAutoFit/>
            </a:bodyPr>
            <a:lstStyle/>
            <a:p>
              <a:pPr algn="ctr"/>
              <a:r>
                <a:rPr lang="zh-CN" altLang="en-US" sz="4000" b="1">
                  <a:solidFill>
                    <a:schemeClr val="tx1">
                      <a:lumMod val="85000"/>
                      <a:lumOff val="15000"/>
                    </a:schemeClr>
                  </a:solidFill>
                  <a:latin typeface="思源宋体 CN" panose="02020400000000000000" pitchFamily="18" charset="-122"/>
                  <a:ea typeface="思源宋体 CN" panose="02020400000000000000" pitchFamily="18" charset="-122"/>
                  <a:cs typeface="思源宋体 CN Heavy" panose="02020900000000000000" charset="-122"/>
                  <a:sym typeface="思源宋体 CN" panose="02020400000000000000" pitchFamily="18" charset="-122"/>
                </a:rPr>
                <a:t>目 录</a:t>
              </a:r>
              <a:endParaRPr lang="zh-CN" altLang="en-US" sz="4000" b="1">
                <a:solidFill>
                  <a:schemeClr val="tx1">
                    <a:lumMod val="85000"/>
                    <a:lumOff val="15000"/>
                  </a:schemeClr>
                </a:solidFill>
                <a:latin typeface="思源宋体 CN" panose="02020400000000000000" pitchFamily="18" charset="-122"/>
                <a:ea typeface="思源宋体 CN" panose="02020400000000000000" pitchFamily="18" charset="-122"/>
                <a:cs typeface="思源宋体 CN Heavy" panose="02020900000000000000" charset="-122"/>
                <a:sym typeface="思源宋体 CN" panose="02020400000000000000" pitchFamily="18" charset="-122"/>
              </a:endParaRPr>
            </a:p>
          </p:txBody>
        </p:sp>
      </p:grpSp>
      <p:grpSp>
        <p:nvGrpSpPr>
          <p:cNvPr id="67" name="组合 66"/>
          <p:cNvGrpSpPr/>
          <p:nvPr/>
        </p:nvGrpSpPr>
        <p:grpSpPr>
          <a:xfrm>
            <a:off x="3083099" y="2479552"/>
            <a:ext cx="5795962" cy="2932942"/>
            <a:chOff x="2806704" y="1604133"/>
            <a:chExt cx="5795962" cy="2932942"/>
          </a:xfrm>
        </p:grpSpPr>
        <p:grpSp>
          <p:nvGrpSpPr>
            <p:cNvPr id="68" name="组合 67"/>
            <p:cNvGrpSpPr/>
            <p:nvPr/>
          </p:nvGrpSpPr>
          <p:grpSpPr>
            <a:xfrm>
              <a:off x="2806705" y="1604133"/>
              <a:ext cx="5795961" cy="683305"/>
              <a:chOff x="5977474" y="1196402"/>
              <a:chExt cx="6483865" cy="683305"/>
            </a:xfrm>
          </p:grpSpPr>
          <p:sp>
            <p:nvSpPr>
              <p:cNvPr id="79" name="流程图: 可选过程 78"/>
              <p:cNvSpPr/>
              <p:nvPr/>
            </p:nvSpPr>
            <p:spPr>
              <a:xfrm>
                <a:off x="5977474" y="1196402"/>
                <a:ext cx="6483865" cy="683305"/>
              </a:xfrm>
              <a:prstGeom prst="flowChartAlternateProcess">
                <a:avLst/>
              </a:prstGeom>
              <a:solidFill>
                <a:schemeClr val="bg1"/>
              </a:solidFill>
              <a:ln>
                <a:solidFill>
                  <a:srgbClr val="E6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80" name="流程图: 可选过程 79"/>
              <p:cNvSpPr/>
              <p:nvPr/>
            </p:nvSpPr>
            <p:spPr>
              <a:xfrm>
                <a:off x="6069389" y="1261988"/>
                <a:ext cx="624840" cy="535940"/>
              </a:xfrm>
              <a:prstGeom prst="flowChartAlternateProcess">
                <a:avLst/>
              </a:prstGeom>
              <a:gradFill>
                <a:gsLst>
                  <a:gs pos="0">
                    <a:schemeClr val="accent4">
                      <a:lumMod val="20000"/>
                      <a:lumOff val="80000"/>
                    </a:schemeClr>
                  </a:gs>
                  <a:gs pos="100000">
                    <a:schemeClr val="accent4">
                      <a:lumMod val="60000"/>
                      <a:lumOff val="40000"/>
                    </a:schemeClr>
                  </a:gs>
                </a:gsLst>
                <a:lin ang="2700000" scaled="0"/>
              </a:gradFill>
              <a:ln>
                <a:solidFill>
                  <a:srgbClr val="E6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81" name="文本框 80"/>
              <p:cNvSpPr txBox="1"/>
              <p:nvPr/>
            </p:nvSpPr>
            <p:spPr>
              <a:xfrm>
                <a:off x="6740187" y="1298939"/>
                <a:ext cx="5132039" cy="535531"/>
              </a:xfrm>
              <a:prstGeom prst="rect">
                <a:avLst/>
              </a:prstGeom>
              <a:noFill/>
            </p:spPr>
            <p:txBody>
              <a:bodyPr wrap="square" rtlCol="0">
                <a:spAutoFit/>
              </a:bodyPr>
              <a:lstStyle/>
              <a:p>
                <a:pPr algn="ctr">
                  <a:lnSpc>
                    <a:spcPct val="90000"/>
                  </a:lnSpc>
                </a:pPr>
                <a:r>
                  <a:rPr lang="zh-CN" altLang="en-US" sz="3200" spc="600" dirty="0">
                    <a:solidFill>
                      <a:schemeClr val="tx1">
                        <a:lumMod val="75000"/>
                        <a:lumOff val="25000"/>
                      </a:schemeClr>
                    </a:solidFill>
                    <a:latin typeface="思源黑体 CN Heavy" panose="020B0A00000000000000" pitchFamily="34" charset="-122"/>
                    <a:ea typeface="思源黑体 CN Heavy" panose="020B0A00000000000000" pitchFamily="34" charset="-122"/>
                    <a:cs typeface="+mn-ea"/>
                    <a:sym typeface="思源宋体 CN" panose="02020400000000000000" pitchFamily="18" charset="-122"/>
                  </a:rPr>
                  <a:t>家风是什么</a:t>
                </a:r>
                <a:endParaRPr lang="zh-CN" altLang="en-US" sz="3200" spc="600" dirty="0">
                  <a:solidFill>
                    <a:schemeClr val="tx1">
                      <a:lumMod val="75000"/>
                      <a:lumOff val="25000"/>
                    </a:schemeClr>
                  </a:solidFill>
                  <a:latin typeface="思源黑体 CN Heavy" panose="020B0A00000000000000" pitchFamily="34" charset="-122"/>
                  <a:ea typeface="思源黑体 CN Heavy" panose="020B0A00000000000000" pitchFamily="34" charset="-122"/>
                  <a:cs typeface="+mn-ea"/>
                  <a:sym typeface="思源宋体 CN" panose="02020400000000000000" pitchFamily="18" charset="-122"/>
                </a:endParaRPr>
              </a:p>
            </p:txBody>
          </p:sp>
          <p:sp>
            <p:nvSpPr>
              <p:cNvPr id="82" name="文本框 81"/>
              <p:cNvSpPr txBox="1"/>
              <p:nvPr/>
            </p:nvSpPr>
            <p:spPr>
              <a:xfrm>
                <a:off x="6042362" y="1261988"/>
                <a:ext cx="675558" cy="584775"/>
              </a:xfrm>
              <a:prstGeom prst="rect">
                <a:avLst/>
              </a:prstGeom>
              <a:noFill/>
            </p:spPr>
            <p:txBody>
              <a:bodyPr wrap="square" rtlCol="0">
                <a:spAutoFit/>
              </a:bodyPr>
              <a:lstStyle/>
              <a:p>
                <a:pPr algn="ctr"/>
                <a:r>
                  <a:rPr lang="en-US" altLang="zh-CN" sz="3200" b="1" dirty="0">
                    <a:solidFill>
                      <a:schemeClr val="tx1">
                        <a:lumMod val="85000"/>
                        <a:lumOff val="15000"/>
                      </a:schemeClr>
                    </a:solidFill>
                    <a:latin typeface="思源宋体 CN" panose="02020400000000000000" pitchFamily="18" charset="-122"/>
                    <a:ea typeface="思源宋体 CN" panose="02020400000000000000" pitchFamily="18" charset="-122"/>
                    <a:sym typeface="思源宋体 CN" panose="02020400000000000000" pitchFamily="18" charset="-122"/>
                  </a:rPr>
                  <a:t>1</a:t>
                </a:r>
                <a:endParaRPr lang="en-US" altLang="zh-CN" sz="3200" b="1" dirty="0">
                  <a:solidFill>
                    <a:schemeClr val="tx1">
                      <a:lumMod val="85000"/>
                      <a:lumOff val="1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69" name="组合 68"/>
            <p:cNvGrpSpPr/>
            <p:nvPr/>
          </p:nvGrpSpPr>
          <p:grpSpPr>
            <a:xfrm>
              <a:off x="2806704" y="2753727"/>
              <a:ext cx="5795959" cy="686164"/>
              <a:chOff x="5977474" y="1427786"/>
              <a:chExt cx="6483864" cy="686164"/>
            </a:xfrm>
          </p:grpSpPr>
          <p:sp>
            <p:nvSpPr>
              <p:cNvPr id="75" name="流程图: 可选过程 74"/>
              <p:cNvSpPr/>
              <p:nvPr/>
            </p:nvSpPr>
            <p:spPr>
              <a:xfrm>
                <a:off x="5977474" y="1427786"/>
                <a:ext cx="6483864" cy="686164"/>
              </a:xfrm>
              <a:prstGeom prst="flowChartAlternateProcess">
                <a:avLst/>
              </a:prstGeom>
              <a:solidFill>
                <a:schemeClr val="bg1"/>
              </a:solidFill>
              <a:ln>
                <a:solidFill>
                  <a:srgbClr val="E6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6" name="流程图: 可选过程 75"/>
              <p:cNvSpPr/>
              <p:nvPr/>
            </p:nvSpPr>
            <p:spPr>
              <a:xfrm>
                <a:off x="6069386" y="1496231"/>
                <a:ext cx="624840" cy="535940"/>
              </a:xfrm>
              <a:prstGeom prst="flowChartAlternateProcess">
                <a:avLst/>
              </a:prstGeom>
              <a:gradFill>
                <a:gsLst>
                  <a:gs pos="0">
                    <a:schemeClr val="accent4">
                      <a:lumMod val="20000"/>
                      <a:lumOff val="80000"/>
                    </a:schemeClr>
                  </a:gs>
                  <a:gs pos="100000">
                    <a:schemeClr val="accent4">
                      <a:lumMod val="60000"/>
                      <a:lumOff val="40000"/>
                    </a:schemeClr>
                  </a:gs>
                </a:gsLst>
                <a:lin ang="2700000" scaled="0"/>
              </a:gradFill>
              <a:ln>
                <a:solidFill>
                  <a:srgbClr val="E6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7" name="文本框 76"/>
              <p:cNvSpPr txBox="1"/>
              <p:nvPr/>
            </p:nvSpPr>
            <p:spPr>
              <a:xfrm>
                <a:off x="6782810" y="1519847"/>
                <a:ext cx="5132039" cy="535531"/>
              </a:xfrm>
              <a:prstGeom prst="rect">
                <a:avLst/>
              </a:prstGeom>
              <a:noFill/>
            </p:spPr>
            <p:txBody>
              <a:bodyPr wrap="square" rtlCol="0">
                <a:spAutoFit/>
              </a:bodyPr>
              <a:lstStyle/>
              <a:p>
                <a:pPr algn="ctr">
                  <a:lnSpc>
                    <a:spcPct val="90000"/>
                  </a:lnSpc>
                </a:pPr>
                <a:r>
                  <a:rPr lang="zh-CN" altLang="en-US" sz="3200" spc="600" dirty="0">
                    <a:solidFill>
                      <a:schemeClr val="tx1">
                        <a:lumMod val="75000"/>
                        <a:lumOff val="25000"/>
                      </a:schemeClr>
                    </a:solidFill>
                    <a:latin typeface="思源黑体 CN Heavy" panose="020B0A00000000000000" pitchFamily="34" charset="-122"/>
                    <a:ea typeface="思源黑体 CN Heavy" panose="020B0A00000000000000" pitchFamily="34" charset="-122"/>
                    <a:cs typeface="+mn-ea"/>
                    <a:sym typeface="思源宋体 CN" panose="02020400000000000000" pitchFamily="18" charset="-122"/>
                  </a:rPr>
                  <a:t>家风的特点</a:t>
                </a:r>
                <a:endParaRPr lang="zh-CN" altLang="en-US" sz="3200" spc="600" dirty="0">
                  <a:solidFill>
                    <a:schemeClr val="tx1">
                      <a:lumMod val="75000"/>
                      <a:lumOff val="25000"/>
                    </a:schemeClr>
                  </a:solidFill>
                  <a:latin typeface="思源黑体 CN Heavy" panose="020B0A00000000000000" pitchFamily="34" charset="-122"/>
                  <a:ea typeface="思源黑体 CN Heavy" panose="020B0A00000000000000" pitchFamily="34" charset="-122"/>
                  <a:cs typeface="+mn-ea"/>
                  <a:sym typeface="思源宋体 CN" panose="02020400000000000000" pitchFamily="18" charset="-122"/>
                </a:endParaRPr>
              </a:p>
            </p:txBody>
          </p:sp>
          <p:sp>
            <p:nvSpPr>
              <p:cNvPr id="78" name="文本框 77"/>
              <p:cNvSpPr txBox="1"/>
              <p:nvPr/>
            </p:nvSpPr>
            <p:spPr>
              <a:xfrm>
                <a:off x="6042361" y="1496231"/>
                <a:ext cx="675558" cy="584775"/>
              </a:xfrm>
              <a:prstGeom prst="rect">
                <a:avLst/>
              </a:prstGeom>
              <a:noFill/>
            </p:spPr>
            <p:txBody>
              <a:bodyPr wrap="square" rtlCol="0">
                <a:spAutoFit/>
              </a:bodyPr>
              <a:lstStyle/>
              <a:p>
                <a:pPr algn="ctr"/>
                <a:r>
                  <a:rPr lang="en-US" altLang="zh-CN" sz="3200" b="1" dirty="0">
                    <a:solidFill>
                      <a:schemeClr val="tx1">
                        <a:lumMod val="85000"/>
                        <a:lumOff val="15000"/>
                      </a:schemeClr>
                    </a:solidFill>
                    <a:latin typeface="思源宋体 CN" panose="02020400000000000000" pitchFamily="18" charset="-122"/>
                    <a:ea typeface="思源宋体 CN" panose="02020400000000000000" pitchFamily="18" charset="-122"/>
                    <a:sym typeface="思源宋体 CN" panose="02020400000000000000" pitchFamily="18" charset="-122"/>
                  </a:rPr>
                  <a:t>2</a:t>
                </a:r>
                <a:endParaRPr lang="en-US" altLang="zh-CN" sz="3200" b="1" dirty="0">
                  <a:solidFill>
                    <a:schemeClr val="tx1">
                      <a:lumMod val="85000"/>
                      <a:lumOff val="1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70" name="组合 69"/>
            <p:cNvGrpSpPr/>
            <p:nvPr/>
          </p:nvGrpSpPr>
          <p:grpSpPr>
            <a:xfrm>
              <a:off x="2806704" y="3837576"/>
              <a:ext cx="5795960" cy="699499"/>
              <a:chOff x="5977474" y="1593425"/>
              <a:chExt cx="6483864" cy="699499"/>
            </a:xfrm>
          </p:grpSpPr>
          <p:sp>
            <p:nvSpPr>
              <p:cNvPr id="71" name="流程图: 可选过程 70"/>
              <p:cNvSpPr/>
              <p:nvPr/>
            </p:nvSpPr>
            <p:spPr>
              <a:xfrm>
                <a:off x="5977474" y="1593425"/>
                <a:ext cx="6483864" cy="699499"/>
              </a:xfrm>
              <a:prstGeom prst="flowChartAlternateProcess">
                <a:avLst/>
              </a:prstGeom>
              <a:solidFill>
                <a:schemeClr val="bg1"/>
              </a:solidFill>
              <a:ln>
                <a:solidFill>
                  <a:srgbClr val="E6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2" name="流程图: 可选过程 71"/>
              <p:cNvSpPr/>
              <p:nvPr/>
            </p:nvSpPr>
            <p:spPr>
              <a:xfrm>
                <a:off x="6069389" y="1675205"/>
                <a:ext cx="624840" cy="535940"/>
              </a:xfrm>
              <a:prstGeom prst="flowChartAlternateProcess">
                <a:avLst/>
              </a:prstGeom>
              <a:gradFill>
                <a:gsLst>
                  <a:gs pos="0">
                    <a:schemeClr val="accent4">
                      <a:lumMod val="20000"/>
                      <a:lumOff val="80000"/>
                    </a:schemeClr>
                  </a:gs>
                  <a:gs pos="100000">
                    <a:schemeClr val="accent4">
                      <a:lumMod val="60000"/>
                      <a:lumOff val="40000"/>
                    </a:schemeClr>
                  </a:gs>
                </a:gsLst>
                <a:lin ang="2700000" scaled="0"/>
              </a:gradFill>
              <a:ln>
                <a:solidFill>
                  <a:srgbClr val="E6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3" name="文本框 72"/>
              <p:cNvSpPr txBox="1"/>
              <p:nvPr/>
            </p:nvSpPr>
            <p:spPr>
              <a:xfrm>
                <a:off x="6824010" y="1702631"/>
                <a:ext cx="5426136" cy="535531"/>
              </a:xfrm>
              <a:prstGeom prst="rect">
                <a:avLst/>
              </a:prstGeom>
              <a:noFill/>
            </p:spPr>
            <p:txBody>
              <a:bodyPr wrap="square" rtlCol="0">
                <a:spAutoFit/>
              </a:bodyPr>
              <a:lstStyle/>
              <a:p>
                <a:pPr algn="ctr">
                  <a:lnSpc>
                    <a:spcPct val="90000"/>
                  </a:lnSpc>
                </a:pPr>
                <a:r>
                  <a:rPr lang="zh-CN" altLang="en-US" sz="3200" dirty="0">
                    <a:solidFill>
                      <a:schemeClr val="tx1">
                        <a:lumMod val="75000"/>
                        <a:lumOff val="25000"/>
                      </a:schemeClr>
                    </a:solidFill>
                    <a:latin typeface="思源黑体 CN Heavy" panose="020B0A00000000000000" pitchFamily="34" charset="-122"/>
                    <a:ea typeface="思源黑体 CN Heavy" panose="020B0A00000000000000" pitchFamily="34" charset="-122"/>
                    <a:cs typeface="+mn-ea"/>
                    <a:sym typeface="思源宋体 CN" panose="02020400000000000000" pitchFamily="18" charset="-122"/>
                  </a:rPr>
                  <a:t>党员干部怎样传承好家风</a:t>
                </a:r>
                <a:endParaRPr lang="zh-CN" altLang="en-US" sz="3200" dirty="0">
                  <a:solidFill>
                    <a:schemeClr val="tx1">
                      <a:lumMod val="75000"/>
                      <a:lumOff val="25000"/>
                    </a:schemeClr>
                  </a:solidFill>
                  <a:latin typeface="思源黑体 CN Heavy" panose="020B0A00000000000000" pitchFamily="34" charset="-122"/>
                  <a:ea typeface="思源黑体 CN Heavy" panose="020B0A00000000000000" pitchFamily="34" charset="-122"/>
                  <a:cs typeface="+mn-ea"/>
                  <a:sym typeface="思源宋体 CN" panose="02020400000000000000" pitchFamily="18" charset="-122"/>
                </a:endParaRPr>
              </a:p>
            </p:txBody>
          </p:sp>
          <p:sp>
            <p:nvSpPr>
              <p:cNvPr id="74" name="文本框 73"/>
              <p:cNvSpPr txBox="1"/>
              <p:nvPr/>
            </p:nvSpPr>
            <p:spPr>
              <a:xfrm>
                <a:off x="6042362" y="1675205"/>
                <a:ext cx="675558" cy="584775"/>
              </a:xfrm>
              <a:prstGeom prst="rect">
                <a:avLst/>
              </a:prstGeom>
              <a:noFill/>
            </p:spPr>
            <p:txBody>
              <a:bodyPr wrap="square" rtlCol="0">
                <a:spAutoFit/>
              </a:bodyPr>
              <a:lstStyle/>
              <a:p>
                <a:pPr algn="ctr"/>
                <a:r>
                  <a:rPr lang="en-US" altLang="zh-CN" sz="3200" b="1" dirty="0">
                    <a:solidFill>
                      <a:schemeClr val="tx1">
                        <a:lumMod val="85000"/>
                        <a:lumOff val="15000"/>
                      </a:schemeClr>
                    </a:solidFill>
                    <a:latin typeface="思源宋体 CN" panose="02020400000000000000" pitchFamily="18" charset="-122"/>
                    <a:ea typeface="思源宋体 CN" panose="02020400000000000000" pitchFamily="18" charset="-122"/>
                    <a:sym typeface="思源宋体 CN" panose="02020400000000000000" pitchFamily="18" charset="-122"/>
                  </a:rPr>
                  <a:t>3</a:t>
                </a:r>
                <a:endParaRPr lang="en-US" altLang="zh-CN" sz="3200" b="1" dirty="0">
                  <a:solidFill>
                    <a:schemeClr val="tx1">
                      <a:lumMod val="85000"/>
                      <a:lumOff val="1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wipe(left)">
                                      <p:cBhvr>
                                        <p:cTn id="1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文本框 26"/>
          <p:cNvSpPr txBox="1"/>
          <p:nvPr/>
        </p:nvSpPr>
        <p:spPr>
          <a:xfrm>
            <a:off x="2761858" y="2902429"/>
            <a:ext cx="6668283" cy="1446550"/>
          </a:xfrm>
          <a:prstGeom prst="rect">
            <a:avLst/>
          </a:prstGeom>
          <a:noFill/>
        </p:spPr>
        <p:txBody>
          <a:bodyPr wrap="square">
            <a:spAutoFit/>
          </a:bodyPr>
          <a:lstStyle/>
          <a:p>
            <a:pPr algn="ctr"/>
            <a:r>
              <a:rPr lang="zh-CN" altLang="zh-CN" sz="880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altLang="zh-CN"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风是什么</a:t>
            </a:r>
            <a:endParaRPr lang="zh-CN" altLang="zh-CN" sz="8800" dirty="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nvGrpSpPr>
          <p:cNvPr id="12" name="组合 11"/>
          <p:cNvGrpSpPr/>
          <p:nvPr/>
        </p:nvGrpSpPr>
        <p:grpSpPr>
          <a:xfrm>
            <a:off x="4279899" y="1259034"/>
            <a:ext cx="3632202" cy="867188"/>
            <a:chOff x="4279899" y="1462234"/>
            <a:chExt cx="3632202" cy="867188"/>
          </a:xfrm>
        </p:grpSpPr>
        <p:sp>
          <p:nvSpPr>
            <p:cNvPr id="13" name="矩形: 圆角 35"/>
            <p:cNvSpPr/>
            <p:nvPr/>
          </p:nvSpPr>
          <p:spPr>
            <a:xfrm>
              <a:off x="4279899" y="1462234"/>
              <a:ext cx="3632202" cy="867188"/>
            </a:xfrm>
            <a:prstGeom prst="roundRect">
              <a:avLst>
                <a:gd name="adj" fmla="val 34692"/>
              </a:avLst>
            </a:prstGeom>
            <a:gradFill>
              <a:gsLst>
                <a:gs pos="0">
                  <a:schemeClr val="accent4">
                    <a:lumMod val="20000"/>
                    <a:lumOff val="80000"/>
                  </a:schemeClr>
                </a:gs>
                <a:gs pos="100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TextBox 495"/>
            <p:cNvSpPr txBox="1"/>
            <p:nvPr/>
          </p:nvSpPr>
          <p:spPr>
            <a:xfrm>
              <a:off x="4659725" y="1603441"/>
              <a:ext cx="2872551" cy="646331"/>
            </a:xfrm>
            <a:prstGeom prst="rect">
              <a:avLst/>
            </a:prstGeom>
            <a:noFill/>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8565">
                <a:defRPr/>
              </a:pPr>
              <a:r>
                <a:rPr lang="zh-CN" altLang="en-US" sz="3600" spc="60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第</a:t>
              </a:r>
              <a:r>
                <a:rPr lang="en-US" altLang="zh-CN" sz="3600" spc="60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01</a:t>
              </a:r>
              <a:r>
                <a:rPr lang="zh-CN" altLang="en-US" sz="3600" spc="60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部分</a:t>
              </a:r>
              <a:endParaRPr lang="zh-CN" altLang="en-US" sz="2800" spc="600"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15" name="组合 14"/>
          <p:cNvGrpSpPr/>
          <p:nvPr/>
        </p:nvGrpSpPr>
        <p:grpSpPr>
          <a:xfrm>
            <a:off x="2844462" y="2433740"/>
            <a:ext cx="6503077" cy="369332"/>
            <a:chOff x="2844462" y="4204395"/>
            <a:chExt cx="6503077" cy="369332"/>
          </a:xfrm>
        </p:grpSpPr>
        <p:sp>
          <p:nvSpPr>
            <p:cNvPr id="24" name="矩形 23"/>
            <p:cNvSpPr/>
            <p:nvPr/>
          </p:nvSpPr>
          <p:spPr>
            <a:xfrm>
              <a:off x="4152900" y="4204395"/>
              <a:ext cx="3886200" cy="369332"/>
            </a:xfrm>
            <a:prstGeom prst="rect">
              <a:avLst/>
            </a:prstGeom>
          </p:spPr>
          <p:txBody>
            <a:bodyPr wrap="square">
              <a:spAutoFit/>
            </a:bodyPr>
            <a:lstStyle/>
            <a:p>
              <a:pPr algn="dist"/>
              <a:r>
                <a:rPr lang="zh-CN" altLang="en-US" b="1" spc="-1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党风廉政教育主题党课讲稿</a:t>
              </a:r>
              <a:endParaRPr lang="zh-CN" altLang="en-US" b="1" spc="-1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25" name="组合 24"/>
            <p:cNvGrpSpPr/>
            <p:nvPr/>
          </p:nvGrpSpPr>
          <p:grpSpPr>
            <a:xfrm>
              <a:off x="2844462" y="4245596"/>
              <a:ext cx="6503077" cy="257416"/>
              <a:chOff x="2796173" y="4105896"/>
              <a:chExt cx="6503077" cy="257416"/>
            </a:xfrm>
          </p:grpSpPr>
          <p:grpSp>
            <p:nvGrpSpPr>
              <p:cNvPr id="26" name="PA-102226"/>
              <p:cNvGrpSpPr/>
              <p:nvPr>
                <p:custDataLst>
                  <p:tags r:id="rId2"/>
                </p:custDataLst>
              </p:nvPr>
            </p:nvGrpSpPr>
            <p:grpSpPr>
              <a:xfrm>
                <a:off x="8073662" y="4105896"/>
                <a:ext cx="1225588" cy="257416"/>
                <a:chOff x="4435227" y="1491630"/>
                <a:chExt cx="1328339" cy="255096"/>
              </a:xfrm>
              <a:solidFill>
                <a:srgbClr val="C00000"/>
              </a:solidFill>
            </p:grpSpPr>
            <p:grpSp>
              <p:nvGrpSpPr>
                <p:cNvPr id="34" name="组合 33"/>
                <p:cNvGrpSpPr/>
                <p:nvPr/>
              </p:nvGrpSpPr>
              <p:grpSpPr>
                <a:xfrm>
                  <a:off x="4435227" y="1491630"/>
                  <a:ext cx="570704" cy="255096"/>
                  <a:chOff x="4391609" y="1879809"/>
                  <a:chExt cx="766993" cy="342834"/>
                </a:xfrm>
                <a:grpFill/>
              </p:grpSpPr>
              <p:sp>
                <p:nvSpPr>
                  <p:cNvPr id="36" name="PA-dark-star-shape_15445"/>
                  <p:cNvSpPr>
                    <a:spLocks noChangeAspect="1"/>
                  </p:cNvSpPr>
                  <p:nvPr>
                    <p:custDataLst>
                      <p:tags r:id="rId3"/>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7" name="PA-dark-star-shape_15445"/>
                  <p:cNvSpPr>
                    <a:spLocks noChangeAspect="1"/>
                  </p:cNvSpPr>
                  <p:nvPr>
                    <p:custDataLst>
                      <p:tags r:id="rId4"/>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8" name="PA-dark-star-shape_15445"/>
                  <p:cNvSpPr>
                    <a:spLocks noChangeAspect="1"/>
                  </p:cNvSpPr>
                  <p:nvPr>
                    <p:custDataLst>
                      <p:tags r:id="rId5"/>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5" name="PA-直接连接符 6"/>
                <p:cNvCxnSpPr/>
                <p:nvPr>
                  <p:custDataLst>
                    <p:tags r:id="rId6"/>
                  </p:custDataLst>
                </p:nvPr>
              </p:nvCxnSpPr>
              <p:spPr>
                <a:xfrm>
                  <a:off x="5148064" y="1619178"/>
                  <a:ext cx="615502" cy="0"/>
                </a:xfrm>
                <a:prstGeom prst="line">
                  <a:avLst/>
                </a:prstGeom>
                <a:grpFill/>
                <a:ln w="15875" cap="flat" cmpd="sng" algn="ctr">
                  <a:solidFill>
                    <a:schemeClr val="accent4">
                      <a:lumMod val="20000"/>
                      <a:lumOff val="80000"/>
                    </a:schemeClr>
                  </a:solidFill>
                  <a:prstDash val="solid"/>
                  <a:miter lim="800000"/>
                </a:ln>
                <a:effectLst/>
              </p:spPr>
            </p:cxnSp>
          </p:grpSp>
          <p:grpSp>
            <p:nvGrpSpPr>
              <p:cNvPr id="28" name="PA-102226"/>
              <p:cNvGrpSpPr/>
              <p:nvPr>
                <p:custDataLst>
                  <p:tags r:id="rId7"/>
                </p:custDataLst>
              </p:nvPr>
            </p:nvGrpSpPr>
            <p:grpSpPr>
              <a:xfrm flipH="1">
                <a:off x="2796173" y="4105896"/>
                <a:ext cx="1225588" cy="257416"/>
                <a:chOff x="4435227" y="1491630"/>
                <a:chExt cx="1328339" cy="255096"/>
              </a:xfrm>
              <a:solidFill>
                <a:srgbClr val="C00000"/>
              </a:solidFill>
            </p:grpSpPr>
            <p:grpSp>
              <p:nvGrpSpPr>
                <p:cNvPr id="29" name="组合 28"/>
                <p:cNvGrpSpPr/>
                <p:nvPr/>
              </p:nvGrpSpPr>
              <p:grpSpPr>
                <a:xfrm>
                  <a:off x="4435227" y="1491630"/>
                  <a:ext cx="570704" cy="255096"/>
                  <a:chOff x="4391609" y="1879809"/>
                  <a:chExt cx="766993" cy="342834"/>
                </a:xfrm>
                <a:grpFill/>
              </p:grpSpPr>
              <p:sp>
                <p:nvSpPr>
                  <p:cNvPr id="31" name="PA-dark-star-shape_15445"/>
                  <p:cNvSpPr>
                    <a:spLocks noChangeAspect="1"/>
                  </p:cNvSpPr>
                  <p:nvPr>
                    <p:custDataLst>
                      <p:tags r:id="rId8"/>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2" name="PA-dark-star-shape_15445"/>
                  <p:cNvSpPr>
                    <a:spLocks noChangeAspect="1"/>
                  </p:cNvSpPr>
                  <p:nvPr>
                    <p:custDataLst>
                      <p:tags r:id="rId9"/>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3" name="PA-dark-star-shape_15445"/>
                  <p:cNvSpPr>
                    <a:spLocks noChangeAspect="1"/>
                  </p:cNvSpPr>
                  <p:nvPr>
                    <p:custDataLst>
                      <p:tags r:id="rId10"/>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0" name="PA-直接连接符 6"/>
                <p:cNvCxnSpPr/>
                <p:nvPr>
                  <p:custDataLst>
                    <p:tags r:id="rId11"/>
                  </p:custDataLst>
                </p:nvPr>
              </p:nvCxnSpPr>
              <p:spPr>
                <a:xfrm>
                  <a:off x="5148064" y="1619178"/>
                  <a:ext cx="615502" cy="0"/>
                </a:xfrm>
                <a:prstGeom prst="line">
                  <a:avLst/>
                </a:prstGeom>
                <a:grpFill/>
                <a:ln w="15875" cap="flat" cmpd="sng" algn="ctr">
                  <a:solidFill>
                    <a:schemeClr val="accent4">
                      <a:lumMod val="20000"/>
                      <a:lumOff val="80000"/>
                    </a:schemeClr>
                  </a:solidFill>
                  <a:prstDash val="solid"/>
                  <a:miter lim="800000"/>
                </a:ln>
                <a:effectLst/>
              </p:spPr>
            </p:cxnSp>
          </p:gr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
                                        </p:tgtEl>
                                        <p:attrNameLst>
                                          <p:attrName>ppt_y</p:attrName>
                                        </p:attrNameLst>
                                      </p:cBhvr>
                                      <p:tavLst>
                                        <p:tav tm="0">
                                          <p:val>
                                            <p:strVal val="#ppt_y"/>
                                          </p:val>
                                        </p:tav>
                                        <p:tav tm="100000">
                                          <p:val>
                                            <p:strVal val="#ppt_y"/>
                                          </p:val>
                                        </p:tav>
                                      </p:tavLst>
                                    </p:anim>
                                    <p:anim calcmode="lin" valueType="num">
                                      <p:cBhvr>
                                        <p:cTn id="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
                                        </p:tgtEl>
                                      </p:cBhvr>
                                    </p:animEffect>
                                  </p:childTnLst>
                                </p:cTn>
                              </p:par>
                            </p:childTnLst>
                          </p:cTn>
                        </p:par>
                        <p:par>
                          <p:cTn id="12" fill="hold">
                            <p:stCondLst>
                              <p:cond delay="699"/>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199"/>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184084" y="1977108"/>
            <a:ext cx="5953816" cy="3785652"/>
          </a:xfrm>
          <a:prstGeom prst="rect">
            <a:avLst/>
          </a:prstGeom>
        </p:spPr>
        <p:txBody>
          <a:bodyPr wrap="square">
            <a:spAutoFit/>
          </a:bodyPr>
          <a:lstStyle/>
          <a:p>
            <a:pPr defTabSz="913130" fontAlgn="base">
              <a:lnSpc>
                <a:spcPct val="200000"/>
              </a:lnSpc>
              <a:spcBef>
                <a:spcPct val="0"/>
              </a:spcBef>
              <a:spcAft>
                <a:spcPts val="500"/>
              </a:spcAft>
              <a:defRPr/>
            </a:pPr>
            <a:r>
              <a:rPr lang="zh-CN" altLang="en-US" sz="2000" b="1"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“家风”一词，最早见于西晋文学家潘岳的作品中，</a:t>
            </a:r>
            <a:r>
              <a:rPr lang="zh-CN" altLang="en-US" sz="20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指的是家庭或家族世代相传的风尚、生活作风，也即一个家庭当中的风气。家风又称门风，是给家中后人们树立的价值准则。“家风”是指一个家族代代相传沿袭下来的体现家族成员精神风貌、道德品质、审美格调和整体气质的家族文化风格。</a:t>
            </a:r>
            <a:endParaRPr lang="zh-CN" altLang="en-US" sz="20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2" name="组合 1"/>
          <p:cNvGrpSpPr/>
          <p:nvPr/>
        </p:nvGrpSpPr>
        <p:grpSpPr>
          <a:xfrm flipH="1">
            <a:off x="1446670" y="2195426"/>
            <a:ext cx="3327398" cy="3810086"/>
            <a:chOff x="7645398" y="2999850"/>
            <a:chExt cx="3327398" cy="3810086"/>
          </a:xfrm>
        </p:grpSpPr>
        <p:sp>
          <p:nvSpPr>
            <p:cNvPr id="3" name="TextBox 12"/>
            <p:cNvSpPr txBox="1"/>
            <p:nvPr/>
          </p:nvSpPr>
          <p:spPr>
            <a:xfrm>
              <a:off x="7797428" y="3446627"/>
              <a:ext cx="2527223" cy="1938020"/>
            </a:xfrm>
            <a:prstGeom prst="rect">
              <a:avLst/>
            </a:prstGeom>
            <a:noFill/>
          </p:spPr>
          <p:txBody>
            <a:bodyPr wrap="square" rtlCol="0">
              <a:spAutoFit/>
            </a:bodyPr>
            <a:lstStyle/>
            <a:p>
              <a:pPr algn="ctr" defTabSz="914400">
                <a:defRPr/>
              </a:pPr>
              <a:r>
                <a:rPr lang="zh-CN" altLang="en-US" sz="6000" b="1" kern="0">
                  <a:solidFill>
                    <a:srgbClr val="C00000"/>
                  </a:solidFill>
                  <a:latin typeface="思源宋体 CN" panose="02020400000000000000" pitchFamily="18" charset="-122"/>
                  <a:ea typeface="思源宋体 CN" panose="02020400000000000000" pitchFamily="18" charset="-122"/>
                  <a:cs typeface="Arial Unicode MS" panose="020B0604020202020204" charset="-122"/>
                  <a:sym typeface="思源宋体 CN" panose="02020400000000000000" pitchFamily="18" charset="-122"/>
                </a:rPr>
                <a:t>传承</a:t>
              </a:r>
              <a:endParaRPr lang="en-US" altLang="zh-CN" sz="6000" b="1" kern="0">
                <a:solidFill>
                  <a:srgbClr val="C00000"/>
                </a:solidFill>
                <a:latin typeface="思源宋体 CN" panose="02020400000000000000" pitchFamily="18" charset="-122"/>
                <a:ea typeface="思源宋体 CN" panose="02020400000000000000" pitchFamily="18" charset="-122"/>
                <a:cs typeface="Arial Unicode MS" panose="020B0604020202020204" charset="-122"/>
                <a:sym typeface="思源宋体 CN" panose="02020400000000000000" pitchFamily="18" charset="-122"/>
              </a:endParaRPr>
            </a:p>
            <a:p>
              <a:pPr algn="ctr" defTabSz="914400">
                <a:defRPr/>
              </a:pPr>
              <a:r>
                <a:rPr lang="zh-CN" altLang="en-US" sz="6000" b="1" kern="0">
                  <a:solidFill>
                    <a:srgbClr val="C00000"/>
                  </a:solidFill>
                  <a:latin typeface="思源宋体 CN" panose="02020400000000000000" pitchFamily="18" charset="-122"/>
                  <a:ea typeface="思源宋体 CN" panose="02020400000000000000" pitchFamily="18" charset="-122"/>
                  <a:cs typeface="Arial Unicode MS" panose="020B0604020202020204" charset="-122"/>
                  <a:sym typeface="思源宋体 CN" panose="02020400000000000000" pitchFamily="18" charset="-122"/>
                </a:rPr>
                <a:t>家风</a:t>
              </a:r>
              <a:endParaRPr lang="en-US" altLang="zh-CN" sz="6000" b="1" kern="0" dirty="0">
                <a:solidFill>
                  <a:srgbClr val="C00000"/>
                </a:solidFill>
                <a:latin typeface="思源宋体 CN" panose="02020400000000000000" pitchFamily="18" charset="-122"/>
                <a:ea typeface="思源宋体 CN" panose="02020400000000000000" pitchFamily="18" charset="-122"/>
                <a:cs typeface="Arial Unicode MS" panose="020B0604020202020204" charset="-122"/>
                <a:sym typeface="思源宋体 CN" panose="02020400000000000000" pitchFamily="18" charset="-122"/>
              </a:endParaRPr>
            </a:p>
          </p:txBody>
        </p:sp>
        <p:grpSp>
          <p:nvGrpSpPr>
            <p:cNvPr id="4" name="组合 3"/>
            <p:cNvGrpSpPr/>
            <p:nvPr/>
          </p:nvGrpSpPr>
          <p:grpSpPr>
            <a:xfrm>
              <a:off x="7645398" y="2999850"/>
              <a:ext cx="3327398" cy="3810086"/>
              <a:chOff x="4445000" y="2197100"/>
              <a:chExt cx="3852084" cy="4410884"/>
            </a:xfrm>
          </p:grpSpPr>
          <p:sp>
            <p:nvSpPr>
              <p:cNvPr id="5" name="椭圆 4"/>
              <p:cNvSpPr/>
              <p:nvPr/>
            </p:nvSpPr>
            <p:spPr>
              <a:xfrm>
                <a:off x="4445000" y="2197100"/>
                <a:ext cx="3276600" cy="3276600"/>
              </a:xfrm>
              <a:prstGeom prst="ellipse">
                <a:avLst/>
              </a:prstGeom>
              <a:noFill/>
              <a:ln w="76200" cap="flat" cmpd="sng" algn="ctr">
                <a:solidFill>
                  <a:srgbClr val="9B0D13"/>
                </a:solidFill>
                <a:prstDash val="solid"/>
                <a:miter lim="800000"/>
              </a:ln>
              <a:effectLst/>
            </p:spPr>
            <p:txBody>
              <a:bodyPr rtlCol="0" anchor="ctr"/>
              <a:lstStyle/>
              <a:p>
                <a:pPr algn="ctr" defTabSz="914400">
                  <a:defRPr/>
                </a:pPr>
                <a:endParaRPr lang="zh-CN" altLang="en-US" sz="1000" kern="0" dirty="0">
                  <a:solidFill>
                    <a:prstClr val="white"/>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矩形 5"/>
              <p:cNvSpPr/>
              <p:nvPr/>
            </p:nvSpPr>
            <p:spPr>
              <a:xfrm rot="18900000">
                <a:off x="7332554" y="4938604"/>
                <a:ext cx="127000" cy="406400"/>
              </a:xfrm>
              <a:prstGeom prst="rect">
                <a:avLst/>
              </a:prstGeom>
              <a:solidFill>
                <a:srgbClr val="9B0D13"/>
              </a:solidFill>
              <a:ln w="12700" cap="flat" cmpd="sng" algn="ctr">
                <a:noFill/>
                <a:prstDash val="solid"/>
                <a:miter lim="800000"/>
              </a:ln>
              <a:effectLst/>
            </p:spPr>
            <p:txBody>
              <a:bodyPr rtlCol="0" anchor="ctr"/>
              <a:lstStyle/>
              <a:p>
                <a:pPr algn="ctr" defTabSz="914400">
                  <a:defRPr/>
                </a:pPr>
                <a:endParaRPr lang="zh-CN" altLang="en-US" kern="0">
                  <a:solidFill>
                    <a:srgbClr val="9B0D13"/>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 name="矩形 6"/>
              <p:cNvSpPr/>
              <p:nvPr/>
            </p:nvSpPr>
            <p:spPr>
              <a:xfrm rot="18900000">
                <a:off x="7877984" y="5058584"/>
                <a:ext cx="419100" cy="1549400"/>
              </a:xfrm>
              <a:prstGeom prst="rect">
                <a:avLst/>
              </a:prstGeom>
              <a:solidFill>
                <a:srgbClr val="9B0D13"/>
              </a:solidFill>
              <a:ln w="12700" cap="flat" cmpd="sng" algn="ctr">
                <a:noFill/>
                <a:prstDash val="solid"/>
                <a:miter lim="800000"/>
              </a:ln>
              <a:effectLst/>
            </p:spPr>
            <p:txBody>
              <a:bodyPr rtlCol="0" anchor="ctr"/>
              <a:lstStyle/>
              <a:p>
                <a:pPr algn="ctr" defTabSz="914400">
                  <a:defRPr/>
                </a:pPr>
                <a:endParaRPr lang="zh-CN" altLang="en-US" kern="0">
                  <a:solidFill>
                    <a:srgbClr val="9B0D13"/>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8" name="矩形 7"/>
              <p:cNvSpPr/>
              <p:nvPr/>
            </p:nvSpPr>
            <p:spPr>
              <a:xfrm rot="18900000">
                <a:off x="8118035" y="5032162"/>
                <a:ext cx="76200" cy="1460500"/>
              </a:xfrm>
              <a:prstGeom prst="rect">
                <a:avLst/>
              </a:prstGeom>
              <a:solidFill>
                <a:schemeClr val="bg1"/>
              </a:solidFill>
              <a:ln w="12700" cap="flat" cmpd="sng" algn="ctr">
                <a:noFill/>
                <a:prstDash val="solid"/>
                <a:miter lim="800000"/>
              </a:ln>
              <a:effectLst/>
            </p:spPr>
            <p:txBody>
              <a:bodyPr rtlCol="0" anchor="ctr"/>
              <a:lstStyle/>
              <a:p>
                <a:pPr algn="ctr" defTabSz="914400">
                  <a:defRPr/>
                </a:pPr>
                <a:endParaRPr lang="zh-CN" altLang="en-US" kern="0" dirty="0">
                  <a:solidFill>
                    <a:srgbClr val="9B0D13"/>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grpSp>
        <p:nvGrpSpPr>
          <p:cNvPr id="10" name="组合 9"/>
          <p:cNvGrpSpPr/>
          <p:nvPr/>
        </p:nvGrpSpPr>
        <p:grpSpPr>
          <a:xfrm>
            <a:off x="572109" y="347915"/>
            <a:ext cx="4037924" cy="957064"/>
            <a:chOff x="572109" y="347915"/>
            <a:chExt cx="4037924" cy="957064"/>
          </a:xfrm>
        </p:grpSpPr>
        <p:pic>
          <p:nvPicPr>
            <p:cNvPr id="9" name="图片 8"/>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11" name="矩形 10"/>
            <p:cNvSpPr/>
            <p:nvPr/>
          </p:nvSpPr>
          <p:spPr>
            <a:xfrm>
              <a:off x="1708294" y="571704"/>
              <a:ext cx="2901739" cy="646331"/>
            </a:xfrm>
            <a:prstGeom prst="rect">
              <a:avLst/>
            </a:prstGeom>
          </p:spPr>
          <p:txBody>
            <a:bodyPr wrap="square">
              <a:spAutoFit/>
            </a:bodyPr>
            <a:lstStyle/>
            <a:p>
              <a:r>
                <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家风是什么</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12" name="矩形 11"/>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1</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920353" y="3578205"/>
            <a:ext cx="10304463" cy="1938992"/>
          </a:xfrm>
          <a:prstGeom prst="rect">
            <a:avLst/>
          </a:prstGeom>
        </p:spPr>
        <p:txBody>
          <a:bodyPr wrap="square">
            <a:spAutoFit/>
          </a:bodyPr>
          <a:lstStyle/>
          <a:p>
            <a:pPr algn="ctr" defTabSz="913130" fontAlgn="base">
              <a:lnSpc>
                <a:spcPct val="200000"/>
              </a:lnSpc>
              <a:spcBef>
                <a:spcPct val="0"/>
              </a:spcBef>
              <a:spcAft>
                <a:spcPts val="500"/>
              </a:spcAft>
            </a:pPr>
            <a:r>
              <a:rPr lang="zh-CN" altLang="en-US" sz="20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家风”的形成往往是，一个家族之链上某一个人物出类拔萃深孚众望而为家族其他成员所宗仰追慕，其懿行嘉言便成为家风之源，再经过家族子孙代代接力式的恪守祖训，流风余韵，代代不绝，就形成了一个家族鲜明的道德风貌和审美风范。</a:t>
            </a:r>
            <a:endParaRPr lang="zh-CN" altLang="en-US" sz="20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4" name="组合 3"/>
          <p:cNvGrpSpPr/>
          <p:nvPr/>
        </p:nvGrpSpPr>
        <p:grpSpPr>
          <a:xfrm>
            <a:off x="920353" y="2067173"/>
            <a:ext cx="10351293" cy="1311027"/>
            <a:chOff x="869156" y="2194173"/>
            <a:chExt cx="10351293" cy="1311027"/>
          </a:xfrm>
        </p:grpSpPr>
        <p:pic>
          <p:nvPicPr>
            <p:cNvPr id="2" name="图片 1"/>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869156" y="2302859"/>
              <a:ext cx="5836443" cy="1202341"/>
            </a:xfrm>
            <a:prstGeom prst="rect">
              <a:avLst/>
            </a:prstGeom>
          </p:spPr>
        </p:pic>
        <p:sp>
          <p:nvSpPr>
            <p:cNvPr id="3" name="TextBox 40"/>
            <p:cNvSpPr txBox="1"/>
            <p:nvPr/>
          </p:nvSpPr>
          <p:spPr>
            <a:xfrm>
              <a:off x="6705599" y="2194173"/>
              <a:ext cx="4514850" cy="1200329"/>
            </a:xfrm>
            <a:prstGeom prst="rect">
              <a:avLst/>
            </a:prstGeom>
            <a:solidFill>
              <a:schemeClr val="accent1"/>
            </a:solidFill>
          </p:spPr>
          <p:txBody>
            <a:bodyPr wrap="square" rtlCol="0">
              <a:spAutoFit/>
            </a:bodyPr>
            <a:lstStyle/>
            <a:p>
              <a:pPr algn="ctr" defTabSz="1219200">
                <a:defRPr/>
              </a:pPr>
              <a:endParaRPr lang="en-US" altLang="zh-CN"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a:p>
              <a:pPr algn="ctr" defTabSz="1219200">
                <a:defRPr/>
              </a:pPr>
              <a:r>
                <a:rPr lang="zh-CN" altLang="en-US"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传承</a:t>
              </a:r>
              <a:r>
                <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好家风 筑牢</a:t>
              </a:r>
              <a:r>
                <a:rPr lang="zh-CN" altLang="en-US"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廉洁“墙”</a:t>
              </a:r>
              <a:endParaRPr lang="en-US" altLang="zh-CN"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a:p>
              <a:pPr algn="ctr" defTabSz="1219200">
                <a:defRPr/>
              </a:pPr>
              <a:endPar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6" name="组合 5"/>
          <p:cNvGrpSpPr/>
          <p:nvPr/>
        </p:nvGrpSpPr>
        <p:grpSpPr>
          <a:xfrm>
            <a:off x="572109" y="347915"/>
            <a:ext cx="4037924" cy="957064"/>
            <a:chOff x="572109" y="347915"/>
            <a:chExt cx="4037924" cy="957064"/>
          </a:xfrm>
        </p:grpSpPr>
        <p:pic>
          <p:nvPicPr>
            <p:cNvPr id="7" name="图片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8" name="矩形 7"/>
            <p:cNvSpPr/>
            <p:nvPr/>
          </p:nvSpPr>
          <p:spPr>
            <a:xfrm>
              <a:off x="1708294" y="571704"/>
              <a:ext cx="2901739" cy="646331"/>
            </a:xfrm>
            <a:prstGeom prst="rect">
              <a:avLst/>
            </a:prstGeom>
          </p:spPr>
          <p:txBody>
            <a:bodyPr wrap="square">
              <a:spAutoFit/>
            </a:bodyPr>
            <a:lstStyle/>
            <a:p>
              <a:r>
                <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家风是什么</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9" name="矩形 8"/>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1</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文本框 26"/>
          <p:cNvSpPr txBox="1"/>
          <p:nvPr/>
        </p:nvSpPr>
        <p:spPr>
          <a:xfrm>
            <a:off x="2761858" y="2902429"/>
            <a:ext cx="6668283" cy="1446550"/>
          </a:xfrm>
          <a:prstGeom prst="rect">
            <a:avLst/>
          </a:prstGeom>
          <a:noFill/>
        </p:spPr>
        <p:txBody>
          <a:bodyPr wrap="square">
            <a:spAutoFit/>
          </a:bodyPr>
          <a:lstStyle/>
          <a:p>
            <a:pPr algn="ctr"/>
            <a:r>
              <a:rPr lang="zh-CN" altLang="zh-CN" sz="880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家风</a:t>
            </a:r>
            <a:r>
              <a:rPr lang="zh-CN" altLang="en-US" sz="880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altLang="zh-CN" sz="8800" dirty="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nvGrpSpPr>
          <p:cNvPr id="12" name="组合 11"/>
          <p:cNvGrpSpPr/>
          <p:nvPr/>
        </p:nvGrpSpPr>
        <p:grpSpPr>
          <a:xfrm>
            <a:off x="4279899" y="1259034"/>
            <a:ext cx="3632202" cy="867188"/>
            <a:chOff x="4279899" y="1462234"/>
            <a:chExt cx="3632202" cy="867188"/>
          </a:xfrm>
        </p:grpSpPr>
        <p:sp>
          <p:nvSpPr>
            <p:cNvPr id="13" name="矩形: 圆角 35"/>
            <p:cNvSpPr/>
            <p:nvPr/>
          </p:nvSpPr>
          <p:spPr>
            <a:xfrm>
              <a:off x="4279899" y="1462234"/>
              <a:ext cx="3632202" cy="867188"/>
            </a:xfrm>
            <a:prstGeom prst="roundRect">
              <a:avLst>
                <a:gd name="adj" fmla="val 34692"/>
              </a:avLst>
            </a:prstGeom>
            <a:gradFill>
              <a:gsLst>
                <a:gs pos="0">
                  <a:schemeClr val="accent4">
                    <a:lumMod val="20000"/>
                    <a:lumOff val="80000"/>
                  </a:schemeClr>
                </a:gs>
                <a:gs pos="100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TextBox 495"/>
            <p:cNvSpPr txBox="1"/>
            <p:nvPr/>
          </p:nvSpPr>
          <p:spPr>
            <a:xfrm>
              <a:off x="4659725" y="1603441"/>
              <a:ext cx="2872551" cy="646331"/>
            </a:xfrm>
            <a:prstGeom prst="rect">
              <a:avLst/>
            </a:prstGeom>
            <a:noFill/>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8565">
                <a:defRPr/>
              </a:pPr>
              <a:r>
                <a:rPr lang="zh-CN" altLang="en-US" sz="3600" spc="60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第</a:t>
              </a:r>
              <a:r>
                <a:rPr lang="en-US" altLang="zh-CN" sz="3600" spc="600"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02</a:t>
              </a:r>
              <a:r>
                <a:rPr lang="zh-CN" altLang="en-US" sz="3600" spc="600"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部</a:t>
              </a:r>
              <a:r>
                <a:rPr lang="zh-CN" altLang="en-US" sz="3600" spc="60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分</a:t>
              </a:r>
              <a:endParaRPr lang="zh-CN" altLang="en-US" sz="2800" spc="600"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15" name="组合 14"/>
          <p:cNvGrpSpPr/>
          <p:nvPr/>
        </p:nvGrpSpPr>
        <p:grpSpPr>
          <a:xfrm>
            <a:off x="2844462" y="2433740"/>
            <a:ext cx="6503077" cy="369332"/>
            <a:chOff x="2844462" y="4204395"/>
            <a:chExt cx="6503077" cy="369332"/>
          </a:xfrm>
        </p:grpSpPr>
        <p:sp>
          <p:nvSpPr>
            <p:cNvPr id="24" name="矩形 23"/>
            <p:cNvSpPr/>
            <p:nvPr/>
          </p:nvSpPr>
          <p:spPr>
            <a:xfrm>
              <a:off x="4152900" y="4204395"/>
              <a:ext cx="3886200" cy="369332"/>
            </a:xfrm>
            <a:prstGeom prst="rect">
              <a:avLst/>
            </a:prstGeom>
          </p:spPr>
          <p:txBody>
            <a:bodyPr wrap="square">
              <a:spAutoFit/>
            </a:bodyPr>
            <a:lstStyle/>
            <a:p>
              <a:pPr algn="dist"/>
              <a:r>
                <a:rPr lang="zh-CN" altLang="en-US" b="1" spc="-1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党风廉政教育主题党课讲稿</a:t>
              </a:r>
              <a:endParaRPr lang="zh-CN" altLang="en-US" b="1" spc="-1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25" name="组合 24"/>
            <p:cNvGrpSpPr/>
            <p:nvPr/>
          </p:nvGrpSpPr>
          <p:grpSpPr>
            <a:xfrm>
              <a:off x="2844462" y="4245596"/>
              <a:ext cx="6503077" cy="257416"/>
              <a:chOff x="2796173" y="4105896"/>
              <a:chExt cx="6503077" cy="257416"/>
            </a:xfrm>
          </p:grpSpPr>
          <p:grpSp>
            <p:nvGrpSpPr>
              <p:cNvPr id="26" name="PA-102226"/>
              <p:cNvGrpSpPr/>
              <p:nvPr>
                <p:custDataLst>
                  <p:tags r:id="rId2"/>
                </p:custDataLst>
              </p:nvPr>
            </p:nvGrpSpPr>
            <p:grpSpPr>
              <a:xfrm>
                <a:off x="8073662" y="4105896"/>
                <a:ext cx="1225588" cy="257416"/>
                <a:chOff x="4435227" y="1491630"/>
                <a:chExt cx="1328339" cy="255096"/>
              </a:xfrm>
              <a:solidFill>
                <a:srgbClr val="C00000"/>
              </a:solidFill>
            </p:grpSpPr>
            <p:grpSp>
              <p:nvGrpSpPr>
                <p:cNvPr id="34" name="组合 33"/>
                <p:cNvGrpSpPr/>
                <p:nvPr/>
              </p:nvGrpSpPr>
              <p:grpSpPr>
                <a:xfrm>
                  <a:off x="4435227" y="1491630"/>
                  <a:ext cx="570704" cy="255096"/>
                  <a:chOff x="4391609" y="1879809"/>
                  <a:chExt cx="766993" cy="342834"/>
                </a:xfrm>
                <a:grpFill/>
              </p:grpSpPr>
              <p:sp>
                <p:nvSpPr>
                  <p:cNvPr id="36" name="PA-dark-star-shape_15445"/>
                  <p:cNvSpPr>
                    <a:spLocks noChangeAspect="1"/>
                  </p:cNvSpPr>
                  <p:nvPr>
                    <p:custDataLst>
                      <p:tags r:id="rId3"/>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7" name="PA-dark-star-shape_15445"/>
                  <p:cNvSpPr>
                    <a:spLocks noChangeAspect="1"/>
                  </p:cNvSpPr>
                  <p:nvPr>
                    <p:custDataLst>
                      <p:tags r:id="rId4"/>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8" name="PA-dark-star-shape_15445"/>
                  <p:cNvSpPr>
                    <a:spLocks noChangeAspect="1"/>
                  </p:cNvSpPr>
                  <p:nvPr>
                    <p:custDataLst>
                      <p:tags r:id="rId5"/>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5" name="PA-直接连接符 6"/>
                <p:cNvCxnSpPr/>
                <p:nvPr>
                  <p:custDataLst>
                    <p:tags r:id="rId6"/>
                  </p:custDataLst>
                </p:nvPr>
              </p:nvCxnSpPr>
              <p:spPr>
                <a:xfrm>
                  <a:off x="5148064" y="1619178"/>
                  <a:ext cx="615502" cy="0"/>
                </a:xfrm>
                <a:prstGeom prst="line">
                  <a:avLst/>
                </a:prstGeom>
                <a:grpFill/>
                <a:ln w="15875" cap="flat" cmpd="sng" algn="ctr">
                  <a:solidFill>
                    <a:schemeClr val="accent4">
                      <a:lumMod val="20000"/>
                      <a:lumOff val="80000"/>
                    </a:schemeClr>
                  </a:solidFill>
                  <a:prstDash val="solid"/>
                  <a:miter lim="800000"/>
                </a:ln>
                <a:effectLst/>
              </p:spPr>
            </p:cxnSp>
          </p:grpSp>
          <p:grpSp>
            <p:nvGrpSpPr>
              <p:cNvPr id="28" name="PA-102226"/>
              <p:cNvGrpSpPr/>
              <p:nvPr>
                <p:custDataLst>
                  <p:tags r:id="rId7"/>
                </p:custDataLst>
              </p:nvPr>
            </p:nvGrpSpPr>
            <p:grpSpPr>
              <a:xfrm flipH="1">
                <a:off x="2796173" y="4105896"/>
                <a:ext cx="1225588" cy="257416"/>
                <a:chOff x="4435227" y="1491630"/>
                <a:chExt cx="1328339" cy="255096"/>
              </a:xfrm>
              <a:solidFill>
                <a:srgbClr val="C00000"/>
              </a:solidFill>
            </p:grpSpPr>
            <p:grpSp>
              <p:nvGrpSpPr>
                <p:cNvPr id="29" name="组合 28"/>
                <p:cNvGrpSpPr/>
                <p:nvPr/>
              </p:nvGrpSpPr>
              <p:grpSpPr>
                <a:xfrm>
                  <a:off x="4435227" y="1491630"/>
                  <a:ext cx="570704" cy="255096"/>
                  <a:chOff x="4391609" y="1879809"/>
                  <a:chExt cx="766993" cy="342834"/>
                </a:xfrm>
                <a:grpFill/>
              </p:grpSpPr>
              <p:sp>
                <p:nvSpPr>
                  <p:cNvPr id="31" name="PA-dark-star-shape_15445"/>
                  <p:cNvSpPr>
                    <a:spLocks noChangeAspect="1"/>
                  </p:cNvSpPr>
                  <p:nvPr>
                    <p:custDataLst>
                      <p:tags r:id="rId8"/>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2" name="PA-dark-star-shape_15445"/>
                  <p:cNvSpPr>
                    <a:spLocks noChangeAspect="1"/>
                  </p:cNvSpPr>
                  <p:nvPr>
                    <p:custDataLst>
                      <p:tags r:id="rId9"/>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3" name="PA-dark-star-shape_15445"/>
                  <p:cNvSpPr>
                    <a:spLocks noChangeAspect="1"/>
                  </p:cNvSpPr>
                  <p:nvPr>
                    <p:custDataLst>
                      <p:tags r:id="rId10"/>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0" name="PA-直接连接符 6"/>
                <p:cNvCxnSpPr/>
                <p:nvPr>
                  <p:custDataLst>
                    <p:tags r:id="rId11"/>
                  </p:custDataLst>
                </p:nvPr>
              </p:nvCxnSpPr>
              <p:spPr>
                <a:xfrm>
                  <a:off x="5148064" y="1619178"/>
                  <a:ext cx="615502" cy="0"/>
                </a:xfrm>
                <a:prstGeom prst="line">
                  <a:avLst/>
                </a:prstGeom>
                <a:grpFill/>
                <a:ln w="15875" cap="flat" cmpd="sng" algn="ctr">
                  <a:solidFill>
                    <a:schemeClr val="accent4">
                      <a:lumMod val="20000"/>
                      <a:lumOff val="80000"/>
                    </a:schemeClr>
                  </a:solidFill>
                  <a:prstDash val="solid"/>
                  <a:miter lim="800000"/>
                </a:ln>
                <a:effectLst/>
              </p:spPr>
            </p:cxnSp>
          </p:gr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
                                        </p:tgtEl>
                                        <p:attrNameLst>
                                          <p:attrName>ppt_y</p:attrName>
                                        </p:attrNameLst>
                                      </p:cBhvr>
                                      <p:tavLst>
                                        <p:tav tm="0">
                                          <p:val>
                                            <p:strVal val="#ppt_y"/>
                                          </p:val>
                                        </p:tav>
                                        <p:tav tm="100000">
                                          <p:val>
                                            <p:strVal val="#ppt_y"/>
                                          </p:val>
                                        </p:tav>
                                      </p:tavLst>
                                    </p:anim>
                                    <p:anim calcmode="lin" valueType="num">
                                      <p:cBhvr>
                                        <p:cTn id="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
                                        </p:tgtEl>
                                      </p:cBhvr>
                                    </p:animEffect>
                                  </p:childTnLst>
                                </p:cTn>
                              </p:par>
                            </p:childTnLst>
                          </p:cTn>
                        </p:par>
                        <p:par>
                          <p:cTn id="12" fill="hold">
                            <p:stCondLst>
                              <p:cond delay="699"/>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199"/>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91507" y="1604583"/>
            <a:ext cx="7897093" cy="1358776"/>
            <a:chOff x="2491507" y="1604583"/>
            <a:chExt cx="7897093" cy="1358776"/>
          </a:xfrm>
        </p:grpSpPr>
        <p:sp>
          <p:nvSpPr>
            <p:cNvPr id="3" name="Aitds7"/>
            <p:cNvSpPr/>
            <p:nvPr/>
          </p:nvSpPr>
          <p:spPr>
            <a:xfrm>
              <a:off x="2491507" y="1604583"/>
              <a:ext cx="4657904" cy="400110"/>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defRPr/>
              </a:pPr>
              <a:r>
                <a:rPr lang="zh-CN" altLang="en-US" sz="2000"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（一）吸纳性</a:t>
              </a:r>
              <a:endParaRPr lang="zh-CN" altLang="en-US" sz="2000"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0" name="Aitds7"/>
            <p:cNvSpPr/>
            <p:nvPr/>
          </p:nvSpPr>
          <p:spPr>
            <a:xfrm>
              <a:off x="2648382" y="2089274"/>
              <a:ext cx="7740218" cy="874085"/>
            </a:xfrm>
            <a:prstGeom prst="rect">
              <a:avLst/>
            </a:prstGeom>
          </p:spPr>
          <p:txBody>
            <a:bodyPr wrap="square">
              <a:spAutoFit/>
              <a:scene3d>
                <a:camera prst="orthographicFront"/>
                <a:lightRig rig="threePt" dir="t">
                  <a:rot lat="0" lon="0" rev="0"/>
                </a:lightRig>
              </a:scene3d>
              <a:sp3d contourW="12700"/>
            </a:bodyPr>
            <a:lstStyle/>
            <a:p>
              <a:pPr>
                <a:lnSpc>
                  <a:spcPct val="150000"/>
                </a:lnSpc>
                <a:tabLst>
                  <a:tab pos="1433195" algn="l"/>
                  <a:tab pos="2598420" algn="l"/>
                  <a:tab pos="3222625" algn="l"/>
                  <a:tab pos="3411220" algn="l"/>
                </a:tabLst>
                <a:defRPr/>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以著名学者为代表的这一类家庭，他们的家风之所以受到社会的广泛认可，是因为他们在教育子女方面的突出成就。</a:t>
              </a:r>
              <a:endPar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sp>
        <p:nvSpPr>
          <p:cNvPr id="13" name="Aitds7"/>
          <p:cNvSpPr/>
          <p:nvPr/>
        </p:nvSpPr>
        <p:spPr>
          <a:xfrm>
            <a:off x="1280981" y="3488656"/>
            <a:ext cx="5551619" cy="2062103"/>
          </a:xfrm>
          <a:prstGeom prst="rect">
            <a:avLst/>
          </a:prstGeom>
        </p:spPr>
        <p:txBody>
          <a:bodyPr wrap="square">
            <a:spAutoFit/>
            <a:scene3d>
              <a:camera prst="orthographicFront"/>
              <a:lightRig rig="threePt" dir="t">
                <a:rot lat="0" lon="0" rev="0"/>
              </a:lightRig>
            </a:scene3d>
            <a:sp3d contourW="12700"/>
          </a:bodyPr>
          <a:lstStyle/>
          <a:p>
            <a:pPr marL="285750" indent="-285750">
              <a:lnSpc>
                <a:spcPct val="200000"/>
              </a:lnSpc>
              <a:buFont typeface="Wingdings" panose="05000000000000000000" pitchFamily="2" charset="2"/>
              <a:buChar char="n"/>
              <a:tabLst>
                <a:tab pos="1433195" algn="l"/>
                <a:tab pos="2598420" algn="l"/>
                <a:tab pos="3222625" algn="l"/>
              </a:tabLst>
              <a:defRPr/>
            </a:pP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梁启超有子女</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9</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人，个个都是栋梁之材，被誉为</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一门三院士，九子皆才俊</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傅雷有</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2</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个儿子，一个是著名钢琴大师，一个是英语特级教师</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扬州吴氏家族，一门四杰，两名院士，一名剧作、教育、文学家，一名医学、生物学家。</a:t>
            </a:r>
            <a:endPar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8" name="组合 7"/>
          <p:cNvGrpSpPr/>
          <p:nvPr/>
        </p:nvGrpSpPr>
        <p:grpSpPr>
          <a:xfrm>
            <a:off x="907098" y="1556878"/>
            <a:ext cx="2045167" cy="1609266"/>
            <a:chOff x="1330253" y="1570881"/>
            <a:chExt cx="2045167" cy="1609266"/>
          </a:xfrm>
        </p:grpSpPr>
        <p:sp>
          <p:nvSpPr>
            <p:cNvPr id="9" name="Oval 65"/>
            <p:cNvSpPr>
              <a:spLocks noChangeArrowheads="1"/>
            </p:cNvSpPr>
            <p:nvPr/>
          </p:nvSpPr>
          <p:spPr bwMode="auto">
            <a:xfrm rot="10800000" flipV="1">
              <a:off x="1330253" y="2985710"/>
              <a:ext cx="2045167" cy="194437"/>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41684" tIns="70843" rIns="141684" bIns="70843" anchor="ctr"/>
            <a:lstStyle/>
            <a:p>
              <a:pPr defTabSz="963930" fontAlgn="auto">
                <a:spcBef>
                  <a:spcPts val="0"/>
                </a:spcBef>
                <a:spcAft>
                  <a:spcPts val="0"/>
                </a:spcAft>
                <a:defRPr/>
              </a:pPr>
              <a:endParaRPr lang="zh-CN" altLang="en-US" kern="0">
                <a:solidFill>
                  <a:sysClr val="windowText" lastClr="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11" name="组合 10"/>
            <p:cNvGrpSpPr/>
            <p:nvPr/>
          </p:nvGrpSpPr>
          <p:grpSpPr>
            <a:xfrm>
              <a:off x="1704136" y="1570881"/>
              <a:ext cx="1321999" cy="1407416"/>
              <a:chOff x="611306" y="1203674"/>
              <a:chExt cx="1328332" cy="1414234"/>
            </a:xfrm>
          </p:grpSpPr>
          <p:sp>
            <p:nvSpPr>
              <p:cNvPr id="12" name="菱形 11"/>
              <p:cNvSpPr/>
              <p:nvPr/>
            </p:nvSpPr>
            <p:spPr>
              <a:xfrm>
                <a:off x="723313" y="1289437"/>
                <a:ext cx="1104318" cy="1328471"/>
              </a:xfrm>
              <a:prstGeom prst="diamond">
                <a:avLst/>
              </a:prstGeom>
              <a:solidFill>
                <a:schemeClr val="tx1">
                  <a:lumMod val="75000"/>
                  <a:lumOff val="2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63930" fontAlgn="auto">
                  <a:spcBef>
                    <a:spcPts val="0"/>
                  </a:spcBef>
                  <a:spcAft>
                    <a:spcPts val="0"/>
                  </a:spcAft>
                  <a:defRPr/>
                </a:pPr>
                <a:endParaRPr lang="zh-CN" altLang="en-US" sz="2800" dirty="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4" name="菱形 13"/>
              <p:cNvSpPr/>
              <p:nvPr/>
            </p:nvSpPr>
            <p:spPr>
              <a:xfrm>
                <a:off x="611306" y="1203674"/>
                <a:ext cx="1328332" cy="1326722"/>
              </a:xfrm>
              <a:prstGeom prst="diamond">
                <a:avLst/>
              </a:prstGeom>
              <a:solidFill>
                <a:srgbClr val="E6001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63930" fontAlgn="auto">
                  <a:spcBef>
                    <a:spcPts val="0"/>
                  </a:spcBef>
                  <a:spcAft>
                    <a:spcPts val="0"/>
                  </a:spcAft>
                  <a:defRPr/>
                </a:pPr>
                <a:r>
                  <a:rPr lang="en-US" altLang="zh-CN" sz="450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1</a:t>
                </a:r>
                <a:endParaRPr lang="zh-CN" altLang="en-US" sz="4500" dirty="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pic>
        <p:nvPicPr>
          <p:cNvPr id="15" name="图片 14"/>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7149411" y="2526316"/>
            <a:ext cx="3596398" cy="3596398"/>
          </a:xfrm>
          <a:prstGeom prst="rect">
            <a:avLst/>
          </a:prstGeom>
        </p:spPr>
      </p:pic>
      <p:grpSp>
        <p:nvGrpSpPr>
          <p:cNvPr id="16" name="组合 15"/>
          <p:cNvGrpSpPr/>
          <p:nvPr/>
        </p:nvGrpSpPr>
        <p:grpSpPr>
          <a:xfrm>
            <a:off x="572109" y="347915"/>
            <a:ext cx="4037924" cy="957064"/>
            <a:chOff x="572109" y="347915"/>
            <a:chExt cx="4037924" cy="957064"/>
          </a:xfrm>
        </p:grpSpPr>
        <p:pic>
          <p:nvPicPr>
            <p:cNvPr id="17" name="图片 1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18" name="矩形 17"/>
            <p:cNvSpPr/>
            <p:nvPr/>
          </p:nvSpPr>
          <p:spPr>
            <a:xfrm>
              <a:off x="1708294" y="571704"/>
              <a:ext cx="2901739" cy="646331"/>
            </a:xfrm>
            <a:prstGeom prst="rect">
              <a:avLst/>
            </a:prstGeom>
          </p:spPr>
          <p:txBody>
            <a:bodyPr wrap="square">
              <a:spAutoFit/>
            </a:bodyPr>
            <a:lstStyle/>
            <a:p>
              <a:r>
                <a:rPr lang="zh-CN" sz="3600" spc="6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19" name="矩形 18"/>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2</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ppt_y</p:attrName>
                                        </p:attrNameLst>
                                      </p:cBhvr>
                                      <p:tavLst>
                                        <p:tav tm="0">
                                          <p:val>
                                            <p:strVal val="#ppt_y+#ppt_h*1.125000"/>
                                          </p:val>
                                        </p:tav>
                                        <p:tav tm="100000">
                                          <p:val>
                                            <p:strVal val="#ppt_y"/>
                                          </p:val>
                                        </p:tav>
                                      </p:tavLst>
                                    </p:anim>
                                    <p:animEffect transition="in" filter="wipe(up)">
                                      <p:cBhvr>
                                        <p:cTn id="16" dur="500"/>
                                        <p:tgtEl>
                                          <p:spTgt spid="1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itds7"/>
          <p:cNvSpPr/>
          <p:nvPr/>
        </p:nvSpPr>
        <p:spPr>
          <a:xfrm>
            <a:off x="3488042" y="1741259"/>
            <a:ext cx="7432370" cy="3785652"/>
          </a:xfrm>
          <a:prstGeom prst="rect">
            <a:avLst/>
          </a:prstGeom>
        </p:spPr>
        <p:txBody>
          <a:bodyPr wrap="square">
            <a:spAutoFit/>
            <a:scene3d>
              <a:camera prst="orthographicFront"/>
              <a:lightRig rig="threePt" dir="t">
                <a:rot lat="0" lon="0" rev="0"/>
              </a:lightRig>
            </a:scene3d>
            <a:sp3d contourW="12700"/>
          </a:bodyPr>
          <a:lstStyle/>
          <a:p>
            <a:pPr marL="285750" indent="-285750">
              <a:lnSpc>
                <a:spcPts val="3200"/>
              </a:lnSpc>
              <a:buFont typeface="Wingdings" panose="05000000000000000000" pitchFamily="2" charset="2"/>
              <a:buChar char="n"/>
              <a:tabLst>
                <a:tab pos="1433195" algn="l"/>
                <a:tab pos="2598420" algn="l"/>
                <a:tab pos="3222625" algn="l"/>
              </a:tabLst>
              <a:defRPr/>
            </a:pPr>
            <a:r>
              <a:rPr lang="zh-CN" altLang="en-US"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他们的家风具有很强的吸纳性，表现为</a:t>
            </a:r>
            <a:r>
              <a:rPr lang="en-US" altLang="zh-CN"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一是对中国优秀传统文化的吸纳，这些家庭都是“诗书传家”，有深厚的传统文化底蕴，他们在家风、家教的问题上，并没有因为西方思想的传入而摒弃传统文化</a:t>
            </a:r>
            <a:r>
              <a:rPr lang="en-US" altLang="zh-CN"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二是对西方科学的吸纳，他们在子女的教育上都没有拘泥于中国传统学问，而是让他们走出去，学习西方的先进</a:t>
            </a:r>
            <a:r>
              <a:rPr lang="zh-CN" altLang="en-US" sz="170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科学。</a:t>
            </a:r>
            <a:endParaRPr lang="en-US" altLang="zh-CN" sz="170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a:p>
            <a:pPr marL="285750" indent="-285750">
              <a:lnSpc>
                <a:spcPts val="3200"/>
              </a:lnSpc>
              <a:buFont typeface="Wingdings" panose="05000000000000000000" pitchFamily="2" charset="2"/>
              <a:buChar char="n"/>
              <a:tabLst>
                <a:tab pos="1433195" algn="l"/>
                <a:tab pos="2598420" algn="l"/>
                <a:tab pos="3222625" algn="l"/>
              </a:tabLst>
              <a:defRPr/>
            </a:pPr>
            <a:endParaRPr lang="en-US" altLang="zh-CN" sz="80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a:p>
            <a:pPr marL="285750" indent="-285750">
              <a:lnSpc>
                <a:spcPts val="3200"/>
              </a:lnSpc>
              <a:buFont typeface="Wingdings" panose="05000000000000000000" pitchFamily="2" charset="2"/>
              <a:buChar char="n"/>
              <a:tabLst>
                <a:tab pos="1433195" algn="l"/>
                <a:tab pos="2598420" algn="l"/>
                <a:tab pos="3222625" algn="l"/>
              </a:tabLst>
              <a:defRPr/>
            </a:pPr>
            <a:endParaRPr lang="en-US" altLang="zh-CN"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a:p>
            <a:pPr marL="285750" indent="-285750">
              <a:lnSpc>
                <a:spcPts val="3200"/>
              </a:lnSpc>
              <a:buFont typeface="Wingdings" panose="05000000000000000000" pitchFamily="2" charset="2"/>
              <a:buChar char="n"/>
              <a:tabLst>
                <a:tab pos="1433195" algn="l"/>
                <a:tab pos="2598420" algn="l"/>
                <a:tab pos="3222625" algn="l"/>
              </a:tabLst>
              <a:defRPr/>
            </a:pPr>
            <a:r>
              <a:rPr lang="zh-CN" altLang="en-US"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对优秀传统文化的坚守，教会了子女爱国报国</a:t>
            </a:r>
            <a:r>
              <a:rPr lang="en-US" altLang="zh-CN"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对先进科学的接纳，促成了子女立业成材。</a:t>
            </a:r>
            <a:endParaRPr lang="zh-CN" altLang="en-US" sz="17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2" name="组合 1"/>
          <p:cNvGrpSpPr/>
          <p:nvPr/>
        </p:nvGrpSpPr>
        <p:grpSpPr>
          <a:xfrm>
            <a:off x="1271588" y="1829674"/>
            <a:ext cx="1928833" cy="3666117"/>
            <a:chOff x="1271588" y="1829674"/>
            <a:chExt cx="1928833" cy="3666117"/>
          </a:xfrm>
        </p:grpSpPr>
        <p:grpSp>
          <p:nvGrpSpPr>
            <p:cNvPr id="3" name="组合 2"/>
            <p:cNvGrpSpPr/>
            <p:nvPr/>
          </p:nvGrpSpPr>
          <p:grpSpPr>
            <a:xfrm>
              <a:off x="1271588" y="1829674"/>
              <a:ext cx="1907837" cy="1383991"/>
              <a:chOff x="2205" y="3272"/>
              <a:chExt cx="2046" cy="1120"/>
            </a:xfrm>
          </p:grpSpPr>
          <p:sp>
            <p:nvSpPr>
              <p:cNvPr id="10" name="Aichitds11-2"/>
              <p:cNvSpPr/>
              <p:nvPr/>
            </p:nvSpPr>
            <p:spPr bwMode="auto">
              <a:xfrm>
                <a:off x="2356" y="3406"/>
                <a:ext cx="1744" cy="864"/>
              </a:xfrm>
              <a:prstGeom prst="roundRect">
                <a:avLst/>
              </a:prstGeom>
              <a:solidFill>
                <a:srgbClr val="E60000"/>
              </a:solidFill>
              <a:ln w="28575">
                <a:noFill/>
              </a:ln>
              <a:effectLst/>
            </p:spPr>
            <p:txBody>
              <a:bodyPr bIns="144145" rtlCol="0" anchor="ctr">
                <a:noAutofit/>
              </a:bodyPr>
              <a:lstStyle/>
              <a:p>
                <a:pPr marL="0" marR="0" lvl="0" indent="0" algn="ctr" defTabSz="914400" rtl="0" fontAlgn="auto">
                  <a:spcBef>
                    <a:spcPts val="0"/>
                  </a:spcBef>
                  <a:spcAft>
                    <a:spcPts val="0"/>
                  </a:spcAft>
                  <a:buClrTx/>
                  <a:buSzTx/>
                  <a:buFontTx/>
                  <a:buNone/>
                  <a:defRPr/>
                </a:pPr>
                <a:r>
                  <a:rPr lang="zh-CN" altLang="en-US" sz="5400" noProof="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rPr>
                  <a:t>家</a:t>
                </a:r>
                <a:endParaRPr lang="zh-CN" altLang="en-US" sz="5400" noProof="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sp>
            <p:nvSpPr>
              <p:cNvPr id="11" name="Aichitds15"/>
              <p:cNvSpPr>
                <a:spLocks noChangeArrowheads="1"/>
              </p:cNvSpPr>
              <p:nvPr/>
            </p:nvSpPr>
            <p:spPr bwMode="auto">
              <a:xfrm>
                <a:off x="2205" y="3272"/>
                <a:ext cx="2046" cy="1120"/>
              </a:xfrm>
              <a:prstGeom prst="roundRect">
                <a:avLst/>
              </a:prstGeom>
              <a:noFill/>
              <a:ln w="9525" cmpd="sng">
                <a:solidFill>
                  <a:srgbClr val="DD0000"/>
                </a:solidFill>
                <a:prstDash val="dash"/>
                <a:round/>
              </a:ln>
              <a:extLst>
                <a:ext uri="{909E8E84-426E-40DD-AFC4-6F175D3DCCD1}">
                  <a14:hiddenFill xmlns:a14="http://schemas.microsoft.com/office/drawing/2010/main">
                    <a:solidFill>
                      <a:srgbClr val="FFFFFF"/>
                    </a:solidFill>
                  </a14:hiddenFill>
                </a:ext>
              </a:extLst>
            </p:spPr>
            <p:txBody>
              <a:bodyPr lIns="91417" tIns="45709" rIns="91417"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spcBef>
                    <a:spcPts val="0"/>
                  </a:spcBef>
                  <a:spcAft>
                    <a:spcPts val="0"/>
                  </a:spcAft>
                  <a:buClrTx/>
                  <a:buSzTx/>
                  <a:buFontTx/>
                  <a:buNone/>
                  <a:defRPr/>
                </a:pPr>
                <a:endParaRPr kumimoji="0" lang="zh-CN" altLang="en-US" sz="5400" i="0" u="none" strike="noStrike" kern="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grpSp>
        <p:grpSp>
          <p:nvGrpSpPr>
            <p:cNvPr id="5" name="组合 4"/>
            <p:cNvGrpSpPr/>
            <p:nvPr/>
          </p:nvGrpSpPr>
          <p:grpSpPr>
            <a:xfrm>
              <a:off x="1292584" y="4111800"/>
              <a:ext cx="1907837" cy="1383991"/>
              <a:chOff x="2205" y="3272"/>
              <a:chExt cx="2046" cy="1120"/>
            </a:xfrm>
          </p:grpSpPr>
          <p:sp>
            <p:nvSpPr>
              <p:cNvPr id="6" name="Aichitds11-2"/>
              <p:cNvSpPr/>
              <p:nvPr/>
            </p:nvSpPr>
            <p:spPr bwMode="auto">
              <a:xfrm>
                <a:off x="2356" y="3406"/>
                <a:ext cx="1744" cy="864"/>
              </a:xfrm>
              <a:prstGeom prst="roundRect">
                <a:avLst/>
              </a:prstGeom>
              <a:solidFill>
                <a:srgbClr val="E60000"/>
              </a:solidFill>
              <a:ln w="28575">
                <a:noFill/>
              </a:ln>
              <a:effectLst/>
            </p:spPr>
            <p:txBody>
              <a:bodyPr bIns="144145" rtlCol="0" anchor="ctr">
                <a:noAutofit/>
              </a:bodyPr>
              <a:lstStyle/>
              <a:p>
                <a:pPr marL="0" marR="0" lvl="0" indent="0" algn="ctr" defTabSz="914400" rtl="0" fontAlgn="auto">
                  <a:spcBef>
                    <a:spcPts val="0"/>
                  </a:spcBef>
                  <a:spcAft>
                    <a:spcPts val="0"/>
                  </a:spcAft>
                  <a:buClrTx/>
                  <a:buSzTx/>
                  <a:buFontTx/>
                  <a:buNone/>
                  <a:defRPr/>
                </a:pPr>
                <a:r>
                  <a:rPr lang="zh-CN" altLang="en-US" sz="5400" noProof="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rPr>
                  <a:t>风</a:t>
                </a:r>
                <a:endParaRPr lang="zh-CN" altLang="en-US" sz="5400" noProof="0" dirty="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sp>
            <p:nvSpPr>
              <p:cNvPr id="7" name="Aichitds15"/>
              <p:cNvSpPr>
                <a:spLocks noChangeArrowheads="1"/>
              </p:cNvSpPr>
              <p:nvPr/>
            </p:nvSpPr>
            <p:spPr bwMode="auto">
              <a:xfrm>
                <a:off x="2205" y="3272"/>
                <a:ext cx="2046" cy="1120"/>
              </a:xfrm>
              <a:prstGeom prst="roundRect">
                <a:avLst/>
              </a:prstGeom>
              <a:noFill/>
              <a:ln w="9525" cmpd="sng">
                <a:solidFill>
                  <a:srgbClr val="DD0000"/>
                </a:solidFill>
                <a:prstDash val="dash"/>
                <a:round/>
              </a:ln>
              <a:extLst>
                <a:ext uri="{909E8E84-426E-40DD-AFC4-6F175D3DCCD1}">
                  <a14:hiddenFill xmlns:a14="http://schemas.microsoft.com/office/drawing/2010/main">
                    <a:solidFill>
                      <a:srgbClr val="FFFFFF"/>
                    </a:solidFill>
                  </a14:hiddenFill>
                </a:ext>
              </a:extLst>
            </p:spPr>
            <p:txBody>
              <a:bodyPr lIns="91417" tIns="45709" rIns="91417"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spcBef>
                    <a:spcPts val="0"/>
                  </a:spcBef>
                  <a:spcAft>
                    <a:spcPts val="0"/>
                  </a:spcAft>
                  <a:buClrTx/>
                  <a:buSzTx/>
                  <a:buFontTx/>
                  <a:buNone/>
                  <a:defRPr/>
                </a:pPr>
                <a:endParaRPr kumimoji="0" lang="zh-CN" altLang="en-US" sz="5400" i="0" u="none" strike="noStrike" kern="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grpSp>
        <p:sp>
          <p:nvSpPr>
            <p:cNvPr id="12" name="圈箭头"/>
            <p:cNvSpPr/>
            <p:nvPr/>
          </p:nvSpPr>
          <p:spPr>
            <a:xfrm rot="5400000">
              <a:off x="2006748" y="3469375"/>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gradFill>
              <a:gsLst>
                <a:gs pos="0">
                  <a:srgbClr val="FF3800"/>
                </a:gs>
                <a:gs pos="73000">
                  <a:srgbClr val="FA0000"/>
                </a:gs>
                <a:gs pos="100000">
                  <a:srgbClr val="C90A0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sz="1350" dirty="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13" name="组合 12"/>
          <p:cNvGrpSpPr/>
          <p:nvPr/>
        </p:nvGrpSpPr>
        <p:grpSpPr>
          <a:xfrm>
            <a:off x="572109" y="347915"/>
            <a:ext cx="4037924" cy="957064"/>
            <a:chOff x="572109" y="347915"/>
            <a:chExt cx="4037924" cy="957064"/>
          </a:xfrm>
        </p:grpSpPr>
        <p:pic>
          <p:nvPicPr>
            <p:cNvPr id="14" name="图片 13"/>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16" name="矩形 15"/>
            <p:cNvSpPr/>
            <p:nvPr/>
          </p:nvSpPr>
          <p:spPr>
            <a:xfrm>
              <a:off x="1708294" y="571704"/>
              <a:ext cx="2901739" cy="646331"/>
            </a:xfrm>
            <a:prstGeom prst="rect">
              <a:avLst/>
            </a:prstGeom>
          </p:spPr>
          <p:txBody>
            <a:bodyPr wrap="square">
              <a:spAutoFit/>
            </a:bodyPr>
            <a:lstStyle/>
            <a:p>
              <a:r>
                <a:rPr lang="zh-CN" sz="3600" spc="6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17" name="矩形 16"/>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2</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07098" y="1556878"/>
            <a:ext cx="2045167" cy="1609266"/>
            <a:chOff x="1330253" y="1570881"/>
            <a:chExt cx="2045167" cy="1609266"/>
          </a:xfrm>
        </p:grpSpPr>
        <p:sp>
          <p:nvSpPr>
            <p:cNvPr id="10" name="Oval 65"/>
            <p:cNvSpPr>
              <a:spLocks noChangeArrowheads="1"/>
            </p:cNvSpPr>
            <p:nvPr/>
          </p:nvSpPr>
          <p:spPr bwMode="auto">
            <a:xfrm rot="10800000" flipV="1">
              <a:off x="1330253" y="2985710"/>
              <a:ext cx="2045167" cy="194437"/>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41684" tIns="70843" rIns="141684" bIns="70843" anchor="ctr"/>
            <a:lstStyle/>
            <a:p>
              <a:pPr defTabSz="963930" fontAlgn="auto">
                <a:spcBef>
                  <a:spcPts val="0"/>
                </a:spcBef>
                <a:spcAft>
                  <a:spcPts val="0"/>
                </a:spcAft>
                <a:defRPr/>
              </a:pPr>
              <a:endParaRPr lang="zh-CN" altLang="en-US" kern="0">
                <a:solidFill>
                  <a:sysClr val="windowText" lastClr="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11" name="组合 10"/>
            <p:cNvGrpSpPr/>
            <p:nvPr/>
          </p:nvGrpSpPr>
          <p:grpSpPr>
            <a:xfrm>
              <a:off x="1704136" y="1570881"/>
              <a:ext cx="1321999" cy="1407416"/>
              <a:chOff x="611306" y="1203674"/>
              <a:chExt cx="1328332" cy="1414234"/>
            </a:xfrm>
          </p:grpSpPr>
          <p:sp>
            <p:nvSpPr>
              <p:cNvPr id="12" name="菱形 11"/>
              <p:cNvSpPr/>
              <p:nvPr/>
            </p:nvSpPr>
            <p:spPr>
              <a:xfrm>
                <a:off x="723313" y="1289437"/>
                <a:ext cx="1104318" cy="1328471"/>
              </a:xfrm>
              <a:prstGeom prst="diamond">
                <a:avLst/>
              </a:prstGeom>
              <a:solidFill>
                <a:schemeClr val="tx1">
                  <a:lumMod val="75000"/>
                  <a:lumOff val="2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63930" fontAlgn="auto">
                  <a:spcBef>
                    <a:spcPts val="0"/>
                  </a:spcBef>
                  <a:spcAft>
                    <a:spcPts val="0"/>
                  </a:spcAft>
                  <a:defRPr/>
                </a:pPr>
                <a:endParaRPr lang="zh-CN" altLang="en-US" sz="2800" dirty="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3" name="菱形 12"/>
              <p:cNvSpPr/>
              <p:nvPr/>
            </p:nvSpPr>
            <p:spPr>
              <a:xfrm>
                <a:off x="611306" y="1203674"/>
                <a:ext cx="1328332" cy="1326722"/>
              </a:xfrm>
              <a:prstGeom prst="diamond">
                <a:avLst/>
              </a:prstGeom>
              <a:solidFill>
                <a:srgbClr val="E6001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63930" fontAlgn="auto">
                  <a:spcBef>
                    <a:spcPts val="0"/>
                  </a:spcBef>
                  <a:spcAft>
                    <a:spcPts val="0"/>
                  </a:spcAft>
                  <a:defRPr/>
                </a:pPr>
                <a:r>
                  <a:rPr lang="en-US" altLang="zh-CN" sz="450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2</a:t>
                </a:r>
                <a:endParaRPr lang="zh-CN" altLang="en-US" sz="4500" dirty="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sp>
        <p:nvSpPr>
          <p:cNvPr id="3" name="Aitds7"/>
          <p:cNvSpPr/>
          <p:nvPr/>
        </p:nvSpPr>
        <p:spPr>
          <a:xfrm>
            <a:off x="1757410" y="1556878"/>
            <a:ext cx="4657904" cy="375744"/>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defRPr/>
            </a:pPr>
            <a:endParaRPr lang="zh-CN" altLang="en-US" dirty="0">
              <a:solidFill>
                <a:srgbClr val="2F394E"/>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45" name="矩形 44"/>
          <p:cNvSpPr/>
          <p:nvPr/>
        </p:nvSpPr>
        <p:spPr>
          <a:xfrm>
            <a:off x="4010162" y="4575493"/>
            <a:ext cx="6905488" cy="1246495"/>
          </a:xfrm>
          <a:prstGeom prst="rect">
            <a:avLst/>
          </a:prstGeom>
        </p:spPr>
        <p:txBody>
          <a:bodyPr wrap="square">
            <a:spAutoFit/>
          </a:bodyPr>
          <a:lstStyle/>
          <a:p>
            <a:pPr marL="285750" indent="-285750" defTabSz="913130" fontAlgn="base">
              <a:lnSpc>
                <a:spcPct val="150000"/>
              </a:lnSpc>
              <a:spcBef>
                <a:spcPct val="0"/>
              </a:spcBef>
              <a:spcAft>
                <a:spcPts val="500"/>
              </a:spcAft>
              <a:buFont typeface="Wingdings" panose="05000000000000000000" pitchFamily="2" charset="2"/>
              <a:buChar char="Ø"/>
              <a:defRPr/>
            </a:pPr>
            <a:r>
              <a:rPr lang="zh-CN" altLang="en-US" b="1"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红色家风是建立在马克思主义基础上的，</a:t>
            </a:r>
            <a:r>
              <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这就从根本上区别于著名学者类。马克思主义家庭观具有强烈的阶级性和革命性，家庭成员之间是完全平等的关系，血缘和情感是家庭关系维系的基础。</a:t>
            </a:r>
            <a:endParaRPr lang="zh-CN" altLang="en-US"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47" name="箭头: 五边形 17"/>
          <p:cNvSpPr/>
          <p:nvPr/>
        </p:nvSpPr>
        <p:spPr>
          <a:xfrm>
            <a:off x="1392454" y="3085181"/>
            <a:ext cx="9599396" cy="12940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红色家风</a:t>
            </a:r>
            <a:r>
              <a:rPr lang="en-US" altLang="zh-CN"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是老一辈无产阶级革命家和各个时代的优秀共产党人在长期革命实践、社会主义建设和改革开放历史进程中形成的家庭风尚，是中国共产党人精神和优良传统的重要组成部分。</a:t>
            </a:r>
            <a:endPar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2" name="组合 1"/>
          <p:cNvGrpSpPr/>
          <p:nvPr/>
        </p:nvGrpSpPr>
        <p:grpSpPr>
          <a:xfrm>
            <a:off x="2491507" y="1604583"/>
            <a:ext cx="10369678" cy="1298738"/>
            <a:chOff x="2491507" y="1604583"/>
            <a:chExt cx="10369678" cy="1298738"/>
          </a:xfrm>
        </p:grpSpPr>
        <p:sp>
          <p:nvSpPr>
            <p:cNvPr id="8" name="Aitds7"/>
            <p:cNvSpPr/>
            <p:nvPr/>
          </p:nvSpPr>
          <p:spPr>
            <a:xfrm>
              <a:off x="2491507" y="1604583"/>
              <a:ext cx="4657904" cy="400110"/>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defRPr/>
              </a:pPr>
              <a:r>
                <a:rPr lang="zh-CN" altLang="en-US" sz="2000" b="1">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（二）创造性</a:t>
              </a:r>
              <a:endParaRPr lang="zh-CN" altLang="en-US" sz="2000"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9" name="箭头: 五边形 17"/>
            <p:cNvSpPr/>
            <p:nvPr/>
          </p:nvSpPr>
          <p:spPr>
            <a:xfrm>
              <a:off x="3178825" y="2058900"/>
              <a:ext cx="9682360" cy="8444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新时代家风的创造性主要表现为“红色家风”的诞生和发展。</a:t>
              </a:r>
              <a:endParaRPr lang="zh-CN" altLang="en-US" sz="20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14" name="组合 13"/>
            <p:cNvGrpSpPr/>
            <p:nvPr/>
          </p:nvGrpSpPr>
          <p:grpSpPr>
            <a:xfrm flipV="1">
              <a:off x="2740681" y="2303261"/>
              <a:ext cx="7234403" cy="556445"/>
              <a:chOff x="1273101" y="5312137"/>
              <a:chExt cx="7234403" cy="556445"/>
            </a:xfrm>
          </p:grpSpPr>
          <p:cxnSp>
            <p:nvCxnSpPr>
              <p:cNvPr id="15" name="直接连接符 14"/>
              <p:cNvCxnSpPr/>
              <p:nvPr/>
            </p:nvCxnSpPr>
            <p:spPr>
              <a:xfrm flipV="1">
                <a:off x="1337376" y="5312137"/>
                <a:ext cx="294128" cy="4844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631504" y="5312137"/>
                <a:ext cx="68760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273101" y="5724566"/>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pic>
        <p:nvPicPr>
          <p:cNvPr id="18" name="图片 17" descr="卡通人物&#10;&#10;低可信度描述已自动生成"/>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1666006" y="4393305"/>
            <a:ext cx="1651001" cy="1536234"/>
          </a:xfrm>
          <a:prstGeom prst="rect">
            <a:avLst/>
          </a:prstGeom>
        </p:spPr>
      </p:pic>
      <p:grpSp>
        <p:nvGrpSpPr>
          <p:cNvPr id="19" name="组合 18"/>
          <p:cNvGrpSpPr/>
          <p:nvPr/>
        </p:nvGrpSpPr>
        <p:grpSpPr>
          <a:xfrm>
            <a:off x="572109" y="347915"/>
            <a:ext cx="4037924" cy="957064"/>
            <a:chOff x="572109" y="347915"/>
            <a:chExt cx="4037924" cy="957064"/>
          </a:xfrm>
        </p:grpSpPr>
        <p:pic>
          <p:nvPicPr>
            <p:cNvPr id="20" name="图片 1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1" name="矩形 20"/>
            <p:cNvSpPr/>
            <p:nvPr/>
          </p:nvSpPr>
          <p:spPr>
            <a:xfrm>
              <a:off x="1708294" y="571704"/>
              <a:ext cx="2901739" cy="646331"/>
            </a:xfrm>
            <a:prstGeom prst="rect">
              <a:avLst/>
            </a:prstGeom>
          </p:spPr>
          <p:txBody>
            <a:bodyPr wrap="square">
              <a:spAutoFit/>
            </a:bodyPr>
            <a:lstStyle/>
            <a:p>
              <a:r>
                <a:rPr lang="zh-CN" sz="3600" spc="6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2" name="矩形 21"/>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2</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2" presetClass="entr" presetSubtype="4"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ppt_y</p:attrName>
                                        </p:attrNameLst>
                                      </p:cBhvr>
                                      <p:tavLst>
                                        <p:tav tm="0">
                                          <p:val>
                                            <p:strVal val="#ppt_y+#ppt_h*1.125000"/>
                                          </p:val>
                                        </p:tav>
                                        <p:tav tm="100000">
                                          <p:val>
                                            <p:strVal val="#ppt_y"/>
                                          </p:val>
                                        </p:tav>
                                      </p:tavLst>
                                    </p:anim>
                                    <p:animEffect transition="in" filter="wipe(up)">
                                      <p:cBhvr>
                                        <p:cTn id="2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a:spLocks noChangeArrowheads="1"/>
          </p:cNvSpPr>
          <p:nvPr/>
        </p:nvSpPr>
        <p:spPr bwMode="auto">
          <a:xfrm>
            <a:off x="1271588" y="2210488"/>
            <a:ext cx="9749169" cy="705485"/>
          </a:xfrm>
          <a:prstGeom prst="rect">
            <a:avLst/>
          </a:prstGeom>
          <a:solidFill>
            <a:schemeClr val="accent1"/>
          </a:solidFill>
          <a:ln w="9525">
            <a:noFill/>
            <a:miter lim="800000"/>
          </a:ln>
        </p:spPr>
        <p:txBody>
          <a:bodyPr wrap="square" lIns="91431" tIns="45716" rIns="91431" bIns="45716">
            <a:spAutoFit/>
          </a:bodyPr>
          <a:lstStyle/>
          <a:p>
            <a:pPr lvl="0" defTabSz="913130" fontAlgn="base">
              <a:lnSpc>
                <a:spcPts val="2400"/>
              </a:lnSpc>
              <a:spcBef>
                <a:spcPct val="0"/>
              </a:spcBef>
              <a:spcAft>
                <a:spcPts val="500"/>
              </a:spcAft>
              <a:defRPr/>
            </a:pPr>
            <a:r>
              <a:rPr lang="zh-CN" altLang="en-US" b="1" kern="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马克思主义有“中国化”的问题，红色家风的诞生和发展也是中国革命和社会主义建设的产物，这体现在三个方面。</a:t>
            </a:r>
            <a:endParaRPr lang="zh-CN" altLang="en-US" b="1" kern="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2" name="组合 1"/>
          <p:cNvGrpSpPr/>
          <p:nvPr/>
        </p:nvGrpSpPr>
        <p:grpSpPr>
          <a:xfrm>
            <a:off x="2120900" y="3186450"/>
            <a:ext cx="8899857" cy="2338288"/>
            <a:chOff x="1762770" y="2487950"/>
            <a:chExt cx="9257987" cy="2338288"/>
          </a:xfrm>
        </p:grpSpPr>
        <p:sp>
          <p:nvSpPr>
            <p:cNvPr id="25" name="矩形 24"/>
            <p:cNvSpPr>
              <a:spLocks noChangeArrowheads="1"/>
            </p:cNvSpPr>
            <p:nvPr/>
          </p:nvSpPr>
          <p:spPr bwMode="auto">
            <a:xfrm>
              <a:off x="1762770" y="2487950"/>
              <a:ext cx="9257987" cy="701915"/>
            </a:xfrm>
            <a:prstGeom prst="rect">
              <a:avLst/>
            </a:prstGeom>
            <a:noFill/>
            <a:ln w="9525">
              <a:noFill/>
              <a:miter lim="800000"/>
            </a:ln>
          </p:spPr>
          <p:txBody>
            <a:bodyPr wrap="square" lIns="91431" tIns="45716" rIns="91431" bIns="45716">
              <a:spAutoFit/>
            </a:bodyPr>
            <a:lstStyle/>
            <a:p>
              <a:pPr lvl="0" defTabSz="913130" fontAlgn="base">
                <a:lnSpc>
                  <a:spcPts val="2500"/>
                </a:lnSpc>
                <a:spcBef>
                  <a:spcPct val="0"/>
                </a:spcBef>
                <a:spcAft>
                  <a:spcPts val="500"/>
                </a:spcAft>
                <a:tabLst>
                  <a:tab pos="174625" algn="l"/>
                  <a:tab pos="623570" algn="l"/>
                </a:tabLst>
                <a:defRPr/>
              </a:pPr>
              <a:r>
                <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首先，红色家风的创造者是中国共产党老一辈无产阶级革命家，他们是土生土长的中国人，在中国传统文化的教育下长大，传统文化植根于他们的价值观之中。</a:t>
              </a:r>
              <a:endPar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29" name="矩形 28"/>
            <p:cNvSpPr>
              <a:spLocks noChangeArrowheads="1"/>
            </p:cNvSpPr>
            <p:nvPr/>
          </p:nvSpPr>
          <p:spPr bwMode="auto">
            <a:xfrm>
              <a:off x="1762770" y="3306137"/>
              <a:ext cx="9257987" cy="701915"/>
            </a:xfrm>
            <a:prstGeom prst="rect">
              <a:avLst/>
            </a:prstGeom>
            <a:noFill/>
            <a:ln w="9525">
              <a:noFill/>
              <a:miter lim="800000"/>
            </a:ln>
          </p:spPr>
          <p:txBody>
            <a:bodyPr wrap="square" lIns="91431" tIns="45716" rIns="91431" bIns="45716">
              <a:spAutoFit/>
            </a:bodyPr>
            <a:lstStyle/>
            <a:p>
              <a:pPr lvl="0" defTabSz="913130" fontAlgn="base">
                <a:lnSpc>
                  <a:spcPts val="2500"/>
                </a:lnSpc>
                <a:spcBef>
                  <a:spcPct val="0"/>
                </a:spcBef>
                <a:spcAft>
                  <a:spcPts val="500"/>
                </a:spcAft>
                <a:defRPr/>
              </a:pPr>
              <a:r>
                <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其次，老一辈无产阶级革命家接受了马克思主义思想，并将其基本原理与中国革命的实践相结合，在这一过程中，他们对马克思主义有了新的创造性的发展。</a:t>
              </a:r>
              <a:endPar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33" name="矩形 32"/>
            <p:cNvSpPr>
              <a:spLocks noChangeArrowheads="1"/>
            </p:cNvSpPr>
            <p:nvPr/>
          </p:nvSpPr>
          <p:spPr bwMode="auto">
            <a:xfrm>
              <a:off x="1762770" y="4124323"/>
              <a:ext cx="9257987" cy="701915"/>
            </a:xfrm>
            <a:prstGeom prst="rect">
              <a:avLst/>
            </a:prstGeom>
            <a:noFill/>
            <a:ln w="9525">
              <a:noFill/>
              <a:miter lim="800000"/>
            </a:ln>
          </p:spPr>
          <p:txBody>
            <a:bodyPr wrap="square" lIns="91431" tIns="45716" rIns="91431" bIns="45716">
              <a:spAutoFit/>
            </a:bodyPr>
            <a:lstStyle/>
            <a:p>
              <a:pPr lvl="0" defTabSz="913130" fontAlgn="base">
                <a:lnSpc>
                  <a:spcPts val="2500"/>
                </a:lnSpc>
                <a:spcBef>
                  <a:spcPct val="0"/>
                </a:spcBef>
                <a:spcAft>
                  <a:spcPts val="500"/>
                </a:spcAft>
                <a:tabLst>
                  <a:tab pos="4035425" algn="l"/>
                </a:tabLst>
                <a:defRPr/>
              </a:pPr>
              <a:r>
                <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再次，通过对革命斗争和社会主义建设的经验总结，批判地融入中国传统文化中优秀的价值取向，形成了以爱党爱国、坚定信仰、忠贞不渝、严守纪律、清正廉洁、律己律家为内核的红色家风。</a:t>
              </a:r>
              <a:endPar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13" name="组合 12"/>
          <p:cNvGrpSpPr/>
          <p:nvPr/>
        </p:nvGrpSpPr>
        <p:grpSpPr>
          <a:xfrm>
            <a:off x="1278444" y="3248700"/>
            <a:ext cx="687070" cy="2087683"/>
            <a:chOff x="1278444" y="2550200"/>
            <a:chExt cx="687070" cy="2087683"/>
          </a:xfrm>
        </p:grpSpPr>
        <p:grpSp>
          <p:nvGrpSpPr>
            <p:cNvPr id="3" name="组合 2"/>
            <p:cNvGrpSpPr/>
            <p:nvPr/>
          </p:nvGrpSpPr>
          <p:grpSpPr>
            <a:xfrm>
              <a:off x="1278444" y="2550200"/>
              <a:ext cx="687070" cy="498417"/>
              <a:chOff x="2205" y="3272"/>
              <a:chExt cx="2046" cy="1120"/>
            </a:xfrm>
          </p:grpSpPr>
          <p:sp>
            <p:nvSpPr>
              <p:cNvPr id="4" name="Aichitds11-2"/>
              <p:cNvSpPr/>
              <p:nvPr/>
            </p:nvSpPr>
            <p:spPr bwMode="auto">
              <a:xfrm>
                <a:off x="2356" y="3406"/>
                <a:ext cx="1744" cy="864"/>
              </a:xfrm>
              <a:prstGeom prst="roundRect">
                <a:avLst/>
              </a:prstGeom>
              <a:solidFill>
                <a:srgbClr val="E60000"/>
              </a:solidFill>
              <a:ln w="28575">
                <a:noFill/>
              </a:ln>
              <a:effectLst/>
            </p:spPr>
            <p:txBody>
              <a:bodyPr bIns="144145" rtlCol="0" anchor="ctr">
                <a:noAutofit/>
              </a:bodyPr>
              <a:lstStyle/>
              <a:p>
                <a:pPr marL="0" marR="0" lvl="0" indent="0" algn="ctr" defTabSz="914400" rtl="0" fontAlgn="auto">
                  <a:lnSpc>
                    <a:spcPct val="150000"/>
                  </a:lnSpc>
                  <a:spcBef>
                    <a:spcPts val="0"/>
                  </a:spcBef>
                  <a:spcAft>
                    <a:spcPts val="0"/>
                  </a:spcAft>
                  <a:buClrTx/>
                  <a:buSzTx/>
                  <a:buFontTx/>
                  <a:buNone/>
                  <a:defRPr/>
                </a:pPr>
                <a:r>
                  <a:rPr lang="en-US" altLang="zh-CN" sz="2000" noProof="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rPr>
                  <a:t>1</a:t>
                </a:r>
                <a:endParaRPr lang="en-US" altLang="zh-CN" sz="2000" noProof="0" dirty="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sp>
            <p:nvSpPr>
              <p:cNvPr id="5" name="Aichitds15"/>
              <p:cNvSpPr>
                <a:spLocks noChangeArrowheads="1"/>
              </p:cNvSpPr>
              <p:nvPr/>
            </p:nvSpPr>
            <p:spPr bwMode="auto">
              <a:xfrm>
                <a:off x="2205" y="3272"/>
                <a:ext cx="2046" cy="1120"/>
              </a:xfrm>
              <a:prstGeom prst="roundRect">
                <a:avLst/>
              </a:prstGeom>
              <a:noFill/>
              <a:ln w="9525" cmpd="sng">
                <a:solidFill>
                  <a:srgbClr val="DD0000"/>
                </a:solidFill>
                <a:prstDash val="dash"/>
                <a:round/>
              </a:ln>
              <a:extLst>
                <a:ext uri="{909E8E84-426E-40DD-AFC4-6F175D3DCCD1}">
                  <a14:hiddenFill xmlns:a14="http://schemas.microsoft.com/office/drawing/2010/main">
                    <a:solidFill>
                      <a:srgbClr val="FFFFFF"/>
                    </a:solidFill>
                  </a14:hiddenFill>
                </a:ext>
              </a:extLst>
            </p:spPr>
            <p:txBody>
              <a:bodyPr lIns="91417" tIns="45709" rIns="91417"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grpSp>
        <p:grpSp>
          <p:nvGrpSpPr>
            <p:cNvPr id="6" name="组合 5"/>
            <p:cNvGrpSpPr/>
            <p:nvPr/>
          </p:nvGrpSpPr>
          <p:grpSpPr>
            <a:xfrm>
              <a:off x="1278444" y="4139466"/>
              <a:ext cx="687070" cy="498417"/>
              <a:chOff x="2205" y="3272"/>
              <a:chExt cx="2046" cy="1120"/>
            </a:xfrm>
          </p:grpSpPr>
          <p:sp>
            <p:nvSpPr>
              <p:cNvPr id="7" name="Aichitds11-2"/>
              <p:cNvSpPr/>
              <p:nvPr/>
            </p:nvSpPr>
            <p:spPr bwMode="auto">
              <a:xfrm>
                <a:off x="2356" y="3406"/>
                <a:ext cx="1744" cy="864"/>
              </a:xfrm>
              <a:prstGeom prst="roundRect">
                <a:avLst/>
              </a:prstGeom>
              <a:solidFill>
                <a:srgbClr val="E60000"/>
              </a:solidFill>
              <a:ln w="28575">
                <a:noFill/>
              </a:ln>
              <a:effectLst/>
            </p:spPr>
            <p:txBody>
              <a:bodyPr bIns="144145" rtlCol="0" anchor="ctr">
                <a:noAutofit/>
              </a:bodyPr>
              <a:lstStyle/>
              <a:p>
                <a:pPr marL="0" marR="0" lvl="0" indent="0" algn="ctr" defTabSz="914400" rtl="0" fontAlgn="auto">
                  <a:lnSpc>
                    <a:spcPct val="150000"/>
                  </a:lnSpc>
                  <a:spcBef>
                    <a:spcPts val="0"/>
                  </a:spcBef>
                  <a:spcAft>
                    <a:spcPts val="0"/>
                  </a:spcAft>
                  <a:buClrTx/>
                  <a:buSzTx/>
                  <a:buFontTx/>
                  <a:buNone/>
                  <a:defRPr/>
                </a:pPr>
                <a:r>
                  <a:rPr lang="en-US" altLang="zh-CN" sz="2000" dirty="0">
                    <a:solidFill>
                      <a:schemeClr val="bg1"/>
                    </a:solidFill>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rPr>
                  <a:t>3</a:t>
                </a:r>
                <a:endParaRPr lang="en-US" altLang="zh-CN" sz="2000" noProof="0" dirty="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sp>
            <p:nvSpPr>
              <p:cNvPr id="8" name="Aichitds15"/>
              <p:cNvSpPr>
                <a:spLocks noChangeArrowheads="1"/>
              </p:cNvSpPr>
              <p:nvPr/>
            </p:nvSpPr>
            <p:spPr bwMode="auto">
              <a:xfrm>
                <a:off x="2205" y="3272"/>
                <a:ext cx="2046" cy="1120"/>
              </a:xfrm>
              <a:prstGeom prst="roundRect">
                <a:avLst/>
              </a:prstGeom>
              <a:noFill/>
              <a:ln w="9525" cmpd="sng">
                <a:solidFill>
                  <a:srgbClr val="DD0000"/>
                </a:solidFill>
                <a:prstDash val="dash"/>
                <a:round/>
              </a:ln>
              <a:extLst>
                <a:ext uri="{909E8E84-426E-40DD-AFC4-6F175D3DCCD1}">
                  <a14:hiddenFill xmlns:a14="http://schemas.microsoft.com/office/drawing/2010/main">
                    <a:solidFill>
                      <a:srgbClr val="FFFFFF"/>
                    </a:solidFill>
                  </a14:hiddenFill>
                </a:ext>
              </a:extLst>
            </p:spPr>
            <p:txBody>
              <a:bodyPr lIns="91417" tIns="45709" rIns="91417"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grpSp>
        <p:grpSp>
          <p:nvGrpSpPr>
            <p:cNvPr id="9" name="组合 8"/>
            <p:cNvGrpSpPr/>
            <p:nvPr/>
          </p:nvGrpSpPr>
          <p:grpSpPr>
            <a:xfrm>
              <a:off x="1278444" y="3344833"/>
              <a:ext cx="687070" cy="498417"/>
              <a:chOff x="2205" y="3272"/>
              <a:chExt cx="2046" cy="1120"/>
            </a:xfrm>
          </p:grpSpPr>
          <p:sp>
            <p:nvSpPr>
              <p:cNvPr id="10" name="Aichitds11-2"/>
              <p:cNvSpPr/>
              <p:nvPr/>
            </p:nvSpPr>
            <p:spPr bwMode="auto">
              <a:xfrm>
                <a:off x="2356" y="3406"/>
                <a:ext cx="1744" cy="864"/>
              </a:xfrm>
              <a:prstGeom prst="roundRect">
                <a:avLst/>
              </a:prstGeom>
              <a:solidFill>
                <a:srgbClr val="E60000"/>
              </a:solidFill>
              <a:ln w="28575">
                <a:noFill/>
              </a:ln>
              <a:effectLst/>
            </p:spPr>
            <p:txBody>
              <a:bodyPr bIns="144145" rtlCol="0" anchor="ctr">
                <a:noAutofit/>
              </a:bodyPr>
              <a:lstStyle/>
              <a:p>
                <a:pPr marL="0" marR="0" lvl="0" indent="0" algn="ctr" defTabSz="914400" rtl="0" fontAlgn="auto">
                  <a:lnSpc>
                    <a:spcPct val="150000"/>
                  </a:lnSpc>
                  <a:spcBef>
                    <a:spcPts val="0"/>
                  </a:spcBef>
                  <a:spcAft>
                    <a:spcPts val="0"/>
                  </a:spcAft>
                  <a:buClrTx/>
                  <a:buSzTx/>
                  <a:buFontTx/>
                  <a:buNone/>
                  <a:defRPr/>
                </a:pPr>
                <a:r>
                  <a:rPr lang="en-US" sz="2000" noProof="0" dirty="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rPr>
                  <a:t>2</a:t>
                </a:r>
                <a:endParaRPr lang="en-US" altLang="zh-CN" sz="2000" noProof="0" dirty="0">
                  <a:ln>
                    <a:noFill/>
                  </a:ln>
                  <a:solidFill>
                    <a:schemeClr val="bg1"/>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sp>
            <p:nvSpPr>
              <p:cNvPr id="12" name="Aichitds15"/>
              <p:cNvSpPr>
                <a:spLocks noChangeArrowheads="1"/>
              </p:cNvSpPr>
              <p:nvPr/>
            </p:nvSpPr>
            <p:spPr bwMode="auto">
              <a:xfrm>
                <a:off x="2205" y="3272"/>
                <a:ext cx="2046" cy="1120"/>
              </a:xfrm>
              <a:prstGeom prst="roundRect">
                <a:avLst/>
              </a:prstGeom>
              <a:noFill/>
              <a:ln w="9525" cmpd="sng">
                <a:solidFill>
                  <a:srgbClr val="DD0000"/>
                </a:solidFill>
                <a:prstDash val="dash"/>
                <a:round/>
              </a:ln>
              <a:extLst>
                <a:ext uri="{909E8E84-426E-40DD-AFC4-6F175D3DCCD1}">
                  <a14:hiddenFill xmlns:a14="http://schemas.microsoft.com/office/drawing/2010/main">
                    <a:solidFill>
                      <a:srgbClr val="FFFFFF"/>
                    </a:solidFill>
                  </a14:hiddenFill>
                </a:ext>
              </a:extLst>
            </p:spPr>
            <p:txBody>
              <a:bodyPr lIns="91417" tIns="45709" rIns="91417"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CN Normal" panose="020B0400000000000000" pitchFamily="34" charset="-122"/>
                  <a:sym typeface="思源宋体 CN" panose="02020400000000000000" pitchFamily="18" charset="-122"/>
                </a:endParaRPr>
              </a:p>
            </p:txBody>
          </p:sp>
        </p:grpSp>
      </p:grpSp>
      <p:grpSp>
        <p:nvGrpSpPr>
          <p:cNvPr id="18" name="组合 17"/>
          <p:cNvGrpSpPr/>
          <p:nvPr/>
        </p:nvGrpSpPr>
        <p:grpSpPr>
          <a:xfrm>
            <a:off x="572109" y="347915"/>
            <a:ext cx="4037924" cy="957064"/>
            <a:chOff x="572109" y="347915"/>
            <a:chExt cx="4037924" cy="957064"/>
          </a:xfrm>
        </p:grpSpPr>
        <p:pic>
          <p:nvPicPr>
            <p:cNvPr id="19" name="图片 18"/>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0" name="矩形 19"/>
            <p:cNvSpPr/>
            <p:nvPr/>
          </p:nvSpPr>
          <p:spPr>
            <a:xfrm>
              <a:off x="1708294" y="571704"/>
              <a:ext cx="2901739" cy="646331"/>
            </a:xfrm>
            <a:prstGeom prst="rect">
              <a:avLst/>
            </a:prstGeom>
          </p:spPr>
          <p:txBody>
            <a:bodyPr wrap="square">
              <a:spAutoFit/>
            </a:bodyPr>
            <a:lstStyle/>
            <a:p>
              <a:r>
                <a:rPr lang="zh-CN" sz="3600" spc="6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1" name="矩形 20"/>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2</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15697" y="1556124"/>
            <a:ext cx="8839000" cy="5024440"/>
          </a:xfrm>
          <a:prstGeom prst="rect">
            <a:avLst/>
          </a:prstGeom>
        </p:spPr>
      </p:pic>
      <p:sp>
        <p:nvSpPr>
          <p:cNvPr id="41" name="Aitds7"/>
          <p:cNvSpPr/>
          <p:nvPr/>
        </p:nvSpPr>
        <p:spPr>
          <a:xfrm>
            <a:off x="2353269" y="3206454"/>
            <a:ext cx="6963856" cy="1938984"/>
          </a:xfrm>
          <a:prstGeom prst="rect">
            <a:avLst/>
          </a:prstGeom>
          <a:noFill/>
          <a:ln w="9525">
            <a:noFill/>
            <a:miter lim="800000"/>
          </a:ln>
        </p:spPr>
        <p:txBody>
          <a:bodyPr wrap="square" lIns="91431" tIns="45716" rIns="91431" bIns="45716">
            <a:spAutoFit/>
          </a:bodyPr>
          <a:lstStyle/>
          <a:p>
            <a:pPr defTabSz="913130" fontAlgn="base">
              <a:lnSpc>
                <a:spcPct val="200000"/>
              </a:lnSpc>
              <a:spcBef>
                <a:spcPct val="0"/>
              </a:spcBef>
              <a:spcAft>
                <a:spcPts val="500"/>
              </a:spcAft>
            </a:pPr>
            <a:r>
              <a:rPr lang="zh-CN" altLang="en-US" sz="2000" b="1" kern="0"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红色家风在不同的家庭有着不同的表现形式，</a:t>
            </a:r>
            <a:r>
              <a:rPr lang="zh-CN" altLang="en-US" sz="2000" b="1" ker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比</a:t>
            </a:r>
            <a:r>
              <a:rPr lang="zh-CN" altLang="en-US" sz="2000" b="1" kern="0"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如</a:t>
            </a:r>
            <a:r>
              <a:rPr lang="en-US" altLang="zh-CN" sz="2000" b="1" kern="0"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XXX</a:t>
            </a:r>
            <a:r>
              <a:rPr lang="zh-CN" altLang="en-US" sz="2000" b="1" kern="0"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同</a:t>
            </a:r>
            <a:r>
              <a:rPr lang="zh-CN" altLang="en-US" sz="2000" b="1" kern="0"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志拟定过“十条家规”，陈云同志为亲人定下了“三不准”，习仲勋同志教育子女要“勤俭持家、低调做人”等。</a:t>
            </a:r>
            <a:endParaRPr lang="zh-CN" altLang="en-US" sz="2000" b="1" kern="0"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18" name="组合 17"/>
          <p:cNvGrpSpPr/>
          <p:nvPr/>
        </p:nvGrpSpPr>
        <p:grpSpPr>
          <a:xfrm>
            <a:off x="572109" y="347915"/>
            <a:ext cx="4037924" cy="957064"/>
            <a:chOff x="572109" y="347915"/>
            <a:chExt cx="4037924" cy="957064"/>
          </a:xfrm>
        </p:grpSpPr>
        <p:pic>
          <p:nvPicPr>
            <p:cNvPr id="19" name="图片 1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0" name="矩形 19"/>
            <p:cNvSpPr/>
            <p:nvPr/>
          </p:nvSpPr>
          <p:spPr>
            <a:xfrm>
              <a:off x="1708294" y="571704"/>
              <a:ext cx="2901739" cy="646331"/>
            </a:xfrm>
            <a:prstGeom prst="rect">
              <a:avLst/>
            </a:prstGeom>
          </p:spPr>
          <p:txBody>
            <a:bodyPr wrap="square">
              <a:spAutoFit/>
            </a:bodyPr>
            <a:lstStyle/>
            <a:p>
              <a:r>
                <a:rPr lang="zh-CN" sz="3600" spc="6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1" name="矩形 20"/>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2</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pic>
        <p:nvPicPr>
          <p:cNvPr id="15" name="图片 14"/>
          <p:cNvPicPr>
            <a:picLocks noChangeAspect="1"/>
          </p:cNvPicPr>
          <p:nvPr/>
        </p:nvPicPr>
        <p:blipFill rotWithShape="1">
          <a:blip r:embed="rId3" cstate="hqprint">
            <a:extLst>
              <a:ext uri="{28A0092B-C50C-407E-A947-70E740481C1C}">
                <a14:useLocalDpi xmlns:a14="http://schemas.microsoft.com/office/drawing/2010/main" val="0"/>
              </a:ext>
            </a:extLst>
          </a:blip>
          <a:srcRect l="39259" t="40370" r="39074" b="37593"/>
          <a:stretch>
            <a:fillRect/>
          </a:stretch>
        </p:blipFill>
        <p:spPr>
          <a:xfrm>
            <a:off x="5245100" y="1796728"/>
            <a:ext cx="977900" cy="9946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364897" y="3068178"/>
            <a:ext cx="2045167" cy="1609266"/>
            <a:chOff x="1330253" y="1570881"/>
            <a:chExt cx="2045167" cy="1609266"/>
          </a:xfrm>
        </p:grpSpPr>
        <p:sp>
          <p:nvSpPr>
            <p:cNvPr id="10" name="Oval 65"/>
            <p:cNvSpPr>
              <a:spLocks noChangeArrowheads="1"/>
            </p:cNvSpPr>
            <p:nvPr/>
          </p:nvSpPr>
          <p:spPr bwMode="auto">
            <a:xfrm rot="10800000" flipV="1">
              <a:off x="1330253" y="2985710"/>
              <a:ext cx="2045167" cy="194437"/>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41684" tIns="70843" rIns="141684" bIns="70843" anchor="ctr"/>
            <a:lstStyle/>
            <a:p>
              <a:pPr defTabSz="963930" fontAlgn="auto">
                <a:spcBef>
                  <a:spcPts val="0"/>
                </a:spcBef>
                <a:spcAft>
                  <a:spcPts val="0"/>
                </a:spcAft>
                <a:defRPr/>
              </a:pPr>
              <a:endParaRPr lang="zh-CN" altLang="en-US" kern="0">
                <a:solidFill>
                  <a:sysClr val="windowText" lastClr="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11" name="组合 10"/>
            <p:cNvGrpSpPr/>
            <p:nvPr/>
          </p:nvGrpSpPr>
          <p:grpSpPr>
            <a:xfrm>
              <a:off x="1704136" y="1570881"/>
              <a:ext cx="1321999" cy="1407416"/>
              <a:chOff x="611306" y="1203674"/>
              <a:chExt cx="1328332" cy="1414234"/>
            </a:xfrm>
          </p:grpSpPr>
          <p:sp>
            <p:nvSpPr>
              <p:cNvPr id="12" name="菱形 11"/>
              <p:cNvSpPr/>
              <p:nvPr/>
            </p:nvSpPr>
            <p:spPr>
              <a:xfrm>
                <a:off x="723313" y="1289437"/>
                <a:ext cx="1104318" cy="1328471"/>
              </a:xfrm>
              <a:prstGeom prst="diamond">
                <a:avLst/>
              </a:prstGeom>
              <a:solidFill>
                <a:schemeClr val="tx1">
                  <a:lumMod val="75000"/>
                  <a:lumOff val="2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63930" fontAlgn="auto">
                  <a:spcBef>
                    <a:spcPts val="0"/>
                  </a:spcBef>
                  <a:spcAft>
                    <a:spcPts val="0"/>
                  </a:spcAft>
                  <a:defRPr/>
                </a:pPr>
                <a:endParaRPr lang="zh-CN" altLang="en-US" sz="2800" dirty="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3" name="菱形 12"/>
              <p:cNvSpPr/>
              <p:nvPr/>
            </p:nvSpPr>
            <p:spPr>
              <a:xfrm>
                <a:off x="611306" y="1203674"/>
                <a:ext cx="1328332" cy="1326722"/>
              </a:xfrm>
              <a:prstGeom prst="diamond">
                <a:avLst/>
              </a:prstGeom>
              <a:solidFill>
                <a:srgbClr val="E6001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63930" fontAlgn="auto">
                  <a:spcBef>
                    <a:spcPts val="0"/>
                  </a:spcBef>
                  <a:spcAft>
                    <a:spcPts val="0"/>
                  </a:spcAft>
                  <a:defRPr/>
                </a:pPr>
                <a:r>
                  <a:rPr lang="en-US" altLang="zh-CN" sz="450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3</a:t>
                </a:r>
                <a:endParaRPr lang="zh-CN" altLang="en-US" sz="4500" dirty="0">
                  <a:solidFill>
                    <a:srgbClr val="FFFFFF"/>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sp>
        <p:nvSpPr>
          <p:cNvPr id="3" name="Aitds7"/>
          <p:cNvSpPr/>
          <p:nvPr/>
        </p:nvSpPr>
        <p:spPr>
          <a:xfrm>
            <a:off x="1757410" y="1556878"/>
            <a:ext cx="4657904" cy="375744"/>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defRPr/>
            </a:pPr>
            <a:endParaRPr lang="zh-CN" altLang="en-US" dirty="0">
              <a:solidFill>
                <a:srgbClr val="2F394E"/>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6" name="组合 5"/>
          <p:cNvGrpSpPr/>
          <p:nvPr/>
        </p:nvGrpSpPr>
        <p:grpSpPr>
          <a:xfrm>
            <a:off x="3616962" y="2398383"/>
            <a:ext cx="6423162" cy="3158520"/>
            <a:chOff x="2491507" y="1604583"/>
            <a:chExt cx="6423162" cy="3158520"/>
          </a:xfrm>
        </p:grpSpPr>
        <p:sp>
          <p:nvSpPr>
            <p:cNvPr id="8" name="Aitds7"/>
            <p:cNvSpPr/>
            <p:nvPr/>
          </p:nvSpPr>
          <p:spPr>
            <a:xfrm>
              <a:off x="2491507" y="1604583"/>
              <a:ext cx="4657904" cy="400110"/>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defRPr/>
              </a:pPr>
              <a:r>
                <a:rPr lang="zh-CN" altLang="en-US" sz="2400" b="1">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（三）创新性</a:t>
              </a:r>
              <a:endParaRPr lang="zh-CN" altLang="en-US" sz="2400" b="1">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2" name="矩形 1"/>
            <p:cNvSpPr/>
            <p:nvPr/>
          </p:nvSpPr>
          <p:spPr>
            <a:xfrm>
              <a:off x="2666481" y="1984137"/>
              <a:ext cx="6248188" cy="2778966"/>
            </a:xfrm>
            <a:prstGeom prst="rect">
              <a:avLst/>
            </a:prstGeom>
          </p:spPr>
          <p:txBody>
            <a:bodyPr wrap="square">
              <a:spAutoFit/>
            </a:bodyPr>
            <a:lstStyle/>
            <a:p>
              <a:pPr lvl="0">
                <a:lnSpc>
                  <a:spcPct val="200000"/>
                </a:lnSpc>
                <a:defRPr/>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社会主义核心价值体系与社会主义核心价值观的提出，是新时代家风创新性的来源。在中国共产党领导下，走中国特色社会主义道路，实现中华民族的伟大复兴，是现阶段中国各族人民的共同理想。家庭培养的不仅仅是继承者，更是共产主义事业的建设者和接班人。</a:t>
              </a:r>
              <a:endParaRPr kumimoji="0" lang="zh-CN" altLang="en-US" b="0" i="0" u="none" strike="noStrike" kern="1200" cap="none" spc="0" normalizeH="0" baseline="0" noProof="0" dirty="0">
                <a:ln>
                  <a:noFill/>
                </a:ln>
                <a:solidFill>
                  <a:schemeClr val="tx1">
                    <a:lumMod val="75000"/>
                    <a:lumOff val="25000"/>
                  </a:schemeClr>
                </a:solidFill>
                <a:effectLst/>
                <a:uLnTx/>
                <a:uFillTx/>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14" name="组合 13"/>
          <p:cNvGrpSpPr/>
          <p:nvPr/>
        </p:nvGrpSpPr>
        <p:grpSpPr>
          <a:xfrm>
            <a:off x="572109" y="347915"/>
            <a:ext cx="4037924" cy="957064"/>
            <a:chOff x="572109" y="347915"/>
            <a:chExt cx="4037924" cy="957064"/>
          </a:xfrm>
        </p:grpSpPr>
        <p:pic>
          <p:nvPicPr>
            <p:cNvPr id="15" name="图片 14"/>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16" name="矩形 15"/>
            <p:cNvSpPr/>
            <p:nvPr/>
          </p:nvSpPr>
          <p:spPr>
            <a:xfrm>
              <a:off x="1708294" y="571704"/>
              <a:ext cx="2901739" cy="646331"/>
            </a:xfrm>
            <a:prstGeom prst="rect">
              <a:avLst/>
            </a:prstGeom>
          </p:spPr>
          <p:txBody>
            <a:bodyPr wrap="square">
              <a:spAutoFit/>
            </a:bodyPr>
            <a:lstStyle/>
            <a:p>
              <a:r>
                <a:rPr lang="zh-CN" sz="3600" spc="6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17" name="矩形 16"/>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2</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itds7"/>
          <p:cNvSpPr/>
          <p:nvPr/>
        </p:nvSpPr>
        <p:spPr>
          <a:xfrm>
            <a:off x="1757410" y="1556878"/>
            <a:ext cx="4657904" cy="375744"/>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defRPr/>
            </a:pPr>
            <a:endParaRPr lang="zh-CN" altLang="en-US" dirty="0">
              <a:solidFill>
                <a:srgbClr val="2F394E"/>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4" name="矩形 3"/>
          <p:cNvSpPr/>
          <p:nvPr/>
        </p:nvSpPr>
        <p:spPr>
          <a:xfrm>
            <a:off x="1161627" y="2184521"/>
            <a:ext cx="6623474" cy="3367589"/>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中国共产党作为执政党，党员的家风建设也从家庭层面上升到政党建设和国家</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层面。</a:t>
            </a:r>
            <a:r>
              <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中国共产党党员领导干部廉洁从政</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若干准则</a:t>
            </a:r>
            <a:r>
              <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领导干部个人</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事项报告</a:t>
            </a:r>
            <a:r>
              <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中国共产党廉洁</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自律准则</a:t>
            </a:r>
            <a:r>
              <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中国共产党</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纪律处分条例</a:t>
            </a:r>
            <a:r>
              <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等制度，更是从根本上对党员的家风建设进行了</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规范。</a:t>
            </a:r>
            <a:endParaRPr lang="en-US" altLang="zh-CN">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a:p>
            <a:pPr marL="342900" indent="-342900">
              <a:lnSpc>
                <a:spcPct val="150000"/>
              </a:lnSpc>
              <a:buFont typeface="Wingdings" panose="05000000000000000000" pitchFamily="2" charset="2"/>
              <a:buChar char="Ø"/>
            </a:pPr>
            <a:endPar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a:p>
            <a:pPr marL="342900" indent="-342900">
              <a:lnSpc>
                <a:spcPct val="150000"/>
              </a:lnSpc>
              <a:buFont typeface="Wingdings" panose="05000000000000000000" pitchFamily="2" charset="2"/>
              <a:buChar char="Ø"/>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中国历史上的任何一个时期都不曾像今天这样注重家风建设，家风与政风、党风一起构成了当下中国的社会风气。</a:t>
            </a:r>
            <a:endPar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pic>
        <p:nvPicPr>
          <p:cNvPr id="5" name="图片 4"/>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7556502" y="1982127"/>
            <a:ext cx="3809998" cy="3809998"/>
          </a:xfrm>
          <a:prstGeom prst="rect">
            <a:avLst/>
          </a:prstGeom>
        </p:spPr>
      </p:pic>
      <p:grpSp>
        <p:nvGrpSpPr>
          <p:cNvPr id="14" name="组合 13"/>
          <p:cNvGrpSpPr/>
          <p:nvPr/>
        </p:nvGrpSpPr>
        <p:grpSpPr>
          <a:xfrm>
            <a:off x="572109" y="347915"/>
            <a:ext cx="4037924" cy="957064"/>
            <a:chOff x="572109" y="347915"/>
            <a:chExt cx="4037924" cy="957064"/>
          </a:xfrm>
        </p:grpSpPr>
        <p:pic>
          <p:nvPicPr>
            <p:cNvPr id="15" name="图片 1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16" name="矩形 15"/>
            <p:cNvSpPr/>
            <p:nvPr/>
          </p:nvSpPr>
          <p:spPr>
            <a:xfrm>
              <a:off x="1708294" y="571704"/>
              <a:ext cx="2901739" cy="646331"/>
            </a:xfrm>
            <a:prstGeom prst="rect">
              <a:avLst/>
            </a:prstGeom>
          </p:spPr>
          <p:txBody>
            <a:bodyPr wrap="square">
              <a:spAutoFit/>
            </a:bodyPr>
            <a:lstStyle/>
            <a:p>
              <a:r>
                <a:rPr lang="zh-CN" sz="3600" spc="6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家</a:t>
              </a:r>
              <a:r>
                <a:rPr lang="zh-CN"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3600" spc="6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的特点</a:t>
              </a:r>
              <a:endParaRPr lang="zh-CN" sz="3600" spc="6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17" name="矩形 16"/>
            <p:cNvSpPr/>
            <p:nvPr/>
          </p:nvSpPr>
          <p:spPr>
            <a:xfrm>
              <a:off x="1021501" y="552106"/>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2</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750"/>
                                        <p:tgtEl>
                                          <p:spTgt spid="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文本框 26"/>
          <p:cNvSpPr txBox="1"/>
          <p:nvPr/>
        </p:nvSpPr>
        <p:spPr>
          <a:xfrm>
            <a:off x="818759" y="3046743"/>
            <a:ext cx="10554482" cy="1089529"/>
          </a:xfrm>
          <a:prstGeom prst="rect">
            <a:avLst/>
          </a:prstGeom>
          <a:noFill/>
        </p:spPr>
        <p:txBody>
          <a:bodyPr wrap="square">
            <a:spAutoFit/>
          </a:bodyPr>
          <a:lstStyle/>
          <a:p>
            <a:pPr algn="ctr">
              <a:lnSpc>
                <a:spcPct val="90000"/>
              </a:lnSpc>
            </a:pPr>
            <a:r>
              <a:rPr lang="zh-CN" altLang="en-US" sz="720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72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7200" dirty="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nvGrpSpPr>
          <p:cNvPr id="12" name="组合 11"/>
          <p:cNvGrpSpPr/>
          <p:nvPr/>
        </p:nvGrpSpPr>
        <p:grpSpPr>
          <a:xfrm>
            <a:off x="4279899" y="1259034"/>
            <a:ext cx="3632202" cy="867188"/>
            <a:chOff x="4279899" y="1462234"/>
            <a:chExt cx="3632202" cy="867188"/>
          </a:xfrm>
        </p:grpSpPr>
        <p:sp>
          <p:nvSpPr>
            <p:cNvPr id="13" name="矩形: 圆角 35"/>
            <p:cNvSpPr/>
            <p:nvPr/>
          </p:nvSpPr>
          <p:spPr>
            <a:xfrm>
              <a:off x="4279899" y="1462234"/>
              <a:ext cx="3632202" cy="867188"/>
            </a:xfrm>
            <a:prstGeom prst="roundRect">
              <a:avLst>
                <a:gd name="adj" fmla="val 34692"/>
              </a:avLst>
            </a:prstGeom>
            <a:gradFill>
              <a:gsLst>
                <a:gs pos="0">
                  <a:schemeClr val="accent4">
                    <a:lumMod val="20000"/>
                    <a:lumOff val="80000"/>
                  </a:schemeClr>
                </a:gs>
                <a:gs pos="100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TextBox 495"/>
            <p:cNvSpPr txBox="1"/>
            <p:nvPr/>
          </p:nvSpPr>
          <p:spPr>
            <a:xfrm>
              <a:off x="4659725" y="1603441"/>
              <a:ext cx="2872551" cy="646331"/>
            </a:xfrm>
            <a:prstGeom prst="rect">
              <a:avLst/>
            </a:prstGeom>
            <a:noFill/>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8565">
                <a:defRPr/>
              </a:pPr>
              <a:r>
                <a:rPr lang="zh-CN" altLang="en-US" sz="3600" spc="60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第</a:t>
              </a:r>
              <a:r>
                <a:rPr lang="en-US" altLang="zh-CN" sz="3600" spc="600"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02</a:t>
              </a:r>
              <a:r>
                <a:rPr lang="zh-CN" altLang="en-US" sz="3600" spc="600"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部</a:t>
              </a:r>
              <a:r>
                <a:rPr lang="zh-CN" altLang="en-US" sz="3600" spc="60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分</a:t>
              </a:r>
              <a:endParaRPr lang="zh-CN" altLang="en-US" sz="2800" spc="600"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15" name="组合 14"/>
          <p:cNvGrpSpPr/>
          <p:nvPr/>
        </p:nvGrpSpPr>
        <p:grpSpPr>
          <a:xfrm>
            <a:off x="2844462" y="2433740"/>
            <a:ext cx="6503077" cy="369332"/>
            <a:chOff x="2844462" y="4204395"/>
            <a:chExt cx="6503077" cy="369332"/>
          </a:xfrm>
        </p:grpSpPr>
        <p:sp>
          <p:nvSpPr>
            <p:cNvPr id="24" name="矩形 23"/>
            <p:cNvSpPr/>
            <p:nvPr/>
          </p:nvSpPr>
          <p:spPr>
            <a:xfrm>
              <a:off x="4152900" y="4204395"/>
              <a:ext cx="3886200" cy="369332"/>
            </a:xfrm>
            <a:prstGeom prst="rect">
              <a:avLst/>
            </a:prstGeom>
          </p:spPr>
          <p:txBody>
            <a:bodyPr wrap="square">
              <a:spAutoFit/>
            </a:bodyPr>
            <a:lstStyle/>
            <a:p>
              <a:pPr algn="dist"/>
              <a:r>
                <a:rPr lang="zh-CN" altLang="en-US" b="1" spc="-1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党风廉政教育主题党课讲稿</a:t>
              </a:r>
              <a:endParaRPr lang="zh-CN" altLang="en-US" b="1" spc="-1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25" name="组合 24"/>
            <p:cNvGrpSpPr/>
            <p:nvPr/>
          </p:nvGrpSpPr>
          <p:grpSpPr>
            <a:xfrm>
              <a:off x="2844462" y="4245596"/>
              <a:ext cx="6503077" cy="257416"/>
              <a:chOff x="2796173" y="4105896"/>
              <a:chExt cx="6503077" cy="257416"/>
            </a:xfrm>
          </p:grpSpPr>
          <p:grpSp>
            <p:nvGrpSpPr>
              <p:cNvPr id="26" name="PA-102226"/>
              <p:cNvGrpSpPr/>
              <p:nvPr>
                <p:custDataLst>
                  <p:tags r:id="rId2"/>
                </p:custDataLst>
              </p:nvPr>
            </p:nvGrpSpPr>
            <p:grpSpPr>
              <a:xfrm>
                <a:off x="8073662" y="4105896"/>
                <a:ext cx="1225588" cy="257416"/>
                <a:chOff x="4435227" y="1491630"/>
                <a:chExt cx="1328339" cy="255096"/>
              </a:xfrm>
              <a:solidFill>
                <a:srgbClr val="C00000"/>
              </a:solidFill>
            </p:grpSpPr>
            <p:grpSp>
              <p:nvGrpSpPr>
                <p:cNvPr id="34" name="组合 33"/>
                <p:cNvGrpSpPr/>
                <p:nvPr/>
              </p:nvGrpSpPr>
              <p:grpSpPr>
                <a:xfrm>
                  <a:off x="4435227" y="1491630"/>
                  <a:ext cx="570704" cy="255096"/>
                  <a:chOff x="4391609" y="1879809"/>
                  <a:chExt cx="766993" cy="342834"/>
                </a:xfrm>
                <a:grpFill/>
              </p:grpSpPr>
              <p:sp>
                <p:nvSpPr>
                  <p:cNvPr id="36" name="PA-dark-star-shape_15445"/>
                  <p:cNvSpPr>
                    <a:spLocks noChangeAspect="1"/>
                  </p:cNvSpPr>
                  <p:nvPr>
                    <p:custDataLst>
                      <p:tags r:id="rId3"/>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7" name="PA-dark-star-shape_15445"/>
                  <p:cNvSpPr>
                    <a:spLocks noChangeAspect="1"/>
                  </p:cNvSpPr>
                  <p:nvPr>
                    <p:custDataLst>
                      <p:tags r:id="rId4"/>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8" name="PA-dark-star-shape_15445"/>
                  <p:cNvSpPr>
                    <a:spLocks noChangeAspect="1"/>
                  </p:cNvSpPr>
                  <p:nvPr>
                    <p:custDataLst>
                      <p:tags r:id="rId5"/>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5" name="PA-直接连接符 6"/>
                <p:cNvCxnSpPr/>
                <p:nvPr>
                  <p:custDataLst>
                    <p:tags r:id="rId6"/>
                  </p:custDataLst>
                </p:nvPr>
              </p:nvCxnSpPr>
              <p:spPr>
                <a:xfrm>
                  <a:off x="5148064" y="1619178"/>
                  <a:ext cx="615502" cy="0"/>
                </a:xfrm>
                <a:prstGeom prst="line">
                  <a:avLst/>
                </a:prstGeom>
                <a:grpFill/>
                <a:ln w="15875" cap="flat" cmpd="sng" algn="ctr">
                  <a:solidFill>
                    <a:schemeClr val="accent4">
                      <a:lumMod val="20000"/>
                      <a:lumOff val="80000"/>
                    </a:schemeClr>
                  </a:solidFill>
                  <a:prstDash val="solid"/>
                  <a:miter lim="800000"/>
                </a:ln>
                <a:effectLst/>
              </p:spPr>
            </p:cxnSp>
          </p:grpSp>
          <p:grpSp>
            <p:nvGrpSpPr>
              <p:cNvPr id="28" name="PA-102226"/>
              <p:cNvGrpSpPr/>
              <p:nvPr>
                <p:custDataLst>
                  <p:tags r:id="rId7"/>
                </p:custDataLst>
              </p:nvPr>
            </p:nvGrpSpPr>
            <p:grpSpPr>
              <a:xfrm flipH="1">
                <a:off x="2796173" y="4105896"/>
                <a:ext cx="1225588" cy="257416"/>
                <a:chOff x="4435227" y="1491630"/>
                <a:chExt cx="1328339" cy="255096"/>
              </a:xfrm>
              <a:solidFill>
                <a:srgbClr val="C00000"/>
              </a:solidFill>
            </p:grpSpPr>
            <p:grpSp>
              <p:nvGrpSpPr>
                <p:cNvPr id="29" name="组合 28"/>
                <p:cNvGrpSpPr/>
                <p:nvPr/>
              </p:nvGrpSpPr>
              <p:grpSpPr>
                <a:xfrm>
                  <a:off x="4435227" y="1491630"/>
                  <a:ext cx="570704" cy="255096"/>
                  <a:chOff x="4391609" y="1879809"/>
                  <a:chExt cx="766993" cy="342834"/>
                </a:xfrm>
                <a:grpFill/>
              </p:grpSpPr>
              <p:sp>
                <p:nvSpPr>
                  <p:cNvPr id="31" name="PA-dark-star-shape_15445"/>
                  <p:cNvSpPr>
                    <a:spLocks noChangeAspect="1"/>
                  </p:cNvSpPr>
                  <p:nvPr>
                    <p:custDataLst>
                      <p:tags r:id="rId8"/>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2" name="PA-dark-star-shape_15445"/>
                  <p:cNvSpPr>
                    <a:spLocks noChangeAspect="1"/>
                  </p:cNvSpPr>
                  <p:nvPr>
                    <p:custDataLst>
                      <p:tags r:id="rId9"/>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3" name="PA-dark-star-shape_15445"/>
                  <p:cNvSpPr>
                    <a:spLocks noChangeAspect="1"/>
                  </p:cNvSpPr>
                  <p:nvPr>
                    <p:custDataLst>
                      <p:tags r:id="rId10"/>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adFill>
                    <a:gsLst>
                      <a:gs pos="0">
                        <a:schemeClr val="accent4">
                          <a:lumMod val="20000"/>
                          <a:lumOff val="80000"/>
                        </a:schemeClr>
                      </a:gs>
                      <a:gs pos="100000">
                        <a:schemeClr val="accent4">
                          <a:lumMod val="60000"/>
                          <a:lumOff val="40000"/>
                        </a:schemeClr>
                      </a:gs>
                    </a:gsLst>
                    <a:lin ang="5400000" scaled="1"/>
                  </a:gradFill>
                  <a:ln>
                    <a:noFill/>
                  </a:ln>
                </p:spPr>
                <p:txBody>
                  <a:bodyPr/>
                  <a:lstStyle/>
                  <a:p>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0" name="PA-直接连接符 6"/>
                <p:cNvCxnSpPr/>
                <p:nvPr>
                  <p:custDataLst>
                    <p:tags r:id="rId11"/>
                  </p:custDataLst>
                </p:nvPr>
              </p:nvCxnSpPr>
              <p:spPr>
                <a:xfrm>
                  <a:off x="5148064" y="1619178"/>
                  <a:ext cx="615502" cy="0"/>
                </a:xfrm>
                <a:prstGeom prst="line">
                  <a:avLst/>
                </a:prstGeom>
                <a:grpFill/>
                <a:ln w="15875" cap="flat" cmpd="sng" algn="ctr">
                  <a:solidFill>
                    <a:schemeClr val="accent4">
                      <a:lumMod val="20000"/>
                      <a:lumOff val="80000"/>
                    </a:schemeClr>
                  </a:solidFill>
                  <a:prstDash val="solid"/>
                  <a:miter lim="800000"/>
                </a:ln>
                <a:effectLst/>
              </p:spPr>
            </p:cxnSp>
          </p:gr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
                                        </p:tgtEl>
                                        <p:attrNameLst>
                                          <p:attrName>ppt_y</p:attrName>
                                        </p:attrNameLst>
                                      </p:cBhvr>
                                      <p:tavLst>
                                        <p:tav tm="0">
                                          <p:val>
                                            <p:strVal val="#ppt_y"/>
                                          </p:val>
                                        </p:tav>
                                        <p:tav tm="100000">
                                          <p:val>
                                            <p:strVal val="#ppt_y"/>
                                          </p:val>
                                        </p:tav>
                                      </p:tavLst>
                                    </p:anim>
                                    <p:anim calcmode="lin" valueType="num">
                                      <p:cBhvr>
                                        <p:cTn id="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704975" y="3660567"/>
            <a:ext cx="8782050" cy="1846339"/>
          </a:xfrm>
          <a:prstGeom prst="rect">
            <a:avLst/>
          </a:prstGeom>
        </p:spPr>
        <p:txBody>
          <a:bodyPr wrap="square">
            <a:spAutoFit/>
          </a:bodyPr>
          <a:lstStyle/>
          <a:p>
            <a:pPr algn="ctr">
              <a:lnSpc>
                <a:spcPct val="200000"/>
              </a:lnSpc>
            </a:pPr>
            <a:r>
              <a:rPr lang="zh-CN" altLang="en-US" sz="20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党员领导干部的家风，不是自家小事、私事，它代表着党和政府的形象。良好的家风为社会树立正面的榜样，促进社会发展进步</a:t>
            </a:r>
            <a:r>
              <a:rPr lang="en-US" altLang="zh-CN" sz="20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20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反之，则对社会产生负面作用，损坏党和政府的声誉，破坏党群关系，使党风受到影响。</a:t>
            </a:r>
            <a:endParaRPr lang="zh-CN" altLang="zh-CN" sz="20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14" name="组合 13"/>
          <p:cNvGrpSpPr/>
          <p:nvPr/>
        </p:nvGrpSpPr>
        <p:grpSpPr>
          <a:xfrm>
            <a:off x="1333500" y="1554245"/>
            <a:ext cx="9525000" cy="4217906"/>
            <a:chOff x="1333500" y="1554245"/>
            <a:chExt cx="9525000" cy="4217906"/>
          </a:xfrm>
        </p:grpSpPr>
        <p:sp>
          <p:nvSpPr>
            <p:cNvPr id="3" name="矩形 2"/>
            <p:cNvSpPr/>
            <p:nvPr/>
          </p:nvSpPr>
          <p:spPr>
            <a:xfrm>
              <a:off x="1333500" y="1943101"/>
              <a:ext cx="9525000" cy="382905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2" name="组合 1"/>
            <p:cNvGrpSpPr/>
            <p:nvPr/>
          </p:nvGrpSpPr>
          <p:grpSpPr>
            <a:xfrm>
              <a:off x="3685468" y="1554245"/>
              <a:ext cx="4821065" cy="754708"/>
              <a:chOff x="1865709" y="1916195"/>
              <a:chExt cx="4821065" cy="754708"/>
            </a:xfrm>
          </p:grpSpPr>
          <p:grpSp>
            <p:nvGrpSpPr>
              <p:cNvPr id="22" name="组合 21"/>
              <p:cNvGrpSpPr/>
              <p:nvPr/>
            </p:nvGrpSpPr>
            <p:grpSpPr>
              <a:xfrm>
                <a:off x="1865709" y="1916195"/>
                <a:ext cx="706937" cy="746436"/>
                <a:chOff x="-718574" y="2264119"/>
                <a:chExt cx="327978" cy="1700264"/>
              </a:xfrm>
            </p:grpSpPr>
            <p:sp>
              <p:nvSpPr>
                <p:cNvPr id="23"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24" name="矩形 38"/>
                <p:cNvSpPr>
                  <a:spLocks noChangeArrowheads="1"/>
                </p:cNvSpPr>
                <p:nvPr/>
              </p:nvSpPr>
              <p:spPr bwMode="auto">
                <a:xfrm>
                  <a:off x="-710464" y="2264119"/>
                  <a:ext cx="311751" cy="167173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党</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25" name="组合 24"/>
              <p:cNvGrpSpPr/>
              <p:nvPr/>
            </p:nvGrpSpPr>
            <p:grpSpPr>
              <a:xfrm>
                <a:off x="2691862" y="1931105"/>
                <a:ext cx="706938" cy="733955"/>
                <a:chOff x="-718574" y="2292551"/>
                <a:chExt cx="327978" cy="1671832"/>
              </a:xfrm>
            </p:grpSpPr>
            <p:sp>
              <p:nvSpPr>
                <p:cNvPr id="26"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27" name="矩形 38"/>
                <p:cNvSpPr>
                  <a:spLocks noChangeArrowheads="1"/>
                </p:cNvSpPr>
                <p:nvPr/>
              </p:nvSpPr>
              <p:spPr bwMode="auto">
                <a:xfrm>
                  <a:off x="-710460" y="2292551"/>
                  <a:ext cx="311751" cy="167173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风</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28" name="组合 27"/>
              <p:cNvGrpSpPr/>
              <p:nvPr/>
            </p:nvGrpSpPr>
            <p:grpSpPr>
              <a:xfrm>
                <a:off x="3514206" y="1931105"/>
                <a:ext cx="706938" cy="739798"/>
                <a:chOff x="-718574" y="2279238"/>
                <a:chExt cx="327978" cy="1685145"/>
              </a:xfrm>
            </p:grpSpPr>
            <p:sp>
              <p:nvSpPr>
                <p:cNvPr id="29"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30" name="矩形 38"/>
                <p:cNvSpPr>
                  <a:spLocks noChangeArrowheads="1"/>
                </p:cNvSpPr>
                <p:nvPr/>
              </p:nvSpPr>
              <p:spPr bwMode="auto">
                <a:xfrm>
                  <a:off x="-710461" y="2279238"/>
                  <a:ext cx="311751" cy="167173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廉</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31" name="组合 30"/>
              <p:cNvGrpSpPr/>
              <p:nvPr/>
            </p:nvGrpSpPr>
            <p:grpSpPr>
              <a:xfrm>
                <a:off x="4339696" y="1931105"/>
                <a:ext cx="706937" cy="739798"/>
                <a:chOff x="-718574" y="2279238"/>
                <a:chExt cx="327978" cy="1685145"/>
              </a:xfrm>
            </p:grpSpPr>
            <p:sp>
              <p:nvSpPr>
                <p:cNvPr id="32"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33" name="矩形 38"/>
                <p:cNvSpPr>
                  <a:spLocks noChangeArrowheads="1"/>
                </p:cNvSpPr>
                <p:nvPr/>
              </p:nvSpPr>
              <p:spPr bwMode="auto">
                <a:xfrm>
                  <a:off x="-710462" y="2279238"/>
                  <a:ext cx="311751" cy="167173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政</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47" name="组合 46"/>
              <p:cNvGrpSpPr/>
              <p:nvPr/>
            </p:nvGrpSpPr>
            <p:grpSpPr>
              <a:xfrm>
                <a:off x="5154347" y="1931105"/>
                <a:ext cx="706938" cy="739798"/>
                <a:chOff x="-718574" y="2279238"/>
                <a:chExt cx="327978" cy="1685145"/>
              </a:xfrm>
            </p:grpSpPr>
            <p:sp>
              <p:nvSpPr>
                <p:cNvPr id="48"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49" name="矩形 38"/>
                <p:cNvSpPr>
                  <a:spLocks noChangeArrowheads="1"/>
                </p:cNvSpPr>
                <p:nvPr/>
              </p:nvSpPr>
              <p:spPr bwMode="auto">
                <a:xfrm>
                  <a:off x="-710461" y="2279238"/>
                  <a:ext cx="311751" cy="167173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建</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50" name="组合 49"/>
              <p:cNvGrpSpPr/>
              <p:nvPr/>
            </p:nvGrpSpPr>
            <p:grpSpPr>
              <a:xfrm>
                <a:off x="5979837" y="1931105"/>
                <a:ext cx="706937" cy="739798"/>
                <a:chOff x="-718574" y="2279238"/>
                <a:chExt cx="327978" cy="1685145"/>
              </a:xfrm>
            </p:grpSpPr>
            <p:sp>
              <p:nvSpPr>
                <p:cNvPr id="51"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52" name="矩形 38"/>
                <p:cNvSpPr>
                  <a:spLocks noChangeArrowheads="1"/>
                </p:cNvSpPr>
                <p:nvPr/>
              </p:nvSpPr>
              <p:spPr bwMode="auto">
                <a:xfrm>
                  <a:off x="-710462" y="2279238"/>
                  <a:ext cx="311751" cy="167173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设</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grpSp>
      <p:grpSp>
        <p:nvGrpSpPr>
          <p:cNvPr id="4" name="组合 3"/>
          <p:cNvGrpSpPr/>
          <p:nvPr/>
        </p:nvGrpSpPr>
        <p:grpSpPr>
          <a:xfrm>
            <a:off x="1694314" y="2970219"/>
            <a:ext cx="8803372" cy="340128"/>
            <a:chOff x="1694314" y="2043982"/>
            <a:chExt cx="8803372" cy="340128"/>
          </a:xfrm>
          <a:solidFill>
            <a:schemeClr val="accent1"/>
          </a:solidFill>
        </p:grpSpPr>
        <p:grpSp>
          <p:nvGrpSpPr>
            <p:cNvPr id="5" name="组合 4"/>
            <p:cNvGrpSpPr/>
            <p:nvPr/>
          </p:nvGrpSpPr>
          <p:grpSpPr>
            <a:xfrm>
              <a:off x="5504159" y="2043982"/>
              <a:ext cx="1183683" cy="340128"/>
              <a:chOff x="3965502" y="1879809"/>
              <a:chExt cx="1193100" cy="342834"/>
            </a:xfrm>
            <a:grpFill/>
          </p:grpSpPr>
          <p:sp>
            <p:nvSpPr>
              <p:cNvPr id="9" name="PA-dark-star-shape_15445"/>
              <p:cNvSpPr>
                <a:spLocks noChangeAspect="1"/>
              </p:cNvSpPr>
              <p:nvPr>
                <p:custDataLst>
                  <p:tags r:id="rId1"/>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chemeClr val="accent1"/>
                </a:solidFill>
              </a:ln>
            </p:spPr>
            <p:txBody>
              <a:bodyPr/>
              <a:lstStyle/>
              <a:p>
                <a:endParaRPr lang="zh-CN" altLang="en-US">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 name="PA-dark-star-shape_15445"/>
              <p:cNvSpPr>
                <a:spLocks noChangeAspect="1"/>
              </p:cNvSpPr>
              <p:nvPr>
                <p:custDataLst>
                  <p:tags r:id="rId2"/>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chemeClr val="accent1"/>
                </a:solidFill>
              </a:ln>
            </p:spPr>
            <p:txBody>
              <a:bodyPr/>
              <a:lstStyle/>
              <a:p>
                <a:endParaRPr lang="zh-CN" altLang="en-US">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1" name="PA-dark-star-shape_15445"/>
              <p:cNvSpPr>
                <a:spLocks noChangeAspect="1"/>
              </p:cNvSpPr>
              <p:nvPr>
                <p:custDataLst>
                  <p:tags r:id="rId3"/>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chemeClr val="accent1"/>
                </a:solidFill>
              </a:ln>
            </p:spPr>
            <p:txBody>
              <a:bodyPr/>
              <a:lstStyle/>
              <a:p>
                <a:endParaRPr lang="zh-CN" altLang="en-US">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2" name="PA-dark-star-shape_15445"/>
              <p:cNvSpPr>
                <a:spLocks noChangeAspect="1"/>
              </p:cNvSpPr>
              <p:nvPr>
                <p:custDataLst>
                  <p:tags r:id="rId4"/>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chemeClr val="accent1"/>
                </a:solidFill>
              </a:ln>
            </p:spPr>
            <p:txBody>
              <a:bodyPr/>
              <a:lstStyle/>
              <a:p>
                <a:endParaRPr lang="zh-CN" altLang="en-US">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3" name="PA-dark-star-shape_15445"/>
              <p:cNvSpPr>
                <a:spLocks noChangeAspect="1"/>
              </p:cNvSpPr>
              <p:nvPr>
                <p:custDataLst>
                  <p:tags r:id="rId5"/>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chemeClr val="accent1"/>
                </a:solidFill>
              </a:ln>
            </p:spPr>
            <p:txBody>
              <a:bodyPr/>
              <a:lstStyle/>
              <a:p>
                <a:endParaRPr lang="zh-CN" altLang="en-US">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6" name="组合 5"/>
            <p:cNvGrpSpPr/>
            <p:nvPr/>
          </p:nvGrpSpPr>
          <p:grpSpPr>
            <a:xfrm>
              <a:off x="1694314" y="2214046"/>
              <a:ext cx="8803372" cy="12563"/>
              <a:chOff x="1645194" y="2214046"/>
              <a:chExt cx="8803372" cy="12563"/>
            </a:xfrm>
            <a:grpFill/>
          </p:grpSpPr>
          <p:cxnSp>
            <p:nvCxnSpPr>
              <p:cNvPr id="7" name="直接连接符 6"/>
              <p:cNvCxnSpPr/>
              <p:nvPr/>
            </p:nvCxnSpPr>
            <p:spPr>
              <a:xfrm>
                <a:off x="1645194" y="2214046"/>
                <a:ext cx="3600000" cy="0"/>
              </a:xfrm>
              <a:prstGeom prst="line">
                <a:avLst/>
              </a:prstGeom>
              <a:grpFill/>
              <a:ln w="6350" cap="sq">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848566" y="2226609"/>
                <a:ext cx="3600000" cy="0"/>
              </a:xfrm>
              <a:prstGeom prst="line">
                <a:avLst/>
              </a:prstGeom>
              <a:grpFill/>
              <a:ln w="6350" cap="sq">
                <a:solidFill>
                  <a:schemeClr val="accent1"/>
                </a:solidFill>
                <a:round/>
              </a:ln>
            </p:spPr>
            <p:style>
              <a:lnRef idx="1">
                <a:schemeClr val="accent1"/>
              </a:lnRef>
              <a:fillRef idx="0">
                <a:schemeClr val="accent1"/>
              </a:fillRef>
              <a:effectRef idx="0">
                <a:schemeClr val="accent1"/>
              </a:effectRef>
              <a:fontRef idx="minor">
                <a:schemeClr val="tx1"/>
              </a:fontRef>
            </p:style>
          </p:cxnSp>
        </p:grpSp>
      </p:grpSp>
      <p:grpSp>
        <p:nvGrpSpPr>
          <p:cNvPr id="16" name="组合 15"/>
          <p:cNvGrpSpPr/>
          <p:nvPr/>
        </p:nvGrpSpPr>
        <p:grpSpPr>
          <a:xfrm>
            <a:off x="572109" y="347915"/>
            <a:ext cx="4779342" cy="811464"/>
            <a:chOff x="572109" y="347915"/>
            <a:chExt cx="4779342" cy="811464"/>
          </a:xfrm>
        </p:grpSpPr>
        <p:pic>
          <p:nvPicPr>
            <p:cNvPr id="38" name="图片 37"/>
            <p:cNvPicPr>
              <a:picLocks noChangeAspect="1"/>
            </p:cNvPicPr>
            <p:nvPr/>
          </p:nvPicPr>
          <p:blipFill rotWithShape="1">
            <a:blip r:embed="rId6"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34" name="组合 33"/>
            <p:cNvGrpSpPr/>
            <p:nvPr/>
          </p:nvGrpSpPr>
          <p:grpSpPr>
            <a:xfrm>
              <a:off x="572109" y="347915"/>
              <a:ext cx="4779342" cy="811464"/>
              <a:chOff x="572109" y="347915"/>
              <a:chExt cx="5636891" cy="957064"/>
            </a:xfrm>
          </p:grpSpPr>
          <p:pic>
            <p:nvPicPr>
              <p:cNvPr id="35" name="图片 34"/>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37" name="矩形 36"/>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36" name="矩形 35"/>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64571" y="2571166"/>
            <a:ext cx="5244829" cy="2725742"/>
            <a:chOff x="1862185" y="1556878"/>
            <a:chExt cx="5244829" cy="2725742"/>
          </a:xfrm>
        </p:grpSpPr>
        <p:sp>
          <p:nvSpPr>
            <p:cNvPr id="3" name="Aitds7"/>
            <p:cNvSpPr/>
            <p:nvPr/>
          </p:nvSpPr>
          <p:spPr>
            <a:xfrm>
              <a:off x="1862185" y="1556878"/>
              <a:ext cx="4657904" cy="400110"/>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pPr>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（一）要以身作则、率先垂范</a:t>
              </a:r>
              <a:endPar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0" name="Aitds7"/>
            <p:cNvSpPr/>
            <p:nvPr/>
          </p:nvSpPr>
          <p:spPr>
            <a:xfrm>
              <a:off x="2052685" y="1974296"/>
              <a:ext cx="5054329" cy="2308324"/>
            </a:xfrm>
            <a:prstGeom prst="rect">
              <a:avLst/>
            </a:prstGeom>
          </p:spPr>
          <p:txBody>
            <a:bodyPr wrap="square">
              <a:spAutoFit/>
              <a:scene3d>
                <a:camera prst="orthographicFront"/>
                <a:lightRig rig="threePt" dir="t">
                  <a:rot lat="0" lon="0" rev="0"/>
                </a:lightRig>
              </a:scene3d>
              <a:sp3d contourW="12700"/>
            </a:bodyPr>
            <a:lstStyle/>
            <a:p>
              <a:pPr>
                <a:lnSpc>
                  <a:spcPct val="200000"/>
                </a:lnSpc>
                <a:tabLst>
                  <a:tab pos="1433195" algn="l"/>
                  <a:tab pos="2598420" algn="l"/>
                  <a:tab pos="3222625" algn="l"/>
                </a:tabLst>
                <a:defRPr/>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“其身正，不令而行；其身不正，虽令不从。”树立良好家风，党员干部自身是根本因素。家庭是人生的第一个课堂，父母是孩子最好的老师，党员干部是家人身边的榜样。</a:t>
              </a:r>
              <a:endPar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16" name="组合 15"/>
          <p:cNvGrpSpPr/>
          <p:nvPr/>
        </p:nvGrpSpPr>
        <p:grpSpPr>
          <a:xfrm>
            <a:off x="1347233" y="3112962"/>
            <a:ext cx="998832" cy="821074"/>
            <a:chOff x="983432" y="1700808"/>
            <a:chExt cx="1254642" cy="1031358"/>
          </a:xfrm>
        </p:grpSpPr>
        <p:cxnSp>
          <p:nvCxnSpPr>
            <p:cNvPr id="17" name="直接连接符 16"/>
            <p:cNvCxnSpPr/>
            <p:nvPr/>
          </p:nvCxnSpPr>
          <p:spPr>
            <a:xfrm>
              <a:off x="983432" y="1700808"/>
              <a:ext cx="1254642" cy="0"/>
            </a:xfrm>
            <a:prstGeom prst="line">
              <a:avLst/>
            </a:prstGeom>
            <a:ln w="19050">
              <a:solidFill>
                <a:srgbClr val="E60000"/>
              </a:solidFill>
            </a:ln>
          </p:spPr>
          <p:style>
            <a:lnRef idx="1">
              <a:schemeClr val="accent1"/>
            </a:lnRef>
            <a:fillRef idx="0">
              <a:schemeClr val="accent1"/>
            </a:fillRef>
            <a:effectRef idx="0">
              <a:schemeClr val="accent1"/>
            </a:effectRef>
            <a:fontRef idx="minor">
              <a:schemeClr val="tx1"/>
            </a:fontRef>
          </p:style>
        </p:cxnSp>
        <p:sp>
          <p:nvSpPr>
            <p:cNvPr id="18" name="同侧圆角矩形 20"/>
            <p:cNvSpPr/>
            <p:nvPr/>
          </p:nvSpPr>
          <p:spPr>
            <a:xfrm rot="10800000">
              <a:off x="1132288" y="1700808"/>
              <a:ext cx="956930" cy="1031358"/>
            </a:xfrm>
            <a:prstGeom prst="round2SameRect">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9" name="矩形 18"/>
            <p:cNvSpPr/>
            <p:nvPr/>
          </p:nvSpPr>
          <p:spPr>
            <a:xfrm>
              <a:off x="1101070" y="1845338"/>
              <a:ext cx="1019363" cy="742273"/>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90000"/>
                </a:lnSpc>
              </a:pPr>
              <a:r>
                <a:rPr lang="en-US" altLang="zh-CN" sz="360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01</a:t>
              </a:r>
              <a:endParaRPr lang="zh-CN" altLang="en-US" sz="36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pic>
        <p:nvPicPr>
          <p:cNvPr id="4" name="图片 3"/>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6982775" y="1736937"/>
            <a:ext cx="4394200" cy="4394200"/>
          </a:xfrm>
          <a:prstGeom prst="rect">
            <a:avLst/>
          </a:prstGeom>
        </p:spPr>
      </p:pic>
      <p:grpSp>
        <p:nvGrpSpPr>
          <p:cNvPr id="21" name="组合 20"/>
          <p:cNvGrpSpPr/>
          <p:nvPr/>
        </p:nvGrpSpPr>
        <p:grpSpPr>
          <a:xfrm>
            <a:off x="572109" y="347915"/>
            <a:ext cx="4779342" cy="811464"/>
            <a:chOff x="572109" y="347915"/>
            <a:chExt cx="4779342" cy="811464"/>
          </a:xfrm>
        </p:grpSpPr>
        <p:pic>
          <p:nvPicPr>
            <p:cNvPr id="22" name="图片 21"/>
            <p:cNvPicPr>
              <a:picLocks noChangeAspect="1"/>
            </p:cNvPicPr>
            <p:nvPr/>
          </p:nvPicPr>
          <p:blipFill rotWithShape="1">
            <a:blip r:embed="rId2"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23" name="组合 22"/>
            <p:cNvGrpSpPr/>
            <p:nvPr/>
          </p:nvGrpSpPr>
          <p:grpSpPr>
            <a:xfrm>
              <a:off x="572109" y="347915"/>
              <a:ext cx="4779342" cy="811464"/>
              <a:chOff x="572109" y="347915"/>
              <a:chExt cx="5636891" cy="957064"/>
            </a:xfrm>
          </p:grpSpPr>
          <p:pic>
            <p:nvPicPr>
              <p:cNvPr id="24" name="图片 2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5" name="矩形 24"/>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6" name="矩形 25"/>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itds7"/>
          <p:cNvSpPr/>
          <p:nvPr/>
        </p:nvSpPr>
        <p:spPr>
          <a:xfrm>
            <a:off x="1021501" y="2217647"/>
            <a:ext cx="6977617" cy="3658694"/>
          </a:xfrm>
          <a:prstGeom prst="rect">
            <a:avLst/>
          </a:prstGeom>
        </p:spPr>
        <p:txBody>
          <a:bodyPr wrap="square">
            <a:spAutoFit/>
            <a:scene3d>
              <a:camera prst="orthographicFront"/>
              <a:lightRig rig="threePt" dir="t">
                <a:rot lat="0" lon="0" rev="0"/>
              </a:lightRig>
            </a:scene3d>
            <a:sp3d contourW="12700"/>
          </a:bodyPr>
          <a:lstStyle/>
          <a:p>
            <a:pPr marL="285750" indent="-285750">
              <a:lnSpc>
                <a:spcPct val="150000"/>
              </a:lnSpc>
              <a:buFont typeface="Wingdings" panose="05000000000000000000" pitchFamily="2" charset="2"/>
              <a:buChar char="Ø"/>
              <a:tabLst>
                <a:tab pos="1433195" algn="l"/>
                <a:tab pos="2598420" algn="l"/>
                <a:tab pos="3222625" algn="l"/>
              </a:tabLst>
              <a:defRPr/>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当好孩子的老师、家人的榜样，不仅要重言传，更要重身教。党员干部只有自己行得端、做得正，始终做到言行一致、表里如一，真正起到模范带头作用，其言行才能有威信，才会对家人具有说服力、感召力和</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约束力。</a:t>
            </a:r>
            <a:endParaRPr lang="en-US" altLang="zh-CN">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a:p>
            <a:pPr marL="285750" indent="-285750">
              <a:lnSpc>
                <a:spcPct val="150000"/>
              </a:lnSpc>
              <a:buFont typeface="Wingdings" panose="05000000000000000000" pitchFamily="2" charset="2"/>
              <a:buChar char="Ø"/>
              <a:tabLst>
                <a:tab pos="1433195" algn="l"/>
                <a:tab pos="2598420" algn="l"/>
                <a:tab pos="3222625" algn="l"/>
              </a:tabLst>
              <a:defRPr/>
            </a:pPr>
            <a:endParaRPr lang="en-US" altLang="zh-CN" sz="105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a:p>
            <a:pPr marL="285750" indent="-285750">
              <a:lnSpc>
                <a:spcPct val="150000"/>
              </a:lnSpc>
              <a:buFont typeface="Wingdings" panose="05000000000000000000" pitchFamily="2" charset="2"/>
              <a:buChar char="Ø"/>
              <a:tabLst>
                <a:tab pos="1433195" algn="l"/>
                <a:tab pos="2598420" algn="l"/>
                <a:tab pos="3222625" algn="l"/>
              </a:tabLst>
              <a:defRPr/>
            </a:pP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广大</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党员干部必须坚持讲党性、重品行、作表率，继承和弘扬中华优秀传统文化和革命前辈的红色家风，保持高尚道德情操和健康生活情趣，自觉做到廉洁自律、清白做人、干净做事，以实际行动影响带动家人模范遵守党纪国法，带头树立良好家风。</a:t>
            </a:r>
            <a:endPar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pic>
        <p:nvPicPr>
          <p:cNvPr id="15" name="Aitds4"/>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8195968" y="3263900"/>
            <a:ext cx="3123362" cy="2404102"/>
          </a:xfrm>
          <a:prstGeom prst="rect">
            <a:avLst/>
          </a:prstGeom>
        </p:spPr>
      </p:pic>
      <p:grpSp>
        <p:nvGrpSpPr>
          <p:cNvPr id="21" name="组合 20"/>
          <p:cNvGrpSpPr/>
          <p:nvPr/>
        </p:nvGrpSpPr>
        <p:grpSpPr>
          <a:xfrm>
            <a:off x="572109" y="347915"/>
            <a:ext cx="4779342" cy="811464"/>
            <a:chOff x="572109" y="347915"/>
            <a:chExt cx="4779342" cy="811464"/>
          </a:xfrm>
        </p:grpSpPr>
        <p:pic>
          <p:nvPicPr>
            <p:cNvPr id="22" name="图片 21"/>
            <p:cNvPicPr>
              <a:picLocks noChangeAspect="1"/>
            </p:cNvPicPr>
            <p:nvPr/>
          </p:nvPicPr>
          <p:blipFill rotWithShape="1">
            <a:blip r:embed="rId3"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23" name="组合 22"/>
            <p:cNvGrpSpPr/>
            <p:nvPr/>
          </p:nvGrpSpPr>
          <p:grpSpPr>
            <a:xfrm>
              <a:off x="572109" y="347915"/>
              <a:ext cx="4779342" cy="811464"/>
              <a:chOff x="572109" y="347915"/>
              <a:chExt cx="5636891" cy="957064"/>
            </a:xfrm>
          </p:grpSpPr>
          <p:pic>
            <p:nvPicPr>
              <p:cNvPr id="24" name="图片 2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5" name="矩形 24"/>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6" name="矩形 25"/>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014585" y="1556878"/>
            <a:ext cx="9109629" cy="1096899"/>
            <a:chOff x="2014585" y="1556878"/>
            <a:chExt cx="9109629" cy="1096899"/>
          </a:xfrm>
        </p:grpSpPr>
        <p:sp>
          <p:nvSpPr>
            <p:cNvPr id="3" name="Aitds7"/>
            <p:cNvSpPr/>
            <p:nvPr/>
          </p:nvSpPr>
          <p:spPr>
            <a:xfrm>
              <a:off x="2014585" y="1556878"/>
              <a:ext cx="4657904" cy="377796"/>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pPr>
              <a:r>
                <a:rPr lang="zh-CN" altLang="en-US" b="1">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（二）要从严治家，严管厚爱</a:t>
              </a:r>
              <a:endPar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0" name="Aitds7"/>
            <p:cNvSpPr/>
            <p:nvPr/>
          </p:nvSpPr>
          <p:spPr>
            <a:xfrm>
              <a:off x="2146949" y="1974296"/>
              <a:ext cx="8977265" cy="679481"/>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defRPr/>
              </a:pP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“其身正，不令而行；其身不正，虽令不从。”树立良好家风，党员干部自身是根本因素。家庭是人生的第一个课堂，父母是孩子最好的老师，党员干部是家人身边的榜样。</a:t>
              </a:r>
              <a:endPar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sp>
        <p:nvSpPr>
          <p:cNvPr id="2" name="矩形 1"/>
          <p:cNvSpPr/>
          <p:nvPr/>
        </p:nvSpPr>
        <p:spPr>
          <a:xfrm>
            <a:off x="2080050" y="3662544"/>
            <a:ext cx="8031900" cy="1733808"/>
          </a:xfrm>
          <a:prstGeom prst="rect">
            <a:avLst/>
          </a:prstGeom>
        </p:spPr>
        <p:txBody>
          <a:bodyPr wrap="square">
            <a:spAutoFit/>
          </a:bodyPr>
          <a:lstStyle/>
          <a:p>
            <a:pPr defTabSz="913130" fontAlgn="base">
              <a:lnSpc>
                <a:spcPts val="3200"/>
              </a:lnSpc>
              <a:spcBef>
                <a:spcPct val="0"/>
              </a:spcBef>
              <a:spcAft>
                <a:spcPts val="500"/>
              </a:spcAft>
              <a:defRPr/>
            </a:pPr>
            <a:r>
              <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关爱家庭和亲人，是人之常情，党员干部也不例外，但关键在于关爱什么、怎样关爱，不能用所谓“亲情”代替党性原则。党员干部要牢固树立“严是爱、宽是害”的家庭观念，坚决摒弃“封妻荫子”“一人得道鸡犬升天”等腐朽思想，摆正权力与亲情、家风与党风、小家与大家的关系，防止权力被亲情“绑架”。</a:t>
            </a:r>
            <a:endParaRPr lang="zh-CN" altLang="en-US" sz="1600" kern="0" dirty="0">
              <a:solidFill>
                <a:schemeClr val="tx1">
                  <a:lumMod val="75000"/>
                  <a:lumOff val="2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nvGrpSpPr>
          <p:cNvPr id="9" name="组合 8"/>
          <p:cNvGrpSpPr/>
          <p:nvPr/>
        </p:nvGrpSpPr>
        <p:grpSpPr>
          <a:xfrm>
            <a:off x="1333500" y="2985119"/>
            <a:ext cx="9525000" cy="2787031"/>
            <a:chOff x="1333500" y="2985119"/>
            <a:chExt cx="9525000" cy="2787031"/>
          </a:xfrm>
        </p:grpSpPr>
        <p:sp>
          <p:nvSpPr>
            <p:cNvPr id="7" name="矩形 6"/>
            <p:cNvSpPr/>
            <p:nvPr/>
          </p:nvSpPr>
          <p:spPr>
            <a:xfrm>
              <a:off x="1333500" y="3190859"/>
              <a:ext cx="9525000" cy="258129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6" name="组合 5"/>
            <p:cNvGrpSpPr/>
            <p:nvPr/>
          </p:nvGrpSpPr>
          <p:grpSpPr>
            <a:xfrm>
              <a:off x="3424550" y="2985119"/>
              <a:ext cx="5342901" cy="411480"/>
              <a:chOff x="3498943" y="2985119"/>
              <a:chExt cx="5342901" cy="411480"/>
            </a:xfrm>
          </p:grpSpPr>
          <p:sp>
            <p:nvSpPr>
              <p:cNvPr id="4" name="TextBox 40"/>
              <p:cNvSpPr txBox="1"/>
              <p:nvPr/>
            </p:nvSpPr>
            <p:spPr>
              <a:xfrm>
                <a:off x="3498943" y="2985119"/>
                <a:ext cx="2131869" cy="411480"/>
              </a:xfrm>
              <a:prstGeom prst="rect">
                <a:avLst/>
              </a:prstGeom>
              <a:solidFill>
                <a:schemeClr val="accent1"/>
              </a:solidFill>
            </p:spPr>
            <p:txBody>
              <a:bodyPr wrap="square" rtlCol="0">
                <a:spAutoFit/>
              </a:bodyPr>
              <a:lstStyle/>
              <a:p>
                <a:pPr algn="ctr" defTabSz="1219200">
                  <a:lnSpc>
                    <a:spcPts val="2500"/>
                  </a:lnSpc>
                  <a:defRPr/>
                </a:pPr>
                <a:r>
                  <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清正廉洁</a:t>
                </a:r>
                <a:endPar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 name="TextBox 40"/>
              <p:cNvSpPr txBox="1"/>
              <p:nvPr/>
            </p:nvSpPr>
            <p:spPr>
              <a:xfrm>
                <a:off x="6709975" y="2985119"/>
                <a:ext cx="2131869" cy="411480"/>
              </a:xfrm>
              <a:prstGeom prst="rect">
                <a:avLst/>
              </a:prstGeom>
              <a:solidFill>
                <a:schemeClr val="accent1"/>
              </a:solidFill>
            </p:spPr>
            <p:txBody>
              <a:bodyPr wrap="square" rtlCol="0">
                <a:spAutoFit/>
              </a:bodyPr>
              <a:lstStyle/>
              <a:p>
                <a:pPr algn="ctr" defTabSz="1219200">
                  <a:lnSpc>
                    <a:spcPts val="2500"/>
                  </a:lnSpc>
                  <a:defRPr/>
                </a:pPr>
                <a:r>
                  <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对党忠诚</a:t>
                </a:r>
                <a:endPar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grpSp>
        <p:nvGrpSpPr>
          <p:cNvPr id="12" name="组合 11"/>
          <p:cNvGrpSpPr/>
          <p:nvPr/>
        </p:nvGrpSpPr>
        <p:grpSpPr>
          <a:xfrm>
            <a:off x="1169433" y="1766762"/>
            <a:ext cx="998832" cy="821074"/>
            <a:chOff x="983432" y="1700808"/>
            <a:chExt cx="1254642" cy="1031358"/>
          </a:xfrm>
        </p:grpSpPr>
        <p:cxnSp>
          <p:nvCxnSpPr>
            <p:cNvPr id="15" name="直接连接符 14"/>
            <p:cNvCxnSpPr/>
            <p:nvPr/>
          </p:nvCxnSpPr>
          <p:spPr>
            <a:xfrm>
              <a:off x="983432" y="1700808"/>
              <a:ext cx="1254642" cy="0"/>
            </a:xfrm>
            <a:prstGeom prst="line">
              <a:avLst/>
            </a:prstGeom>
            <a:ln w="19050">
              <a:solidFill>
                <a:srgbClr val="E60000"/>
              </a:solidFill>
            </a:ln>
          </p:spPr>
          <p:style>
            <a:lnRef idx="1">
              <a:schemeClr val="accent1"/>
            </a:lnRef>
            <a:fillRef idx="0">
              <a:schemeClr val="accent1"/>
            </a:fillRef>
            <a:effectRef idx="0">
              <a:schemeClr val="accent1"/>
            </a:effectRef>
            <a:fontRef idx="minor">
              <a:schemeClr val="tx1"/>
            </a:fontRef>
          </p:style>
        </p:cxnSp>
        <p:sp>
          <p:nvSpPr>
            <p:cNvPr id="16" name="同侧圆角矩形 20"/>
            <p:cNvSpPr/>
            <p:nvPr/>
          </p:nvSpPr>
          <p:spPr>
            <a:xfrm rot="10800000">
              <a:off x="1132288" y="1700808"/>
              <a:ext cx="956930" cy="1031358"/>
            </a:xfrm>
            <a:prstGeom prst="round2SameRect">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7" name="矩形 16"/>
            <p:cNvSpPr/>
            <p:nvPr/>
          </p:nvSpPr>
          <p:spPr>
            <a:xfrm>
              <a:off x="1101070" y="1845338"/>
              <a:ext cx="1019363" cy="742273"/>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90000"/>
                </a:lnSpc>
              </a:pPr>
              <a:r>
                <a:rPr lang="en-US" altLang="zh-CN" sz="360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02</a:t>
              </a:r>
              <a:endParaRPr lang="zh-CN" altLang="en-US" sz="36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22" name="组合 21"/>
          <p:cNvGrpSpPr/>
          <p:nvPr/>
        </p:nvGrpSpPr>
        <p:grpSpPr>
          <a:xfrm>
            <a:off x="572109" y="347915"/>
            <a:ext cx="4779342" cy="811464"/>
            <a:chOff x="572109" y="347915"/>
            <a:chExt cx="4779342" cy="811464"/>
          </a:xfrm>
        </p:grpSpPr>
        <p:pic>
          <p:nvPicPr>
            <p:cNvPr id="23" name="图片 22"/>
            <p:cNvPicPr>
              <a:picLocks noChangeAspect="1"/>
            </p:cNvPicPr>
            <p:nvPr/>
          </p:nvPicPr>
          <p:blipFill rotWithShape="1">
            <a:blip r:embed="rId1"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24" name="组合 23"/>
            <p:cNvGrpSpPr/>
            <p:nvPr/>
          </p:nvGrpSpPr>
          <p:grpSpPr>
            <a:xfrm>
              <a:off x="572109" y="347915"/>
              <a:ext cx="4779342" cy="811464"/>
              <a:chOff x="572109" y="347915"/>
              <a:chExt cx="5636891" cy="957064"/>
            </a:xfrm>
          </p:grpSpPr>
          <p:pic>
            <p:nvPicPr>
              <p:cNvPr id="25" name="图片 24"/>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6" name="矩形 25"/>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7" name="矩形 26"/>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0"/>
          <p:cNvSpPr txBox="1"/>
          <p:nvPr/>
        </p:nvSpPr>
        <p:spPr>
          <a:xfrm>
            <a:off x="6128941" y="2067173"/>
            <a:ext cx="4514850" cy="1200329"/>
          </a:xfrm>
          <a:prstGeom prst="rect">
            <a:avLst/>
          </a:prstGeom>
          <a:solidFill>
            <a:schemeClr val="accent1"/>
          </a:solidFill>
        </p:spPr>
        <p:txBody>
          <a:bodyPr wrap="square" rtlCol="0">
            <a:spAutoFit/>
          </a:bodyPr>
          <a:lstStyle/>
          <a:p>
            <a:pPr algn="ctr" defTabSz="1219200">
              <a:defRPr/>
            </a:pPr>
            <a:endParaRPr lang="en-US" altLang="zh-CN"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a:p>
            <a:pPr algn="ctr" defTabSz="1219200">
              <a:defRPr/>
            </a:pPr>
            <a:r>
              <a:rPr lang="zh-CN" altLang="en-US"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传承</a:t>
            </a:r>
            <a:r>
              <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好家风 筑牢</a:t>
            </a:r>
            <a:r>
              <a:rPr lang="zh-CN" altLang="en-US"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廉洁“墙”</a:t>
            </a:r>
            <a:endParaRPr lang="en-US" altLang="zh-CN" sz="24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a:p>
            <a:pPr algn="ctr" defTabSz="1219200">
              <a:defRPr/>
            </a:pPr>
            <a:endParaRPr lang="zh-CN" altLang="en-US" sz="24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pic>
        <p:nvPicPr>
          <p:cNvPr id="5" name="图片 4"/>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1235869" y="305843"/>
            <a:ext cx="4999356" cy="4999356"/>
          </a:xfrm>
          <a:prstGeom prst="rect">
            <a:avLst/>
          </a:prstGeom>
        </p:spPr>
      </p:pic>
      <p:sp>
        <p:nvSpPr>
          <p:cNvPr id="15" name="Aitds7"/>
          <p:cNvSpPr/>
          <p:nvPr/>
        </p:nvSpPr>
        <p:spPr>
          <a:xfrm>
            <a:off x="1235869" y="3662196"/>
            <a:ext cx="9720262" cy="2062103"/>
          </a:xfrm>
          <a:prstGeom prst="rect">
            <a:avLst/>
          </a:prstGeom>
        </p:spPr>
        <p:txBody>
          <a:bodyPr wrap="square">
            <a:spAutoFit/>
            <a:scene3d>
              <a:camera prst="orthographicFront"/>
              <a:lightRig rig="threePt" dir="t">
                <a:rot lat="0" lon="0" rev="0"/>
              </a:lightRig>
            </a:scene3d>
            <a:sp3d contourW="12700"/>
          </a:bodyPr>
          <a:lstStyle/>
          <a:p>
            <a:pPr>
              <a:lnSpc>
                <a:spcPct val="200000"/>
              </a:lnSpc>
              <a:tabLst>
                <a:tab pos="1433195" algn="l"/>
                <a:tab pos="2598420" algn="l"/>
                <a:tab pos="3222625" algn="l"/>
              </a:tabLst>
              <a:defRPr/>
            </a:pP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要自觉将管好家人作为职责任务和纪律要求，注重加强对家人进行思想、政治、法纪、道德等方面的教育引导，要求家人遵纪守法、公私分明，坚决反对特权，防止他们利用自己的职权和影响胡作非为。注意观察家人的思想、感情、生活和工作，了解掌握他们的言行和动态，发现问题要及时纠正制止，进行批评教育和帮助。如果亲属子女出了问题，应当积极配合调查，不徇私情，不遮掩护短。</a:t>
            </a:r>
            <a:endPar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10" name="组合 9"/>
          <p:cNvGrpSpPr/>
          <p:nvPr/>
        </p:nvGrpSpPr>
        <p:grpSpPr>
          <a:xfrm>
            <a:off x="572109" y="347915"/>
            <a:ext cx="4779342" cy="811464"/>
            <a:chOff x="572109" y="347915"/>
            <a:chExt cx="4779342" cy="811464"/>
          </a:xfrm>
        </p:grpSpPr>
        <p:pic>
          <p:nvPicPr>
            <p:cNvPr id="11" name="图片 10"/>
            <p:cNvPicPr>
              <a:picLocks noChangeAspect="1"/>
            </p:cNvPicPr>
            <p:nvPr/>
          </p:nvPicPr>
          <p:blipFill rotWithShape="1">
            <a:blip r:embed="rId2"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12" name="组合 11"/>
            <p:cNvGrpSpPr/>
            <p:nvPr/>
          </p:nvGrpSpPr>
          <p:grpSpPr>
            <a:xfrm>
              <a:off x="572109" y="347915"/>
              <a:ext cx="4779342" cy="811464"/>
              <a:chOff x="572109" y="347915"/>
              <a:chExt cx="5636891" cy="957064"/>
            </a:xfrm>
          </p:grpSpPr>
          <p:pic>
            <p:nvPicPr>
              <p:cNvPr id="13" name="图片 1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14" name="矩形 13"/>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16" name="矩形 15"/>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69433" y="2363662"/>
            <a:ext cx="998832" cy="821074"/>
            <a:chOff x="983432" y="1700808"/>
            <a:chExt cx="1254642" cy="1031358"/>
          </a:xfrm>
        </p:grpSpPr>
        <p:cxnSp>
          <p:nvCxnSpPr>
            <p:cNvPr id="9" name="直接连接符 8"/>
            <p:cNvCxnSpPr/>
            <p:nvPr/>
          </p:nvCxnSpPr>
          <p:spPr>
            <a:xfrm>
              <a:off x="983432" y="1700808"/>
              <a:ext cx="1254642" cy="0"/>
            </a:xfrm>
            <a:prstGeom prst="line">
              <a:avLst/>
            </a:prstGeom>
            <a:ln w="19050">
              <a:solidFill>
                <a:srgbClr val="E60000"/>
              </a:solidFill>
            </a:ln>
          </p:spPr>
          <p:style>
            <a:lnRef idx="1">
              <a:schemeClr val="accent1"/>
            </a:lnRef>
            <a:fillRef idx="0">
              <a:schemeClr val="accent1"/>
            </a:fillRef>
            <a:effectRef idx="0">
              <a:schemeClr val="accent1"/>
            </a:effectRef>
            <a:fontRef idx="minor">
              <a:schemeClr val="tx1"/>
            </a:fontRef>
          </p:style>
        </p:cxnSp>
        <p:sp>
          <p:nvSpPr>
            <p:cNvPr id="11" name="同侧圆角矩形 20"/>
            <p:cNvSpPr/>
            <p:nvPr/>
          </p:nvSpPr>
          <p:spPr>
            <a:xfrm rot="10800000">
              <a:off x="1132288" y="1700808"/>
              <a:ext cx="956930" cy="1031358"/>
            </a:xfrm>
            <a:prstGeom prst="round2SameRect">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矩形 13"/>
            <p:cNvSpPr/>
            <p:nvPr/>
          </p:nvSpPr>
          <p:spPr>
            <a:xfrm>
              <a:off x="1101070" y="1845338"/>
              <a:ext cx="1019363" cy="742273"/>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90000"/>
                </a:lnSpc>
              </a:pPr>
              <a:r>
                <a:rPr lang="en-US" altLang="zh-CN" sz="360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03</a:t>
              </a:r>
              <a:endParaRPr lang="zh-CN" altLang="en-US" sz="3600" dirty="0">
                <a:solidFill>
                  <a:schemeClr val="bg1"/>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5" name="组合 4"/>
          <p:cNvGrpSpPr/>
          <p:nvPr/>
        </p:nvGrpSpPr>
        <p:grpSpPr>
          <a:xfrm>
            <a:off x="2382885" y="2312355"/>
            <a:ext cx="8247015" cy="2208991"/>
            <a:chOff x="2014585" y="1556878"/>
            <a:chExt cx="8247015" cy="2208991"/>
          </a:xfrm>
        </p:grpSpPr>
        <p:sp>
          <p:nvSpPr>
            <p:cNvPr id="3" name="Aitds7"/>
            <p:cNvSpPr/>
            <p:nvPr/>
          </p:nvSpPr>
          <p:spPr>
            <a:xfrm>
              <a:off x="2014585" y="1556878"/>
              <a:ext cx="4657904" cy="400110"/>
            </a:xfrm>
            <a:prstGeom prst="rect">
              <a:avLst/>
            </a:prstGeom>
          </p:spPr>
          <p:txBody>
            <a:bodyPr wrap="square">
              <a:spAutoFit/>
              <a:scene3d>
                <a:camera prst="orthographicFront"/>
                <a:lightRig rig="threePt" dir="t">
                  <a:rot lat="0" lon="0" rev="0"/>
                </a:lightRig>
              </a:scene3d>
              <a:sp3d contourW="12700"/>
            </a:bodyPr>
            <a:lstStyle/>
            <a:p>
              <a:pPr>
                <a:lnSpc>
                  <a:spcPts val="2400"/>
                </a:lnSpc>
                <a:tabLst>
                  <a:tab pos="1433195" algn="l"/>
                  <a:tab pos="2598420" algn="l"/>
                  <a:tab pos="3222625" algn="l"/>
                </a:tabLst>
              </a:pPr>
              <a:r>
                <a:rPr lang="zh-CN" altLang="en-US" sz="2400" b="1">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（三）要继承创新，做好传承</a:t>
              </a:r>
              <a:endPar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2" name="矩形 1"/>
            <p:cNvSpPr/>
            <p:nvPr/>
          </p:nvSpPr>
          <p:spPr>
            <a:xfrm>
              <a:off x="2169860" y="2011543"/>
              <a:ext cx="8091740" cy="1754326"/>
            </a:xfrm>
            <a:prstGeom prst="rect">
              <a:avLst/>
            </a:prstGeom>
          </p:spPr>
          <p:txBody>
            <a:bodyPr wrap="square">
              <a:spAutoFit/>
            </a:bodyPr>
            <a:lstStyle/>
            <a:p>
              <a:pPr lvl="0">
                <a:lnSpc>
                  <a:spcPct val="150000"/>
                </a:lnSpc>
                <a:defRPr/>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薪旺万代家业隆，火留子孙沐春风。一切向前走，都不能忘记走过的路；走得再远、走到再光辉的未来，也不能忘记走过的过去，不能忘记为什么出发。在家风建设上，党员干部不仅要做“领头羊”“持规者”，更要做“传经人”“传薪者”。</a:t>
              </a:r>
              <a:endParaRPr kumimoji="0" lang="zh-CN" altLang="en-US" b="0" i="0" u="none" strike="noStrike" kern="1200" cap="none" spc="0" normalizeH="0" baseline="0" noProof="0" dirty="0">
                <a:ln>
                  <a:noFill/>
                </a:ln>
                <a:solidFill>
                  <a:schemeClr val="tx1">
                    <a:lumMod val="75000"/>
                    <a:lumOff val="25000"/>
                  </a:schemeClr>
                </a:solidFill>
                <a:effectLst/>
                <a:uLnTx/>
                <a:uFillTx/>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sp>
        <p:nvSpPr>
          <p:cNvPr id="6" name="文本框 5"/>
          <p:cNvSpPr txBox="1"/>
          <p:nvPr/>
        </p:nvSpPr>
        <p:spPr>
          <a:xfrm>
            <a:off x="2538160" y="4673397"/>
            <a:ext cx="7888540" cy="1200329"/>
          </a:xfrm>
          <a:prstGeom prst="rect">
            <a:avLst/>
          </a:prstGeom>
          <a:solidFill>
            <a:schemeClr val="accent1"/>
          </a:solidFill>
        </p:spPr>
        <p:txBody>
          <a:bodyPr wrap="square">
            <a:spAutoFit/>
          </a:bodyPr>
          <a:lstStyle/>
          <a:p>
            <a:pPr marL="285750" indent="-285750">
              <a:lnSpc>
                <a:spcPct val="200000"/>
              </a:lnSpc>
              <a:buClr>
                <a:srgbClr val="C00000"/>
              </a:buClr>
              <a:buFont typeface="Wingdings" panose="05000000000000000000" pitchFamily="2" charset="2"/>
              <a:buChar char="Ø"/>
              <a:defRPr/>
            </a:pPr>
            <a:r>
              <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在家风建设的过程中，要注重优良家风、优秀家训的继承与创新</a:t>
            </a:r>
            <a:r>
              <a:rPr lang="zh-CN" altLang="en-US" b="1" smtClean="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，积</a:t>
            </a:r>
            <a:r>
              <a:rPr lang="zh-CN" altLang="en-US"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极借鉴吸取优秀文化、社会传统家风中营养元素。</a:t>
            </a:r>
            <a:endParaRPr lang="en-US" altLang="zh-CN"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17" name="组合 16"/>
          <p:cNvGrpSpPr/>
          <p:nvPr/>
        </p:nvGrpSpPr>
        <p:grpSpPr>
          <a:xfrm>
            <a:off x="572109" y="347915"/>
            <a:ext cx="4779342" cy="811464"/>
            <a:chOff x="572109" y="347915"/>
            <a:chExt cx="4779342" cy="811464"/>
          </a:xfrm>
        </p:grpSpPr>
        <p:pic>
          <p:nvPicPr>
            <p:cNvPr id="18" name="图片 17"/>
            <p:cNvPicPr>
              <a:picLocks noChangeAspect="1"/>
            </p:cNvPicPr>
            <p:nvPr/>
          </p:nvPicPr>
          <p:blipFill rotWithShape="1">
            <a:blip r:embed="rId1"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19" name="组合 18"/>
            <p:cNvGrpSpPr/>
            <p:nvPr/>
          </p:nvGrpSpPr>
          <p:grpSpPr>
            <a:xfrm>
              <a:off x="572109" y="347915"/>
              <a:ext cx="4779342" cy="811464"/>
              <a:chOff x="572109" y="347915"/>
              <a:chExt cx="5636891" cy="957064"/>
            </a:xfrm>
          </p:grpSpPr>
          <p:pic>
            <p:nvPicPr>
              <p:cNvPr id="20" name="图片 19"/>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1" name="矩形 20"/>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2" name="矩形 21"/>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08294" y="220914"/>
            <a:ext cx="8861554" cy="7259385"/>
          </a:xfrm>
          <a:prstGeom prst="rect">
            <a:avLst/>
          </a:prstGeom>
        </p:spPr>
      </p:pic>
      <p:sp>
        <p:nvSpPr>
          <p:cNvPr id="4" name="矩形 3"/>
          <p:cNvSpPr/>
          <p:nvPr/>
        </p:nvSpPr>
        <p:spPr>
          <a:xfrm>
            <a:off x="3019463" y="1875489"/>
            <a:ext cx="5527637" cy="3553696"/>
          </a:xfrm>
          <a:prstGeom prst="rect">
            <a:avLst/>
          </a:prstGeom>
        </p:spPr>
        <p:txBody>
          <a:bodyPr wrap="square" lIns="105571" tIns="52784" rIns="105571" bIns="52784">
            <a:spAutoFit/>
          </a:bodyPr>
          <a:lstStyle/>
          <a:p>
            <a:pPr>
              <a:lnSpc>
                <a:spcPct val="200000"/>
              </a:lnSpc>
              <a:buClr>
                <a:srgbClr val="C00000"/>
              </a:buClr>
              <a:defRPr/>
            </a:pPr>
            <a:r>
              <a:rPr lang="zh-CN" altLang="en-US" sz="160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将</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朱子家训</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颜氏家训</a:t>
            </a:r>
            <a:r>
              <a:rPr lang="en-US" altLang="zh-CN"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等优良的家风、旧训融入家风建设中，将党的优良作风，老一辈革命家奋力拼搏、迎难而上、敢于牺牲的精神传承下来，将共产党人甘于奉献、大公无私的精神传承下来，让古人旧训、爱国精神在新时代焕发新光彩。家风既是一个家庭的精神内核，也是一个社会的价值缩影，每一个小家庭做好优良家风的传承者，社会就能充盈着慢慢的“正能量”。</a:t>
            </a:r>
            <a:endPar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17" name="组合 16"/>
          <p:cNvGrpSpPr/>
          <p:nvPr/>
        </p:nvGrpSpPr>
        <p:grpSpPr>
          <a:xfrm>
            <a:off x="572109" y="347915"/>
            <a:ext cx="4779342" cy="811464"/>
            <a:chOff x="572109" y="347915"/>
            <a:chExt cx="4779342" cy="811464"/>
          </a:xfrm>
        </p:grpSpPr>
        <p:pic>
          <p:nvPicPr>
            <p:cNvPr id="18" name="图片 17"/>
            <p:cNvPicPr>
              <a:picLocks noChangeAspect="1"/>
            </p:cNvPicPr>
            <p:nvPr/>
          </p:nvPicPr>
          <p:blipFill rotWithShape="1">
            <a:blip r:embed="rId2"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19" name="组合 18"/>
            <p:cNvGrpSpPr/>
            <p:nvPr/>
          </p:nvGrpSpPr>
          <p:grpSpPr>
            <a:xfrm>
              <a:off x="572109" y="347915"/>
              <a:ext cx="4779342" cy="811464"/>
              <a:chOff x="572109" y="347915"/>
              <a:chExt cx="5636891" cy="957064"/>
            </a:xfrm>
          </p:grpSpPr>
          <p:pic>
            <p:nvPicPr>
              <p:cNvPr id="20" name="图片 1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21" name="矩形 20"/>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22" name="矩形 21"/>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772249" y="3443501"/>
            <a:ext cx="8647502" cy="2308324"/>
          </a:xfrm>
          <a:prstGeom prst="rect">
            <a:avLst/>
          </a:prstGeom>
        </p:spPr>
        <p:txBody>
          <a:bodyPr wrap="square">
            <a:spAutoFit/>
          </a:bodyPr>
          <a:lstStyle/>
          <a:p>
            <a:pPr fontAlgn="base">
              <a:lnSpc>
                <a:spcPct val="200000"/>
              </a:lnSpc>
              <a:spcBef>
                <a:spcPct val="0"/>
              </a:spcBef>
              <a:spcAft>
                <a:spcPct val="0"/>
              </a:spcAft>
              <a:defRPr/>
            </a:pPr>
            <a:r>
              <a:rPr lang="zh-CN" altLang="en-US" kern="0" dirty="0">
                <a:ln w="3175">
                  <a:noFill/>
                </a:ln>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rPr>
              <a:t>同志们，家风好，则族风好、民风好、国风好。作为党员干部，我们要传承好家风，用党员的标准管束自己，自觉摆正党性与亲情、家风与政风的关系，以身作则，克己奉公，严于律己，廉洁从政，弘扬好家风，带出好政风，用良好的家风夯实建设晴朗政治生态的基础，汇聚出中华民族强大的正能量。</a:t>
            </a:r>
            <a:endParaRPr lang="en-US" altLang="zh-CN" kern="0" dirty="0">
              <a:ln w="3175">
                <a:noFill/>
              </a:ln>
              <a:solidFill>
                <a:schemeClr val="tx1">
                  <a:lumMod val="75000"/>
                  <a:lumOff val="25000"/>
                </a:scheme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2" name="矩形 1"/>
          <p:cNvSpPr/>
          <p:nvPr/>
        </p:nvSpPr>
        <p:spPr>
          <a:xfrm>
            <a:off x="1333500" y="1827402"/>
            <a:ext cx="9525000" cy="441007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46" name="组合 45"/>
          <p:cNvGrpSpPr/>
          <p:nvPr/>
        </p:nvGrpSpPr>
        <p:grpSpPr>
          <a:xfrm>
            <a:off x="1714597" y="2854521"/>
            <a:ext cx="8829446" cy="397362"/>
            <a:chOff x="1887934" y="1491630"/>
            <a:chExt cx="5504432" cy="255096"/>
          </a:xfrm>
        </p:grpSpPr>
        <p:grpSp>
          <p:nvGrpSpPr>
            <p:cNvPr id="47" name="组合 46"/>
            <p:cNvGrpSpPr/>
            <p:nvPr/>
          </p:nvGrpSpPr>
          <p:grpSpPr>
            <a:xfrm>
              <a:off x="4264053" y="1491630"/>
              <a:ext cx="777208" cy="255096"/>
              <a:chOff x="4161559" y="1879809"/>
              <a:chExt cx="1044522" cy="342834"/>
            </a:xfrm>
            <a:solidFill>
              <a:srgbClr val="E71E17"/>
            </a:solidFill>
          </p:grpSpPr>
          <p:sp>
            <p:nvSpPr>
              <p:cNvPr id="51" name="dark-star-shape_15445"/>
              <p:cNvSpPr>
                <a:spLocks noChangeAspect="1"/>
              </p:cNvSpPr>
              <p:nvPr/>
            </p:nvSpPr>
            <p:spPr bwMode="auto">
              <a:xfrm>
                <a:off x="4491672"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noFill/>
              </a:ln>
            </p:spPr>
            <p:txBody>
              <a:bodyPr/>
              <a:lstStyle/>
              <a:p>
                <a:pPr>
                  <a:defRPr/>
                </a:pPr>
                <a:endParaRPr lang="zh-CN" altLang="en-US" kern="0" dirty="0">
                  <a:solidFill>
                    <a:srgbClr val="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52" name="dark-star-shape_15445"/>
              <p:cNvSpPr>
                <a:spLocks noChangeAspect="1"/>
              </p:cNvSpPr>
              <p:nvPr/>
            </p:nvSpPr>
            <p:spPr bwMode="auto">
              <a:xfrm>
                <a:off x="4995992"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noFill/>
              </a:ln>
            </p:spPr>
            <p:txBody>
              <a:bodyPr/>
              <a:lstStyle/>
              <a:p>
                <a:pPr>
                  <a:defRPr/>
                </a:pPr>
                <a:endParaRPr lang="zh-CN" altLang="en-US" kern="0" dirty="0">
                  <a:solidFill>
                    <a:srgbClr val="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53" name="dark-star-shape_15445"/>
              <p:cNvSpPr>
                <a:spLocks noChangeAspect="1"/>
              </p:cNvSpPr>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noFill/>
              </a:ln>
            </p:spPr>
            <p:txBody>
              <a:bodyPr/>
              <a:lstStyle/>
              <a:p>
                <a:pPr>
                  <a:defRPr/>
                </a:pPr>
                <a:endParaRPr lang="zh-CN" altLang="en-US" kern="0" dirty="0">
                  <a:solidFill>
                    <a:srgbClr val="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48" name="组合 47"/>
            <p:cNvGrpSpPr/>
            <p:nvPr/>
          </p:nvGrpSpPr>
          <p:grpSpPr>
            <a:xfrm>
              <a:off x="1887934" y="1619178"/>
              <a:ext cx="5504432" cy="0"/>
              <a:chOff x="1887934" y="2082167"/>
              <a:chExt cx="5504432" cy="0"/>
            </a:xfrm>
          </p:grpSpPr>
          <p:cxnSp>
            <p:nvCxnSpPr>
              <p:cNvPr id="49" name="直接连接符 48"/>
              <p:cNvCxnSpPr/>
              <p:nvPr/>
            </p:nvCxnSpPr>
            <p:spPr>
              <a:xfrm>
                <a:off x="5148064" y="2082167"/>
                <a:ext cx="2244302" cy="0"/>
              </a:xfrm>
              <a:prstGeom prst="line">
                <a:avLst/>
              </a:prstGeom>
              <a:noFill/>
              <a:ln w="15875" cap="flat" cmpd="sng" algn="ctr">
                <a:solidFill>
                  <a:srgbClr val="E71E17"/>
                </a:solidFill>
                <a:prstDash val="solid"/>
              </a:ln>
              <a:effectLst/>
            </p:spPr>
          </p:cxnSp>
          <p:cxnSp>
            <p:nvCxnSpPr>
              <p:cNvPr id="50" name="直接连接符 49"/>
              <p:cNvCxnSpPr/>
              <p:nvPr/>
            </p:nvCxnSpPr>
            <p:spPr>
              <a:xfrm>
                <a:off x="1887934" y="2082167"/>
                <a:ext cx="2244302" cy="0"/>
              </a:xfrm>
              <a:prstGeom prst="line">
                <a:avLst/>
              </a:prstGeom>
              <a:noFill/>
              <a:ln w="15875" cap="flat" cmpd="sng" algn="ctr">
                <a:solidFill>
                  <a:srgbClr val="E71E17"/>
                </a:solidFill>
                <a:prstDash val="solid"/>
              </a:ln>
              <a:effectLst/>
            </p:spPr>
          </p:cxnSp>
        </p:grpSp>
      </p:grpSp>
      <p:grpSp>
        <p:nvGrpSpPr>
          <p:cNvPr id="57" name="组合 56"/>
          <p:cNvGrpSpPr/>
          <p:nvPr/>
        </p:nvGrpSpPr>
        <p:grpSpPr>
          <a:xfrm>
            <a:off x="4511621" y="1453457"/>
            <a:ext cx="3169423" cy="739798"/>
            <a:chOff x="4511621" y="959555"/>
            <a:chExt cx="3169423" cy="739798"/>
          </a:xfrm>
        </p:grpSpPr>
        <p:grpSp>
          <p:nvGrpSpPr>
            <p:cNvPr id="3" name="组合 2"/>
            <p:cNvGrpSpPr/>
            <p:nvPr/>
          </p:nvGrpSpPr>
          <p:grpSpPr>
            <a:xfrm>
              <a:off x="4511621" y="959555"/>
              <a:ext cx="3169423" cy="739798"/>
              <a:chOff x="2691862" y="1931105"/>
              <a:chExt cx="3169423" cy="739798"/>
            </a:xfrm>
          </p:grpSpPr>
          <p:sp>
            <p:nvSpPr>
              <p:cNvPr id="20" name="Rectangle 11"/>
              <p:cNvSpPr>
                <a:spLocks noChangeArrowheads="1"/>
              </p:cNvSpPr>
              <p:nvPr/>
            </p:nvSpPr>
            <p:spPr bwMode="auto">
              <a:xfrm>
                <a:off x="2691862" y="2009700"/>
                <a:ext cx="706938" cy="655359"/>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grpSp>
            <p:nvGrpSpPr>
              <p:cNvPr id="8" name="组合 7"/>
              <p:cNvGrpSpPr/>
              <p:nvPr/>
            </p:nvGrpSpPr>
            <p:grpSpPr>
              <a:xfrm>
                <a:off x="3514206" y="1931105"/>
                <a:ext cx="706938" cy="739798"/>
                <a:chOff x="-718574" y="2279238"/>
                <a:chExt cx="327978" cy="1685145"/>
              </a:xfrm>
            </p:grpSpPr>
            <p:sp>
              <p:nvSpPr>
                <p:cNvPr id="18"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19" name="矩形 38"/>
                <p:cNvSpPr>
                  <a:spLocks noChangeArrowheads="1"/>
                </p:cNvSpPr>
                <p:nvPr/>
              </p:nvSpPr>
              <p:spPr bwMode="auto">
                <a:xfrm>
                  <a:off x="-710461" y="2279238"/>
                  <a:ext cx="311751" cy="167173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结</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9" name="组合 8"/>
              <p:cNvGrpSpPr/>
              <p:nvPr/>
            </p:nvGrpSpPr>
            <p:grpSpPr>
              <a:xfrm>
                <a:off x="4339696" y="1931105"/>
                <a:ext cx="706937" cy="739798"/>
                <a:chOff x="-718574" y="2279238"/>
                <a:chExt cx="327978" cy="1685145"/>
              </a:xfrm>
            </p:grpSpPr>
            <p:sp>
              <p:nvSpPr>
                <p:cNvPr id="16" name="Rectangle 11"/>
                <p:cNvSpPr>
                  <a:spLocks noChangeArrowheads="1"/>
                </p:cNvSpPr>
                <p:nvPr/>
              </p:nvSpPr>
              <p:spPr bwMode="auto">
                <a:xfrm>
                  <a:off x="-718574" y="2471579"/>
                  <a:ext cx="327978" cy="1492804"/>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sp>
              <p:nvSpPr>
                <p:cNvPr id="17" name="矩形 38"/>
                <p:cNvSpPr>
                  <a:spLocks noChangeArrowheads="1"/>
                </p:cNvSpPr>
                <p:nvPr/>
              </p:nvSpPr>
              <p:spPr bwMode="auto">
                <a:xfrm>
                  <a:off x="-710462" y="2279238"/>
                  <a:ext cx="311751" cy="167173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91431" tIns="45716" rIns="91431" bIns="45716">
                  <a:spAutoFit/>
                </a:bodyPr>
                <a:lstStyle/>
                <a:p>
                  <a:pPr algn="ctr">
                    <a:lnSpc>
                      <a:spcPct val="120000"/>
                    </a:lnSpc>
                  </a:pPr>
                  <a:r>
                    <a:rPr lang="zh-CN" altLang="en-US" sz="3800" b="1">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语</a:t>
                  </a:r>
                  <a:endParaRPr lang="zh-CN" altLang="en-US" sz="3800" b="1"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sp>
            <p:nvSpPr>
              <p:cNvPr id="14" name="Rectangle 11"/>
              <p:cNvSpPr>
                <a:spLocks noChangeArrowheads="1"/>
              </p:cNvSpPr>
              <p:nvPr/>
            </p:nvSpPr>
            <p:spPr bwMode="auto">
              <a:xfrm>
                <a:off x="5154347" y="2015545"/>
                <a:ext cx="706938" cy="655358"/>
              </a:xfrm>
              <a:prstGeom prst="rect">
                <a:avLst/>
              </a:prstGeom>
              <a:solidFill>
                <a:schemeClr val="accent1"/>
              </a:solidFill>
              <a:ln w="28575">
                <a:noFill/>
              </a:ln>
              <a:effectLst/>
            </p:spPr>
            <p:txBody>
              <a:bodyPr anchor="ctr"/>
              <a:lstStyle/>
              <a:p>
                <a:pPr algn="ctr">
                  <a:lnSpc>
                    <a:spcPct val="120000"/>
                  </a:lnSpc>
                </a:pPr>
                <a:endParaRPr lang="zh-CN" altLang="zh-CN" sz="3800" b="1">
                  <a:solidFill>
                    <a:schemeClr val="bg1"/>
                  </a:solidFill>
                  <a:latin typeface="思源宋体 CN" panose="02020400000000000000" pitchFamily="18" charset="-122"/>
                  <a:ea typeface="思源宋体 CN" panose="02020400000000000000" pitchFamily="18" charset="-122"/>
                  <a:cs typeface="Calibri" panose="020F0502020204030204" pitchFamily="34" charset="0"/>
                  <a:sym typeface="思源宋体 CN" panose="02020400000000000000" pitchFamily="18" charset="-122"/>
                </a:endParaRPr>
              </a:p>
            </p:txBody>
          </p:sp>
        </p:grpSp>
        <p:grpSp>
          <p:nvGrpSpPr>
            <p:cNvPr id="56" name="组合 55"/>
            <p:cNvGrpSpPr/>
            <p:nvPr/>
          </p:nvGrpSpPr>
          <p:grpSpPr>
            <a:xfrm>
              <a:off x="4644382" y="1167802"/>
              <a:ext cx="2903236" cy="397362"/>
              <a:chOff x="4668219" y="1167802"/>
              <a:chExt cx="2903236" cy="397362"/>
            </a:xfrm>
          </p:grpSpPr>
          <p:sp>
            <p:nvSpPr>
              <p:cNvPr id="54" name="dark-star-shape_15445"/>
              <p:cNvSpPr>
                <a:spLocks noChangeAspect="1"/>
              </p:cNvSpPr>
              <p:nvPr/>
            </p:nvSpPr>
            <p:spPr bwMode="auto">
              <a:xfrm>
                <a:off x="4668219" y="1167802"/>
                <a:ext cx="430610" cy="397362"/>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chemeClr val="bg1"/>
              </a:solidFill>
              <a:ln>
                <a:solidFill>
                  <a:schemeClr val="bg1"/>
                </a:solidFill>
              </a:ln>
            </p:spPr>
            <p:txBody>
              <a:bodyPr/>
              <a:lstStyle/>
              <a:p>
                <a:pPr>
                  <a:defRPr/>
                </a:pPr>
                <a:endParaRPr lang="zh-CN" altLang="en-US" kern="0" dirty="0">
                  <a:solidFill>
                    <a:srgbClr val="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55" name="dark-star-shape_15445"/>
              <p:cNvSpPr>
                <a:spLocks noChangeAspect="1"/>
              </p:cNvSpPr>
              <p:nvPr/>
            </p:nvSpPr>
            <p:spPr bwMode="auto">
              <a:xfrm>
                <a:off x="7140845" y="1167802"/>
                <a:ext cx="430610" cy="397362"/>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chemeClr val="bg1"/>
              </a:solidFill>
              <a:ln>
                <a:solidFill>
                  <a:schemeClr val="bg1"/>
                </a:solidFill>
              </a:ln>
            </p:spPr>
            <p:txBody>
              <a:bodyPr/>
              <a:lstStyle/>
              <a:p>
                <a:pPr>
                  <a:defRPr/>
                </a:pPr>
                <a:endParaRPr lang="zh-CN" altLang="en-US" kern="0" dirty="0">
                  <a:solidFill>
                    <a:srgbClr val="000000"/>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grpSp>
        <p:nvGrpSpPr>
          <p:cNvPr id="30" name="组合 29"/>
          <p:cNvGrpSpPr/>
          <p:nvPr/>
        </p:nvGrpSpPr>
        <p:grpSpPr>
          <a:xfrm>
            <a:off x="572109" y="347915"/>
            <a:ext cx="4779342" cy="811464"/>
            <a:chOff x="572109" y="347915"/>
            <a:chExt cx="4779342" cy="811464"/>
          </a:xfrm>
        </p:grpSpPr>
        <p:pic>
          <p:nvPicPr>
            <p:cNvPr id="31" name="图片 30"/>
            <p:cNvPicPr>
              <a:picLocks noChangeAspect="1"/>
            </p:cNvPicPr>
            <p:nvPr/>
          </p:nvPicPr>
          <p:blipFill rotWithShape="1">
            <a:blip r:embed="rId1" cstate="hqprint">
              <a:extLst>
                <a:ext uri="{28A0092B-C50C-407E-A947-70E740481C1C}">
                  <a14:useLocalDpi xmlns:a14="http://schemas.microsoft.com/office/drawing/2010/main" val="0"/>
                </a:ext>
              </a:extLst>
            </a:blip>
            <a:srcRect r="26969"/>
            <a:stretch>
              <a:fillRect/>
            </a:stretch>
          </p:blipFill>
          <p:spPr>
            <a:xfrm flipH="1">
              <a:off x="2700760" y="347915"/>
              <a:ext cx="2500312" cy="811464"/>
            </a:xfrm>
            <a:prstGeom prst="rect">
              <a:avLst/>
            </a:prstGeom>
          </p:spPr>
        </p:pic>
        <p:grpSp>
          <p:nvGrpSpPr>
            <p:cNvPr id="32" name="组合 31"/>
            <p:cNvGrpSpPr/>
            <p:nvPr/>
          </p:nvGrpSpPr>
          <p:grpSpPr>
            <a:xfrm>
              <a:off x="572109" y="347915"/>
              <a:ext cx="4779342" cy="811464"/>
              <a:chOff x="572109" y="347915"/>
              <a:chExt cx="5636891" cy="957064"/>
            </a:xfrm>
          </p:grpSpPr>
          <p:pic>
            <p:nvPicPr>
              <p:cNvPr id="33" name="图片 32"/>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72109" y="347915"/>
                <a:ext cx="4037924" cy="957064"/>
              </a:xfrm>
              <a:prstGeom prst="rect">
                <a:avLst/>
              </a:prstGeom>
            </p:spPr>
          </p:pic>
          <p:sp>
            <p:nvSpPr>
              <p:cNvPr id="34" name="矩形 33"/>
              <p:cNvSpPr/>
              <p:nvPr/>
            </p:nvSpPr>
            <p:spPr>
              <a:xfrm>
                <a:off x="948479" y="461269"/>
                <a:ext cx="686793" cy="707886"/>
              </a:xfrm>
              <a:prstGeom prst="rect">
                <a:avLst/>
              </a:prstGeom>
            </p:spPr>
            <p:txBody>
              <a:bodyPr wrap="square">
                <a:spAutoFit/>
              </a:bodyPr>
              <a:lstStyle/>
              <a:p>
                <a:r>
                  <a:rPr lang="en-US" altLang="zh-CN" sz="4000" spc="600" smtClean="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3</a:t>
                </a:r>
                <a:endParaRPr lang="zh-CN" sz="4000" spc="600" dirty="0">
                  <a:ln w="22225">
                    <a:noFill/>
                  </a:ln>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
            <p:nvSpPr>
              <p:cNvPr id="35" name="矩形 34"/>
              <p:cNvSpPr/>
              <p:nvPr/>
            </p:nvSpPr>
            <p:spPr>
              <a:xfrm>
                <a:off x="1655857" y="656117"/>
                <a:ext cx="4553143" cy="500941"/>
              </a:xfrm>
              <a:prstGeom prst="rect">
                <a:avLst/>
              </a:prstGeom>
            </p:spPr>
            <p:txBody>
              <a:bodyPr wrap="square">
                <a:spAutoFit/>
              </a:bodyPr>
              <a:lstStyle/>
              <a:p>
                <a:pPr>
                  <a:lnSpc>
                    <a:spcPct val="90000"/>
                  </a:lnSpc>
                </a:pPr>
                <a:r>
                  <a:rPr lang="zh-CN" altLang="en-US" sz="2400" smtClean="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党</a:t>
                </a:r>
                <a:r>
                  <a:rPr lang="zh-CN" altLang="en-US" sz="240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员干部怎样传承好家风</a:t>
                </a:r>
                <a:endParaRPr lang="zh-CN" altLang="en-US" sz="2400" dirty="0">
                  <a:ln w="22225">
                    <a:noFill/>
                  </a:ln>
                  <a:solidFill>
                    <a:schemeClr val="bg1"/>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6" name="组合 15"/>
          <p:cNvGrpSpPr/>
          <p:nvPr/>
        </p:nvGrpSpPr>
        <p:grpSpPr>
          <a:xfrm>
            <a:off x="4517791" y="3904712"/>
            <a:ext cx="3156416" cy="348535"/>
            <a:chOff x="4558821" y="3861318"/>
            <a:chExt cx="3156416" cy="348535"/>
          </a:xfrm>
        </p:grpSpPr>
        <p:grpSp>
          <p:nvGrpSpPr>
            <p:cNvPr id="17" name="组合 16"/>
            <p:cNvGrpSpPr/>
            <p:nvPr/>
          </p:nvGrpSpPr>
          <p:grpSpPr>
            <a:xfrm>
              <a:off x="4558821" y="3861318"/>
              <a:ext cx="1508811" cy="348535"/>
              <a:chOff x="4179635" y="3861318"/>
              <a:chExt cx="1508811" cy="348535"/>
            </a:xfrm>
          </p:grpSpPr>
          <p:sp>
            <p:nvSpPr>
              <p:cNvPr id="21" name="矩形: 圆角 7"/>
              <p:cNvSpPr/>
              <p:nvPr/>
            </p:nvSpPr>
            <p:spPr>
              <a:xfrm>
                <a:off x="4179635" y="3861318"/>
                <a:ext cx="1508811" cy="348535"/>
              </a:xfrm>
              <a:prstGeom prst="roundRect">
                <a:avLst>
                  <a:gd name="adj" fmla="val 34615"/>
                </a:avLst>
              </a:prstGeom>
              <a:gradFill>
                <a:gsLst>
                  <a:gs pos="0">
                    <a:schemeClr val="accent4">
                      <a:lumMod val="20000"/>
                      <a:lumOff val="80000"/>
                    </a:schemeClr>
                  </a:gs>
                  <a:gs pos="100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0E5"/>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22" name="矩形 21"/>
              <p:cNvSpPr/>
              <p:nvPr/>
            </p:nvSpPr>
            <p:spPr>
              <a:xfrm>
                <a:off x="4404490" y="3887967"/>
                <a:ext cx="1079500" cy="306705"/>
              </a:xfrm>
              <a:prstGeom prst="rect">
                <a:avLst/>
              </a:prstGeom>
              <a:noFill/>
            </p:spPr>
            <p:txBody>
              <a:bodyPr wrap="none" rtlCol="0">
                <a:spAutoFit/>
              </a:bodyPr>
              <a:lstStyle/>
              <a:p>
                <a:pPr algn="ctr" defTabSz="1219200"/>
                <a:r>
                  <a:rPr lang="zh-CN" altLang="en-US" sz="1400" b="1">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汇报人</a:t>
                </a:r>
                <a:r>
                  <a:rPr lang="zh-CN" altLang="en-US" sz="1400" b="1" smtClean="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：XX</a:t>
                </a:r>
                <a:endParaRPr lang="en-US" altLang="zh-CN" sz="1400" b="1"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nvGrpSpPr>
            <p:cNvPr id="18" name="组合 17"/>
            <p:cNvGrpSpPr/>
            <p:nvPr/>
          </p:nvGrpSpPr>
          <p:grpSpPr>
            <a:xfrm>
              <a:off x="6163503" y="3861318"/>
              <a:ext cx="1551734" cy="348535"/>
              <a:chOff x="6796690" y="3861318"/>
              <a:chExt cx="1551734" cy="348535"/>
            </a:xfrm>
          </p:grpSpPr>
          <p:sp>
            <p:nvSpPr>
              <p:cNvPr id="19" name="矩形: 圆角 5"/>
              <p:cNvSpPr/>
              <p:nvPr/>
            </p:nvSpPr>
            <p:spPr>
              <a:xfrm>
                <a:off x="6796690" y="3861318"/>
                <a:ext cx="1508811" cy="348535"/>
              </a:xfrm>
              <a:prstGeom prst="roundRect">
                <a:avLst>
                  <a:gd name="adj" fmla="val 34615"/>
                </a:avLst>
              </a:prstGeom>
              <a:gradFill>
                <a:gsLst>
                  <a:gs pos="0">
                    <a:schemeClr val="accent4">
                      <a:lumMod val="20000"/>
                      <a:lumOff val="80000"/>
                    </a:schemeClr>
                  </a:gs>
                  <a:gs pos="100000">
                    <a:schemeClr val="accent4">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0E5"/>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20" name="矩形 19"/>
              <p:cNvSpPr/>
              <p:nvPr/>
            </p:nvSpPr>
            <p:spPr>
              <a:xfrm>
                <a:off x="6815632" y="3887967"/>
                <a:ext cx="1532792" cy="307777"/>
              </a:xfrm>
              <a:prstGeom prst="rect">
                <a:avLst/>
              </a:prstGeom>
              <a:noFill/>
            </p:spPr>
            <p:txBody>
              <a:bodyPr wrap="none" rtlCol="0">
                <a:spAutoFit/>
              </a:bodyPr>
              <a:lstStyle/>
              <a:p>
                <a:pPr algn="ctr" defTabSz="1219200"/>
                <a:r>
                  <a:rPr lang="zh-CN" altLang="en-US" sz="1400" b="1">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汇报时间：</a:t>
                </a:r>
                <a:r>
                  <a:rPr lang="en-US" altLang="zh-CN" sz="1400" b="1">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rPr>
                  <a:t>202X</a:t>
                </a:r>
                <a:endParaRPr lang="en-US" altLang="zh-CN" sz="1400" b="1" dirty="0">
                  <a:solidFill>
                    <a:schemeClr val="tx1">
                      <a:lumMod val="85000"/>
                      <a:lumOff val="15000"/>
                    </a:schemeClr>
                  </a:solidFill>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grpSp>
      </p:grpSp>
      <p:sp>
        <p:nvSpPr>
          <p:cNvPr id="23" name="文本框 22"/>
          <p:cNvSpPr txBox="1"/>
          <p:nvPr/>
        </p:nvSpPr>
        <p:spPr>
          <a:xfrm>
            <a:off x="2334111" y="2910654"/>
            <a:ext cx="7576723" cy="830997"/>
          </a:xfrm>
          <a:prstGeom prst="rect">
            <a:avLst/>
          </a:prstGeom>
          <a:noFill/>
        </p:spPr>
        <p:txBody>
          <a:bodyPr wrap="square">
            <a:spAutoFit/>
          </a:bodyPr>
          <a:lstStyle/>
          <a:p>
            <a:pPr algn="ctr">
              <a:lnSpc>
                <a:spcPct val="150000"/>
              </a:lnSpc>
            </a:pPr>
            <a:r>
              <a:rPr lang="zh-CN" altLang="en-US" sz="1600" kern="0" spc="300">
                <a:ln w="3175">
                  <a:noFill/>
                </a:ln>
                <a:solidFill>
                  <a:srgbClr val="FFF0E5"/>
                </a:solidFill>
                <a:latin typeface="思源宋体 CN" panose="02020400000000000000" pitchFamily="18" charset="-122"/>
                <a:ea typeface="思源宋体 CN" panose="02020400000000000000" pitchFamily="18" charset="-122"/>
                <a:sym typeface="思源宋体 CN" panose="02020400000000000000" pitchFamily="18" charset="-122"/>
              </a:rPr>
              <a:t>不论时代发生多大变化，不论生活格局发生多大变化，我们都要重视家庭建设，注重家庭、注重家教、注重家风</a:t>
            </a:r>
            <a:endParaRPr lang="zh-CN" altLang="en-US" sz="1600" spc="300">
              <a:solidFill>
                <a:srgbClr val="FFF0E5"/>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27" name="文本框 26"/>
          <p:cNvSpPr txBox="1"/>
          <p:nvPr/>
        </p:nvSpPr>
        <p:spPr>
          <a:xfrm>
            <a:off x="342117" y="1449995"/>
            <a:ext cx="11598595" cy="1446550"/>
          </a:xfrm>
          <a:prstGeom prst="rect">
            <a:avLst/>
          </a:prstGeom>
          <a:noFill/>
        </p:spPr>
        <p:txBody>
          <a:bodyPr wrap="square">
            <a:spAutoFit/>
          </a:bodyPr>
          <a:lstStyle/>
          <a:p>
            <a:pPr algn="ctr"/>
            <a:r>
              <a:rPr kumimoji="0" lang="zh-CN" altLang="en-US" sz="8800" i="0" u="none" strike="noStrike" kern="1200" cap="none" normalizeH="0" noProof="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uLnTx/>
                <a:uFillTx/>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传承好家</a:t>
            </a:r>
            <a:r>
              <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风</a:t>
            </a:r>
            <a:r>
              <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筑牢廉</a:t>
            </a:r>
            <a:r>
              <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洁</a:t>
            </a:r>
            <a:r>
              <a:rPr lang="zh-CN" altLang="en-US" sz="8800" smtClean="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rPr>
              <a:t>墙</a:t>
            </a:r>
            <a:endParaRPr lang="zh-CN" altLang="en-US" sz="8800">
              <a:ln w="76200">
                <a:noFill/>
              </a:ln>
              <a:gradFill>
                <a:gsLst>
                  <a:gs pos="0">
                    <a:schemeClr val="accent4">
                      <a:lumMod val="20000"/>
                      <a:lumOff val="80000"/>
                    </a:schemeClr>
                  </a:gs>
                  <a:gs pos="100000">
                    <a:schemeClr val="accent4">
                      <a:lumMod val="60000"/>
                      <a:lumOff val="40000"/>
                    </a:schemeClr>
                  </a:gs>
                </a:gsLst>
                <a:lin ang="5400000" scaled="1"/>
              </a:gradFill>
              <a:effectLst>
                <a:outerShdw blurRad="165100" dist="200025" dir="15000000" sy="30000" kx="-1800000" algn="bl" rotWithShape="0">
                  <a:srgbClr val="C00000">
                    <a:alpha val="20000"/>
                  </a:srgbClr>
                </a:outerShdw>
              </a:effectLst>
              <a:latin typeface="思源黑体 CN Heavy" panose="020B0A00000000000000" pitchFamily="34" charset="-122"/>
              <a:ea typeface="思源黑体 CN Heavy" panose="020B0A00000000000000" pitchFamily="34" charset="-122"/>
              <a:cs typeface="思源黑体 CN Heavy" panose="020B0A00000000000000" pitchFamily="34" charset="-122"/>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
                                        </p:tgtEl>
                                        <p:attrNameLst>
                                          <p:attrName>ppt_y</p:attrName>
                                        </p:attrNameLst>
                                      </p:cBhvr>
                                      <p:tavLst>
                                        <p:tav tm="0">
                                          <p:val>
                                            <p:strVal val="#ppt_y"/>
                                          </p:val>
                                        </p:tav>
                                        <p:tav tm="100000">
                                          <p:val>
                                            <p:strVal val="#ppt_y"/>
                                          </p:val>
                                        </p:tav>
                                      </p:tavLst>
                                    </p:anim>
                                    <p:anim calcmode="lin" valueType="num">
                                      <p:cBhvr>
                                        <p:cTn id="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
                                        </p:tgtEl>
                                      </p:cBhvr>
                                    </p:animEffect>
                                  </p:childTnLst>
                                </p:cTn>
                              </p:par>
                            </p:childTnLst>
                          </p:cTn>
                        </p:par>
                        <p:par>
                          <p:cTn id="12" fill="hold">
                            <p:stCondLst>
                              <p:cond delay="949"/>
                            </p:stCondLst>
                            <p:childTnLst>
                              <p:par>
                                <p:cTn id="13" presetID="2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750"/>
                                        <p:tgtEl>
                                          <p:spTgt spid="23"/>
                                        </p:tgtEl>
                                      </p:cBhvr>
                                    </p:animEffect>
                                  </p:childTnLst>
                                </p:cTn>
                              </p:par>
                            </p:childTnLst>
                          </p:cTn>
                        </p:par>
                        <p:par>
                          <p:cTn id="16" fill="hold">
                            <p:stCondLst>
                              <p:cond delay="1949"/>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Lst>
  </p:timing>
</p:sld>
</file>

<file path=ppt/tags/tag1.xml><?xml version="1.0" encoding="utf-8"?>
<p:tagLst xmlns:p="http://schemas.openxmlformats.org/presentationml/2006/main">
  <p:tag name="PA" val="v5.2.5"/>
</p:tagLst>
</file>

<file path=ppt/tags/tag2.xml><?xml version="1.0" encoding="utf-8"?>
<p:tagLst xmlns:p="http://schemas.openxmlformats.org/presentationml/2006/main">
  <p:tag name="PA" val="v5.2.5"/>
</p:tagLst>
</file>

<file path=ppt/tags/tag3.xml><?xml version="1.0" encoding="utf-8"?>
<p:tagLst xmlns:p="http://schemas.openxmlformats.org/presentationml/2006/main">
  <p:tag name="PA" val="v5.2.5"/>
</p:tagLst>
</file>

<file path=ppt/tags/tag4.xml><?xml version="1.0" encoding="utf-8"?>
<p:tagLst xmlns:p="http://schemas.openxmlformats.org/presentationml/2006/main">
  <p:tag name="PA" val="v5.2.5"/>
</p:tagLst>
</file>

<file path=ppt/tags/tag5.xml><?xml version="1.0" encoding="utf-8"?>
<p:tagLst xmlns:p="http://schemas.openxmlformats.org/presentationml/2006/main">
  <p:tag name="PA" val="v5.2.5"/>
</p:tagLst>
</file>

<file path=ppt/tags/tag6.xml><?xml version="1.0" encoding="utf-8"?>
<p:tagLst xmlns:p="http://schemas.openxmlformats.org/presentationml/2006/main">
  <p:tag name="PA" val="v5.2.5"/>
</p:tagLst>
</file>

<file path=ppt/tags/tag7.xml><?xml version="1.0" encoding="utf-8"?>
<p:tagLst xmlns:p="http://schemas.openxmlformats.org/presentationml/2006/main">
  <p:tag name="PA" val="v5.2.5"/>
</p:tagLst>
</file>

<file path=ppt/tags/tag8.xml><?xml version="1.0" encoding="utf-8"?>
<p:tagLst xmlns:p="http://schemas.openxmlformats.org/presentationml/2006/main">
  <p:tag name="PA" val="v5.2.5"/>
</p:tagLst>
</file>

<file path=ppt/tags/tag9.xml><?xml version="1.0" encoding="utf-8"?>
<p:tagLst xmlns:p="http://schemas.openxmlformats.org/presentationml/2006/main">
  <p:tag name="PA" val="v5.2.5"/>
</p:tagLst>
</file>

<file path=ppt/tags/tag10.xml><?xml version="1.0" encoding="utf-8"?>
<p:tagLst xmlns:p="http://schemas.openxmlformats.org/presentationml/2006/main">
  <p:tag name="PA" val="v5.2.5"/>
</p:tagLst>
</file>

<file path=ppt/tags/tag11.xml><?xml version="1.0" encoding="utf-8"?>
<p:tagLst xmlns:p="http://schemas.openxmlformats.org/presentationml/2006/main">
  <p:tag name="PA" val="v5.2.5"/>
</p:tagLst>
</file>

<file path=ppt/tags/tag12.xml><?xml version="1.0" encoding="utf-8"?>
<p:tagLst xmlns:p="http://schemas.openxmlformats.org/presentationml/2006/main">
  <p:tag name="PA" val="v5.2.5"/>
</p:tagLst>
</file>

<file path=ppt/tags/tag13.xml><?xml version="1.0" encoding="utf-8"?>
<p:tagLst xmlns:p="http://schemas.openxmlformats.org/presentationml/2006/main">
  <p:tag name="PA" val="v5.2.5"/>
</p:tagLst>
</file>

<file path=ppt/tags/tag14.xml><?xml version="1.0" encoding="utf-8"?>
<p:tagLst xmlns:p="http://schemas.openxmlformats.org/presentationml/2006/main">
  <p:tag name="PA" val="v5.2.5"/>
</p:tagLst>
</file>

<file path=ppt/tags/tag15.xml><?xml version="1.0" encoding="utf-8"?>
<p:tagLst xmlns:p="http://schemas.openxmlformats.org/presentationml/2006/main">
  <p:tag name="PA" val="v5.2.5"/>
</p:tagLst>
</file>

<file path=ppt/tags/tag16.xml><?xml version="1.0" encoding="utf-8"?>
<p:tagLst xmlns:p="http://schemas.openxmlformats.org/presentationml/2006/main">
  <p:tag name="PA" val="v5.2.5"/>
</p:tagLst>
</file>

<file path=ppt/tags/tag17.xml><?xml version="1.0" encoding="utf-8"?>
<p:tagLst xmlns:p="http://schemas.openxmlformats.org/presentationml/2006/main">
  <p:tag name="PA" val="v5.2.5"/>
</p:tagLst>
</file>

<file path=ppt/tags/tag18.xml><?xml version="1.0" encoding="utf-8"?>
<p:tagLst xmlns:p="http://schemas.openxmlformats.org/presentationml/2006/main">
  <p:tag name="PA" val="v5.2.5"/>
</p:tagLst>
</file>

<file path=ppt/tags/tag19.xml><?xml version="1.0" encoding="utf-8"?>
<p:tagLst xmlns:p="http://schemas.openxmlformats.org/presentationml/2006/main">
  <p:tag name="PA" val="v5.2.5"/>
</p:tagLst>
</file>

<file path=ppt/tags/tag20.xml><?xml version="1.0" encoding="utf-8"?>
<p:tagLst xmlns:p="http://schemas.openxmlformats.org/presentationml/2006/main">
  <p:tag name="PA" val="v5.2.5"/>
</p:tagLst>
</file>

<file path=ppt/tags/tag21.xml><?xml version="1.0" encoding="utf-8"?>
<p:tagLst xmlns:p="http://schemas.openxmlformats.org/presentationml/2006/main">
  <p:tag name="PA" val="v5.2.5"/>
</p:tagLst>
</file>

<file path=ppt/tags/tag22.xml><?xml version="1.0" encoding="utf-8"?>
<p:tagLst xmlns:p="http://schemas.openxmlformats.org/presentationml/2006/main">
  <p:tag name="PA" val="v5.2.5"/>
</p:tagLst>
</file>

<file path=ppt/tags/tag23.xml><?xml version="1.0" encoding="utf-8"?>
<p:tagLst xmlns:p="http://schemas.openxmlformats.org/presentationml/2006/main">
  <p:tag name="PA" val="v5.2.5"/>
</p:tagLst>
</file>

<file path=ppt/tags/tag24.xml><?xml version="1.0" encoding="utf-8"?>
<p:tagLst xmlns:p="http://schemas.openxmlformats.org/presentationml/2006/main">
  <p:tag name="PA" val="v5.2.5"/>
</p:tagLst>
</file>

<file path=ppt/tags/tag25.xml><?xml version="1.0" encoding="utf-8"?>
<p:tagLst xmlns:p="http://schemas.openxmlformats.org/presentationml/2006/main">
  <p:tag name="PA" val="v5.2.5"/>
</p:tagLst>
</file>

<file path=ppt/tags/tag26.xml><?xml version="1.0" encoding="utf-8"?>
<p:tagLst xmlns:p="http://schemas.openxmlformats.org/presentationml/2006/main">
  <p:tag name="PA" val="v5.2.5"/>
</p:tagLst>
</file>

<file path=ppt/tags/tag27.xml><?xml version="1.0" encoding="utf-8"?>
<p:tagLst xmlns:p="http://schemas.openxmlformats.org/presentationml/2006/main">
  <p:tag name="PA" val="v5.2.5"/>
</p:tagLst>
</file>

<file path=ppt/tags/tag28.xml><?xml version="1.0" encoding="utf-8"?>
<p:tagLst xmlns:p="http://schemas.openxmlformats.org/presentationml/2006/main">
  <p:tag name="PA" val="v5.2.5"/>
</p:tagLst>
</file>

<file path=ppt/tags/tag29.xml><?xml version="1.0" encoding="utf-8"?>
<p:tagLst xmlns:p="http://schemas.openxmlformats.org/presentationml/2006/main">
  <p:tag name="PA" val="v5.2.5"/>
</p:tagLst>
</file>

<file path=ppt/tags/tag30.xml><?xml version="1.0" encoding="utf-8"?>
<p:tagLst xmlns:p="http://schemas.openxmlformats.org/presentationml/2006/main">
  <p:tag name="PA" val="v5.2.5"/>
</p:tagLst>
</file>

<file path=ppt/tags/tag31.xml><?xml version="1.0" encoding="utf-8"?>
<p:tagLst xmlns:p="http://schemas.openxmlformats.org/presentationml/2006/main">
  <p:tag name="PA" val="v5.2.4"/>
</p:tagLst>
</file>

<file path=ppt/tags/tag32.xml><?xml version="1.0" encoding="utf-8"?>
<p:tagLst xmlns:p="http://schemas.openxmlformats.org/presentationml/2006/main">
  <p:tag name="PA" val="v5.2.4"/>
</p:tagLst>
</file>

<file path=ppt/tags/tag33.xml><?xml version="1.0" encoding="utf-8"?>
<p:tagLst xmlns:p="http://schemas.openxmlformats.org/presentationml/2006/main">
  <p:tag name="PA" val="v5.2.4"/>
</p:tagLst>
</file>

<file path=ppt/tags/tag34.xml><?xml version="1.0" encoding="utf-8"?>
<p:tagLst xmlns:p="http://schemas.openxmlformats.org/presentationml/2006/main">
  <p:tag name="PA" val="v5.2.4"/>
</p:tagLst>
</file>

<file path=ppt/tags/tag35.xml><?xml version="1.0" encoding="utf-8"?>
<p:tagLst xmlns:p="http://schemas.openxmlformats.org/presentationml/2006/main">
  <p:tag name="PA" val="v5.2.4"/>
</p:tagLst>
</file>

<file path=ppt/tags/tag36.xml><?xml version="1.0" encoding="utf-8"?>
<p:tagLst xmlns:p="http://schemas.openxmlformats.org/presentationml/2006/main">
  <p:tag name="PA" val="v5.2.9"/>
</p:tagLst>
</file>

<file path=ppt/tags/tag37.xml><?xml version="1.0" encoding="utf-8"?>
<p:tagLst xmlns:p="http://schemas.openxmlformats.org/presentationml/2006/main">
  <p:tag name="KSO_WPP_MARK_KEY" val="dfce2773-b0db-40fc-a7bf-a2ad4e8acc88"/>
  <p:tag name="COMMONDATA" val="eyJoZGlkIjoiOThkOTE1YTUxOTgzYTNkMDM3NjU2YjIwOWEyNzdlMjIifQ=="/>
</p:tagLst>
</file>

<file path=ppt/theme/theme1.xml><?xml version="1.0" encoding="utf-8"?>
<a:theme xmlns:a="http://schemas.openxmlformats.org/drawingml/2006/main" name="Office 主题​​">
  <a:themeElements>
    <a:clrScheme name="自定义 1570">
      <a:dk1>
        <a:sysClr val="windowText" lastClr="000000"/>
      </a:dk1>
      <a:lt1>
        <a:sysClr val="window" lastClr="FFFFFF"/>
      </a:lt1>
      <a:dk2>
        <a:srgbClr val="44546A"/>
      </a:dk2>
      <a:lt2>
        <a:srgbClr val="E7E6E6"/>
      </a:lt2>
      <a:accent1>
        <a:srgbClr val="D60000"/>
      </a:accent1>
      <a:accent2>
        <a:srgbClr val="F05327"/>
      </a:accent2>
      <a:accent3>
        <a:srgbClr val="34A471"/>
      </a:accent3>
      <a:accent4>
        <a:srgbClr val="FFC000"/>
      </a:accent4>
      <a:accent5>
        <a:srgbClr val="5B9BD5"/>
      </a:accent5>
      <a:accent6>
        <a:srgbClr val="70AD47"/>
      </a:accent6>
      <a:hlink>
        <a:srgbClr val="0563C1"/>
      </a:hlink>
      <a:folHlink>
        <a:srgbClr val="954F72"/>
      </a:folHlink>
    </a:clrScheme>
    <a:fontScheme name="ldquxcel">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3146</Words>
  <Application>WPS 演示</Application>
  <PresentationFormat>宽屏</PresentationFormat>
  <Paragraphs>236</Paragraphs>
  <Slides>23</Slides>
  <Notes>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Arial</vt:lpstr>
      <vt:lpstr>宋体</vt:lpstr>
      <vt:lpstr>Wingdings</vt:lpstr>
      <vt:lpstr>微软雅黑</vt:lpstr>
      <vt:lpstr>思源宋体 CN</vt:lpstr>
      <vt:lpstr>思源黑体 CN Heavy</vt:lpstr>
      <vt:lpstr>思源宋体 CN Heavy</vt:lpstr>
      <vt:lpstr>黑体</vt:lpstr>
      <vt:lpstr>Arial Unicode MS</vt:lpstr>
      <vt:lpstr>思源黑体 CN Normal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滕 理者</dc:creator>
  <cp:lastModifiedBy>姜姜天天向上</cp:lastModifiedBy>
  <cp:revision>220</cp:revision>
  <dcterms:created xsi:type="dcterms:W3CDTF">2021-03-10T11:26:00Z</dcterms:created>
  <dcterms:modified xsi:type="dcterms:W3CDTF">2023-04-02T12:15:01Z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C6D437715916417F95E5F485098BEA0A</vt:lpwstr>
  </property>
  <property fmtid="{D5CDD505-2E9C-101B-9397-08002B2CF9AE}" pid="3" name="KSOProductBuildVer">
    <vt:lpwstr>2052-11.1.0.13703</vt:lpwstr>
  </property>
</Properties>
</file>