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873" r:id="rId1"/>
    <p:sldMasterId id="2147492910" r:id="rId2"/>
  </p:sldMasterIdLst>
  <p:notesMasterIdLst>
    <p:notesMasterId r:id="rId3"/>
  </p:notesMasterIdLst>
  <p:sldIdLst>
    <p:sldId id="4537" r:id="rId4"/>
    <p:sldId id="4540" r:id="rId5"/>
    <p:sldId id="4543" r:id="rId6"/>
    <p:sldId id="4546" r:id="rId7"/>
    <p:sldId id="4549" r:id="rId8"/>
    <p:sldId id="4552" r:id="rId9"/>
    <p:sldId id="4555" r:id="rId10"/>
    <p:sldId id="4558" r:id="rId11"/>
    <p:sldId id="4561" r:id="rId12"/>
    <p:sldId id="4564" r:id="rId13"/>
    <p:sldId id="4567" r:id="rId14"/>
    <p:sldId id="4570" r:id="rId15"/>
    <p:sldId id="4573" r:id="rId16"/>
    <p:sldId id="4576" r:id="rId17"/>
    <p:sldId id="4579" r:id="rId18"/>
    <p:sldId id="4582" r:id="rId19"/>
    <p:sldId id="4585" r:id="rId20"/>
    <p:sldId id="4588" r:id="rId21"/>
    <p:sldId id="4591" r:id="rId22"/>
    <p:sldId id="4594" r:id="rId23"/>
    <p:sldId id="4597" r:id="rId24"/>
    <p:sldId id="4600" r:id="rId25"/>
    <p:sldId id="4603" r:id="rId26"/>
    <p:sldId id="4606" r:id="rId27"/>
    <p:sldId id="4609"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874" r:id="rId1"/>
    <p:sldLayoutId id="2147492875" r:id="rId2"/>
    <p:sldLayoutId id="2147492876" r:id="rId3"/>
    <p:sldLayoutId id="2147492877" r:id="rId4"/>
    <p:sldLayoutId id="2147492878" r:id="rId5"/>
    <p:sldLayoutId id="2147492879" r:id="rId6"/>
    <p:sldLayoutId id="2147492880" r:id="rId7"/>
    <p:sldLayoutId id="2147492881" r:id="rId8"/>
    <p:sldLayoutId id="2147492882" r:id="rId9"/>
    <p:sldLayoutId id="2147492883" r:id="rId10"/>
    <p:sldLayoutId id="214749288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911" r:id="rId1"/>
    <p:sldLayoutId id="2147492912" r:id="rId2"/>
    <p:sldLayoutId id="2147492913" r:id="rId3"/>
    <p:sldLayoutId id="2147492914" r:id="rId4"/>
    <p:sldLayoutId id="2147492915" r:id="rId5"/>
    <p:sldLayoutId id="2147492916" r:id="rId6"/>
    <p:sldLayoutId id="2147492917" r:id="rId7"/>
    <p:sldLayoutId id="2147492918" r:id="rId8"/>
    <p:sldLayoutId id="2147492919" r:id="rId9"/>
    <p:sldLayoutId id="2147492920" r:id="rId10"/>
    <p:sldLayoutId id="2147492921"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tags" Target="../tags/tag106.xml"/><Relationship Id="rId15" Type="http://schemas.openxmlformats.org/officeDocument/2006/relationships/tags" Target="../tags/tag107.xml"/><Relationship Id="rId16" Type="http://schemas.openxmlformats.org/officeDocument/2006/relationships/tags" Target="../tags/tag108.xml"/><Relationship Id="rId17" Type="http://schemas.openxmlformats.org/officeDocument/2006/relationships/tags" Target="../tags/tag109.xml"/><Relationship Id="rId18" Type="http://schemas.openxmlformats.org/officeDocument/2006/relationships/tags" Target="../tags/tag110.xml"/><Relationship Id="rId19" Type="http://schemas.openxmlformats.org/officeDocument/2006/relationships/tags" Target="../tags/tag111.xml"/><Relationship Id="rId20" Type="http://schemas.openxmlformats.org/officeDocument/2006/relationships/tags" Target="../tags/tag112.xml"/><Relationship Id="rId21" Type="http://schemas.openxmlformats.org/officeDocument/2006/relationships/tags" Target="../tags/tag113.xml"/><Relationship Id="rId22" Type="http://schemas.openxmlformats.org/officeDocument/2006/relationships/tags" Target="../tags/tag114.xml"/><Relationship Id="rId23" Type="http://schemas.openxmlformats.org/officeDocument/2006/relationships/tags" Target="../tags/tag115.xml"/><Relationship Id="rId24" Type="http://schemas.openxmlformats.org/officeDocument/2006/relationships/tags" Target="../tags/tag116.xml"/><Relationship Id="rId25" Type="http://schemas.openxmlformats.org/officeDocument/2006/relationships/tags" Target="../tags/tag117.xml"/><Relationship Id="rId26" Type="http://schemas.openxmlformats.org/officeDocument/2006/relationships/image" Target="../media/image9.png"/><Relationship Id="rId27" Type="http://schemas.openxmlformats.org/officeDocument/2006/relationships/tags" Target="../tags/tag118.xml"/><Relationship Id="rId28" Type="http://schemas.openxmlformats.org/officeDocument/2006/relationships/image" Target="../media/image10.png"/><Relationship Id="rId29" Type="http://schemas.openxmlformats.org/officeDocument/2006/relationships/tags" Target="../tags/tag119.xml"/><Relationship Id="rId30" Type="http://schemas.openxmlformats.org/officeDocument/2006/relationships/image" Target="../media/image11.png"/><Relationship Id="rId31" Type="http://schemas.openxmlformats.org/officeDocument/2006/relationships/tags" Target="../tags/tag120.xml"/><Relationship Id="rId3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tags" Target="../tags/tag211.xml"/><Relationship Id="rId18" Type="http://schemas.openxmlformats.org/officeDocument/2006/relationships/tags" Target="../tags/tag212.xml"/><Relationship Id="rId19" Type="http://schemas.openxmlformats.org/officeDocument/2006/relationships/tags" Target="../tags/tag213.xml"/><Relationship Id="rId20" Type="http://schemas.openxmlformats.org/officeDocument/2006/relationships/tags" Target="../tags/tag214.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tags" Target="../tags/tag286.xml"/><Relationship Id="rId18" Type="http://schemas.openxmlformats.org/officeDocument/2006/relationships/tags" Target="../tags/tag287.xml"/><Relationship Id="rId19" Type="http://schemas.openxmlformats.org/officeDocument/2006/relationships/tags" Target="../tags/tag288.xml"/><Relationship Id="rId20" Type="http://schemas.openxmlformats.org/officeDocument/2006/relationships/tags" Target="../tags/tag289.xml"/><Relationship Id="rId21" Type="http://schemas.openxmlformats.org/officeDocument/2006/relationships/tags" Target="../tags/tag290.xml"/><Relationship Id="rId22" Type="http://schemas.openxmlformats.org/officeDocument/2006/relationships/tags" Target="../tags/tag291.xml"/><Relationship Id="rId23" Type="http://schemas.openxmlformats.org/officeDocument/2006/relationships/tags" Target="../tags/tag292.xml"/><Relationship Id="rId24" Type="http://schemas.openxmlformats.org/officeDocument/2006/relationships/tags" Target="../tags/tag293.xml"/><Relationship Id="rId25" Type="http://schemas.openxmlformats.org/officeDocument/2006/relationships/tags" Target="../tags/tag294.xml"/><Relationship Id="rId26" Type="http://schemas.openxmlformats.org/officeDocument/2006/relationships/tags" Target="../tags/tag295.xml"/><Relationship Id="rId27" Type="http://schemas.openxmlformats.org/officeDocument/2006/relationships/tags" Target="../tags/tag296.xml"/><Relationship Id="rId28" Type="http://schemas.openxmlformats.org/officeDocument/2006/relationships/tags" Target="../tags/tag297.xml"/><Relationship Id="rId29" Type="http://schemas.openxmlformats.org/officeDocument/2006/relationships/tags" Target="../tags/tag298.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2024年电子商务行业全球拓展战略</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标题"/>
          <p:cNvSpPr>
            <a:spLocks noGrp="1"/>
          </p:cNvSpPr>
          <p:nvPr>
            <p:ph type="title"/>
            <p:custDataLst>
              <p:tags r:id="rId1"/>
            </p:custDataLst>
          </p:nvPr>
        </p:nvSpPr>
        <p:spPr/>
        <p:txBody>
          <a:bodyPr/>
          <a:p>
            <a:r>
              <a:rPr altLang="en-US" dirty="0" lang="zh-CN"/>
              <a:t>目录</a:t>
            </a:r>
            <a:endParaRPr altLang="en-US" dirty="0" lang="zh-CN"/>
          </a:p>
        </p:txBody>
      </p:sp>
      <p:sp>
        <p:nvSpPr>
          <p:cNvPr id="1048844" name="副标题"/>
          <p:cNvSpPr>
            <a:spLocks noGrp="1"/>
          </p:cNvSpPr>
          <p:nvPr>
            <p:ph type="body" idx="1"/>
            <p:custDataLst>
              <p:tags r:id="rId2"/>
            </p:custDataLst>
          </p:nvPr>
        </p:nvSpPr>
        <p:spPr/>
        <p:txBody>
          <a:bodyPr/>
          <a:p>
            <a:r>
              <a:rPr altLang="en-US" dirty="0" lang="zh-CN"/>
              <a:t>CONTENTS</a:t>
            </a:r>
            <a:endParaRPr altLang="en-US" dirty="0" lang="zh-CN"/>
          </a:p>
        </p:txBody>
      </p:sp>
      <p:sp>
        <p:nvSpPr>
          <p:cNvPr id="1048846" name="矩形: 圆角 31"/>
          <p:cNvSpPr/>
          <p:nvPr>
            <p:custDataLst>
              <p:tags r:id="rId3"/>
            </p:custDataLst>
          </p:nvPr>
        </p:nvSpPr>
        <p:spPr>
          <a:xfrm>
            <a:off x="975360" y="2365375"/>
            <a:ext cx="2071370" cy="3413125"/>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8" name="任意多边形: 形状 91"/>
          <p:cNvSpPr/>
          <p:nvPr>
            <p:custDataLst>
              <p:tags r:id="rId4"/>
            </p:custDataLst>
          </p:nvPr>
        </p:nvSpPr>
        <p:spPr>
          <a:xfrm flipH="1">
            <a:off x="1132205" y="4993640"/>
            <a:ext cx="167576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0" name="弧形 92"/>
          <p:cNvSpPr/>
          <p:nvPr>
            <p:custDataLst>
              <p:tags r:id="rId5"/>
            </p:custDataLst>
          </p:nvPr>
        </p:nvSpPr>
        <p:spPr>
          <a:xfrm rot="10800000" flipH="1">
            <a:off x="2708910" y="4800600"/>
            <a:ext cx="19558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pic>
        <p:nvPicPr>
          <p:cNvPr id="2097167" name="图片 10"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1179830" y="2822575"/>
            <a:ext cx="567690" cy="567690"/>
          </a:xfrm>
          <a:prstGeom prst="rect"/>
        </p:spPr>
      </p:pic>
      <p:sp>
        <p:nvSpPr>
          <p:cNvPr id="1048852" name="序号"/>
          <p:cNvSpPr txBox="1"/>
          <p:nvPr>
            <p:custDataLst>
              <p:tags r:id="rId8"/>
            </p:custDataLst>
          </p:nvPr>
        </p:nvSpPr>
        <p:spPr>
          <a:xfrm>
            <a:off x="2150110" y="5207000"/>
            <a:ext cx="658495" cy="504190"/>
          </a:xfrm>
          <a:prstGeom prst="rect"/>
          <a:noFill/>
        </p:spPr>
        <p:txBody>
          <a:bodyPr anchor="b" anchorCtr="0" bIns="0" lIns="0" rIns="0" rtlCol="0" tIns="0" wrap="square">
            <a:normAutofit/>
          </a:bodyPr>
          <a:p>
            <a:pPr algn="r">
              <a:lnSpc>
                <a:spcPct val="100000"/>
              </a:lnSpc>
            </a:pPr>
            <a:r>
              <a:rPr b="1" sz="2800" lang="en-US">
                <a:gradFill>
                  <a:gsLst>
                    <a:gs pos="0">
                      <a:schemeClr val="accent1"/>
                    </a:gs>
                    <a:gs pos="70000">
                      <a:schemeClr val="accent2"/>
                    </a:gs>
                  </a:gsLst>
                  <a:lin ang="5400000" scaled="0"/>
                </a:gradFill>
                <a:latin typeface="+mj-ea"/>
                <a:ea typeface="+mj-ea"/>
              </a:rPr>
              <a:t>01</a:t>
            </a:r>
            <a:endParaRPr b="1" sz="2800" lang="en-US">
              <a:gradFill>
                <a:gsLst>
                  <a:gs pos="0">
                    <a:schemeClr val="accent1"/>
                  </a:gs>
                  <a:gs pos="70000">
                    <a:schemeClr val="accent2"/>
                  </a:gs>
                </a:gsLst>
                <a:lin ang="5400000" scaled="0"/>
              </a:gradFill>
              <a:latin typeface="+mj-ea"/>
              <a:ea typeface="+mj-ea"/>
            </a:endParaRPr>
          </a:p>
        </p:txBody>
      </p:sp>
      <p:sp>
        <p:nvSpPr>
          <p:cNvPr id="1048854" name="项标题"/>
          <p:cNvSpPr txBox="1"/>
          <p:nvPr>
            <p:custDataLst>
              <p:tags r:id="rId9"/>
            </p:custDataLst>
          </p:nvPr>
        </p:nvSpPr>
        <p:spPr>
          <a:xfrm>
            <a:off x="1170305" y="3462655"/>
            <a:ext cx="1668780" cy="1202055"/>
          </a:xfrm>
          <a:prstGeom prst="rect"/>
          <a:noFill/>
        </p:spPr>
        <p:txBody>
          <a:bodyPr anchor="b" bIns="0" lIns="0" rIns="0" rtlCol="0" tIns="0" wrap="square">
            <a:normAutofit/>
          </a:bodyPr>
          <a:p>
            <a:pPr fontAlgn="auto" indent="0">
              <a:lnSpc>
                <a:spcPct val="120000"/>
              </a:lnSpc>
            </a:pPr>
            <a:r>
              <a:rPr altLang="en-US" b="1" dirty="0" sz="1700" lang="zh-CN" spc="300">
                <a:gradFill>
                  <a:gsLst>
                    <a:gs pos="0">
                      <a:schemeClr val="accent1"/>
                    </a:gs>
                    <a:gs pos="70000">
                      <a:schemeClr val="accent2"/>
                    </a:gs>
                  </a:gsLst>
                  <a:lin ang="5400000" scaled="0"/>
                </a:gradFill>
                <a:latin typeface="+mj-ea"/>
                <a:ea typeface="+mj-ea"/>
              </a:rPr>
              <a:t>电子商务行业全球拓展的背景</a:t>
            </a:r>
            <a:endParaRPr altLang="en-US" b="1" dirty="0" sz="1700" lang="zh-CN" spc="300">
              <a:gradFill>
                <a:gsLst>
                  <a:gs pos="0">
                    <a:schemeClr val="accent1"/>
                  </a:gs>
                  <a:gs pos="70000">
                    <a:schemeClr val="accent2"/>
                  </a:gs>
                </a:gsLst>
                <a:lin ang="5400000" scaled="0"/>
              </a:gradFill>
              <a:latin typeface="+mj-ea"/>
              <a:ea typeface="+mj-ea"/>
            </a:endParaRPr>
          </a:p>
        </p:txBody>
      </p:sp>
      <p:sp>
        <p:nvSpPr>
          <p:cNvPr id="1048856" name="矩形: 圆角 31"/>
          <p:cNvSpPr/>
          <p:nvPr>
            <p:custDataLst>
              <p:tags r:id="rId10"/>
            </p:custDataLst>
          </p:nvPr>
        </p:nvSpPr>
        <p:spPr>
          <a:xfrm>
            <a:off x="3703320" y="2365375"/>
            <a:ext cx="2071370" cy="3413125"/>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8" name="任意多边形: 形状 91"/>
          <p:cNvSpPr/>
          <p:nvPr>
            <p:custDataLst>
              <p:tags r:id="rId11"/>
            </p:custDataLst>
          </p:nvPr>
        </p:nvSpPr>
        <p:spPr>
          <a:xfrm flipH="1">
            <a:off x="3860165" y="4993640"/>
            <a:ext cx="167576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0" name="弧形 12"/>
          <p:cNvSpPr/>
          <p:nvPr>
            <p:custDataLst>
              <p:tags r:id="rId12"/>
            </p:custDataLst>
          </p:nvPr>
        </p:nvSpPr>
        <p:spPr>
          <a:xfrm rot="10800000" flipH="1">
            <a:off x="5436870" y="4800600"/>
            <a:ext cx="19558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2" name="序号"/>
          <p:cNvSpPr txBox="1"/>
          <p:nvPr>
            <p:custDataLst>
              <p:tags r:id="rId13"/>
            </p:custDataLst>
          </p:nvPr>
        </p:nvSpPr>
        <p:spPr>
          <a:xfrm>
            <a:off x="4878070" y="5207000"/>
            <a:ext cx="658495" cy="504190"/>
          </a:xfrm>
          <a:prstGeom prst="rect"/>
          <a:noFill/>
        </p:spPr>
        <p:txBody>
          <a:bodyPr anchor="b" anchorCtr="0" bIns="0" lIns="0" rIns="0" rtlCol="0" tIns="0" wrap="square">
            <a:normAutofit/>
          </a:bodyPr>
          <a:p>
            <a:pPr algn="r">
              <a:lnSpc>
                <a:spcPct val="100000"/>
              </a:lnSpc>
            </a:pPr>
            <a:r>
              <a:rPr b="1" sz="2800" lang="en-US">
                <a:gradFill>
                  <a:gsLst>
                    <a:gs pos="0">
                      <a:schemeClr val="accent1"/>
                    </a:gs>
                    <a:gs pos="70000">
                      <a:schemeClr val="accent2"/>
                    </a:gs>
                  </a:gsLst>
                  <a:lin ang="5400000" scaled="0"/>
                </a:gradFill>
                <a:latin typeface="+mj-ea"/>
                <a:ea typeface="+mj-ea"/>
              </a:rPr>
              <a:t>02</a:t>
            </a:r>
            <a:endParaRPr b="1" sz="2800" lang="en-US">
              <a:gradFill>
                <a:gsLst>
                  <a:gs pos="0">
                    <a:schemeClr val="accent1"/>
                  </a:gs>
                  <a:gs pos="70000">
                    <a:schemeClr val="accent2"/>
                  </a:gs>
                </a:gsLst>
                <a:lin ang="5400000" scaled="0"/>
              </a:gradFill>
              <a:latin typeface="+mj-ea"/>
              <a:ea typeface="+mj-ea"/>
            </a:endParaRPr>
          </a:p>
        </p:txBody>
      </p:sp>
      <p:sp>
        <p:nvSpPr>
          <p:cNvPr id="1048864" name="项标题"/>
          <p:cNvSpPr txBox="1"/>
          <p:nvPr>
            <p:custDataLst>
              <p:tags r:id="rId14"/>
            </p:custDataLst>
          </p:nvPr>
        </p:nvSpPr>
        <p:spPr>
          <a:xfrm>
            <a:off x="3898265" y="3462655"/>
            <a:ext cx="1668780" cy="1202055"/>
          </a:xfrm>
          <a:prstGeom prst="rect"/>
          <a:noFill/>
        </p:spPr>
        <p:txBody>
          <a:bodyPr anchor="b" bIns="0" lIns="0" rIns="0" rtlCol="0" tIns="0" wrap="square">
            <a:normAutofit/>
          </a:bodyPr>
          <a:p>
            <a:pPr fontAlgn="auto" indent="0">
              <a:lnSpc>
                <a:spcPct val="120000"/>
              </a:lnSpc>
            </a:pPr>
            <a:r>
              <a:rPr altLang="en-US" b="1" dirty="0" sz="1700" lang="zh-CN" spc="300">
                <a:gradFill>
                  <a:gsLst>
                    <a:gs pos="0">
                      <a:schemeClr val="accent1"/>
                    </a:gs>
                    <a:gs pos="70000">
                      <a:schemeClr val="accent2"/>
                    </a:gs>
                  </a:gsLst>
                  <a:lin ang="5400000" scaled="0"/>
                </a:gradFill>
                <a:latin typeface="+mj-ea"/>
                <a:ea typeface="+mj-ea"/>
              </a:rPr>
              <a:t>电子商务行业全球拓展的策略</a:t>
            </a:r>
            <a:endParaRPr altLang="en-US" b="1" dirty="0" sz="1700" lang="zh-CN" spc="300">
              <a:gradFill>
                <a:gsLst>
                  <a:gs pos="0">
                    <a:schemeClr val="accent1"/>
                  </a:gs>
                  <a:gs pos="70000">
                    <a:schemeClr val="accent2"/>
                  </a:gs>
                </a:gsLst>
                <a:lin ang="5400000" scaled="0"/>
              </a:gradFill>
              <a:latin typeface="+mj-ea"/>
              <a:ea typeface="+mj-ea"/>
            </a:endParaRPr>
          </a:p>
        </p:txBody>
      </p:sp>
      <p:sp>
        <p:nvSpPr>
          <p:cNvPr id="1048866" name="矩形: 圆角 31"/>
          <p:cNvSpPr/>
          <p:nvPr>
            <p:custDataLst>
              <p:tags r:id="rId15"/>
            </p:custDataLst>
          </p:nvPr>
        </p:nvSpPr>
        <p:spPr>
          <a:xfrm>
            <a:off x="6431280" y="2365375"/>
            <a:ext cx="2071370" cy="3413125"/>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8" name="任意多边形: 形状 91"/>
          <p:cNvSpPr/>
          <p:nvPr>
            <p:custDataLst>
              <p:tags r:id="rId16"/>
            </p:custDataLst>
          </p:nvPr>
        </p:nvSpPr>
        <p:spPr>
          <a:xfrm flipH="1">
            <a:off x="6588125" y="4993640"/>
            <a:ext cx="167576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0" name="弧形 20"/>
          <p:cNvSpPr/>
          <p:nvPr>
            <p:custDataLst>
              <p:tags r:id="rId17"/>
            </p:custDataLst>
          </p:nvPr>
        </p:nvSpPr>
        <p:spPr>
          <a:xfrm rot="10800000" flipH="1">
            <a:off x="8164830" y="4800600"/>
            <a:ext cx="19558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2" name="序号"/>
          <p:cNvSpPr txBox="1"/>
          <p:nvPr>
            <p:custDataLst>
              <p:tags r:id="rId18"/>
            </p:custDataLst>
          </p:nvPr>
        </p:nvSpPr>
        <p:spPr>
          <a:xfrm>
            <a:off x="7606030" y="5207000"/>
            <a:ext cx="658495" cy="504190"/>
          </a:xfrm>
          <a:prstGeom prst="rect"/>
          <a:noFill/>
        </p:spPr>
        <p:txBody>
          <a:bodyPr anchor="b" anchorCtr="0" bIns="0" lIns="0" rIns="0" rtlCol="0" tIns="0" wrap="square">
            <a:normAutofit/>
          </a:bodyPr>
          <a:p>
            <a:pPr algn="r">
              <a:lnSpc>
                <a:spcPct val="100000"/>
              </a:lnSpc>
            </a:pPr>
            <a:r>
              <a:rPr b="1" sz="2800" lang="en-US">
                <a:gradFill>
                  <a:gsLst>
                    <a:gs pos="0">
                      <a:schemeClr val="accent1"/>
                    </a:gs>
                    <a:gs pos="70000">
                      <a:schemeClr val="accent2"/>
                    </a:gs>
                  </a:gsLst>
                  <a:lin ang="5400000" scaled="0"/>
                </a:gradFill>
                <a:latin typeface="+mj-ea"/>
                <a:ea typeface="+mj-ea"/>
              </a:rPr>
              <a:t>03</a:t>
            </a:r>
            <a:endParaRPr b="1" sz="2800" lang="en-US">
              <a:gradFill>
                <a:gsLst>
                  <a:gs pos="0">
                    <a:schemeClr val="accent1"/>
                  </a:gs>
                  <a:gs pos="70000">
                    <a:schemeClr val="accent2"/>
                  </a:gs>
                </a:gsLst>
                <a:lin ang="5400000" scaled="0"/>
              </a:gradFill>
              <a:latin typeface="+mj-ea"/>
              <a:ea typeface="+mj-ea"/>
            </a:endParaRPr>
          </a:p>
        </p:txBody>
      </p:sp>
      <p:sp>
        <p:nvSpPr>
          <p:cNvPr id="1048874" name="项标题"/>
          <p:cNvSpPr txBox="1"/>
          <p:nvPr>
            <p:custDataLst>
              <p:tags r:id="rId19"/>
            </p:custDataLst>
          </p:nvPr>
        </p:nvSpPr>
        <p:spPr>
          <a:xfrm>
            <a:off x="6626225" y="3462655"/>
            <a:ext cx="1668780" cy="1202055"/>
          </a:xfrm>
          <a:prstGeom prst="rect"/>
          <a:noFill/>
        </p:spPr>
        <p:txBody>
          <a:bodyPr anchor="b" bIns="0" lIns="0" rIns="0" rtlCol="0" tIns="0" wrap="square">
            <a:normAutofit fontScale="63571"/>
          </a:bodyPr>
          <a:p>
            <a:pPr fontAlgn="auto" indent="0">
              <a:lnSpc>
                <a:spcPct val="120000"/>
              </a:lnSpc>
            </a:pPr>
            <a:r>
              <a:rPr altLang="en-US" b="1" dirty="0" sz="2800" lang="zh-CN" spc="300">
                <a:gradFill>
                  <a:gsLst>
                    <a:gs pos="0">
                      <a:schemeClr val="accent1"/>
                    </a:gs>
                    <a:gs pos="70000">
                      <a:schemeClr val="accent2"/>
                    </a:gs>
                  </a:gsLst>
                  <a:lin ang="5400000" scaled="0"/>
                </a:gradFill>
                <a:latin typeface="+mj-ea"/>
                <a:ea typeface="+mj-ea"/>
              </a:rPr>
              <a:t>电子商务行业全球拓展的挑战与机遇</a:t>
            </a:r>
            <a:endParaRPr altLang="en-US" b="1" dirty="0" sz="2800" lang="zh-CN" spc="300">
              <a:gradFill>
                <a:gsLst>
                  <a:gs pos="0">
                    <a:schemeClr val="accent1"/>
                  </a:gs>
                  <a:gs pos="70000">
                    <a:schemeClr val="accent2"/>
                  </a:gs>
                </a:gsLst>
                <a:lin ang="5400000" scaled="0"/>
              </a:gradFill>
              <a:latin typeface="+mj-ea"/>
              <a:ea typeface="+mj-ea"/>
            </a:endParaRPr>
          </a:p>
        </p:txBody>
      </p:sp>
      <p:sp>
        <p:nvSpPr>
          <p:cNvPr id="1048876" name="矩形: 圆角 31"/>
          <p:cNvSpPr/>
          <p:nvPr>
            <p:custDataLst>
              <p:tags r:id="rId20"/>
            </p:custDataLst>
          </p:nvPr>
        </p:nvSpPr>
        <p:spPr>
          <a:xfrm>
            <a:off x="9159240" y="2365375"/>
            <a:ext cx="2071370" cy="3413125"/>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8" name="任意多边形: 形状 91"/>
          <p:cNvSpPr/>
          <p:nvPr>
            <p:custDataLst>
              <p:tags r:id="rId21"/>
            </p:custDataLst>
          </p:nvPr>
        </p:nvSpPr>
        <p:spPr>
          <a:xfrm flipH="1">
            <a:off x="9316085" y="4993640"/>
            <a:ext cx="167576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0" name="弧形 28"/>
          <p:cNvSpPr/>
          <p:nvPr>
            <p:custDataLst>
              <p:tags r:id="rId22"/>
            </p:custDataLst>
          </p:nvPr>
        </p:nvSpPr>
        <p:spPr>
          <a:xfrm rot="10800000" flipH="1">
            <a:off x="10892790" y="4800600"/>
            <a:ext cx="19558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2" name="序号"/>
          <p:cNvSpPr txBox="1"/>
          <p:nvPr>
            <p:custDataLst>
              <p:tags r:id="rId23"/>
            </p:custDataLst>
          </p:nvPr>
        </p:nvSpPr>
        <p:spPr>
          <a:xfrm>
            <a:off x="10333990" y="5207000"/>
            <a:ext cx="658495" cy="504190"/>
          </a:xfrm>
          <a:prstGeom prst="rect"/>
          <a:noFill/>
        </p:spPr>
        <p:txBody>
          <a:bodyPr anchor="b" anchorCtr="0" bIns="0" lIns="0" rIns="0" rtlCol="0" tIns="0" wrap="square">
            <a:normAutofit/>
          </a:bodyPr>
          <a:p>
            <a:pPr algn="r">
              <a:lnSpc>
                <a:spcPct val="100000"/>
              </a:lnSpc>
            </a:pPr>
            <a:r>
              <a:rPr b="1" sz="2800" lang="en-US">
                <a:gradFill>
                  <a:gsLst>
                    <a:gs pos="0">
                      <a:schemeClr val="accent1"/>
                    </a:gs>
                    <a:gs pos="70000">
                      <a:schemeClr val="accent2"/>
                    </a:gs>
                  </a:gsLst>
                  <a:lin ang="5400000" scaled="0"/>
                </a:gradFill>
                <a:latin typeface="+mj-ea"/>
                <a:ea typeface="+mj-ea"/>
              </a:rPr>
              <a:t>04</a:t>
            </a:r>
            <a:endParaRPr b="1" sz="2800" lang="en-US">
              <a:gradFill>
                <a:gsLst>
                  <a:gs pos="0">
                    <a:schemeClr val="accent1"/>
                  </a:gs>
                  <a:gs pos="70000">
                    <a:schemeClr val="accent2"/>
                  </a:gs>
                </a:gsLst>
                <a:lin ang="5400000" scaled="0"/>
              </a:gradFill>
              <a:latin typeface="+mj-ea"/>
              <a:ea typeface="+mj-ea"/>
            </a:endParaRPr>
          </a:p>
        </p:txBody>
      </p:sp>
      <p:sp>
        <p:nvSpPr>
          <p:cNvPr id="1048884" name="项标题"/>
          <p:cNvSpPr txBox="1"/>
          <p:nvPr>
            <p:custDataLst>
              <p:tags r:id="rId24"/>
            </p:custDataLst>
          </p:nvPr>
        </p:nvSpPr>
        <p:spPr>
          <a:xfrm>
            <a:off x="9354185" y="3462655"/>
            <a:ext cx="1668780" cy="1202055"/>
          </a:xfrm>
          <a:prstGeom prst="rect"/>
          <a:noFill/>
        </p:spPr>
        <p:txBody>
          <a:bodyPr anchor="b" bIns="0" lIns="0" rIns="0" rtlCol="0" tIns="0" wrap="square">
            <a:normAutofit/>
          </a:bodyPr>
          <a:p>
            <a:pPr fontAlgn="auto" indent="0">
              <a:lnSpc>
                <a:spcPct val="120000"/>
              </a:lnSpc>
            </a:pPr>
            <a:r>
              <a:rPr altLang="en-US" b="1" dirty="0" sz="1700" lang="zh-CN" spc="300">
                <a:gradFill>
                  <a:gsLst>
                    <a:gs pos="0">
                      <a:schemeClr val="accent1"/>
                    </a:gs>
                    <a:gs pos="70000">
                      <a:schemeClr val="accent2"/>
                    </a:gs>
                  </a:gsLst>
                  <a:lin ang="5400000" scaled="0"/>
                </a:gradFill>
                <a:latin typeface="+mj-ea"/>
                <a:ea typeface="+mj-ea"/>
              </a:rPr>
              <a:t>电子商务行业全球拓展的未来展望</a:t>
            </a:r>
            <a:endParaRPr altLang="en-US" b="1" dirty="0" sz="1700" lang="zh-CN" spc="300">
              <a:gradFill>
                <a:gsLst>
                  <a:gs pos="0">
                    <a:schemeClr val="accent1"/>
                  </a:gs>
                  <a:gs pos="70000">
                    <a:schemeClr val="accent2"/>
                  </a:gs>
                </a:gsLst>
                <a:lin ang="5400000" scaled="0"/>
              </a:gradFill>
              <a:latin typeface="+mj-ea"/>
              <a:ea typeface="+mj-ea"/>
            </a:endParaRPr>
          </a:p>
        </p:txBody>
      </p:sp>
      <p:pic>
        <p:nvPicPr>
          <p:cNvPr id="2097169" name="图片 33" descr="343538343130363b343538383332393bbbf0bcfd"/>
          <p:cNvPicPr>
            <a:picLocks noChangeAspect="1"/>
          </p:cNvPicPr>
          <p:nvPr>
            <p:custDataLst>
              <p:tags r:id="rId25"/>
            </p:custDataLst>
          </p:nvPr>
        </p:nvPicPr>
        <p:blipFill>
          <a:blip xmlns:r="http://schemas.openxmlformats.org/officeDocument/2006/relationships" r:embed="rId26" cstate="print"/>
          <a:stretch>
            <a:fillRect/>
          </a:stretch>
        </p:blipFill>
        <p:spPr>
          <a:xfrm>
            <a:off x="6628130" y="2822258"/>
            <a:ext cx="567690" cy="567690"/>
          </a:xfrm>
          <a:prstGeom prst="rect"/>
        </p:spPr>
      </p:pic>
      <p:pic>
        <p:nvPicPr>
          <p:cNvPr id="2097171" name="图片 34" descr="343538343130363b343538383330333bb6d4bbb0"/>
          <p:cNvPicPr>
            <a:picLocks noChangeAspect="1"/>
          </p:cNvPicPr>
          <p:nvPr>
            <p:custDataLst>
              <p:tags r:id="rId27"/>
            </p:custDataLst>
          </p:nvPr>
        </p:nvPicPr>
        <p:blipFill>
          <a:blip xmlns:r="http://schemas.openxmlformats.org/officeDocument/2006/relationships" r:embed="rId28" cstate="print"/>
          <a:stretch>
            <a:fillRect/>
          </a:stretch>
        </p:blipFill>
        <p:spPr>
          <a:xfrm>
            <a:off x="3903980" y="2822258"/>
            <a:ext cx="567690" cy="567690"/>
          </a:xfrm>
          <a:prstGeom prst="rect"/>
        </p:spPr>
      </p:pic>
      <p:pic>
        <p:nvPicPr>
          <p:cNvPr id="2097173" name="图片 47" descr="343538343130363b343538383334303bccf5d0cecdbc"/>
          <p:cNvPicPr>
            <a:picLocks noChangeAspect="1"/>
          </p:cNvPicPr>
          <p:nvPr>
            <p:custDataLst>
              <p:tags r:id="rId29"/>
            </p:custDataLst>
          </p:nvPr>
        </p:nvPicPr>
        <p:blipFill>
          <a:blip xmlns:r="http://schemas.openxmlformats.org/officeDocument/2006/relationships" r:embed="rId30" cstate="print"/>
          <a:stretch>
            <a:fillRect/>
          </a:stretch>
        </p:blipFill>
        <p:spPr>
          <a:xfrm>
            <a:off x="9352280" y="2822258"/>
            <a:ext cx="567690" cy="567690"/>
          </a:xfrm>
          <a:prstGeom prst="rect"/>
        </p:spPr>
      </p:pic>
    </p:spTree>
    <p:custDataLst>
      <p:tags r:id="rId3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36" name="标题"/>
          <p:cNvSpPr>
            <a:spLocks noGrp="1"/>
          </p:cNvSpPr>
          <p:nvPr>
            <p:ph type="title"/>
            <p:custDataLst>
              <p:tags r:id="rId1"/>
            </p:custDataLst>
          </p:nvPr>
        </p:nvSpPr>
        <p:spPr/>
        <p:txBody>
          <a:bodyPr>
            <a:normAutofit fontScale="90000"/>
          </a:bodyPr>
          <a:p>
            <a:r>
              <a:rPr altLang="en-US" dirty="0" lang="zh-CN"/>
              <a:t>电子商务行业全球拓展的背景</a:t>
            </a:r>
            <a:endParaRPr altLang="en-US" dirty="0" lang="zh-CN"/>
          </a:p>
        </p:txBody>
      </p:sp>
      <p:sp>
        <p:nvSpPr>
          <p:cNvPr id="104893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98" name="标题 1"/>
          <p:cNvSpPr>
            <a:spLocks noGrp="1"/>
          </p:cNvSpPr>
          <p:nvPr>
            <p:ph type="title"/>
          </p:nvPr>
        </p:nvSpPr>
        <p:spPr/>
        <p:txBody>
          <a:bodyPr/>
          <a:p>
            <a:r>
              <a:rPr altLang="en-US" lang="zh-CN"/>
              <a:t>全球电商市场的增长趋势</a:t>
            </a:r>
            <a:endParaRPr altLang="en-US" lang="zh-CN"/>
          </a:p>
        </p:txBody>
      </p:sp>
      <p:sp>
        <p:nvSpPr>
          <p:cNvPr id="104900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全球电商市场交易规模持续扩大，成为经济增长的重要引擎。</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跨境电商崛起，为全球电商市场注入新活力。</a:t>
            </a:r>
            <a:endParaRPr dirty="0" sz="2000" err="1">
              <a:solidFill>
                <a:schemeClr val="tx1">
                  <a:lumMod val="75000"/>
                  <a:lumOff val="25000"/>
                </a:schemeClr>
              </a:solidFill>
              <a:latin typeface="+mn-ea"/>
              <a:ea typeface="+mn-ea"/>
              <a:cs typeface="+mn-ea"/>
              <a:sym typeface="+mn-lt"/>
            </a:endParaRPr>
          </a:p>
        </p:txBody>
      </p:sp>
      <p:sp>
        <p:nvSpPr>
          <p:cNvPr id="104902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2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各国政府加大对电商行业的支持力度，促进市场发展。</a:t>
            </a:r>
            <a:endParaRPr dirty="0" sz="2000" err="1">
              <a:solidFill>
                <a:schemeClr val="tx1">
                  <a:lumMod val="75000"/>
                  <a:lumOff val="25000"/>
                </a:schemeClr>
              </a:solidFill>
              <a:latin typeface="+mn-ea"/>
              <a:ea typeface="+mn-ea"/>
              <a:cs typeface="+mn-ea"/>
              <a:sym typeface="+mn-lt"/>
            </a:endParaRPr>
          </a:p>
        </p:txBody>
      </p:sp>
      <p:sp>
        <p:nvSpPr>
          <p:cNvPr id="1049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移动互联网普及率提高，推动电商行业快速发展。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跨境电商的崛起</a:t>
            </a:r>
            <a:endParaRPr altLang="en-US" lang="zh-CN"/>
          </a:p>
        </p:txBody>
      </p:sp>
      <p:sp>
        <p:nvSpPr>
          <p:cNvPr id="10490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电子商务行业全球拓展的背景：跨境电商的崛起</a:t>
            </a:r>
            <a:endParaRPr altLang="en-US" dirty="0" sz="2000" lang="zh-CN" spc="150">
              <a:solidFill>
                <a:schemeClr val="tx1">
                  <a:lumMod val="85000"/>
                  <a:lumOff val="15000"/>
                </a:schemeClr>
              </a:solidFill>
              <a:latin typeface="+mn-ea"/>
              <a:sym typeface="+mn-ea"/>
            </a:endParaRPr>
          </a:p>
        </p:txBody>
      </p:sp>
      <p:sp>
        <p:nvSpPr>
          <p:cNvPr id="10490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跨境电商的定义：指不同国家之间的电子商务交易</a:t>
            </a:r>
            <a:endParaRPr altLang="en-US" dirty="0" sz="2000" lang="zh-CN" spc="150">
              <a:solidFill>
                <a:schemeClr val="tx1">
                  <a:lumMod val="85000"/>
                  <a:lumOff val="15000"/>
                </a:schemeClr>
              </a:solidFill>
              <a:latin typeface="+mn-ea"/>
              <a:sym typeface="+mn-ea"/>
            </a:endParaRPr>
          </a:p>
        </p:txBody>
      </p:sp>
      <p:sp>
        <p:nvSpPr>
          <p:cNvPr id="10490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跨境电商的优势：降低成本、扩大市场、提高品牌知名度</a:t>
            </a:r>
            <a:endParaRPr altLang="en-US" dirty="0" sz="2000" lang="zh-CN" spc="150">
              <a:solidFill>
                <a:schemeClr val="tx1">
                  <a:lumMod val="85000"/>
                  <a:lumOff val="15000"/>
                </a:schemeClr>
              </a:solidFill>
              <a:latin typeface="+mn-ea"/>
              <a:sym typeface="+mn-ea"/>
            </a:endParaRPr>
          </a:p>
        </p:txBody>
      </p:sp>
      <p:sp>
        <p:nvSpPr>
          <p:cNvPr id="10490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跨境电商的发展趋势：未来几年将持续增长，成为全球电子商务的重要组成部分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4" name="标题 1"/>
          <p:cNvSpPr>
            <a:spLocks noGrp="1"/>
          </p:cNvSpPr>
          <p:nvPr>
            <p:ph type="title"/>
          </p:nvPr>
        </p:nvSpPr>
        <p:spPr/>
        <p:txBody>
          <a:bodyPr/>
          <a:p>
            <a:r>
              <a:rPr altLang="en-US" lang="zh-CN"/>
              <a:t>全球电商市场的竞争格局</a:t>
            </a:r>
            <a:endParaRPr altLang="en-US" lang="zh-CN"/>
          </a:p>
        </p:txBody>
      </p:sp>
      <p:sp>
        <p:nvSpPr>
          <p:cNvPr id="10491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跨境电商逐渐崛起，为传统电商平台带来新的挑战</a:t>
            </a:r>
            <a:endParaRPr altLang="zh-CN" dirty="0" lang="en-US">
              <a:solidFill>
                <a:schemeClr val="dk1">
                  <a:lumMod val="80000"/>
                  <a:lumOff val="20000"/>
                </a:schemeClr>
              </a:solidFill>
              <a:latin typeface="+mn-ea"/>
              <a:sym typeface="+mn-ea"/>
            </a:endParaRPr>
          </a:p>
        </p:txBody>
      </p:sp>
      <p:sp>
        <p:nvSpPr>
          <p:cNvPr id="10491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全球电商市场持续增长，市场规模不断扩大</a:t>
            </a:r>
            <a:endParaRPr altLang="en-US" dirty="0" lang="zh-CN">
              <a:solidFill>
                <a:schemeClr val="dk1">
                  <a:lumMod val="80000"/>
                  <a:lumOff val="20000"/>
                </a:schemeClr>
              </a:solidFill>
              <a:latin typeface="+mn-ea"/>
              <a:sym typeface="+mn-ea"/>
            </a:endParaRPr>
          </a:p>
        </p:txBody>
      </p:sp>
      <p:sp>
        <p:nvSpPr>
          <p:cNvPr id="10491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竞争激烈，各大电商平台积极拓展市场份额</a:t>
            </a:r>
            <a:endParaRPr altLang="en-US" dirty="0" lang="zh-CN">
              <a:solidFill>
                <a:schemeClr val="dk1">
                  <a:lumMod val="80000"/>
                  <a:lumOff val="20000"/>
                </a:schemeClr>
              </a:solidFill>
              <a:latin typeface="+mn-ea"/>
              <a:sym typeface="+mn-ea"/>
            </a:endParaRPr>
          </a:p>
        </p:txBody>
      </p:sp>
      <p:sp>
        <p:nvSpPr>
          <p:cNvPr id="10491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消费者需求多样化，推动电商平台不断创新和升级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电商行业全球拓展的必要性</a:t>
            </a:r>
            <a:endParaRPr altLang="en-US" lang="zh-CN"/>
          </a:p>
        </p:txBody>
      </p:sp>
      <p:sp>
        <p:nvSpPr>
          <p:cNvPr id="104920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全球经济一体化趋势：电商行业受益于全球化，拓展全球市场是必然选择。</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技术创新：互联网、大数据、人工智能等技术的发展为电商行业全球拓展提供了有力支持。</a:t>
            </a:r>
            <a:endParaRPr dirty="0" sz="2000" err="1">
              <a:solidFill>
                <a:schemeClr val="tx1">
                  <a:lumMod val="75000"/>
                  <a:lumOff val="25000"/>
                </a:schemeClr>
              </a:solidFill>
              <a:latin typeface="+mn-ea"/>
              <a:ea typeface="+mn-ea"/>
              <a:cs typeface="+mn-ea"/>
              <a:sym typeface="+mn-lt"/>
            </a:endParaRPr>
          </a:p>
        </p:txBody>
      </p:sp>
      <p:sp>
        <p:nvSpPr>
          <p:cNvPr id="104922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品牌推广：拓展全球市场可以帮助企业提升品牌知名度和影响力。</a:t>
            </a:r>
            <a:endParaRPr dirty="0" err="1">
              <a:solidFill>
                <a:schemeClr val="tx1">
                  <a:lumMod val="75000"/>
                  <a:lumOff val="25000"/>
                </a:schemeClr>
              </a:solidFill>
              <a:latin typeface="+mn-ea"/>
              <a:ea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市场规模扩大：全球消费群体庞大，拓展全球市场可以带来更多商机。</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78" name="标题"/>
          <p:cNvSpPr>
            <a:spLocks noGrp="1"/>
          </p:cNvSpPr>
          <p:nvPr>
            <p:ph type="title"/>
            <p:custDataLst>
              <p:tags r:id="rId1"/>
            </p:custDataLst>
          </p:nvPr>
        </p:nvSpPr>
        <p:spPr/>
        <p:txBody>
          <a:bodyPr>
            <a:normAutofit fontScale="90000"/>
          </a:bodyPr>
          <a:p>
            <a:r>
              <a:rPr altLang="en-US" dirty="0" lang="zh-CN"/>
              <a:t>电子商务行业全球拓展的策略</a:t>
            </a:r>
            <a:endParaRPr altLang="en-US" dirty="0" lang="zh-CN"/>
          </a:p>
        </p:txBody>
      </p:sp>
      <p:sp>
        <p:nvSpPr>
          <p:cNvPr id="104928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40" name="标题 1"/>
          <p:cNvSpPr>
            <a:spLocks noGrp="1"/>
          </p:cNvSpPr>
          <p:nvPr>
            <p:ph type="title"/>
          </p:nvPr>
        </p:nvSpPr>
        <p:spPr/>
        <p:txBody>
          <a:bodyPr/>
          <a:p>
            <a:r>
              <a:rPr altLang="en-US" lang="zh-CN"/>
              <a:t>本地化策略</a:t>
            </a:r>
            <a:endParaRPr altLang="en-US" lang="zh-CN"/>
          </a:p>
        </p:txBody>
      </p:sp>
      <p:sp>
        <p:nvSpPr>
          <p:cNvPr id="10493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语言翻译：提供多语言支持，满足不同地区用户需求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法规遵从：了解并遵守不同地区法律法规，确保合规运营</a:t>
            </a:r>
            <a:endParaRPr dirty="0" sz="2000" err="1">
              <a:solidFill>
                <a:schemeClr val="tx1">
                  <a:lumMod val="75000"/>
                  <a:lumOff val="25000"/>
                </a:schemeClr>
              </a:solidFill>
              <a:latin typeface="+mn-ea"/>
              <a:ea typeface="+mn-ea"/>
              <a:cs typeface="+mn-ea"/>
              <a:sym typeface="+mn-lt"/>
            </a:endParaRPr>
          </a:p>
        </p:txBody>
      </p:sp>
      <p:sp>
        <p:nvSpPr>
          <p:cNvPr id="10493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合作伙伴：与当地企业合作，共同开拓市场</a:t>
            </a:r>
            <a:endParaRPr dirty="0" sz="2000" err="1">
              <a:solidFill>
                <a:schemeClr val="tx1">
                  <a:lumMod val="75000"/>
                  <a:lumOff val="25000"/>
                </a:schemeClr>
              </a:solidFill>
              <a:latin typeface="+mn-ea"/>
              <a:ea typeface="+mn-ea"/>
              <a:cs typeface="+mn-ea"/>
              <a:sym typeface="+mn-lt"/>
            </a:endParaRPr>
          </a:p>
        </p:txBody>
      </p:sp>
      <p:sp>
        <p:nvSpPr>
          <p:cNvPr id="10493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文化适应：根据不同地区文化特点，调整产品和服务内容</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物流优化策略</a:t>
            </a:r>
            <a:endParaRPr altLang="en-US" lang="zh-CN"/>
          </a:p>
        </p:txBody>
      </p:sp>
      <p:sp>
        <p:nvSpPr>
          <p:cNvPr id="10494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建立全球物流网络，提高配送效率</a:t>
            </a:r>
            <a:endParaRPr altLang="en-US" dirty="0" sz="2000" lang="zh-CN" spc="150">
              <a:solidFill>
                <a:schemeClr val="tx1">
                  <a:lumMod val="85000"/>
                  <a:lumOff val="15000"/>
                </a:schemeClr>
              </a:solidFill>
              <a:latin typeface="+mn-ea"/>
              <a:sym typeface="+mn-ea"/>
            </a:endParaRPr>
          </a:p>
        </p:txBody>
      </p:sp>
      <p:sp>
        <p:nvSpPr>
          <p:cNvPr id="10494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优化仓储布局，降低库存成本</a:t>
            </a:r>
            <a:endParaRPr altLang="en-US" dirty="0" sz="2000" lang="zh-CN" spc="150">
              <a:solidFill>
                <a:schemeClr val="tx1">
                  <a:lumMod val="85000"/>
                  <a:lumOff val="15000"/>
                </a:schemeClr>
              </a:solidFill>
              <a:latin typeface="+mn-ea"/>
              <a:sym typeface="+mn-ea"/>
            </a:endParaRPr>
          </a:p>
        </p:txBody>
      </p:sp>
      <p:sp>
        <p:nvSpPr>
          <p:cNvPr id="10494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引入智能物流技术，提升物流信息化水平</a:t>
            </a:r>
            <a:endParaRPr altLang="en-US" dirty="0" sz="2000" lang="zh-CN" spc="150">
              <a:solidFill>
                <a:schemeClr val="tx1">
                  <a:lumMod val="85000"/>
                  <a:lumOff val="15000"/>
                </a:schemeClr>
              </a:solidFill>
              <a:latin typeface="+mn-ea"/>
              <a:sym typeface="+mn-ea"/>
            </a:endParaRPr>
          </a:p>
        </p:txBody>
      </p:sp>
      <p:sp>
        <p:nvSpPr>
          <p:cNvPr id="10494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强化物流合作伙伴关系，实现互利共赢</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营销策略</a:t>
            </a:r>
            <a:endParaRPr altLang="en-US" lang="zh-CN"/>
          </a:p>
        </p:txBody>
      </p:sp>
      <p:sp>
        <p:nvSpPr>
          <p:cNvPr id="10494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电子邮件营销</a:t>
            </a:r>
            <a:endParaRPr altLang="zh-CN" dirty="0" lang="en-US">
              <a:solidFill>
                <a:schemeClr val="dk1">
                  <a:lumMod val="80000"/>
                  <a:lumOff val="20000"/>
                </a:schemeClr>
              </a:solidFill>
              <a:latin typeface="+mn-ea"/>
              <a:sym typeface="+mn-ea"/>
            </a:endParaRPr>
          </a:p>
        </p:txBody>
      </p:sp>
      <p:sp>
        <p:nvSpPr>
          <p:cNvPr id="10494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搜索引擎优化（SEO）</a:t>
            </a:r>
            <a:endParaRPr altLang="en-US" dirty="0" lang="zh-CN">
              <a:solidFill>
                <a:schemeClr val="dk1">
                  <a:lumMod val="80000"/>
                  <a:lumOff val="20000"/>
                </a:schemeClr>
              </a:solidFill>
              <a:latin typeface="+mn-ea"/>
              <a:sym typeface="+mn-ea"/>
            </a:endParaRPr>
          </a:p>
        </p:txBody>
      </p:sp>
      <p:sp>
        <p:nvSpPr>
          <p:cNvPr id="10494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社交媒体营销</a:t>
            </a:r>
            <a:endParaRPr altLang="en-US" dirty="0" lang="zh-CN">
              <a:solidFill>
                <a:schemeClr val="dk1">
                  <a:lumMod val="80000"/>
                  <a:lumOff val="20000"/>
                </a:schemeClr>
              </a:solidFill>
              <a:latin typeface="+mn-ea"/>
              <a:sym typeface="+mn-ea"/>
            </a:endParaRPr>
          </a:p>
        </p:txBody>
      </p:sp>
      <p:sp>
        <p:nvSpPr>
          <p:cNvPr id="10495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内容营销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支付方式策略</a:t>
            </a:r>
            <a:endParaRPr altLang="en-US" lang="zh-CN"/>
          </a:p>
        </p:txBody>
      </p:sp>
      <p:sp>
        <p:nvSpPr>
          <p:cNvPr id="104954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跨境支付：提供多种货币支付选项，满足不同国家和地区的需求</a:t>
            </a:r>
            <a:endParaRPr altLang="en-US" dirty="0" sz="1200" lang="zh-CN" spc="150">
              <a:solidFill>
                <a:schemeClr val="tx1">
                  <a:lumMod val="85000"/>
                  <a:lumOff val="15000"/>
                </a:schemeClr>
              </a:solidFill>
              <a:latin typeface="+mn-ea"/>
              <a:sym typeface="+mn-ea"/>
            </a:endParaRPr>
          </a:p>
        </p:txBody>
      </p:sp>
      <p:sp>
        <p:nvSpPr>
          <p:cNvPr id="104954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移动支付：整合移动支付渠道，方便用户随时随地完成交易</a:t>
            </a:r>
            <a:endParaRPr altLang="en-US" dirty="0" sz="1200" lang="zh-CN" spc="150">
              <a:solidFill>
                <a:schemeClr val="tx1">
                  <a:lumMod val="85000"/>
                  <a:lumOff val="15000"/>
                </a:schemeClr>
              </a:solidFill>
              <a:latin typeface="+mn-ea"/>
              <a:sym typeface="+mn-ea"/>
            </a:endParaRPr>
          </a:p>
        </p:txBody>
      </p:sp>
      <p:sp>
        <p:nvSpPr>
          <p:cNvPr id="104955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电子钱包：提供安全便捷的电子钱包服务，提高用户支付体验</a:t>
            </a:r>
            <a:endParaRPr altLang="en-US" dirty="0" sz="1200" lang="zh-CN" spc="150">
              <a:solidFill>
                <a:schemeClr val="tx1">
                  <a:lumMod val="85000"/>
                  <a:lumOff val="15000"/>
                </a:schemeClr>
              </a:solidFill>
              <a:latin typeface="+mn-ea"/>
              <a:sym typeface="+mn-ea"/>
            </a:endParaRPr>
          </a:p>
        </p:txBody>
      </p:sp>
      <p:sp>
        <p:nvSpPr>
          <p:cNvPr id="104956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第三方支付：与知名第三方支付平台合作，提升支付安全性和便捷性</a:t>
            </a:r>
            <a:endParaRPr altLang="en-US" dirty="0" sz="1200" lang="zh-CN" spc="150">
              <a:solidFill>
                <a:schemeClr val="tx1">
                  <a:lumMod val="85000"/>
                  <a:lumOff val="15000"/>
                </a:schemeClr>
              </a:solidFill>
              <a:latin typeface="+mn-ea"/>
              <a:sym typeface="+mn-ea"/>
            </a:endParaRPr>
          </a:p>
        </p:txBody>
      </p:sp>
      <p:sp>
        <p:nvSpPr>
          <p:cNvPr id="104956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604" name="标题 1"/>
          <p:cNvSpPr>
            <a:spLocks noGrp="1"/>
          </p:cNvSpPr>
          <p:nvPr>
            <p:ph type="title"/>
          </p:nvPr>
        </p:nvSpPr>
        <p:spPr/>
        <p:txBody>
          <a:bodyPr/>
          <a:p>
            <a:r>
              <a:rPr altLang="en-US" lang="zh-CN"/>
              <a:t>数据保护和隐私策略</a:t>
            </a:r>
            <a:endParaRPr altLang="en-US" lang="zh-CN"/>
          </a:p>
        </p:txBody>
      </p:sp>
      <p:sp>
        <p:nvSpPr>
          <p:cNvPr id="10496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数据使用：仅在用户同意范围内使用收集的信息，避免滥用</a:t>
            </a:r>
            <a:endParaRPr altLang="en-US" dirty="0" sz="2400" lang="zh-CN">
              <a:latin typeface="+mn-ea"/>
              <a:ea typeface="+mn-ea"/>
            </a:endParaRPr>
          </a:p>
        </p:txBody>
      </p:sp>
      <p:sp>
        <p:nvSpPr>
          <p:cNvPr id="10496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数据保护：定期审查和更新数据保护措施，确保用户数据安全</a:t>
            </a:r>
            <a:endParaRPr altLang="en-US" dirty="0" sz="2400" lang="zh-CN">
              <a:latin typeface="+mn-ea"/>
              <a:ea typeface="+mn-ea"/>
            </a:endParaRPr>
          </a:p>
        </p:txBody>
      </p:sp>
      <p:sp>
        <p:nvSpPr>
          <p:cNvPr id="10496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数据收集：明确收集信息的范围和目的，尊重用户隐私</a:t>
            </a:r>
            <a:endParaRPr altLang="en-US" dirty="0" sz="2400" lang="zh-CN">
              <a:latin typeface="+mn-ea"/>
              <a:ea typeface="+mn-ea"/>
            </a:endParaRPr>
          </a:p>
        </p:txBody>
      </p:sp>
      <p:sp>
        <p:nvSpPr>
          <p:cNvPr id="10496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数据存储：采取加密等安全措施，确保数据不被非法获取</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64" name="标题"/>
          <p:cNvSpPr>
            <a:spLocks noGrp="1"/>
          </p:cNvSpPr>
          <p:nvPr>
            <p:ph type="title"/>
            <p:custDataLst>
              <p:tags r:id="rId1"/>
            </p:custDataLst>
          </p:nvPr>
        </p:nvSpPr>
        <p:spPr/>
        <p:txBody>
          <a:bodyPr>
            <a:normAutofit fontScale="90000"/>
          </a:bodyPr>
          <a:p>
            <a:r>
              <a:rPr altLang="en-US" dirty="0" lang="zh-CN"/>
              <a:t>电子商务行业全球拓展的挑战与机遇</a:t>
            </a:r>
            <a:endParaRPr altLang="en-US" dirty="0" lang="zh-CN"/>
          </a:p>
        </p:txBody>
      </p:sp>
      <p:sp>
        <p:nvSpPr>
          <p:cNvPr id="104966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法律法规的挑战与机遇</a:t>
            </a:r>
            <a:endParaRPr altLang="en-US" lang="zh-CN"/>
          </a:p>
        </p:txBody>
      </p:sp>
      <p:sp>
        <p:nvSpPr>
          <p:cNvPr id="104972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5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挑战：不同国家和地区的法律法规差异大，企业需要了解并遵守当地法规</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机遇：利用法律法规差异，创新业务模式和产品，满足不同市场需求</a:t>
            </a:r>
            <a:endParaRPr altLang="en-US" dirty="0" sz="1200" lang="zh-CN" spc="150">
              <a:solidFill>
                <a:schemeClr val="tx1">
                  <a:lumMod val="65000"/>
                  <a:lumOff val="35000"/>
                </a:schemeClr>
              </a:solidFill>
              <a:latin typeface="+mn-ea"/>
              <a:sym typeface="+mn-ea"/>
            </a:endParaRPr>
          </a:p>
        </p:txBody>
      </p:sp>
      <p:sp>
        <p:nvSpPr>
          <p:cNvPr id="104976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机遇：国际合作和标准化趋势，为企业提供更广阔的市场和合作机会</a:t>
            </a:r>
            <a:endParaRPr altLang="en-US" dirty="0" sz="1200" lang="zh-CN" spc="150">
              <a:solidFill>
                <a:schemeClr val="tx1">
                  <a:lumMod val="65000"/>
                  <a:lumOff val="35000"/>
                </a:schemeClr>
              </a:solidFill>
              <a:latin typeface="+mn-ea"/>
              <a:sym typeface="+mn-ea"/>
            </a:endParaRPr>
          </a:p>
        </p:txBody>
      </p:sp>
      <p:sp>
        <p:nvSpPr>
          <p:cNvPr id="104977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挑战：数据安全和隐私保护问题，需要加强技术投入和合规管理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文化差异的挑战与机遇</a:t>
            </a:r>
            <a:endParaRPr altLang="en-US" lang="zh-CN"/>
          </a:p>
        </p:txBody>
      </p:sp>
      <p:sp>
        <p:nvSpPr>
          <p:cNvPr id="104980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挑战：不同国家和地区的文化背景、消费习惯和价值观差异，可能导致电子商务在不同市场的接受度和盈利能力存在不确定性。</a:t>
            </a:r>
            <a:endParaRPr altLang="en-US" dirty="0" sz="2000" lang="zh-CN" spc="150">
              <a:solidFill>
                <a:schemeClr val="tx1">
                  <a:lumMod val="75000"/>
                  <a:lumOff val="25000"/>
                </a:schemeClr>
              </a:solidFill>
              <a:latin typeface="+mn-ea"/>
              <a:sym typeface="+mn-ea"/>
            </a:endParaRPr>
          </a:p>
        </p:txBody>
      </p:sp>
      <p:sp>
        <p:nvSpPr>
          <p:cNvPr id="104981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挑战：语言障碍可能导致跨国电子商务的信息传递和沟通不畅，影响用户体验和信任度。</a:t>
            </a:r>
            <a:endParaRPr altLang="en-US" dirty="0" lang="zh-CN" spc="150">
              <a:solidFill>
                <a:schemeClr val="tx1">
                  <a:lumMod val="75000"/>
                  <a:lumOff val="25000"/>
                </a:schemeClr>
              </a:solidFill>
              <a:latin typeface="+mn-ea"/>
              <a:sym typeface="+mn-ea"/>
            </a:endParaRPr>
          </a:p>
        </p:txBody>
      </p:sp>
      <p:sp>
        <p:nvSpPr>
          <p:cNvPr id="104981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机遇：不同文化背景下的消费者需求和偏好具有独特性，电子商务企业可以通过差异化战略满足不同市场需求，开拓新的商机。</a:t>
            </a:r>
            <a:endParaRPr altLang="en-US" dirty="0" sz="2000" lang="zh-CN" spc="150">
              <a:solidFill>
                <a:schemeClr val="tx1">
                  <a:lumMod val="75000"/>
                  <a:lumOff val="25000"/>
                </a:schemeClr>
              </a:solidFill>
              <a:latin typeface="+mn-ea"/>
              <a:sym typeface="+mn-ea"/>
            </a:endParaRPr>
          </a:p>
        </p:txBody>
      </p:sp>
      <p:sp>
        <p:nvSpPr>
          <p:cNvPr id="104982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机遇：全球化趋势下，文化交流和融合不断深化，电子商务企业可以借助文化交流平台，拓展国际市场，提升品牌知名度和影响力。</a:t>
            </a:r>
            <a:endParaRPr altLang="en-US" dirty="0" sz="2000" lang="zh-CN" spc="150">
              <a:solidFill>
                <a:schemeClr val="tx1">
                  <a:lumMod val="75000"/>
                  <a:lumOff val="25000"/>
                </a:schemeClr>
              </a:solidFill>
              <a:latin typeface="+mn-ea"/>
              <a:sym typeface="+mn-ea"/>
            </a:endParaRPr>
          </a:p>
        </p:txBody>
      </p:sp>
      <p:sp>
        <p:nvSpPr>
          <p:cNvPr id="104983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66" name="标题 1"/>
          <p:cNvSpPr>
            <a:spLocks noGrp="1"/>
          </p:cNvSpPr>
          <p:nvPr>
            <p:ph type="title"/>
          </p:nvPr>
        </p:nvSpPr>
        <p:spPr/>
        <p:txBody>
          <a:bodyPr/>
          <a:p>
            <a:r>
              <a:rPr altLang="en-US" lang="zh-CN"/>
              <a:t>竞争环境的挑战与机遇</a:t>
            </a:r>
            <a:endParaRPr altLang="en-US" lang="zh-CN"/>
          </a:p>
        </p:txBody>
      </p:sp>
      <p:sp>
        <p:nvSpPr>
          <p:cNvPr id="104986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挑战：竞争对手的激烈竞争，市场份额的争夺</a:t>
            </a:r>
            <a:endParaRPr altLang="en-US" dirty="0" sz="1200" lang="zh-CN" spc="150">
              <a:solidFill>
                <a:schemeClr val="tx1">
                  <a:lumMod val="85000"/>
                  <a:lumOff val="15000"/>
                </a:schemeClr>
              </a:solidFill>
              <a:latin typeface="+mn-ea"/>
              <a:sym typeface="+mn-ea"/>
            </a:endParaRPr>
          </a:p>
        </p:txBody>
      </p:sp>
      <p:sp>
        <p:nvSpPr>
          <p:cNvPr id="104987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挑战：法律法规的差异和监管环境的不确定性</a:t>
            </a:r>
            <a:endParaRPr altLang="en-US" dirty="0" sz="1200" lang="zh-CN" spc="150">
              <a:solidFill>
                <a:schemeClr val="tx1">
                  <a:lumMod val="85000"/>
                  <a:lumOff val="15000"/>
                </a:schemeClr>
              </a:solidFill>
              <a:latin typeface="+mn-ea"/>
              <a:sym typeface="+mn-ea"/>
            </a:endParaRPr>
          </a:p>
        </p:txBody>
      </p:sp>
      <p:sp>
        <p:nvSpPr>
          <p:cNvPr id="104987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机遇：全球消费者对电子商务的需求不断增长，提供了更广阔的市场空间</a:t>
            </a:r>
            <a:endParaRPr altLang="en-US" dirty="0" sz="1200" lang="zh-CN" spc="150">
              <a:solidFill>
                <a:schemeClr val="tx1">
                  <a:lumMod val="85000"/>
                  <a:lumOff val="15000"/>
                </a:schemeClr>
              </a:solidFill>
              <a:latin typeface="+mn-ea"/>
              <a:sym typeface="+mn-ea"/>
            </a:endParaRPr>
          </a:p>
        </p:txBody>
      </p:sp>
      <p:sp>
        <p:nvSpPr>
          <p:cNvPr id="104988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机遇：技术创新和数字化转型为电子商务行业的发展提供了新的动力和机会</a:t>
            </a:r>
            <a:endParaRPr altLang="en-US" dirty="0" sz="1200" lang="zh-CN" spc="150">
              <a:solidFill>
                <a:schemeClr val="tx1">
                  <a:lumMod val="85000"/>
                  <a:lumOff val="15000"/>
                </a:schemeClr>
              </a:solidFill>
              <a:latin typeface="+mn-ea"/>
              <a:sym typeface="+mn-ea"/>
            </a:endParaRPr>
          </a:p>
        </p:txBody>
      </p:sp>
      <p:sp>
        <p:nvSpPr>
          <p:cNvPr id="104988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926" name="标题 1"/>
          <p:cNvSpPr>
            <a:spLocks noGrp="1"/>
          </p:cNvSpPr>
          <p:nvPr>
            <p:ph type="title"/>
          </p:nvPr>
        </p:nvSpPr>
        <p:spPr/>
        <p:txBody>
          <a:bodyPr/>
          <a:p>
            <a:r>
              <a:rPr altLang="en-US" lang="zh-CN"/>
              <a:t>技术创新的挑战与机遇</a:t>
            </a:r>
            <a:endParaRPr altLang="en-US" lang="zh-CN"/>
          </a:p>
        </p:txBody>
      </p:sp>
      <p:sp>
        <p:nvSpPr>
          <p:cNvPr id="10499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挑战：技术更新快速，需要不断投入研发和升级</a:t>
            </a:r>
            <a:endParaRPr altLang="en-US" dirty="0" sz="2000" lang="zh-CN" spc="150">
              <a:solidFill>
                <a:schemeClr val="tx1">
                  <a:lumMod val="75000"/>
                  <a:lumOff val="25000"/>
                </a:schemeClr>
              </a:solidFill>
              <a:latin typeface="+mn-ea"/>
              <a:sym typeface="+mn-ea"/>
            </a:endParaRPr>
          </a:p>
        </p:txBody>
      </p:sp>
      <p:sp>
        <p:nvSpPr>
          <p:cNvPr id="10499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挑战：数据安全和隐私保护问题日益突出</a:t>
            </a:r>
            <a:endParaRPr altLang="en-US" dirty="0" sz="2000" lang="zh-CN" spc="150">
              <a:solidFill>
                <a:schemeClr val="tx1">
                  <a:lumMod val="75000"/>
                  <a:lumOff val="25000"/>
                </a:schemeClr>
              </a:solidFill>
              <a:latin typeface="+mn-ea"/>
              <a:sym typeface="+mn-ea"/>
            </a:endParaRPr>
          </a:p>
        </p:txBody>
      </p:sp>
      <p:sp>
        <p:nvSpPr>
          <p:cNvPr id="10499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机遇：新技术带来商业模式创新和差异化竞争优势</a:t>
            </a:r>
            <a:endParaRPr altLang="en-US" dirty="0" sz="2000" lang="zh-CN" spc="150">
              <a:solidFill>
                <a:schemeClr val="tx1">
                  <a:lumMod val="75000"/>
                  <a:lumOff val="25000"/>
                </a:schemeClr>
              </a:solidFill>
              <a:latin typeface="+mn-ea"/>
              <a:sym typeface="+mn-ea"/>
            </a:endParaRPr>
          </a:p>
        </p:txBody>
      </p:sp>
      <p:sp>
        <p:nvSpPr>
          <p:cNvPr id="10499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机遇：技术驱动下的全球化拓展，为电子商务行业带来更广阔的市场空间</a:t>
            </a:r>
            <a:endParaRPr altLang="en-US" dirty="0" sz="2000" lang="zh-CN" spc="150">
              <a:solidFill>
                <a:schemeClr val="tx1">
                  <a:lumMod val="75000"/>
                  <a:lumOff val="25000"/>
                </a:schemeClr>
              </a:solidFill>
              <a:latin typeface="+mn-ea"/>
              <a:sym typeface="+mn-ea"/>
            </a:endParaRPr>
          </a:p>
        </p:txBody>
      </p:sp>
      <p:sp>
        <p:nvSpPr>
          <p:cNvPr id="10499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消费者需求的挑战与机遇</a:t>
            </a:r>
            <a:endParaRPr altLang="en-US" lang="zh-CN"/>
          </a:p>
        </p:txBody>
      </p:sp>
      <p:sp>
        <p:nvSpPr>
          <p:cNvPr id="104998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挑战：不同国家和地区的消费者需求差异大，需要针对不同市场制定个性化策略</a:t>
            </a:r>
            <a:endParaRPr altLang="en-US" dirty="0" sz="2000" lang="zh-CN" spc="150">
              <a:solidFill>
                <a:schemeClr val="tx1">
                  <a:lumMod val="75000"/>
                  <a:lumOff val="25000"/>
                </a:schemeClr>
              </a:solidFill>
              <a:latin typeface="+mn-ea"/>
              <a:sym typeface="+mn-ea"/>
            </a:endParaRPr>
          </a:p>
        </p:txBody>
      </p:sp>
      <p:sp>
        <p:nvSpPr>
          <p:cNvPr id="104999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机遇：全球消费者对高品质、特色商品的需求日益增长，为电子商务行业提供了广阔的市场空间</a:t>
            </a:r>
            <a:endParaRPr altLang="en-US" dirty="0" sz="2000" lang="zh-CN" spc="150">
              <a:solidFill>
                <a:schemeClr val="tx1">
                  <a:lumMod val="75000"/>
                  <a:lumOff val="25000"/>
                </a:schemeClr>
              </a:solidFill>
              <a:latin typeface="+mn-ea"/>
              <a:sym typeface="+mn-ea"/>
            </a:endParaRPr>
          </a:p>
        </p:txBody>
      </p:sp>
      <p:sp>
        <p:nvSpPr>
          <p:cNvPr id="104999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挑战：消费者对购物体验和服务的要求越来越高，需要不断提升和完善平台的服务质量</a:t>
            </a:r>
            <a:endParaRPr altLang="en-US" dirty="0" sz="2000" lang="zh-CN" spc="150">
              <a:solidFill>
                <a:schemeClr val="tx1">
                  <a:lumMod val="75000"/>
                  <a:lumOff val="25000"/>
                </a:schemeClr>
              </a:solidFill>
              <a:latin typeface="+mn-ea"/>
              <a:sym typeface="+mn-ea"/>
            </a:endParaRPr>
          </a:p>
        </p:txBody>
      </p:sp>
      <p:sp>
        <p:nvSpPr>
          <p:cNvPr id="105000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机遇：利用大数据和人工智能技术，深入挖掘消费者需求，为消费者提供更加精准的个性化推荐和服务</a:t>
            </a:r>
            <a:endParaRPr altLang="en-US" dirty="0" sz="2000" lang="zh-CN" spc="150">
              <a:solidFill>
                <a:schemeClr val="tx1">
                  <a:lumMod val="75000"/>
                  <a:lumOff val="25000"/>
                </a:schemeClr>
              </a:solidFill>
              <a:latin typeface="+mn-ea"/>
              <a:sym typeface="+mn-ea"/>
            </a:endParaRPr>
          </a:p>
        </p:txBody>
      </p:sp>
      <p:sp>
        <p:nvSpPr>
          <p:cNvPr id="105001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46" name="标题"/>
          <p:cNvSpPr>
            <a:spLocks noGrp="1"/>
          </p:cNvSpPr>
          <p:nvPr>
            <p:ph type="title"/>
            <p:custDataLst>
              <p:tags r:id="rId1"/>
            </p:custDataLst>
          </p:nvPr>
        </p:nvSpPr>
        <p:spPr/>
        <p:txBody>
          <a:bodyPr>
            <a:normAutofit fontScale="90000"/>
          </a:bodyPr>
          <a:p>
            <a:r>
              <a:rPr altLang="en-US" dirty="0" lang="zh-CN"/>
              <a:t>电子商务行业全球拓展的未来展望</a:t>
            </a:r>
            <a:endParaRPr altLang="en-US" dirty="0" lang="zh-CN"/>
          </a:p>
        </p:txBody>
      </p:sp>
      <p:sp>
        <p:nvSpPr>
          <p:cNvPr id="1050048"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全球电商市场的未来趋势</a:t>
            </a:r>
            <a:endParaRPr altLang="en-US" lang="zh-CN"/>
          </a:p>
        </p:txBody>
      </p:sp>
      <p:sp>
        <p:nvSpPr>
          <p:cNvPr id="105011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全球化：随着全球化的加速，电商行业将进一步拓展到更多国家和地区，推动全球经济的发展。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1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技术创新：人工智能、大数据、云计算等技术的不断创新将为电商行业带来更多发展机遇和商业模式。</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2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2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个性化需求：消费者对个性化需求的不断提高将促使电商企业不断创新和改进产品和服务，以满足消费者的需求。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2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3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绿色环保：随着环保意识的提高，电商行业将更加注重绿色、环保、可持续发展等方面，推动行业的可持续发展。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68" name="标题 1"/>
          <p:cNvSpPr>
            <a:spLocks noGrp="1"/>
          </p:cNvSpPr>
          <p:nvPr>
            <p:ph type="title"/>
          </p:nvPr>
        </p:nvSpPr>
        <p:spPr/>
        <p:txBody>
          <a:bodyPr/>
          <a:p>
            <a:r>
              <a:rPr altLang="en-US" lang="zh-CN"/>
              <a:t>跨境电商的发展前景</a:t>
            </a:r>
            <a:endParaRPr altLang="en-US" lang="zh-CN"/>
          </a:p>
        </p:txBody>
      </p:sp>
      <p:sp>
        <p:nvSpPr>
          <p:cNvPr id="105017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全球电商市场持续增长，跨境电商成为重要趋势</a:t>
            </a:r>
            <a:endParaRPr altLang="en-US" dirty="0" sz="2000" lang="zh-CN" spc="150">
              <a:solidFill>
                <a:schemeClr val="tx1">
                  <a:lumMod val="75000"/>
                  <a:lumOff val="25000"/>
                </a:schemeClr>
              </a:solidFill>
              <a:latin typeface="+mn-ea"/>
              <a:sym typeface="+mn-ea"/>
            </a:endParaRPr>
          </a:p>
        </p:txBody>
      </p:sp>
      <p:sp>
        <p:nvSpPr>
          <p:cNvPr id="105017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技术创新推动跨境电商发展，如人工智能、大数据、云计算等</a:t>
            </a:r>
            <a:endParaRPr altLang="en-US" dirty="0" sz="2000" lang="zh-CN" spc="150">
              <a:solidFill>
                <a:schemeClr val="tx1">
                  <a:lumMod val="75000"/>
                  <a:lumOff val="25000"/>
                </a:schemeClr>
              </a:solidFill>
              <a:latin typeface="+mn-ea"/>
              <a:sym typeface="+mn-ea"/>
            </a:endParaRPr>
          </a:p>
        </p:txBody>
      </p:sp>
      <p:sp>
        <p:nvSpPr>
          <p:cNvPr id="105018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政策支持为跨境电商发展提供有力保障</a:t>
            </a:r>
            <a:endParaRPr altLang="en-US" dirty="0" sz="2000" lang="zh-CN" spc="150">
              <a:solidFill>
                <a:schemeClr val="tx1">
                  <a:lumMod val="75000"/>
                  <a:lumOff val="25000"/>
                </a:schemeClr>
              </a:solidFill>
              <a:latin typeface="+mn-ea"/>
              <a:sym typeface="+mn-ea"/>
            </a:endParaRPr>
          </a:p>
        </p:txBody>
      </p:sp>
      <p:sp>
        <p:nvSpPr>
          <p:cNvPr id="105018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跨境电商将进一步优化供应链，提升物流效率</a:t>
            </a:r>
            <a:endParaRPr altLang="en-US" dirty="0" sz="2000" lang="zh-CN" spc="150">
              <a:solidFill>
                <a:schemeClr val="tx1">
                  <a:lumMod val="75000"/>
                  <a:lumOff val="25000"/>
                </a:schemeClr>
              </a:solidFill>
              <a:latin typeface="+mn-ea"/>
              <a:sym typeface="+mn-ea"/>
            </a:endParaRPr>
          </a:p>
        </p:txBody>
      </p:sp>
      <p:sp>
        <p:nvSpPr>
          <p:cNvPr id="105019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28" name="标题 1"/>
          <p:cNvSpPr>
            <a:spLocks noGrp="1"/>
          </p:cNvSpPr>
          <p:nvPr>
            <p:ph type="title"/>
          </p:nvPr>
        </p:nvSpPr>
        <p:spPr/>
        <p:txBody>
          <a:bodyPr/>
          <a:p>
            <a:r>
              <a:rPr altLang="en-US" lang="zh-CN"/>
              <a:t>电商行业的未来战略规划</a:t>
            </a:r>
            <a:endParaRPr altLang="en-US" lang="zh-CN"/>
          </a:p>
        </p:txBody>
      </p:sp>
      <p:sp>
        <p:nvSpPr>
          <p:cNvPr id="105023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全球化布局：拓展国际市场，加强与海外电商企业的合作</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3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0" name="TextBox 2"/>
          <p:cNvSpPr txBox="1"/>
          <p:nvPr>
            <p:custDataLst>
              <p:tags r:id="rId6"/>
            </p:custDataLst>
          </p:nvPr>
        </p:nvSpPr>
        <p:spPr>
          <a:xfrm>
            <a:off x="3669017"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技术创新：利用人工智能、大数据、云计算等技术提升电商平台的运营效率和用户体验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4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6"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多元化经营：开展跨境电商、社交电商、O2O等新业务模式，满足消费者多样化需求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4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绿色发展：推动电商行业绿色化发展，降低对环境的负面影响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88" name="标题 1"/>
          <p:cNvSpPr>
            <a:spLocks noGrp="1"/>
          </p:cNvSpPr>
          <p:nvPr>
            <p:ph type="title"/>
          </p:nvPr>
        </p:nvSpPr>
        <p:spPr/>
        <p:txBody>
          <a:bodyPr/>
          <a:p>
            <a:r>
              <a:rPr altLang="en-US" lang="zh-CN"/>
              <a:t>电商行业的可持续发展路径</a:t>
            </a:r>
            <a:endParaRPr altLang="en-US" lang="zh-CN"/>
          </a:p>
        </p:txBody>
      </p:sp>
      <p:sp>
        <p:nvSpPr>
          <p:cNvPr id="10502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绿色物流：采用环保包装和运输方式，减少碳排放</a:t>
            </a:r>
            <a:endParaRPr altLang="en-US" dirty="0" sz="1200" lang="zh-CN" spc="150">
              <a:solidFill>
                <a:schemeClr val="tx1">
                  <a:lumMod val="85000"/>
                  <a:lumOff val="15000"/>
                </a:schemeClr>
              </a:solidFill>
              <a:latin typeface="+mn-ea"/>
              <a:sym typeface="+mn-ea"/>
            </a:endParaRPr>
          </a:p>
        </p:txBody>
      </p:sp>
      <p:sp>
        <p:nvSpPr>
          <p:cNvPr id="10502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数据分析：利用大数据和人工智能技术，优化供应链管理，降低能耗</a:t>
            </a:r>
            <a:endParaRPr altLang="en-US" dirty="0" sz="1200" lang="zh-CN" spc="150">
              <a:solidFill>
                <a:schemeClr val="tx1">
                  <a:lumMod val="85000"/>
                  <a:lumOff val="15000"/>
                </a:schemeClr>
              </a:solidFill>
              <a:latin typeface="+mn-ea"/>
              <a:sym typeface="+mn-ea"/>
            </a:endParaRPr>
          </a:p>
        </p:txBody>
      </p:sp>
      <p:sp>
        <p:nvSpPr>
          <p:cNvPr id="10502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跨境电商：拓展国际市场，促进国际贸易自由化，推动全球经济发展</a:t>
            </a:r>
            <a:endParaRPr altLang="en-US" dirty="0" sz="1200" lang="zh-CN" spc="150">
              <a:solidFill>
                <a:schemeClr val="tx1">
                  <a:lumMod val="85000"/>
                  <a:lumOff val="15000"/>
                </a:schemeClr>
              </a:solidFill>
              <a:latin typeface="+mn-ea"/>
              <a:sym typeface="+mn-ea"/>
            </a:endParaRPr>
          </a:p>
        </p:txBody>
      </p:sp>
      <p:sp>
        <p:nvSpPr>
          <p:cNvPr id="10503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社会责任：关注员工福利和环境保护，树立企业良好形象</a:t>
            </a:r>
            <a:endParaRPr altLang="en-US" dirty="0" sz="1200" lang="zh-CN" spc="150">
              <a:solidFill>
                <a:schemeClr val="tx1">
                  <a:lumMod val="85000"/>
                  <a:lumOff val="15000"/>
                </a:schemeClr>
              </a:solidFill>
              <a:latin typeface="+mn-ea"/>
              <a:sym typeface="+mn-ea"/>
            </a:endParaRPr>
          </a:p>
        </p:txBody>
      </p:sp>
      <p:sp>
        <p:nvSpPr>
          <p:cNvPr id="10503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48"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350"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4*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4*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x*1_1_1"/>
  <p:tag name="KSO_WM_TEMPLATE_CATEGORY" val="custom"/>
  <p:tag name="KSO_WM_TEMPLATE_INDEX" val="20230977"/>
  <p:tag name="KSO_WM_UNIT_LAYERLEVEL" val="1_1_1"/>
  <p:tag name="KSO_WM_TAG_VERSION" val="1.0"/>
  <p:tag name="KSO_WM_UNIT_VALUE" val="158*158"/>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4*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4*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4*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4*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4*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4*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4*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4*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x*1_3_1"/>
  <p:tag name="KSO_WM_TEMPLATE_CATEGORY" val="custom"/>
  <p:tag name="KSO_WM_TEMPLATE_INDEX" val="20230977"/>
  <p:tag name="KSO_WM_UNIT_LAYERLEVEL" val="1_1_1"/>
  <p:tag name="KSO_WM_TAG_VERSION" val="1.0"/>
  <p:tag name="KSO_WM_UNIT_VALUE" val="158*158"/>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x*1_2_1"/>
  <p:tag name="KSO_WM_TEMPLATE_CATEGORY" val="custom"/>
  <p:tag name="KSO_WM_TEMPLATE_INDEX" val="20230977"/>
  <p:tag name="KSO_WM_UNIT_LAYERLEVEL" val="1_1_1"/>
  <p:tag name="KSO_WM_TAG_VERSION" val="1.0"/>
  <p:tag name="KSO_WM_UNIT_VALUE" val="158*158"/>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4*l_h_x*1_4_1"/>
  <p:tag name="KSO_WM_TEMPLATE_CATEGORY" val="custom"/>
  <p:tag name="KSO_WM_TEMPLATE_INDEX" val="20230977"/>
  <p:tag name="KSO_WM_UNIT_LAYERLEVEL" val="1_1_1"/>
  <p:tag name="KSO_WM_TAG_VERSION" val="1.0"/>
  <p:tag name="KSO_WM_UNIT_VALUE" val="158*158"/>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SLIDE_ID" val="custom20230977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DIAGRAM_GROUP_CODE" val="l1-1"/>
  <p:tag name="KSO_WM_SLIDE_DIAGTYPE" val="l"/>
  <p:tag name="KSO_WM_SPECIAL_SOURCE" val="bdnull"/>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3.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9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6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4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00.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2024-01-03T12:33:23Z</dcterms:created>
  <dcterms:modified xsi:type="dcterms:W3CDTF">2024-01-03T12:33:23Z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3d82f8df1c4e419f9209dee76e4f756b_21</vt:lpwstr>
  </property>
</Properties>
</file>