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381" r:id="rId1"/>
    <p:sldMasterId id="2147484418" r:id="rId2"/>
  </p:sldMasterIdLst>
  <p:notesMasterIdLst>
    <p:notesMasterId r:id="rId3"/>
  </p:notesMasterIdLst>
  <p:sldIdLst>
    <p:sldId id="567" r:id="rId4"/>
    <p:sldId id="570" r:id="rId5"/>
    <p:sldId id="573" r:id="rId6"/>
    <p:sldId id="576" r:id="rId7"/>
    <p:sldId id="579" r:id="rId8"/>
    <p:sldId id="582" r:id="rId9"/>
    <p:sldId id="585" r:id="rId10"/>
    <p:sldId id="588" r:id="rId11"/>
    <p:sldId id="591" r:id="rId12"/>
    <p:sldId id="594" r:id="rId13"/>
    <p:sldId id="597" r:id="rId14"/>
    <p:sldId id="600" r:id="rId15"/>
    <p:sldId id="603" r:id="rId16"/>
    <p:sldId id="606" r:id="rId17"/>
    <p:sldId id="609" r:id="rId18"/>
    <p:sldId id="612" r:id="rId19"/>
    <p:sldId id="615" r:id="rId20"/>
    <p:sldId id="618" r:id="rId21"/>
    <p:sldId id="621" r:id="rId22"/>
    <p:sldId id="624" r:id="rId23"/>
    <p:sldId id="627" r:id="rId24"/>
    <p:sldId id="630" r:id="rId25"/>
    <p:sldId id="633" r:id="rId26"/>
    <p:sldId id="636" r:id="rId27"/>
    <p:sldId id="639" r:id="rId28"/>
    <p:sldId id="642" r:id="rId29"/>
    <p:sldId id="645" r:id="rId30"/>
    <p:sldId id="648" r:id="rId31"/>
    <p:sldId id="651" r:id="rId32"/>
    <p:sldId id="654" r:id="rId33"/>
    <p:sldId id="657" r:id="rId34"/>
    <p:sldId id="660" r:id="rId35"/>
    <p:sldId id="663"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382" r:id="rId1"/>
    <p:sldLayoutId id="2147484383" r:id="rId2"/>
    <p:sldLayoutId id="2147484384" r:id="rId3"/>
    <p:sldLayoutId id="2147484385" r:id="rId4"/>
    <p:sldLayoutId id="2147484386" r:id="rId5"/>
    <p:sldLayoutId id="2147484387" r:id="rId6"/>
    <p:sldLayoutId id="2147484388" r:id="rId7"/>
    <p:sldLayoutId id="2147484389" r:id="rId8"/>
    <p:sldLayoutId id="2147484390" r:id="rId9"/>
    <p:sldLayoutId id="2147484391" r:id="rId10"/>
    <p:sldLayoutId id="21474843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ags" Target="../tags/tag138.xml"/><Relationship Id="rId24" Type="http://schemas.openxmlformats.org/officeDocument/2006/relationships/tags" Target="../tags/tag139.xml"/><Relationship Id="rId25" Type="http://schemas.openxmlformats.org/officeDocument/2006/relationships/tags" Target="../tags/tag140.xml"/><Relationship Id="rId26" Type="http://schemas.openxmlformats.org/officeDocument/2006/relationships/tags" Target="../tags/tag141.xml"/><Relationship Id="rId27" Type="http://schemas.openxmlformats.org/officeDocument/2006/relationships/tags" Target="../tags/tag142.xml"/><Relationship Id="rId28" Type="http://schemas.openxmlformats.org/officeDocument/2006/relationships/tags" Target="../tags/tag143.xml"/><Relationship Id="rId29" Type="http://schemas.openxmlformats.org/officeDocument/2006/relationships/tags" Target="../tags/tag144.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tags" Target="../tags/tag236.xml"/><Relationship Id="rId14" Type="http://schemas.openxmlformats.org/officeDocument/2006/relationships/tags" Target="../tags/tag237.xml"/><Relationship Id="rId15" Type="http://schemas.openxmlformats.org/officeDocument/2006/relationships/tags" Target="../tags/tag238.xml"/><Relationship Id="rId16" Type="http://schemas.openxmlformats.org/officeDocument/2006/relationships/tags" Target="../tags/tag239.xml"/><Relationship Id="rId17" Type="http://schemas.openxmlformats.org/officeDocument/2006/relationships/tags" Target="../tags/tag240.xml"/><Relationship Id="rId18" Type="http://schemas.openxmlformats.org/officeDocument/2006/relationships/tags" Target="../tags/tag241.xml"/><Relationship Id="rId19" Type="http://schemas.openxmlformats.org/officeDocument/2006/relationships/tags" Target="../tags/tag242.xml"/><Relationship Id="rId20" Type="http://schemas.openxmlformats.org/officeDocument/2006/relationships/tags" Target="../tags/tag243.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tags" Target="../tags/tag291.xml"/><Relationship Id="rId18" Type="http://schemas.openxmlformats.org/officeDocument/2006/relationships/tags" Target="../tags/tag292.xml"/><Relationship Id="rId19" Type="http://schemas.openxmlformats.org/officeDocument/2006/relationships/tags" Target="../tags/tag293.xml"/><Relationship Id="rId20" Type="http://schemas.openxmlformats.org/officeDocument/2006/relationships/tags" Target="../tags/tag294.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3704"/>
          </a:bodyPr>
          <a:p>
            <a:r>
              <a:rPr altLang="en-US" lang="zh-CN"/>
              <a:t>迎接数字时代的校园变革</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添加目录项标题</a:t>
            </a:r>
            <a:endParaRPr altLang="en-US" b="1" dirty="0" sz="200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数字化校园建设的背景</a:t>
            </a:r>
            <a:endParaRPr altLang="en-US" b="1" dirty="0" sz="200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数字化校园建设的实践</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数字化校园建设的成果</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数字化校园建设的挑战与对策</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a:bodyPr>
          <a:p>
            <a:pPr algn="r">
              <a:lnSpc>
                <a:spcPct val="100000"/>
              </a:lnSpc>
            </a:pPr>
            <a:r>
              <a:rPr altLang="en-US" b="1" dirty="0" sz="2000" lang="zh-CN" spc="300">
                <a:solidFill>
                  <a:schemeClr val="tx1">
                    <a:lumMod val="85000"/>
                    <a:lumOff val="15000"/>
                  </a:schemeClr>
                </a:solidFill>
                <a:latin typeface="+mj-ea"/>
                <a:ea typeface="+mj-ea"/>
              </a:rPr>
              <a:t>展望未来数字化校园发展趋势</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数字化校园建设的背景</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信息化时代的发展趋势</a:t>
            </a:r>
            <a:endParaRPr altLang="en-US" lang="zh-CN"/>
          </a:p>
        </p:txBody>
      </p:sp>
      <p:sp>
        <p:nvSpPr>
          <p:cNvPr id="10488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信息技术的发展和应用</a:t>
            </a:r>
            <a:endParaRPr altLang="en-US" dirty="0" sz="2000" lang="zh-CN" spc="150">
              <a:solidFill>
                <a:schemeClr val="tx1">
                  <a:lumMod val="85000"/>
                  <a:lumOff val="15000"/>
                </a:schemeClr>
              </a:solidFill>
              <a:latin typeface="+mn-ea"/>
              <a:sym typeface="+mn-ea"/>
            </a:endParaRPr>
          </a:p>
        </p:txBody>
      </p:sp>
      <p:sp>
        <p:nvSpPr>
          <p:cNvPr id="10489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互联网的普及和推广</a:t>
            </a:r>
            <a:endParaRPr altLang="en-US" dirty="0" sz="2000" lang="zh-CN" spc="150">
              <a:solidFill>
                <a:schemeClr val="tx1">
                  <a:lumMod val="85000"/>
                  <a:lumOff val="15000"/>
                </a:schemeClr>
              </a:solidFill>
              <a:latin typeface="+mn-ea"/>
              <a:sym typeface="+mn-ea"/>
            </a:endParaRPr>
          </a:p>
        </p:txBody>
      </p:sp>
      <p:sp>
        <p:nvSpPr>
          <p:cNvPr id="10489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数字化、智能化成为新的发展方向</a:t>
            </a:r>
            <a:endParaRPr altLang="en-US" dirty="0" sz="2000" lang="zh-CN" spc="150">
              <a:solidFill>
                <a:schemeClr val="tx1">
                  <a:lumMod val="85000"/>
                  <a:lumOff val="15000"/>
                </a:schemeClr>
              </a:solidFill>
              <a:latin typeface="+mn-ea"/>
              <a:sym typeface="+mn-ea"/>
            </a:endParaRPr>
          </a:p>
        </p:txBody>
      </p:sp>
      <p:sp>
        <p:nvSpPr>
          <p:cNvPr id="10489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信息化时代对教育领域的影响和挑战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校园变革的必要性</a:t>
            </a:r>
            <a:endParaRPr altLang="en-US" lang="zh-CN"/>
          </a:p>
        </p:txBody>
      </p:sp>
      <p:sp>
        <p:nvSpPr>
          <p:cNvPr id="104895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5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提高教育教学质量和效率</a:t>
            </a:r>
            <a:endParaRPr altLang="en-US" sz="1400" lang="zh-CN" spc="150">
              <a:solidFill>
                <a:schemeClr val="tx1"/>
              </a:solidFill>
              <a:effectLst/>
              <a:latin typeface="+mn-ea"/>
              <a:sym typeface="+mn-ea"/>
            </a:endParaRPr>
          </a:p>
        </p:txBody>
      </p:sp>
      <p:sp>
        <p:nvSpPr>
          <p:cNvPr id="104896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适应教育信息化发展趋势</a:t>
            </a:r>
            <a:endParaRPr altLang="en-US" dirty="0" sz="1400" lang="zh-CN" spc="150">
              <a:solidFill>
                <a:schemeClr val="tx1"/>
              </a:solidFill>
              <a:effectLst/>
              <a:latin typeface="+mn-ea"/>
              <a:sym typeface="+mn-ea"/>
            </a:endParaRPr>
          </a:p>
        </p:txBody>
      </p:sp>
      <p:sp>
        <p:nvSpPr>
          <p:cNvPr id="104896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促进教育公平和均衡发展</a:t>
            </a:r>
            <a:endParaRPr altLang="en-US" sz="1400" lang="zh-CN" spc="150">
              <a:solidFill>
                <a:schemeClr val="tx1"/>
              </a:solidFill>
              <a:effectLst/>
              <a:latin typeface="+mn-ea"/>
              <a:sym typeface="+mn-ea"/>
            </a:endParaRPr>
          </a:p>
        </p:txBody>
      </p:sp>
      <p:sp>
        <p:nvSpPr>
          <p:cNvPr id="104896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培养创新型人才和适应未来社会需求</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数字化校园建设的意义</a:t>
            </a:r>
            <a:endParaRPr altLang="en-US" lang="zh-CN"/>
          </a:p>
        </p:txBody>
      </p:sp>
      <p:sp>
        <p:nvSpPr>
          <p:cNvPr id="10490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提高教育质量和效率</a:t>
            </a:r>
            <a:endParaRPr altLang="en-US" dirty="0" sz="1200" lang="zh-CN" spc="150">
              <a:solidFill>
                <a:schemeClr val="tx1">
                  <a:lumMod val="65000"/>
                  <a:lumOff val="35000"/>
                </a:schemeClr>
              </a:solidFill>
              <a:latin typeface="+mn-ea"/>
              <a:sym typeface="+mn-ea"/>
            </a:endParaRPr>
          </a:p>
        </p:txBody>
      </p:sp>
      <p:sp>
        <p:nvSpPr>
          <p:cNvPr id="10490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促进教育公平和普及</a:t>
            </a:r>
            <a:endParaRPr altLang="en-US" dirty="0" sz="1200" lang="zh-CN" spc="150">
              <a:solidFill>
                <a:schemeClr val="tx1">
                  <a:lumMod val="65000"/>
                  <a:lumOff val="35000"/>
                </a:schemeClr>
              </a:solidFill>
              <a:latin typeface="+mn-ea"/>
              <a:sym typeface="+mn-ea"/>
            </a:endParaRPr>
          </a:p>
        </p:txBody>
      </p:sp>
      <p:sp>
        <p:nvSpPr>
          <p:cNvPr id="10490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提升学校管理和服务水平</a:t>
            </a:r>
            <a:endParaRPr altLang="en-US" dirty="0" sz="1200" lang="zh-CN" spc="150">
              <a:solidFill>
                <a:schemeClr val="tx1">
                  <a:lumMod val="65000"/>
                  <a:lumOff val="35000"/>
                </a:schemeClr>
              </a:solidFill>
              <a:latin typeface="+mn-ea"/>
              <a:sym typeface="+mn-ea"/>
            </a:endParaRPr>
          </a:p>
        </p:txBody>
      </p:sp>
      <p:sp>
        <p:nvSpPr>
          <p:cNvPr id="10490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增强学校竞争力与影响力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44" name="标题"/>
          <p:cNvSpPr>
            <a:spLocks noGrp="1"/>
          </p:cNvSpPr>
          <p:nvPr>
            <p:ph type="title"/>
            <p:custDataLst>
              <p:tags r:id="rId1"/>
            </p:custDataLst>
          </p:nvPr>
        </p:nvSpPr>
        <p:spPr>
          <a:xfrm>
            <a:off x="2047240" y="2228215"/>
            <a:ext cx="9144000" cy="1931670"/>
          </a:xfrm>
        </p:spPr>
        <p:txBody>
          <a:bodyPr/>
          <a:p>
            <a:r>
              <a:rPr altLang="en-US" lang="zh-CN"/>
              <a:t>数字化校园建设的实践</a:t>
            </a:r>
            <a:endParaRPr altLang="en-US" lang="zh-CN"/>
          </a:p>
        </p:txBody>
      </p:sp>
      <p:sp>
        <p:nvSpPr>
          <p:cNvPr id="1049046"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基础设施建设</a:t>
            </a:r>
            <a:endParaRPr altLang="en-US" lang="zh-CN"/>
          </a:p>
        </p:txBody>
      </p:sp>
      <p:sp>
        <p:nvSpPr>
          <p:cNvPr id="10490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校园网络升级：提升网络速度和稳定性，满足数字化需求</a:t>
            </a:r>
            <a:endParaRPr altLang="en-US" dirty="0" sz="1200" lang="zh-CN" spc="150">
              <a:solidFill>
                <a:schemeClr val="tx1">
                  <a:lumMod val="65000"/>
                  <a:lumOff val="35000"/>
                </a:schemeClr>
              </a:solidFill>
              <a:latin typeface="+mn-ea"/>
              <a:sym typeface="+mn-ea"/>
            </a:endParaRPr>
          </a:p>
        </p:txBody>
      </p:sp>
      <p:sp>
        <p:nvSpPr>
          <p:cNvPr id="10491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安全防护措施：加强网络安全防护，保障数字化校园的安全稳定运行</a:t>
            </a:r>
            <a:endParaRPr altLang="en-US" dirty="0" sz="1200" lang="zh-CN" spc="150">
              <a:solidFill>
                <a:schemeClr val="tx1">
                  <a:lumMod val="65000"/>
                  <a:lumOff val="35000"/>
                </a:schemeClr>
              </a:solidFill>
              <a:latin typeface="+mn-ea"/>
              <a:sym typeface="+mn-ea"/>
            </a:endParaRPr>
          </a:p>
        </p:txBody>
      </p:sp>
      <p:sp>
        <p:nvSpPr>
          <p:cNvPr id="10491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云服务部署：搭建云服务平台，实现数据共享和高效管理</a:t>
            </a:r>
            <a:endParaRPr altLang="en-US" dirty="0" sz="1200" lang="zh-CN" spc="150">
              <a:solidFill>
                <a:schemeClr val="tx1">
                  <a:lumMod val="65000"/>
                  <a:lumOff val="35000"/>
                </a:schemeClr>
              </a:solidFill>
              <a:latin typeface="+mn-ea"/>
              <a:sym typeface="+mn-ea"/>
            </a:endParaRPr>
          </a:p>
        </p:txBody>
      </p:sp>
      <p:sp>
        <p:nvSpPr>
          <p:cNvPr id="10491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智能设备普及：配置智能教学设备，提高教学效果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信息化资源建设</a:t>
            </a:r>
            <a:endParaRPr altLang="en-US" lang="zh-CN"/>
          </a:p>
        </p:txBody>
      </p:sp>
      <p:sp>
        <p:nvSpPr>
          <p:cNvPr id="10491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信息化标准：制定学校信息化标准，规范信息系统的开发和使用，确保数据共享和交换</a:t>
            </a:r>
            <a:endParaRPr altLang="zh-CN" dirty="0" lang="en-US">
              <a:solidFill>
                <a:schemeClr val="dk1">
                  <a:lumMod val="80000"/>
                  <a:lumOff val="20000"/>
                </a:schemeClr>
              </a:solidFill>
              <a:latin typeface="+mn-ea"/>
              <a:sym typeface="+mn-ea"/>
            </a:endParaRPr>
          </a:p>
        </p:txBody>
      </p:sp>
      <p:sp>
        <p:nvSpPr>
          <p:cNvPr id="10491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硬件设施：建设高速、稳定、安全的校园网络，提供充足的服务器和存储设备</a:t>
            </a:r>
            <a:endParaRPr altLang="en-US" dirty="0" sz="1600" lang="zh-CN">
              <a:solidFill>
                <a:schemeClr val="dk1">
                  <a:lumMod val="80000"/>
                  <a:lumOff val="20000"/>
                </a:schemeClr>
              </a:solidFill>
              <a:latin typeface="+mn-ea"/>
              <a:sym typeface="+mn-ea"/>
            </a:endParaRPr>
          </a:p>
        </p:txBody>
      </p:sp>
      <p:sp>
        <p:nvSpPr>
          <p:cNvPr id="10491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软件资源：开发或购买适合学校需求的各类数字化教育资源，如在线课程、电子图书、科研数据库等</a:t>
            </a:r>
            <a:endParaRPr altLang="en-US" dirty="0" lang="zh-CN">
              <a:solidFill>
                <a:schemeClr val="dk1">
                  <a:lumMod val="80000"/>
                  <a:lumOff val="20000"/>
                </a:schemeClr>
              </a:solidFill>
              <a:latin typeface="+mn-ea"/>
              <a:sym typeface="+mn-ea"/>
            </a:endParaRPr>
          </a:p>
        </p:txBody>
      </p:sp>
      <p:sp>
        <p:nvSpPr>
          <p:cNvPr id="10492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信息安全：加强校园网络和信息系统的安全防护，确保师生个人和学校信息的安全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0" name="标题 1"/>
          <p:cNvSpPr>
            <a:spLocks noGrp="1"/>
          </p:cNvSpPr>
          <p:nvPr>
            <p:ph type="title"/>
          </p:nvPr>
        </p:nvSpPr>
        <p:spPr/>
        <p:txBody>
          <a:bodyPr/>
          <a:p>
            <a:r>
              <a:rPr altLang="en-US" lang="zh-CN"/>
              <a:t>教育教学改革</a:t>
            </a:r>
            <a:endParaRPr altLang="en-US" lang="zh-CN"/>
          </a:p>
        </p:txBody>
      </p:sp>
      <p:sp>
        <p:nvSpPr>
          <p:cNvPr id="104924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数字化教学资源建设：利用数字化技术，建设丰富的教学资源库，提高教学质量</a:t>
            </a:r>
            <a:endParaRPr altLang="en-US" dirty="0" sz="1200" lang="zh-CN" spc="150">
              <a:solidFill>
                <a:schemeClr val="tx1">
                  <a:lumMod val="65000"/>
                  <a:lumOff val="35000"/>
                </a:schemeClr>
              </a:solidFill>
              <a:latin typeface="+mn-ea"/>
              <a:sym typeface="+mn-ea"/>
            </a:endParaRPr>
          </a:p>
        </p:txBody>
      </p:sp>
      <p:sp>
        <p:nvSpPr>
          <p:cNvPr id="104924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教学模式创新：采用线上线下相结合的教学模式，实现个性化教学</a:t>
            </a:r>
            <a:endParaRPr altLang="en-US" dirty="0" sz="1200" lang="zh-CN" spc="150">
              <a:solidFill>
                <a:schemeClr val="tx1">
                  <a:lumMod val="65000"/>
                  <a:lumOff val="35000"/>
                </a:schemeClr>
              </a:solidFill>
              <a:latin typeface="+mn-ea"/>
              <a:sym typeface="+mn-ea"/>
            </a:endParaRPr>
          </a:p>
        </p:txBody>
      </p:sp>
      <p:sp>
        <p:nvSpPr>
          <p:cNvPr id="104924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教学效果评估：通过数字化技术，对教学效果进行实时评估和反馈</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教师培训：加强教师数字化技术的培训，提高教师的数字化素养和教学能力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82" name="标题 1"/>
          <p:cNvSpPr>
            <a:spLocks noGrp="1"/>
          </p:cNvSpPr>
          <p:nvPr>
            <p:ph type="title"/>
          </p:nvPr>
        </p:nvSpPr>
        <p:spPr/>
        <p:txBody>
          <a:bodyPr/>
          <a:p>
            <a:r>
              <a:rPr altLang="en-US" lang="zh-CN"/>
              <a:t>管理服务创新</a:t>
            </a:r>
            <a:endParaRPr altLang="en-US" lang="zh-CN"/>
          </a:p>
        </p:txBody>
      </p:sp>
      <p:sp>
        <p:nvSpPr>
          <p:cNvPr id="10492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数字化校园建设实践：管理服务创新的成果与影响</a:t>
            </a:r>
            <a:endParaRPr altLang="zh-CN" dirty="0" lang="en-US">
              <a:solidFill>
                <a:schemeClr val="dk1">
                  <a:lumMod val="80000"/>
                  <a:lumOff val="20000"/>
                </a:schemeClr>
              </a:solidFill>
              <a:latin typeface="+mn-ea"/>
              <a:sym typeface="+mn-ea"/>
            </a:endParaRPr>
          </a:p>
        </p:txBody>
      </p:sp>
      <p:sp>
        <p:nvSpPr>
          <p:cNvPr id="10492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数字化校园建设实践：管理服务创新的重要性</a:t>
            </a:r>
            <a:endParaRPr altLang="en-US" dirty="0" lang="zh-CN">
              <a:solidFill>
                <a:schemeClr val="dk1">
                  <a:lumMod val="80000"/>
                  <a:lumOff val="20000"/>
                </a:schemeClr>
              </a:solidFill>
              <a:latin typeface="+mn-ea"/>
              <a:sym typeface="+mn-ea"/>
            </a:endParaRPr>
          </a:p>
        </p:txBody>
      </p:sp>
      <p:sp>
        <p:nvSpPr>
          <p:cNvPr id="10493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数字化校园建设实践：管理服务创新的实施路径</a:t>
            </a:r>
            <a:endParaRPr altLang="en-US" dirty="0" lang="zh-CN">
              <a:solidFill>
                <a:schemeClr val="dk1">
                  <a:lumMod val="80000"/>
                  <a:lumOff val="20000"/>
                </a:schemeClr>
              </a:solidFill>
              <a:latin typeface="+mn-ea"/>
              <a:sym typeface="+mn-ea"/>
            </a:endParaRPr>
          </a:p>
        </p:txBody>
      </p:sp>
      <p:sp>
        <p:nvSpPr>
          <p:cNvPr id="10493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数字化校园建设实践：管理服务创新的未来展望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48" name="标题"/>
          <p:cNvSpPr>
            <a:spLocks noGrp="1"/>
          </p:cNvSpPr>
          <p:nvPr>
            <p:ph type="title"/>
            <p:custDataLst>
              <p:tags r:id="rId1"/>
            </p:custDataLst>
          </p:nvPr>
        </p:nvSpPr>
        <p:spPr>
          <a:xfrm>
            <a:off x="2047240" y="2228215"/>
            <a:ext cx="9144000" cy="1931670"/>
          </a:xfrm>
        </p:spPr>
        <p:txBody>
          <a:bodyPr/>
          <a:p>
            <a:r>
              <a:rPr altLang="en-US" lang="zh-CN"/>
              <a:t>数字化校园建设的成果</a:t>
            </a:r>
            <a:endParaRPr altLang="en-US" lang="zh-CN"/>
          </a:p>
        </p:txBody>
      </p:sp>
      <p:sp>
        <p:nvSpPr>
          <p:cNvPr id="1049350"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00" name="标题 1"/>
          <p:cNvSpPr>
            <a:spLocks noGrp="1"/>
          </p:cNvSpPr>
          <p:nvPr>
            <p:ph type="title"/>
          </p:nvPr>
        </p:nvSpPr>
        <p:spPr/>
        <p:txBody>
          <a:bodyPr/>
          <a:p>
            <a:r>
              <a:rPr altLang="en-US" lang="zh-CN"/>
              <a:t>提高教育教学质量</a:t>
            </a:r>
            <a:endParaRPr altLang="en-US" lang="zh-CN"/>
          </a:p>
        </p:txBody>
      </p:sp>
      <p:sp>
        <p:nvSpPr>
          <p:cNvPr id="104940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数字化校园建设为教育教学提供了丰富的资源和工具，提高了教学效率和质量。</a:t>
            </a:r>
            <a:endParaRPr altLang="en-US" dirty="0" lang="zh-CN" spc="150">
              <a:solidFill>
                <a:schemeClr val="tx1">
                  <a:lumMod val="75000"/>
                  <a:lumOff val="25000"/>
                </a:schemeClr>
              </a:solidFill>
              <a:latin typeface="+mn-ea"/>
              <a:sym typeface="+mn-ea"/>
            </a:endParaRPr>
          </a:p>
        </p:txBody>
      </p:sp>
      <p:sp>
        <p:nvSpPr>
          <p:cNvPr id="104940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数字化校园建设促进了教育教学方式的创新，如在线课程、远程教学等，为学生提供了更加灵活、个性化的学习方式。</a:t>
            </a:r>
            <a:endParaRPr altLang="en-US" dirty="0" sz="2000" lang="zh-CN" spc="150">
              <a:solidFill>
                <a:schemeClr val="tx1">
                  <a:lumMod val="75000"/>
                  <a:lumOff val="25000"/>
                </a:schemeClr>
              </a:solidFill>
              <a:latin typeface="+mn-ea"/>
              <a:sym typeface="+mn-ea"/>
            </a:endParaRPr>
          </a:p>
        </p:txBody>
      </p:sp>
      <p:sp>
        <p:nvSpPr>
          <p:cNvPr id="104941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数字化校园建设有助于提高教师素质和教学能力，通过数字化手段促进教师之间的交流和合作，提高教学质量。</a:t>
            </a:r>
            <a:endParaRPr altLang="en-US" dirty="0" lang="zh-CN" spc="150">
              <a:solidFill>
                <a:schemeClr val="tx1">
                  <a:lumMod val="75000"/>
                  <a:lumOff val="25000"/>
                </a:schemeClr>
              </a:solidFill>
              <a:latin typeface="+mn-ea"/>
              <a:sym typeface="+mn-ea"/>
            </a:endParaRPr>
          </a:p>
        </p:txBody>
      </p:sp>
      <p:sp>
        <p:nvSpPr>
          <p:cNvPr id="104941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数字化校园建设为学校管理提供了更加科学、高效的方式，如学生管理、教务管理等，提高了管理效率和管理质量。</a:t>
            </a:r>
            <a:endParaRPr altLang="en-US" dirty="0" sz="2000" lang="zh-CN" spc="150">
              <a:solidFill>
                <a:schemeClr val="tx1">
                  <a:lumMod val="75000"/>
                  <a:lumOff val="25000"/>
                </a:schemeClr>
              </a:solidFill>
              <a:latin typeface="+mn-ea"/>
              <a:sym typeface="+mn-ea"/>
            </a:endParaRPr>
          </a:p>
        </p:txBody>
      </p:sp>
      <p:sp>
        <p:nvSpPr>
          <p:cNvPr id="104942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提升管理服务效率</a:t>
            </a:r>
            <a:endParaRPr altLang="en-US" lang="zh-CN"/>
          </a:p>
        </p:txBody>
      </p:sp>
      <p:sp>
        <p:nvSpPr>
          <p:cNvPr id="10494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数字化校园建设提高了管理效率</a:t>
            </a:r>
            <a:endParaRPr altLang="en-US" dirty="0" sz="2000" lang="zh-CN" spc="150">
              <a:solidFill>
                <a:schemeClr val="tx1">
                  <a:lumMod val="85000"/>
                  <a:lumOff val="15000"/>
                </a:schemeClr>
              </a:solidFill>
              <a:latin typeface="+mn-ea"/>
              <a:sym typeface="+mn-ea"/>
            </a:endParaRPr>
          </a:p>
        </p:txBody>
      </p:sp>
      <p:sp>
        <p:nvSpPr>
          <p:cNvPr id="10494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数字化校园建设提高了服务效率</a:t>
            </a:r>
            <a:endParaRPr altLang="en-US" dirty="0" sz="2000" lang="zh-CN" spc="150">
              <a:solidFill>
                <a:schemeClr val="tx1">
                  <a:lumMod val="85000"/>
                  <a:lumOff val="15000"/>
                </a:schemeClr>
              </a:solidFill>
              <a:latin typeface="+mn-ea"/>
              <a:sym typeface="+mn-ea"/>
            </a:endParaRPr>
          </a:p>
        </p:txBody>
      </p:sp>
      <p:sp>
        <p:nvSpPr>
          <p:cNvPr id="10494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数字化校园建设提高了决策效率</a:t>
            </a:r>
            <a:endParaRPr altLang="en-US" dirty="0" sz="2000" lang="zh-CN" spc="150">
              <a:solidFill>
                <a:schemeClr val="tx1">
                  <a:lumMod val="85000"/>
                  <a:lumOff val="15000"/>
                </a:schemeClr>
              </a:solidFill>
              <a:latin typeface="+mn-ea"/>
              <a:sym typeface="+mn-ea"/>
            </a:endParaRPr>
          </a:p>
        </p:txBody>
      </p:sp>
      <p:sp>
        <p:nvSpPr>
          <p:cNvPr id="10494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数字化校园建设提高了资源利用效率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16" name="标题 1"/>
          <p:cNvSpPr>
            <a:spLocks noGrp="1"/>
          </p:cNvSpPr>
          <p:nvPr>
            <p:ph type="title"/>
          </p:nvPr>
        </p:nvSpPr>
        <p:spPr/>
        <p:txBody>
          <a:bodyPr/>
          <a:p>
            <a:r>
              <a:rPr altLang="en-US" lang="zh-CN"/>
              <a:t>增强学校竞争力</a:t>
            </a:r>
            <a:endParaRPr altLang="en-US" lang="zh-CN"/>
          </a:p>
        </p:txBody>
      </p:sp>
      <p:sp>
        <p:nvSpPr>
          <p:cNvPr id="104951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提升科研水平：数字化校园建设为科研工作提供了更好的平台和工具，有助于提升学校的科研水平</a:t>
            </a:r>
            <a:endParaRPr altLang="zh-CN" dirty="0" lang="en-US">
              <a:solidFill>
                <a:schemeClr val="dk1">
                  <a:lumMod val="80000"/>
                  <a:lumOff val="20000"/>
                </a:schemeClr>
              </a:solidFill>
              <a:latin typeface="+mn-ea"/>
              <a:sym typeface="+mn-ea"/>
            </a:endParaRPr>
          </a:p>
        </p:txBody>
      </p:sp>
      <p:sp>
        <p:nvSpPr>
          <p:cNvPr id="104952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提高教学质量：数字化校园建设有助于提高教学质量，促进学生的学习效果</a:t>
            </a:r>
            <a:endParaRPr altLang="en-US" dirty="0" sz="1600" lang="zh-CN">
              <a:solidFill>
                <a:schemeClr val="dk1">
                  <a:lumMod val="80000"/>
                  <a:lumOff val="20000"/>
                </a:schemeClr>
              </a:solidFill>
              <a:latin typeface="+mn-ea"/>
              <a:sym typeface="+mn-ea"/>
            </a:endParaRPr>
          </a:p>
        </p:txBody>
      </p:sp>
      <p:sp>
        <p:nvSpPr>
          <p:cNvPr id="104953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优化管理效率：数字化校园建设能够优化学校的管理流程，提高管理效率</a:t>
            </a:r>
            <a:endParaRPr altLang="en-US" dirty="0" sz="1600" lang="zh-CN">
              <a:solidFill>
                <a:schemeClr val="dk1">
                  <a:lumMod val="80000"/>
                  <a:lumOff val="20000"/>
                </a:schemeClr>
              </a:solidFill>
              <a:latin typeface="+mn-ea"/>
              <a:sym typeface="+mn-ea"/>
            </a:endParaRPr>
          </a:p>
        </p:txBody>
      </p:sp>
      <p:sp>
        <p:nvSpPr>
          <p:cNvPr id="104954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增强学校影响力：数字化校园建设能够提升学校的形象和影响力，吸引更多的优秀学生和师资力量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推动学校可持续发展</a:t>
            </a:r>
            <a:endParaRPr altLang="en-US" lang="zh-CN"/>
          </a:p>
        </p:txBody>
      </p:sp>
      <p:sp>
        <p:nvSpPr>
          <p:cNvPr id="1049584" name="Freeform 27"/>
          <p:cNvSpPr/>
          <p:nvPr>
            <p:custDataLst>
              <p:tags r:id="rId1"/>
            </p:custDataLst>
          </p:nvPr>
        </p:nvSpPr>
        <p:spPr bwMode="auto">
          <a:xfrm>
            <a:off x="838200"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86" name="矩形: 圆角 32"/>
          <p:cNvSpPr/>
          <p:nvPr>
            <p:custDataLst>
              <p:tags r:id="rId2"/>
            </p:custDataLst>
          </p:nvPr>
        </p:nvSpPr>
        <p:spPr>
          <a:xfrm flipH="1">
            <a:off x="962839"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8" name="任意多边形: 形状 33"/>
          <p:cNvSpPr/>
          <p:nvPr>
            <p:custDataLst>
              <p:tags r:id="rId3"/>
            </p:custDataLst>
          </p:nvPr>
        </p:nvSpPr>
        <p:spPr bwMode="auto">
          <a:xfrm>
            <a:off x="838200"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590" name="正文"/>
          <p:cNvSpPr txBox="1"/>
          <p:nvPr>
            <p:custDataLst>
              <p:tags r:id="rId4"/>
            </p:custDataLst>
          </p:nvPr>
        </p:nvSpPr>
        <p:spPr>
          <a:xfrm>
            <a:off x="1092440"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提高教育质量：数字化校园建设通过优化教学方式、丰富教学资源等方式，提高教育质量，促进学校发展。</a:t>
            </a:r>
            <a:endParaRPr altLang="en-US" dirty="0" sz="1600" lang="zh-CN" spc="150">
              <a:solidFill>
                <a:schemeClr val="tx1">
                  <a:lumMod val="65000"/>
                  <a:lumOff val="35000"/>
                </a:schemeClr>
              </a:solidFill>
              <a:latin typeface="+mn-ea"/>
            </a:endParaRPr>
          </a:p>
        </p:txBody>
      </p:sp>
      <p:sp>
        <p:nvSpPr>
          <p:cNvPr id="1049592" name="标题"/>
          <p:cNvSpPr txBox="1"/>
          <p:nvPr>
            <p:custDataLst>
              <p:tags r:id="rId5"/>
            </p:custDataLst>
          </p:nvPr>
        </p:nvSpPr>
        <p:spPr>
          <a:xfrm>
            <a:off x="905170"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594" name="Freeform 27"/>
          <p:cNvSpPr/>
          <p:nvPr>
            <p:custDataLst>
              <p:tags r:id="rId6"/>
            </p:custDataLst>
          </p:nvPr>
        </p:nvSpPr>
        <p:spPr bwMode="auto">
          <a:xfrm>
            <a:off x="3585228"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596" name="矩形: 圆角 38"/>
          <p:cNvSpPr/>
          <p:nvPr>
            <p:custDataLst>
              <p:tags r:id="rId7"/>
            </p:custDataLst>
          </p:nvPr>
        </p:nvSpPr>
        <p:spPr>
          <a:xfrm flipH="1">
            <a:off x="3709868"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任意多边形: 形状 39"/>
          <p:cNvSpPr/>
          <p:nvPr>
            <p:custDataLst>
              <p:tags r:id="rId8"/>
            </p:custDataLst>
          </p:nvPr>
        </p:nvSpPr>
        <p:spPr bwMode="auto">
          <a:xfrm>
            <a:off x="3585228"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00" name="正文"/>
          <p:cNvSpPr txBox="1"/>
          <p:nvPr>
            <p:custDataLst>
              <p:tags r:id="rId9"/>
            </p:custDataLst>
          </p:nvPr>
        </p:nvSpPr>
        <p:spPr>
          <a:xfrm>
            <a:off x="3839468"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提升管理效率：数字化校园建设通过信息化手段，提高学校管理效率，降低管理成本，为学校发展提供有力支持。</a:t>
            </a:r>
            <a:endParaRPr altLang="en-US" dirty="0" sz="1600" lang="zh-CN" spc="150">
              <a:solidFill>
                <a:schemeClr val="tx1">
                  <a:lumMod val="65000"/>
                  <a:lumOff val="35000"/>
                </a:schemeClr>
              </a:solidFill>
              <a:latin typeface="+mn-ea"/>
            </a:endParaRPr>
          </a:p>
        </p:txBody>
      </p:sp>
      <p:sp>
        <p:nvSpPr>
          <p:cNvPr id="1049602" name="标题"/>
          <p:cNvSpPr txBox="1"/>
          <p:nvPr>
            <p:custDataLst>
              <p:tags r:id="rId10"/>
            </p:custDataLst>
          </p:nvPr>
        </p:nvSpPr>
        <p:spPr>
          <a:xfrm>
            <a:off x="3652199"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604" name="Freeform 27"/>
          <p:cNvSpPr/>
          <p:nvPr>
            <p:custDataLst>
              <p:tags r:id="rId11"/>
            </p:custDataLst>
          </p:nvPr>
        </p:nvSpPr>
        <p:spPr bwMode="auto">
          <a:xfrm>
            <a:off x="6332257"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606" name="矩形: 圆角 68"/>
          <p:cNvSpPr/>
          <p:nvPr>
            <p:custDataLst>
              <p:tags r:id="rId12"/>
            </p:custDataLst>
          </p:nvPr>
        </p:nvSpPr>
        <p:spPr>
          <a:xfrm flipH="1">
            <a:off x="6456896"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任意多边形: 形状 69"/>
          <p:cNvSpPr/>
          <p:nvPr>
            <p:custDataLst>
              <p:tags r:id="rId13"/>
            </p:custDataLst>
          </p:nvPr>
        </p:nvSpPr>
        <p:spPr bwMode="auto">
          <a:xfrm>
            <a:off x="6332257"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10" name="正文"/>
          <p:cNvSpPr txBox="1"/>
          <p:nvPr>
            <p:custDataLst>
              <p:tags r:id="rId14"/>
            </p:custDataLst>
          </p:nvPr>
        </p:nvSpPr>
        <p:spPr>
          <a:xfrm>
            <a:off x="6586496"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增强学校竞争力：数字化校园建设有助于提高学校的综合实力和竞争力，吸引更多优质生源和师资力量，推动学校发展。</a:t>
            </a:r>
            <a:endParaRPr altLang="en-US" dirty="0" sz="1600" lang="zh-CN" spc="150">
              <a:solidFill>
                <a:schemeClr val="tx1">
                  <a:lumMod val="65000"/>
                  <a:lumOff val="35000"/>
                </a:schemeClr>
              </a:solidFill>
              <a:latin typeface="+mn-ea"/>
            </a:endParaRPr>
          </a:p>
        </p:txBody>
      </p:sp>
      <p:sp>
        <p:nvSpPr>
          <p:cNvPr id="1049612" name="标题"/>
          <p:cNvSpPr txBox="1"/>
          <p:nvPr>
            <p:custDataLst>
              <p:tags r:id="rId15"/>
            </p:custDataLst>
          </p:nvPr>
        </p:nvSpPr>
        <p:spPr>
          <a:xfrm>
            <a:off x="6399227"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614" name="Freeform 27"/>
          <p:cNvSpPr/>
          <p:nvPr>
            <p:custDataLst>
              <p:tags r:id="rId16"/>
            </p:custDataLst>
          </p:nvPr>
        </p:nvSpPr>
        <p:spPr bwMode="auto">
          <a:xfrm>
            <a:off x="9079285" y="5832201"/>
            <a:ext cx="181965" cy="167247"/>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616" name="矩形: 圆角 74"/>
          <p:cNvSpPr/>
          <p:nvPr>
            <p:custDataLst>
              <p:tags r:id="rId17"/>
            </p:custDataLst>
          </p:nvPr>
        </p:nvSpPr>
        <p:spPr>
          <a:xfrm flipH="1">
            <a:off x="9204545" y="1454939"/>
            <a:ext cx="2149138" cy="4631822"/>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8" name="任意多边形: 形状 75"/>
          <p:cNvSpPr/>
          <p:nvPr>
            <p:custDataLst>
              <p:tags r:id="rId18"/>
            </p:custDataLst>
          </p:nvPr>
        </p:nvSpPr>
        <p:spPr bwMode="auto">
          <a:xfrm>
            <a:off x="9079285" y="5054600"/>
            <a:ext cx="2125529" cy="87971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620" name="正文"/>
          <p:cNvSpPr txBox="1"/>
          <p:nvPr>
            <p:custDataLst>
              <p:tags r:id="rId19"/>
            </p:custDataLst>
          </p:nvPr>
        </p:nvSpPr>
        <p:spPr>
          <a:xfrm>
            <a:off x="9333525" y="1542372"/>
            <a:ext cx="1890134" cy="3493253"/>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促进教育创新：数字化校园建设为学校提供了更多的创新机会和平台，推动学校在教育理念、教学模式、教学资源等方面不断创新，适应时代发展的需要。</a:t>
            </a:r>
            <a:endParaRPr altLang="en-US" dirty="0" sz="1600" lang="zh-CN" spc="150">
              <a:solidFill>
                <a:schemeClr val="tx1">
                  <a:lumMod val="65000"/>
                  <a:lumOff val="35000"/>
                </a:schemeClr>
              </a:solidFill>
              <a:latin typeface="+mn-ea"/>
            </a:endParaRPr>
          </a:p>
        </p:txBody>
      </p:sp>
      <p:sp>
        <p:nvSpPr>
          <p:cNvPr id="1049622" name="标题"/>
          <p:cNvSpPr txBox="1"/>
          <p:nvPr>
            <p:custDataLst>
              <p:tags r:id="rId20"/>
            </p:custDataLst>
          </p:nvPr>
        </p:nvSpPr>
        <p:spPr>
          <a:xfrm>
            <a:off x="9146876" y="5102348"/>
            <a:ext cx="2032115" cy="641124"/>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56" name="标题"/>
          <p:cNvSpPr>
            <a:spLocks noGrp="1"/>
          </p:cNvSpPr>
          <p:nvPr>
            <p:ph type="title"/>
            <p:custDataLst>
              <p:tags r:id="rId1"/>
            </p:custDataLst>
          </p:nvPr>
        </p:nvSpPr>
        <p:spPr>
          <a:xfrm>
            <a:off x="2047240" y="2228215"/>
            <a:ext cx="9144000" cy="1931670"/>
          </a:xfrm>
        </p:spPr>
        <p:txBody>
          <a:bodyPr/>
          <a:p>
            <a:r>
              <a:rPr altLang="en-US" lang="zh-CN"/>
              <a:t>数字化校园建设的挑战与对策</a:t>
            </a:r>
            <a:endParaRPr altLang="en-US" lang="zh-CN"/>
          </a:p>
        </p:txBody>
      </p:sp>
      <p:sp>
        <p:nvSpPr>
          <p:cNvPr id="1049658"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技术难题与解决方案</a:t>
            </a:r>
            <a:endParaRPr altLang="en-US" lang="zh-CN"/>
          </a:p>
        </p:txBody>
      </p:sp>
      <p:sp>
        <p:nvSpPr>
          <p:cNvPr id="104971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数据安全与隐私保护：采用加密技术、访问控制等措施确保数据安全</a:t>
            </a:r>
            <a:endParaRPr altLang="en-US" dirty="0" sz="2000" lang="zh-CN" spc="150">
              <a:solidFill>
                <a:schemeClr val="tx1">
                  <a:lumMod val="75000"/>
                  <a:lumOff val="25000"/>
                </a:schemeClr>
              </a:solidFill>
              <a:latin typeface="+mn-ea"/>
              <a:sym typeface="+mn-ea"/>
            </a:endParaRPr>
          </a:p>
        </p:txBody>
      </p:sp>
      <p:sp>
        <p:nvSpPr>
          <p:cNvPr id="104971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基础设施建设：加强网络覆盖、提高设备性能，确保数字化校园的稳定运行</a:t>
            </a:r>
            <a:endParaRPr altLang="en-US" dirty="0" sz="2000" lang="zh-CN" spc="150">
              <a:solidFill>
                <a:schemeClr val="tx1">
                  <a:lumMod val="75000"/>
                  <a:lumOff val="25000"/>
                </a:schemeClr>
              </a:solidFill>
              <a:latin typeface="+mn-ea"/>
              <a:sym typeface="+mn-ea"/>
            </a:endParaRPr>
          </a:p>
        </p:txBody>
      </p:sp>
      <p:sp>
        <p:nvSpPr>
          <p:cNvPr id="104972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信息化人才短缺：加强人才培养、引进专业人才，提高数字化校园建设水平</a:t>
            </a:r>
            <a:endParaRPr altLang="en-US" dirty="0" sz="2000" lang="zh-CN" spc="150">
              <a:solidFill>
                <a:schemeClr val="tx1">
                  <a:lumMod val="75000"/>
                  <a:lumOff val="25000"/>
                </a:schemeClr>
              </a:solidFill>
              <a:latin typeface="+mn-ea"/>
              <a:sym typeface="+mn-ea"/>
            </a:endParaRPr>
          </a:p>
        </p:txBody>
      </p:sp>
      <p:sp>
        <p:nvSpPr>
          <p:cNvPr id="104972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跨部门协作：建立统一的信息平台，促进各部门之间的信息共享与协作</a:t>
            </a:r>
            <a:endParaRPr altLang="en-US" dirty="0" sz="2000" lang="zh-CN" spc="150">
              <a:solidFill>
                <a:schemeClr val="tx1">
                  <a:lumMod val="75000"/>
                  <a:lumOff val="25000"/>
                </a:schemeClr>
              </a:solidFill>
              <a:latin typeface="+mn-ea"/>
              <a:sym typeface="+mn-ea"/>
            </a:endParaRPr>
          </a:p>
        </p:txBody>
      </p:sp>
      <p:sp>
        <p:nvSpPr>
          <p:cNvPr id="104973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66" name="标题 1"/>
          <p:cNvSpPr>
            <a:spLocks noGrp="1"/>
          </p:cNvSpPr>
          <p:nvPr>
            <p:ph type="title"/>
          </p:nvPr>
        </p:nvSpPr>
        <p:spPr/>
        <p:txBody>
          <a:bodyPr/>
          <a:p>
            <a:r>
              <a:rPr altLang="en-US" lang="zh-CN"/>
              <a:t>数据安全与隐私保护问题</a:t>
            </a:r>
            <a:endParaRPr altLang="en-US" lang="zh-CN"/>
          </a:p>
        </p:txBody>
      </p:sp>
      <p:sp>
        <p:nvSpPr>
          <p:cNvPr id="10497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数据泄露风险：数字化校园建设过程中，数据传输和存储存在泄露风险，需加强数据加密和访问控制</a:t>
            </a:r>
            <a:endParaRPr altLang="en-US" dirty="0" sz="2000" lang="zh-CN" spc="150">
              <a:solidFill>
                <a:schemeClr val="tx1">
                  <a:lumMod val="75000"/>
                  <a:lumOff val="25000"/>
                </a:schemeClr>
              </a:solidFill>
              <a:latin typeface="+mn-ea"/>
              <a:sym typeface="+mn-ea"/>
            </a:endParaRPr>
          </a:p>
        </p:txBody>
      </p:sp>
      <p:sp>
        <p:nvSpPr>
          <p:cNvPr id="10497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隐私保护挑战：学生和教职工的个人信息在数字化校园中容易被滥用或泄露，需建立健全的隐私保护机制</a:t>
            </a:r>
            <a:endParaRPr altLang="en-US" dirty="0" sz="2000" lang="zh-CN" spc="150">
              <a:solidFill>
                <a:schemeClr val="tx1">
                  <a:lumMod val="75000"/>
                  <a:lumOff val="25000"/>
                </a:schemeClr>
              </a:solidFill>
              <a:latin typeface="+mn-ea"/>
              <a:sym typeface="+mn-ea"/>
            </a:endParaRPr>
          </a:p>
        </p:txBody>
      </p:sp>
      <p:sp>
        <p:nvSpPr>
          <p:cNvPr id="10497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法律法规要求：遵守相关法律法规，确保数据安全和隐私保护符合国家要求</a:t>
            </a:r>
            <a:endParaRPr altLang="en-US" dirty="0" sz="2000" lang="zh-CN" spc="150">
              <a:solidFill>
                <a:schemeClr val="tx1">
                  <a:lumMod val="75000"/>
                  <a:lumOff val="25000"/>
                </a:schemeClr>
              </a:solidFill>
              <a:latin typeface="+mn-ea"/>
              <a:sym typeface="+mn-ea"/>
            </a:endParaRPr>
          </a:p>
        </p:txBody>
      </p:sp>
      <p:sp>
        <p:nvSpPr>
          <p:cNvPr id="104978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技术更新迭代：随着技术的不断更新迭代，数据安全和隐私保护技术也需要不断更新和完善</a:t>
            </a:r>
            <a:endParaRPr altLang="en-US" dirty="0" sz="2000" lang="zh-CN" spc="150">
              <a:solidFill>
                <a:schemeClr val="tx1">
                  <a:lumMod val="75000"/>
                  <a:lumOff val="25000"/>
                </a:schemeClr>
              </a:solidFill>
              <a:latin typeface="+mn-ea"/>
              <a:sym typeface="+mn-ea"/>
            </a:endParaRPr>
          </a:p>
        </p:txBody>
      </p:sp>
      <p:sp>
        <p:nvSpPr>
          <p:cNvPr id="10497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教师信息技术能力提升策略</a:t>
            </a:r>
            <a:endParaRPr altLang="en-US" lang="zh-CN"/>
          </a:p>
        </p:txBody>
      </p:sp>
      <p:sp>
        <p:nvSpPr>
          <p:cNvPr id="104982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培训与学习：定期组织教师参加信息技术培训和学习活动，提高教师的信息技术素养和技能水平。</a:t>
            </a:r>
            <a:endParaRPr altLang="en-US" dirty="0" sz="1200" lang="zh-CN" spc="150">
              <a:solidFill>
                <a:schemeClr val="tx1">
                  <a:lumMod val="65000"/>
                  <a:lumOff val="35000"/>
                </a:schemeClr>
              </a:solidFill>
              <a:latin typeface="+mn-ea"/>
              <a:sym typeface="+mn-ea"/>
            </a:endParaRPr>
          </a:p>
        </p:txBody>
      </p:sp>
      <p:sp>
        <p:nvSpPr>
          <p:cNvPr id="104982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实践与应用：鼓励教师在教学实践中应用信息技术，通过实践提高教师的信息技术应用能力。</a:t>
            </a:r>
            <a:endParaRPr altLang="en-US" dirty="0" sz="1200" lang="zh-CN" spc="150">
              <a:solidFill>
                <a:schemeClr val="tx1">
                  <a:lumMod val="65000"/>
                  <a:lumOff val="35000"/>
                </a:schemeClr>
              </a:solidFill>
              <a:latin typeface="+mn-ea"/>
              <a:sym typeface="+mn-ea"/>
            </a:endParaRPr>
          </a:p>
        </p:txBody>
      </p:sp>
      <p:sp>
        <p:nvSpPr>
          <p:cNvPr id="104983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激励机制：建立教师信息技术能力提升的激励机制，对在信息技术应用方面表现优秀的教师给予奖励和表彰。</a:t>
            </a:r>
            <a:endParaRPr altLang="en-US" dirty="0" sz="1200" lang="zh-CN" spc="150">
              <a:solidFill>
                <a:schemeClr val="tx1">
                  <a:lumMod val="65000"/>
                  <a:lumOff val="35000"/>
                </a:schemeClr>
              </a:solidFill>
              <a:latin typeface="+mn-ea"/>
              <a:sym typeface="+mn-ea"/>
            </a:endParaRPr>
          </a:p>
        </p:txBody>
      </p:sp>
      <p:sp>
        <p:nvSpPr>
          <p:cNvPr id="104983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合作与交流：加强教师之间的合作与交流，共同探讨信息技术在教学中的应用方法和技巧。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66" name="标题 1"/>
          <p:cNvSpPr>
            <a:spLocks noGrp="1"/>
          </p:cNvSpPr>
          <p:nvPr>
            <p:ph type="title"/>
          </p:nvPr>
        </p:nvSpPr>
        <p:spPr/>
        <p:txBody>
          <a:bodyPr/>
          <a:p>
            <a:r>
              <a:rPr altLang="en-US" lang="zh-CN"/>
              <a:t>完善政策法规和标准体系</a:t>
            </a:r>
            <a:endParaRPr altLang="en-US" lang="zh-CN"/>
          </a:p>
        </p:txBody>
      </p:sp>
      <p:sp>
        <p:nvSpPr>
          <p:cNvPr id="104986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制定数字化校园建设的政策法规</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加强政策法规和标准体系的宣传和执行</a:t>
            </a:r>
            <a:endParaRPr dirty="0" sz="2000" err="1">
              <a:solidFill>
                <a:schemeClr val="tx1">
                  <a:lumMod val="75000"/>
                  <a:lumOff val="25000"/>
                </a:schemeClr>
              </a:solidFill>
              <a:latin typeface="+mn-ea"/>
              <a:ea typeface="+mn-ea"/>
              <a:cs typeface="+mn-ea"/>
              <a:sym typeface="+mn-lt"/>
            </a:endParaRPr>
          </a:p>
        </p:txBody>
      </p:sp>
      <p:sp>
        <p:nvSpPr>
          <p:cNvPr id="104988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9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定期评估和调整政策法规和标准体系</a:t>
            </a:r>
            <a:endParaRPr dirty="0" sz="2000" err="1">
              <a:solidFill>
                <a:schemeClr val="tx1">
                  <a:lumMod val="75000"/>
                  <a:lumOff val="25000"/>
                </a:schemeClr>
              </a:solidFill>
              <a:latin typeface="+mn-ea"/>
              <a:ea typeface="+mn-ea"/>
              <a:cs typeface="+mn-ea"/>
              <a:sym typeface="+mn-lt"/>
            </a:endParaRPr>
          </a:p>
        </p:txBody>
      </p:sp>
      <p:sp>
        <p:nvSpPr>
          <p:cNvPr id="10499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建立数字化校园的标准体系</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40" name="标题"/>
          <p:cNvSpPr>
            <a:spLocks noGrp="1"/>
          </p:cNvSpPr>
          <p:nvPr>
            <p:ph type="title"/>
            <p:custDataLst>
              <p:tags r:id="rId1"/>
            </p:custDataLst>
          </p:nvPr>
        </p:nvSpPr>
        <p:spPr>
          <a:xfrm>
            <a:off x="2047240" y="2228215"/>
            <a:ext cx="9144000" cy="1931670"/>
          </a:xfrm>
        </p:spPr>
        <p:txBody>
          <a:bodyPr/>
          <a:p>
            <a:r>
              <a:rPr altLang="en-US" lang="zh-CN"/>
              <a:t>展望未来数字化校园发展趋势</a:t>
            </a:r>
            <a:endParaRPr altLang="en-US" lang="zh-CN"/>
          </a:p>
        </p:txBody>
      </p:sp>
      <p:sp>
        <p:nvSpPr>
          <p:cNvPr id="104994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云计算、大数据、人工智能等新技术应用</a:t>
            </a:r>
            <a:endParaRPr altLang="en-US" lang="zh-CN"/>
          </a:p>
        </p:txBody>
      </p:sp>
      <p:sp>
        <p:nvSpPr>
          <p:cNvPr id="104999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9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云计算技术：实现数据集中存储和处理，提高数据安全性与可靠性</a:t>
            </a:r>
            <a:endParaRPr altLang="en-US" dirty="0" sz="2000" lang="zh-CN" spc="200">
              <a:solidFill>
                <a:schemeClr val="tx1">
                  <a:lumMod val="85000"/>
                  <a:lumOff val="15000"/>
                </a:schemeClr>
              </a:solidFill>
              <a:latin typeface="+mn-ea"/>
              <a:sym typeface="+mn-ea"/>
            </a:endParaRPr>
          </a:p>
        </p:txBody>
      </p:sp>
      <p:sp>
        <p:nvSpPr>
          <p:cNvPr id="105000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大数据技术：对海量数据进行挖掘和分析，为决策提供支持</a:t>
            </a:r>
            <a:endParaRPr altLang="en-US" dirty="0" sz="2000" lang="zh-CN" spc="200">
              <a:solidFill>
                <a:schemeClr val="tx1">
                  <a:lumMod val="85000"/>
                  <a:lumOff val="15000"/>
                </a:schemeClr>
              </a:solidFill>
              <a:latin typeface="+mn-ea"/>
              <a:sym typeface="+mn-ea"/>
            </a:endParaRPr>
          </a:p>
        </p:txBody>
      </p:sp>
      <p:sp>
        <p:nvSpPr>
          <p:cNvPr id="105000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人工智能技术：应用于智能教学、智能管理等方面，提高教育质量和管理效率</a:t>
            </a:r>
            <a:endParaRPr altLang="en-US" dirty="0" sz="2000" lang="zh-CN" spc="200">
              <a:solidFill>
                <a:schemeClr val="tx1">
                  <a:lumMod val="85000"/>
                  <a:lumOff val="15000"/>
                </a:schemeClr>
              </a:solidFill>
              <a:latin typeface="+mn-ea"/>
              <a:sym typeface="+mn-ea"/>
            </a:endParaRPr>
          </a:p>
        </p:txBody>
      </p:sp>
      <p:sp>
        <p:nvSpPr>
          <p:cNvPr id="105001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新技术应用展望：未来数字化校园将更加注重技术融合与创新，推动教育信息化发展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50" name="标题 1"/>
          <p:cNvSpPr>
            <a:spLocks noGrp="1"/>
          </p:cNvSpPr>
          <p:nvPr>
            <p:ph type="title"/>
          </p:nvPr>
        </p:nvSpPr>
        <p:spPr/>
        <p:txBody>
          <a:bodyPr/>
          <a:p>
            <a:r>
              <a:rPr altLang="en-US" lang="zh-CN"/>
              <a:t>个性化教育与智能化服务融合发展</a:t>
            </a:r>
            <a:endParaRPr altLang="en-US" lang="zh-CN"/>
          </a:p>
        </p:txBody>
      </p:sp>
      <p:sp>
        <p:nvSpPr>
          <p:cNvPr id="10500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融合发展：将个性化教育与智能化服务相结合，形成一种新型的教育模式，提高教育质量和效率。</a:t>
            </a:r>
            <a:endParaRPr altLang="en-US" dirty="0" sz="2400" lang="zh-CN">
              <a:latin typeface="+mn-ea"/>
              <a:ea typeface="+mn-ea"/>
            </a:endParaRPr>
          </a:p>
        </p:txBody>
      </p:sp>
      <p:sp>
        <p:nvSpPr>
          <p:cNvPr id="10500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未来趋势：随着技术的不断进步和应用，个性化教育与智能化服务的融合发展将成为未来数字化校园的重要趋势。</a:t>
            </a:r>
            <a:endParaRPr altLang="en-US" dirty="0" sz="2400" lang="zh-CN">
              <a:latin typeface="+mn-ea"/>
              <a:ea typeface="+mn-ea"/>
            </a:endParaRPr>
          </a:p>
        </p:txBody>
      </p:sp>
      <p:sp>
        <p:nvSpPr>
          <p:cNvPr id="10500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个性化教育：利用大数据、人工智能等技术，根据学生的兴趣、能力和需求，提供个性化的教学方案和学习资源。</a:t>
            </a:r>
            <a:endParaRPr altLang="en-US" dirty="0" sz="2400" lang="zh-CN">
              <a:latin typeface="+mn-ea"/>
              <a:ea typeface="+mn-ea"/>
            </a:endParaRPr>
          </a:p>
        </p:txBody>
      </p:sp>
      <p:sp>
        <p:nvSpPr>
          <p:cNvPr id="10500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智能化服务：通过智能化的技术手段，提供更加便捷、高效的服务，如智能排课、智能答疑等。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跨学科交叉融合促进创新人才培养</a:t>
            </a:r>
            <a:endParaRPr altLang="en-US" lang="zh-CN"/>
          </a:p>
        </p:txBody>
      </p:sp>
      <p:sp>
        <p:nvSpPr>
          <p:cNvPr id="105011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跨学科交叉融合的概念和意义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数字化校园为跨学科交叉融合提供平台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跨学科交叉融合在创新人才培养中的作用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未来数字化校园发展趋势下的跨学科交叉融合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国际化办学与交流合作推动校园变革</a:t>
            </a:r>
            <a:endParaRPr altLang="en-US" lang="zh-CN"/>
          </a:p>
        </p:txBody>
      </p:sp>
      <p:sp>
        <p:nvSpPr>
          <p:cNvPr id="1050168"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70"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72"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74"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国际化办学趋势：随着全球化的加速，越来越多的学校开始注重国际化办学，通过引进国际先进教育理念和资源，提高学校整体办学水平。</a:t>
            </a:r>
            <a:endParaRPr altLang="en-US" dirty="0" sz="1000" lang="zh-CN" spc="150">
              <a:solidFill>
                <a:schemeClr val="dk1">
                  <a:lumMod val="80000"/>
                  <a:lumOff val="20000"/>
                </a:schemeClr>
              </a:solidFill>
              <a:latin typeface="+mn-ea"/>
            </a:endParaRPr>
          </a:p>
        </p:txBody>
      </p:sp>
      <p:sp>
        <p:nvSpPr>
          <p:cNvPr id="1050176"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78"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80"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82"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交流合作推动校园变革：学校之间的交流合作不仅可以促进教育资源的共享，还可以推动校园文化的多元化发展，提高学校的综合竞争力。</a:t>
            </a:r>
            <a:endParaRPr altLang="en-US" dirty="0" sz="1000" lang="zh-CN" spc="150">
              <a:solidFill>
                <a:schemeClr val="dk1">
                  <a:lumMod val="80000"/>
                  <a:lumOff val="20000"/>
                </a:schemeClr>
              </a:solidFill>
              <a:latin typeface="+mn-ea"/>
            </a:endParaRPr>
          </a:p>
        </p:txBody>
      </p:sp>
      <p:sp>
        <p:nvSpPr>
          <p:cNvPr id="1050184"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86"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88"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90"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数字化校园建设：数字化校园建设是未来校园发展的重要方向，通过数字化技术的应用，提高学校管理效率，优化教学环境，推动校园的全面升级。</a:t>
            </a:r>
            <a:endParaRPr altLang="en-US" dirty="0" sz="1000" lang="zh-CN" spc="150">
              <a:solidFill>
                <a:schemeClr val="dk1">
                  <a:lumMod val="80000"/>
                  <a:lumOff val="20000"/>
                </a:schemeClr>
              </a:solidFill>
              <a:latin typeface="+mn-ea"/>
            </a:endParaRPr>
          </a:p>
        </p:txBody>
      </p:sp>
      <p:sp>
        <p:nvSpPr>
          <p:cNvPr id="1050192"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94"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96"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98"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国际化办学与交流合作的挑战与机遇：在国际化办学和交流合作的过程中，学校需要面对各种挑战，如文化差异、语言障碍等。但同时，这也是一个难得的机遇，可以通过交流合作，提高学校的国际化水平和综合实力。</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32"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234"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1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8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4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9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52.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2023-12-16T02:05:34Z</dcterms:created>
  <dcterms:modified xsi:type="dcterms:W3CDTF">2023-12-16T02:05:34Z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8ce677e50afe42ae83c12e5d2f07a9ea_21</vt:lpwstr>
  </property>
</Properties>
</file>